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56" r:id="rId2"/>
    <p:sldId id="267" r:id="rId3"/>
    <p:sldId id="329" r:id="rId4"/>
    <p:sldId id="301" r:id="rId5"/>
    <p:sldId id="292" r:id="rId6"/>
    <p:sldId id="311" r:id="rId7"/>
    <p:sldId id="319" r:id="rId8"/>
    <p:sldId id="320" r:id="rId9"/>
    <p:sldId id="303" r:id="rId10"/>
    <p:sldId id="302" r:id="rId11"/>
    <p:sldId id="324" r:id="rId12"/>
    <p:sldId id="305" r:id="rId13"/>
    <p:sldId id="325" r:id="rId14"/>
    <p:sldId id="326" r:id="rId15"/>
    <p:sldId id="328" r:id="rId16"/>
    <p:sldId id="327" r:id="rId17"/>
    <p:sldId id="321" r:id="rId18"/>
    <p:sldId id="332" r:id="rId19"/>
    <p:sldId id="331" r:id="rId20"/>
    <p:sldId id="322" r:id="rId21"/>
    <p:sldId id="264" r:id="rId22"/>
    <p:sldId id="316" r:id="rId23"/>
    <p:sldId id="317" r:id="rId24"/>
    <p:sldId id="318" r:id="rId25"/>
    <p:sldId id="278" r:id="rId26"/>
    <p:sldId id="287" r:id="rId27"/>
    <p:sldId id="315" r:id="rId28"/>
    <p:sldId id="323" r:id="rId29"/>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fontAlgn="base">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fontAlgn="base">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fontAlgn="base">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fontAlgn="base">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06" autoAdjust="0"/>
    <p:restoredTop sz="84571" autoAdjust="0"/>
  </p:normalViewPr>
  <p:slideViewPr>
    <p:cSldViewPr snapToGrid="0" snapToObjects="1">
      <p:cViewPr varScale="1">
        <p:scale>
          <a:sx n="98" d="100"/>
          <a:sy n="98" d="100"/>
        </p:scale>
        <p:origin x="-202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9"/>
          </a:xfrm>
          <a:prstGeom prst="rect">
            <a:avLst/>
          </a:prstGeom>
        </p:spPr>
        <p:txBody>
          <a:bodyPr vert="horz" lIns="91857" tIns="45928" rIns="91857" bIns="45928" rtlCol="0"/>
          <a:lstStyle>
            <a:lvl1pPr algn="l">
              <a:defRPr sz="1200"/>
            </a:lvl1pPr>
          </a:lstStyle>
          <a:p>
            <a:pPr>
              <a:defRPr/>
            </a:pPr>
            <a:endParaRPr lang="lv-LV"/>
          </a:p>
        </p:txBody>
      </p:sp>
      <p:sp>
        <p:nvSpPr>
          <p:cNvPr id="3" name="Date Placeholder 2"/>
          <p:cNvSpPr>
            <a:spLocks noGrp="1"/>
          </p:cNvSpPr>
          <p:nvPr>
            <p:ph type="dt" sz="quarter" idx="1"/>
          </p:nvPr>
        </p:nvSpPr>
        <p:spPr>
          <a:xfrm>
            <a:off x="3849688" y="0"/>
            <a:ext cx="2946400" cy="496889"/>
          </a:xfrm>
          <a:prstGeom prst="rect">
            <a:avLst/>
          </a:prstGeom>
        </p:spPr>
        <p:txBody>
          <a:bodyPr vert="horz" lIns="91857" tIns="45928" rIns="91857" bIns="45928" rtlCol="0"/>
          <a:lstStyle>
            <a:lvl1pPr algn="r">
              <a:defRPr sz="1200"/>
            </a:lvl1pPr>
          </a:lstStyle>
          <a:p>
            <a:pPr>
              <a:defRPr/>
            </a:pPr>
            <a:fld id="{31F71081-A865-40FB-A16B-8EBA2D4BD8DB}" type="datetimeFigureOut">
              <a:rPr lang="lv-LV"/>
              <a:pPr>
                <a:defRPr/>
              </a:pPr>
              <a:t>21.11.2015</a:t>
            </a:fld>
            <a:endParaRPr lang="lv-LV"/>
          </a:p>
        </p:txBody>
      </p:sp>
      <p:sp>
        <p:nvSpPr>
          <p:cNvPr id="4" name="Footer Placeholder 3"/>
          <p:cNvSpPr>
            <a:spLocks noGrp="1"/>
          </p:cNvSpPr>
          <p:nvPr>
            <p:ph type="ftr" sz="quarter" idx="2"/>
          </p:nvPr>
        </p:nvSpPr>
        <p:spPr>
          <a:xfrm>
            <a:off x="0" y="9428164"/>
            <a:ext cx="2946400" cy="496888"/>
          </a:xfrm>
          <a:prstGeom prst="rect">
            <a:avLst/>
          </a:prstGeom>
        </p:spPr>
        <p:txBody>
          <a:bodyPr vert="horz" lIns="91857" tIns="45928" rIns="91857" bIns="45928" rtlCol="0" anchor="b"/>
          <a:lstStyle>
            <a:lvl1pPr algn="l">
              <a:defRPr sz="1200"/>
            </a:lvl1pPr>
          </a:lstStyle>
          <a:p>
            <a:pPr>
              <a:defRPr/>
            </a:pPr>
            <a:endParaRPr lang="lv-LV"/>
          </a:p>
        </p:txBody>
      </p:sp>
      <p:sp>
        <p:nvSpPr>
          <p:cNvPr id="5" name="Slide Number Placeholder 4"/>
          <p:cNvSpPr>
            <a:spLocks noGrp="1"/>
          </p:cNvSpPr>
          <p:nvPr>
            <p:ph type="sldNum" sz="quarter" idx="3"/>
          </p:nvPr>
        </p:nvSpPr>
        <p:spPr>
          <a:xfrm>
            <a:off x="3849688" y="9428164"/>
            <a:ext cx="2946400" cy="496888"/>
          </a:xfrm>
          <a:prstGeom prst="rect">
            <a:avLst/>
          </a:prstGeom>
        </p:spPr>
        <p:txBody>
          <a:bodyPr vert="horz" lIns="91857" tIns="45928" rIns="91857" bIns="45928" rtlCol="0" anchor="b"/>
          <a:lstStyle>
            <a:lvl1pPr algn="r">
              <a:defRPr sz="1200"/>
            </a:lvl1pPr>
          </a:lstStyle>
          <a:p>
            <a:pPr>
              <a:defRPr/>
            </a:pPr>
            <a:fld id="{2928EAFC-341C-4296-9363-4A27E01D9E2C}" type="slidenum">
              <a:rPr lang="lv-LV"/>
              <a:pPr>
                <a:defRPr/>
              </a:pPr>
              <a:t>‹#›</a:t>
            </a:fld>
            <a:endParaRPr lang="lv-LV"/>
          </a:p>
        </p:txBody>
      </p:sp>
    </p:spTree>
    <p:extLst>
      <p:ext uri="{BB962C8B-B14F-4D97-AF65-F5344CB8AC3E}">
        <p14:creationId xmlns:p14="http://schemas.microsoft.com/office/powerpoint/2010/main" val="3738614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9"/>
          </a:xfrm>
          <a:prstGeom prst="rect">
            <a:avLst/>
          </a:prstGeom>
        </p:spPr>
        <p:txBody>
          <a:bodyPr vert="horz" lIns="91857" tIns="45928" rIns="91857" bIns="45928" rtlCol="0"/>
          <a:lstStyle>
            <a:lvl1pPr algn="l" defTabSz="943853"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9"/>
          </a:xfrm>
          <a:prstGeom prst="rect">
            <a:avLst/>
          </a:prstGeom>
        </p:spPr>
        <p:txBody>
          <a:bodyPr vert="horz" lIns="91857" tIns="45928" rIns="91857" bIns="45928" rtlCol="0"/>
          <a:lstStyle>
            <a:lvl1pPr algn="r" defTabSz="943853" fontAlgn="auto">
              <a:spcBef>
                <a:spcPts val="0"/>
              </a:spcBef>
              <a:spcAft>
                <a:spcPts val="0"/>
              </a:spcAft>
              <a:defRPr sz="1200">
                <a:latin typeface="+mn-lt"/>
                <a:cs typeface="+mn-cs"/>
              </a:defRPr>
            </a:lvl1pPr>
          </a:lstStyle>
          <a:p>
            <a:pPr>
              <a:defRPr/>
            </a:pPr>
            <a:fld id="{643220AB-ADFA-4174-9B2F-689850C42969}" type="datetimeFigureOut">
              <a:rPr lang="lv-LV"/>
              <a:pPr>
                <a:defRPr/>
              </a:pPr>
              <a:t>21.11.2015</a:t>
            </a:fld>
            <a:endParaRPr lang="lv-LV"/>
          </a:p>
        </p:txBody>
      </p:sp>
      <p:sp>
        <p:nvSpPr>
          <p:cNvPr id="4" name="Slide Image Placeholder 3"/>
          <p:cNvSpPr>
            <a:spLocks noGrp="1" noRot="1" noChangeAspect="1"/>
          </p:cNvSpPr>
          <p:nvPr>
            <p:ph type="sldImg" idx="2"/>
          </p:nvPr>
        </p:nvSpPr>
        <p:spPr>
          <a:xfrm>
            <a:off x="917575" y="742950"/>
            <a:ext cx="4962525" cy="3722688"/>
          </a:xfrm>
          <a:prstGeom prst="rect">
            <a:avLst/>
          </a:prstGeom>
          <a:noFill/>
          <a:ln w="12700">
            <a:solidFill>
              <a:prstClr val="black"/>
            </a:solidFill>
          </a:ln>
        </p:spPr>
        <p:txBody>
          <a:bodyPr vert="horz" lIns="91857" tIns="45928" rIns="91857" bIns="45928" rtlCol="0" anchor="ctr"/>
          <a:lstStyle/>
          <a:p>
            <a:pPr lvl="0"/>
            <a:endParaRPr lang="lv-LV" noProof="0"/>
          </a:p>
        </p:txBody>
      </p:sp>
      <p:sp>
        <p:nvSpPr>
          <p:cNvPr id="5" name="Notes Placeholder 4"/>
          <p:cNvSpPr>
            <a:spLocks noGrp="1"/>
          </p:cNvSpPr>
          <p:nvPr>
            <p:ph type="body" sz="quarter" idx="3"/>
          </p:nvPr>
        </p:nvSpPr>
        <p:spPr>
          <a:xfrm>
            <a:off x="679452" y="4714877"/>
            <a:ext cx="5438775" cy="4467225"/>
          </a:xfrm>
          <a:prstGeom prst="rect">
            <a:avLst/>
          </a:prstGeom>
        </p:spPr>
        <p:txBody>
          <a:bodyPr vert="horz" lIns="91857" tIns="45928" rIns="91857" bIns="45928"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428164"/>
            <a:ext cx="2946400" cy="496888"/>
          </a:xfrm>
          <a:prstGeom prst="rect">
            <a:avLst/>
          </a:prstGeom>
        </p:spPr>
        <p:txBody>
          <a:bodyPr vert="horz" lIns="91857" tIns="45928" rIns="91857" bIns="45928" rtlCol="0" anchor="b"/>
          <a:lstStyle>
            <a:lvl1pPr algn="l" defTabSz="943853"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4"/>
            <a:ext cx="2946400" cy="496888"/>
          </a:xfrm>
          <a:prstGeom prst="rect">
            <a:avLst/>
          </a:prstGeom>
        </p:spPr>
        <p:txBody>
          <a:bodyPr vert="horz" lIns="91857" tIns="45928" rIns="91857" bIns="45928" rtlCol="0" anchor="b"/>
          <a:lstStyle>
            <a:lvl1pPr algn="r" defTabSz="943853" fontAlgn="auto">
              <a:spcBef>
                <a:spcPts val="0"/>
              </a:spcBef>
              <a:spcAft>
                <a:spcPts val="0"/>
              </a:spcAft>
              <a:defRPr sz="1200">
                <a:latin typeface="+mn-lt"/>
                <a:cs typeface="+mn-cs"/>
              </a:defRPr>
            </a:lvl1pPr>
          </a:lstStyle>
          <a:p>
            <a:pPr>
              <a:defRPr/>
            </a:pPr>
            <a:fld id="{348D1EBF-521A-4F92-B5D8-35A6666442C5}" type="slidenum">
              <a:rPr lang="lv-LV"/>
              <a:pPr>
                <a:defRPr/>
              </a:pPr>
              <a:t>‹#›</a:t>
            </a:fld>
            <a:endParaRPr lang="lv-LV"/>
          </a:p>
        </p:txBody>
      </p:sp>
    </p:spTree>
    <p:extLst>
      <p:ext uri="{BB962C8B-B14F-4D97-AF65-F5344CB8AC3E}">
        <p14:creationId xmlns:p14="http://schemas.microsoft.com/office/powerpoint/2010/main" val="2437371283"/>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382">
              <a:defRPr/>
            </a:pPr>
            <a:r>
              <a:rPr lang="lv-LV" dirty="0" smtClean="0"/>
              <a:t>Starptautisku ekspertu iesaiste Kompetences centru pētniecības projektu pieteikumu un rezultātu vērtēšanā, </a:t>
            </a:r>
            <a:r>
              <a:rPr lang="lv-LV" u="sng" dirty="0" smtClean="0"/>
              <a:t>izmantojot  Ietvara programmas «Apvārsnis 2020» ekspertu datu bāzi</a:t>
            </a:r>
          </a:p>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11</a:t>
            </a:fld>
            <a:endParaRPr lang="lv-LV"/>
          </a:p>
        </p:txBody>
      </p:sp>
    </p:spTree>
    <p:extLst>
      <p:ext uri="{BB962C8B-B14F-4D97-AF65-F5344CB8AC3E}">
        <p14:creationId xmlns:p14="http://schemas.microsoft.com/office/powerpoint/2010/main" val="2417582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12</a:t>
            </a:fld>
            <a:endParaRPr lang="lv-LV"/>
          </a:p>
        </p:txBody>
      </p:sp>
    </p:spTree>
    <p:extLst>
      <p:ext uri="{BB962C8B-B14F-4D97-AF65-F5344CB8AC3E}">
        <p14:creationId xmlns:p14="http://schemas.microsoft.com/office/powerpoint/2010/main" val="241758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lv-LV"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itchFamily="18" charset="0"/>
                <a:ea typeface="MS PGothic" pitchFamily="34" charset="-128"/>
              </a:defRPr>
            </a:lvl1pPr>
            <a:lvl2pPr marL="742950" indent="-285750">
              <a:defRPr sz="1700">
                <a:solidFill>
                  <a:schemeClr val="tx1"/>
                </a:solidFill>
                <a:latin typeface="Times New Roman" pitchFamily="18" charset="0"/>
                <a:ea typeface="MS PGothic" pitchFamily="34" charset="-128"/>
              </a:defRPr>
            </a:lvl2pPr>
            <a:lvl3pPr marL="1143000" indent="-228600">
              <a:defRPr sz="1700">
                <a:solidFill>
                  <a:schemeClr val="tx1"/>
                </a:solidFill>
                <a:latin typeface="Times New Roman" pitchFamily="18" charset="0"/>
                <a:ea typeface="MS PGothic" pitchFamily="34" charset="-128"/>
              </a:defRPr>
            </a:lvl3pPr>
            <a:lvl4pPr marL="1600200" indent="-228600">
              <a:defRPr sz="1700">
                <a:solidFill>
                  <a:schemeClr val="tx1"/>
                </a:solidFill>
                <a:latin typeface="Times New Roman" pitchFamily="18" charset="0"/>
                <a:ea typeface="MS PGothic" pitchFamily="34" charset="-128"/>
              </a:defRPr>
            </a:lvl4pPr>
            <a:lvl5pPr marL="2057400" indent="-228600">
              <a:defRPr sz="1700">
                <a:solidFill>
                  <a:schemeClr val="tx1"/>
                </a:solidFill>
                <a:latin typeface="Times New Roman" pitchFamily="18" charset="0"/>
                <a:ea typeface="MS PGothic" pitchFamily="34" charset="-128"/>
              </a:defRPr>
            </a:lvl5pPr>
            <a:lvl6pPr marL="25146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6pPr>
            <a:lvl7pPr marL="29718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7pPr>
            <a:lvl8pPr marL="34290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8pPr>
            <a:lvl9pPr marL="3886200" indent="-228600" defTabSz="938213" eaLnBrk="0" fontAlgn="base" hangingPunct="0">
              <a:spcBef>
                <a:spcPct val="0"/>
              </a:spcBef>
              <a:spcAft>
                <a:spcPct val="0"/>
              </a:spcAft>
              <a:defRPr sz="1700">
                <a:solidFill>
                  <a:schemeClr val="tx1"/>
                </a:solidFill>
                <a:latin typeface="Times New Roman" pitchFamily="18" charset="0"/>
                <a:ea typeface="MS PGothic" pitchFamily="34" charset="-128"/>
              </a:defRPr>
            </a:lvl9pPr>
          </a:lstStyle>
          <a:p>
            <a:fld id="{A709E75F-6A9C-41B2-B6B4-420514562A67}" type="slidenum">
              <a:rPr lang="lv-LV" altLang="lv-LV" sz="1200">
                <a:latin typeface="Calibri" pitchFamily="34" charset="0"/>
              </a:rPr>
              <a:pPr/>
              <a:t>24</a:t>
            </a:fld>
            <a:endParaRPr lang="lv-LV" altLang="lv-LV" sz="1200">
              <a:latin typeface="Calibri" pitchFamily="34" charset="0"/>
            </a:endParaRPr>
          </a:p>
        </p:txBody>
      </p:sp>
    </p:spTree>
    <p:extLst>
      <p:ext uri="{BB962C8B-B14F-4D97-AF65-F5344CB8AC3E}">
        <p14:creationId xmlns:p14="http://schemas.microsoft.com/office/powerpoint/2010/main" val="537647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382">
              <a:defRPr/>
            </a:pPr>
            <a:r>
              <a:rPr lang="lv-LV" dirty="0" smtClean="0"/>
              <a:t>Starptautisku ekspertu iesaiste Kompetences centru pētniecības projektu pieteikumu un rezultātu vērtēšanā, </a:t>
            </a:r>
            <a:r>
              <a:rPr lang="lv-LV" u="sng" dirty="0" smtClean="0"/>
              <a:t>izmantojot  Ietvara programmas «Apvārsnis 2020» ekspertu datu bāzi</a:t>
            </a:r>
          </a:p>
          <a:p>
            <a:endParaRPr lang="lv-LV" dirty="0"/>
          </a:p>
        </p:txBody>
      </p:sp>
      <p:sp>
        <p:nvSpPr>
          <p:cNvPr id="4" name="Slide Number Placeholder 3"/>
          <p:cNvSpPr>
            <a:spLocks noGrp="1"/>
          </p:cNvSpPr>
          <p:nvPr>
            <p:ph type="sldNum" sz="quarter" idx="10"/>
          </p:nvPr>
        </p:nvSpPr>
        <p:spPr/>
        <p:txBody>
          <a:bodyPr/>
          <a:lstStyle/>
          <a:p>
            <a:pPr>
              <a:defRPr/>
            </a:pPr>
            <a:fld id="{348D1EBF-521A-4F92-B5D8-35A6666442C5}" type="slidenum">
              <a:rPr lang="lv-LV" smtClean="0"/>
              <a:pPr>
                <a:defRPr/>
              </a:pPr>
              <a:t>25</a:t>
            </a:fld>
            <a:endParaRPr lang="lv-LV"/>
          </a:p>
        </p:txBody>
      </p:sp>
    </p:spTree>
    <p:extLst>
      <p:ext uri="{BB962C8B-B14F-4D97-AF65-F5344CB8AC3E}">
        <p14:creationId xmlns:p14="http://schemas.microsoft.com/office/powerpoint/2010/main" val="24175825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180338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D63B9806-8F32-43D8-BD89-8F1A55A47303}" type="slidenum">
              <a:rPr lang="lv-LV" smtClean="0">
                <a:solidFill>
                  <a:srgbClr val="005374"/>
                </a:solidFill>
              </a:rPr>
              <a:pPr>
                <a:defRPr/>
              </a:pPr>
              <a:t>‹#›</a:t>
            </a:fld>
            <a:endParaRPr lang="lv-LV" dirty="0">
              <a:solidFill>
                <a:srgbClr val="005374"/>
              </a:solidFill>
            </a:endParaRPr>
          </a:p>
        </p:txBody>
      </p:sp>
      <p:sp>
        <p:nvSpPr>
          <p:cNvPr id="4" name="Footer Placeholder 3"/>
          <p:cNvSpPr>
            <a:spLocks noGrp="1"/>
          </p:cNvSpPr>
          <p:nvPr>
            <p:ph type="ftr" sz="quarter" idx="11"/>
          </p:nvPr>
        </p:nvSpPr>
        <p:spPr/>
        <p:txBody>
          <a:bodyPr/>
          <a:lstStyle/>
          <a:p>
            <a:pPr>
              <a:defRPr/>
            </a:pPr>
            <a:endParaRPr lang="lv-LV" dirty="0">
              <a:solidFill>
                <a:srgbClr val="005374"/>
              </a:solidFill>
            </a:endParaRPr>
          </a:p>
        </p:txBody>
      </p:sp>
      <p:sp>
        <p:nvSpPr>
          <p:cNvPr id="5" name="Content Placeholder 2"/>
          <p:cNvSpPr>
            <a:spLocks noGrp="1"/>
          </p:cNvSpPr>
          <p:nvPr>
            <p:ph idx="1"/>
          </p:nvPr>
        </p:nvSpPr>
        <p:spPr>
          <a:xfrm>
            <a:off x="467544" y="2212975"/>
            <a:ext cx="8027988" cy="3744913"/>
          </a:xfrm>
        </p:spPr>
        <p:txBody>
          <a:bodyPr/>
          <a:lstStyle>
            <a:lvl1pPr>
              <a:buClr>
                <a:schemeClr val="accent2">
                  <a:lumMod val="50000"/>
                </a:schemeClr>
              </a:buClr>
              <a:defRPr>
                <a:latin typeface="Century Gothic" pitchFamily="34" charset="0"/>
              </a:defRPr>
            </a:lvl1pPr>
            <a:lvl2pPr>
              <a:buClr>
                <a:schemeClr val="accent2">
                  <a:lumMod val="50000"/>
                </a:schemeClr>
              </a:buClr>
              <a:buFont typeface="Wingdings" pitchFamily="2" charset="2"/>
              <a:buChar char="Ø"/>
              <a:defRPr>
                <a:latin typeface="Century Gothic" pitchFamily="34" charset="0"/>
              </a:defRPr>
            </a:lvl2pPr>
            <a:lvl3pPr>
              <a:buClr>
                <a:schemeClr val="accent2">
                  <a:lumMod val="50000"/>
                </a:schemeClr>
              </a:buClr>
              <a:defRPr>
                <a:latin typeface="Century Gothic" pitchFamily="34" charset="0"/>
              </a:defRPr>
            </a:lvl3pPr>
            <a:lvl4pPr>
              <a:buClr>
                <a:schemeClr val="accent2">
                  <a:lumMod val="50000"/>
                </a:schemeClr>
              </a:buClr>
              <a:defRPr>
                <a:latin typeface="Century Gothic" pitchFamily="34" charset="0"/>
              </a:defRPr>
            </a:lvl4pPr>
            <a:lvl5pPr>
              <a:buClr>
                <a:schemeClr val="accent2">
                  <a:lumMod val="50000"/>
                </a:schemeClr>
              </a:buClr>
              <a:defRPr>
                <a:latin typeface="Century Gothic"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7" name="Rectangle 11"/>
          <p:cNvSpPr txBox="1">
            <a:spLocks noChangeArrowheads="1"/>
          </p:cNvSpPr>
          <p:nvPr userDrawn="1"/>
        </p:nvSpPr>
        <p:spPr bwMode="auto">
          <a:xfrm>
            <a:off x="6705600" y="63976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lgn="r" fontAlgn="base">
              <a:spcBef>
                <a:spcPct val="0"/>
              </a:spcBef>
              <a:spcAft>
                <a:spcPct val="0"/>
              </a:spcAft>
              <a:defRPr/>
            </a:pPr>
            <a:fld id="{536AE797-2EB1-4D6C-B3F2-375449BC42E0}" type="slidenum">
              <a:rPr lang="lv-LV" sz="1400" smtClean="0">
                <a:solidFill>
                  <a:srgbClr val="005374"/>
                </a:solidFill>
                <a:latin typeface="Calibri" pitchFamily="34" charset="0"/>
              </a:rPr>
              <a:pPr algn="r" fontAlgn="base">
                <a:spcBef>
                  <a:spcPct val="0"/>
                </a:spcBef>
                <a:spcAft>
                  <a:spcPct val="0"/>
                </a:spcAft>
                <a:defRPr/>
              </a:pPr>
              <a:t>‹#›</a:t>
            </a:fld>
            <a:endParaRPr lang="lv-LV" sz="1400" dirty="0">
              <a:solidFill>
                <a:srgbClr val="005374"/>
              </a:solidFill>
              <a:latin typeface="Calibri" pitchFamily="34" charset="0"/>
            </a:endParaRPr>
          </a:p>
        </p:txBody>
      </p:sp>
      <p:sp>
        <p:nvSpPr>
          <p:cNvPr id="8" name="Title 1"/>
          <p:cNvSpPr>
            <a:spLocks noGrp="1"/>
          </p:cNvSpPr>
          <p:nvPr>
            <p:ph type="title"/>
          </p:nvPr>
        </p:nvSpPr>
        <p:spPr>
          <a:xfrm>
            <a:off x="500034" y="188640"/>
            <a:ext cx="8001000" cy="576064"/>
          </a:xfrm>
          <a:prstGeom prst="rect">
            <a:avLst/>
          </a:prstGeom>
        </p:spPr>
        <p:txBody>
          <a:bodyPr/>
          <a:lstStyle>
            <a:lvl1pPr algn="l">
              <a:defRPr sz="3200" b="1" i="0">
                <a:solidFill>
                  <a:srgbClr val="005374"/>
                </a:solidFill>
                <a:latin typeface="Century Gothic" pitchFamily="34" charset="0"/>
                <a:ea typeface="MS Gothic" pitchFamily="49" charset="-128"/>
              </a:defRPr>
            </a:lvl1pPr>
          </a:lstStyle>
          <a:p>
            <a:r>
              <a:rPr lang="en-US" dirty="0" smtClean="0"/>
              <a:t>Click to edit Master title style</a:t>
            </a:r>
            <a:endParaRPr lang="lv-LV" dirty="0"/>
          </a:p>
        </p:txBody>
      </p:sp>
    </p:spTree>
    <p:extLst>
      <p:ext uri="{BB962C8B-B14F-4D97-AF65-F5344CB8AC3E}">
        <p14:creationId xmlns:p14="http://schemas.microsoft.com/office/powerpoint/2010/main" val="2009088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Rectangle 11"/>
          <p:cNvSpPr>
            <a:spLocks noGrp="1" noChangeArrowheads="1"/>
          </p:cNvSpPr>
          <p:nvPr>
            <p:ph type="sldNum" sz="quarter" idx="13"/>
          </p:nvPr>
        </p:nvSpPr>
        <p:spPr>
          <a:ln/>
        </p:spPr>
        <p:txBody>
          <a:bodyPr/>
          <a:lstStyle>
            <a:lvl1pPr>
              <a:defRPr/>
            </a:lvl1pPr>
          </a:lstStyle>
          <a:p>
            <a:fld id="{A84CD3B2-8DB1-DA43-9445-BA70151A1C3E}" type="slidenum">
              <a:rPr lang="lv-LV">
                <a:solidFill>
                  <a:srgbClr val="005374"/>
                </a:solidFill>
              </a:rPr>
              <a:pPr/>
              <a:t>‹#›</a:t>
            </a:fld>
            <a:endParaRPr lang="lv-LV">
              <a:solidFill>
                <a:srgbClr val="005374"/>
              </a:solidFill>
            </a:endParaRPr>
          </a:p>
        </p:txBody>
      </p:sp>
      <p:sp>
        <p:nvSpPr>
          <p:cNvPr id="5" name="Rectangle 12"/>
          <p:cNvSpPr>
            <a:spLocks noGrp="1" noChangeArrowheads="1"/>
          </p:cNvSpPr>
          <p:nvPr>
            <p:ph type="ftr" sz="quarter" idx="14"/>
          </p:nvPr>
        </p:nvSpPr>
        <p:spPr>
          <a:ln/>
        </p:spPr>
        <p:txBody>
          <a:bodyPr/>
          <a:lstStyle>
            <a:lvl1pPr>
              <a:defRPr/>
            </a:lvl1pPr>
          </a:lstStyle>
          <a:p>
            <a:pPr>
              <a:defRPr/>
            </a:pPr>
            <a:endParaRPr lang="lv-LV">
              <a:solidFill>
                <a:srgbClr val="005374"/>
              </a:solidFill>
            </a:endParaRPr>
          </a:p>
        </p:txBody>
      </p:sp>
      <p:sp>
        <p:nvSpPr>
          <p:cNvPr id="8" name="Content Placeholder 2"/>
          <p:cNvSpPr>
            <a:spLocks noGrp="1"/>
          </p:cNvSpPr>
          <p:nvPr>
            <p:ph idx="1"/>
          </p:nvPr>
        </p:nvSpPr>
        <p:spPr>
          <a:xfrm>
            <a:off x="539750" y="1643050"/>
            <a:ext cx="8027988" cy="3744913"/>
          </a:xfrm>
        </p:spPr>
        <p:txBody>
          <a:bodyPr/>
          <a:lstStyle>
            <a:lvl1pPr>
              <a:buClr>
                <a:schemeClr val="accent2">
                  <a:lumMod val="50000"/>
                </a:schemeClr>
              </a:buClr>
              <a:defRPr>
                <a:latin typeface="Century Gothic" pitchFamily="34" charset="0"/>
              </a:defRPr>
            </a:lvl1pPr>
            <a:lvl2pPr>
              <a:buClr>
                <a:schemeClr val="accent2">
                  <a:lumMod val="50000"/>
                </a:schemeClr>
              </a:buClr>
              <a:buFont typeface="Wingdings" pitchFamily="2" charset="2"/>
              <a:buChar char="Ø"/>
              <a:defRPr>
                <a:latin typeface="Century Gothic" pitchFamily="34" charset="0"/>
              </a:defRPr>
            </a:lvl2pPr>
            <a:lvl3pPr>
              <a:buClr>
                <a:schemeClr val="accent2">
                  <a:lumMod val="50000"/>
                </a:schemeClr>
              </a:buClr>
              <a:defRPr>
                <a:latin typeface="Century Gothic" pitchFamily="34" charset="0"/>
              </a:defRPr>
            </a:lvl3pPr>
            <a:lvl4pPr>
              <a:buClr>
                <a:schemeClr val="accent2">
                  <a:lumMod val="50000"/>
                </a:schemeClr>
              </a:buClr>
              <a:defRPr>
                <a:latin typeface="Century Gothic" pitchFamily="34" charset="0"/>
              </a:defRPr>
            </a:lvl4pPr>
            <a:lvl5pPr>
              <a:buClr>
                <a:schemeClr val="accent2">
                  <a:lumMod val="50000"/>
                </a:schemeClr>
              </a:buClr>
              <a:defRPr>
                <a:latin typeface="Century Gothic"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9" name="Title 1"/>
          <p:cNvSpPr>
            <a:spLocks noGrp="1"/>
          </p:cNvSpPr>
          <p:nvPr>
            <p:ph type="title"/>
          </p:nvPr>
        </p:nvSpPr>
        <p:spPr>
          <a:xfrm>
            <a:off x="500034" y="188640"/>
            <a:ext cx="8001000" cy="576064"/>
          </a:xfrm>
          <a:prstGeom prst="rect">
            <a:avLst/>
          </a:prstGeom>
        </p:spPr>
        <p:txBody>
          <a:bodyPr/>
          <a:lstStyle>
            <a:lvl1pPr algn="l">
              <a:defRPr sz="3200" b="1" i="0">
                <a:solidFill>
                  <a:srgbClr val="005374"/>
                </a:solidFill>
                <a:latin typeface="Century Gothic" pitchFamily="34" charset="0"/>
              </a:defRPr>
            </a:lvl1pPr>
          </a:lstStyle>
          <a:p>
            <a:r>
              <a:rPr lang="en-US" dirty="0" smtClean="0"/>
              <a:t>Click to edit Master title style</a:t>
            </a:r>
            <a:endParaRPr lang="lv-LV" dirty="0"/>
          </a:p>
        </p:txBody>
      </p:sp>
    </p:spTree>
    <p:extLst>
      <p:ext uri="{BB962C8B-B14F-4D97-AF65-F5344CB8AC3E}">
        <p14:creationId xmlns:p14="http://schemas.microsoft.com/office/powerpoint/2010/main" val="1692181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714894"/>
            <a:ext cx="6096000" cy="702747"/>
          </a:xfrm>
        </p:spPr>
        <p:txBody>
          <a:bodyPr anchor="t">
            <a:normAutofit/>
          </a:bodyPr>
          <a:lstStyle>
            <a:lvl1pPr algn="l">
              <a:defRPr sz="2400" b="1">
                <a:latin typeface="+mj-lt"/>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mj-lt"/>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dirty="0" smtClean="0"/>
              <a:t>Click to edit Master text styles</a:t>
            </a:r>
          </a:p>
        </p:txBody>
      </p:sp>
    </p:spTree>
    <p:extLst>
      <p:ext uri="{BB962C8B-B14F-4D97-AF65-F5344CB8AC3E}">
        <p14:creationId xmlns:p14="http://schemas.microsoft.com/office/powerpoint/2010/main" val="3534204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lvl1pPr>
              <a:defRPr/>
            </a:lvl1pPr>
          </a:lstStyle>
          <a:p>
            <a:pPr>
              <a:defRPr/>
            </a:pPr>
            <a:fld id="{34691FB9-4F7D-4482-AE61-7F43D11BA97F}" type="datetimeFigureOut">
              <a:rPr lang="lv-LV"/>
              <a:pPr>
                <a:defRPr/>
              </a:pPr>
              <a:t>21.11.2015</a:t>
            </a:fld>
            <a:endParaRPr lang="lv-LV"/>
          </a:p>
        </p:txBody>
      </p:sp>
      <p:sp>
        <p:nvSpPr>
          <p:cNvPr id="4" name="Footer Placeholder 3"/>
          <p:cNvSpPr>
            <a:spLocks noGrp="1"/>
          </p:cNvSpPr>
          <p:nvPr>
            <p:ph type="ftr" sz="quarter" idx="11"/>
          </p:nvPr>
        </p:nvSpPr>
        <p:spPr/>
        <p:txBody>
          <a:bodyPr/>
          <a:lstStyle>
            <a:lvl1pPr>
              <a:defRPr/>
            </a:lvl1pPr>
          </a:lstStyle>
          <a:p>
            <a:pPr>
              <a:defRPr/>
            </a:pPr>
            <a:endParaRPr lang="lv-LV"/>
          </a:p>
        </p:txBody>
      </p:sp>
      <p:sp>
        <p:nvSpPr>
          <p:cNvPr id="5" name="Slide Number Placeholder 4"/>
          <p:cNvSpPr>
            <a:spLocks noGrp="1"/>
          </p:cNvSpPr>
          <p:nvPr>
            <p:ph type="sldNum" sz="quarter" idx="12"/>
          </p:nvPr>
        </p:nvSpPr>
        <p:spPr/>
        <p:txBody>
          <a:bodyPr/>
          <a:lstStyle>
            <a:lvl1pPr>
              <a:defRPr/>
            </a:lvl1pPr>
          </a:lstStyle>
          <a:p>
            <a:fld id="{583726B6-F6CF-4365-A28C-022879D87481}" type="slidenum">
              <a:rPr lang="lv-LV" altLang="lv-LV"/>
              <a:pPr/>
              <a:t>‹#›</a:t>
            </a:fld>
            <a:endParaRPr lang="lv-LV" altLang="lv-LV"/>
          </a:p>
        </p:txBody>
      </p:sp>
    </p:spTree>
    <p:extLst>
      <p:ext uri="{BB962C8B-B14F-4D97-AF65-F5344CB8AC3E}">
        <p14:creationId xmlns:p14="http://schemas.microsoft.com/office/powerpoint/2010/main" val="2821680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828FAE8F-F377-46EE-AD46-788F816D9050}" type="slidenum">
              <a:rPr lang="en-US"/>
              <a:pPr>
                <a:defRPr/>
              </a:pPr>
              <a:t>‹#›</a:t>
            </a:fld>
            <a:endParaRPr lang="en-US" dirty="0"/>
          </a:p>
        </p:txBody>
      </p:sp>
    </p:spTree>
    <p:extLst>
      <p:ext uri="{BB962C8B-B14F-4D97-AF65-F5344CB8AC3E}">
        <p14:creationId xmlns:p14="http://schemas.microsoft.com/office/powerpoint/2010/main" val="3479007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EA992947-7EAA-4084-9BF1-43BAE93AF537}" type="slidenum">
              <a:rPr lang="en-US"/>
              <a:pPr>
                <a:defRPr/>
              </a:pPr>
              <a:t>‹#›</a:t>
            </a:fld>
            <a:endParaRPr lang="en-US" dirty="0"/>
          </a:p>
        </p:txBody>
      </p:sp>
    </p:spTree>
    <p:extLst>
      <p:ext uri="{BB962C8B-B14F-4D97-AF65-F5344CB8AC3E}">
        <p14:creationId xmlns:p14="http://schemas.microsoft.com/office/powerpoint/2010/main" val="388957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D8DBC6BA-A0F0-43F4-BD65-5D76166A46F4}" type="slidenum">
              <a:rPr lang="en-US"/>
              <a:pPr>
                <a:defRPr/>
              </a:pPr>
              <a:t>‹#›</a:t>
            </a:fld>
            <a:endParaRPr lang="en-US" dirty="0"/>
          </a:p>
        </p:txBody>
      </p:sp>
    </p:spTree>
    <p:extLst>
      <p:ext uri="{BB962C8B-B14F-4D97-AF65-F5344CB8AC3E}">
        <p14:creationId xmlns:p14="http://schemas.microsoft.com/office/powerpoint/2010/main" val="1368923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DE1C2FCB-AE03-4566-A35A-94C41427018A}" type="slidenum">
              <a:rPr lang="en-US"/>
              <a:pPr>
                <a:defRPr/>
              </a:pPr>
              <a:t>‹#›</a:t>
            </a:fld>
            <a:endParaRPr lang="en-US" dirty="0"/>
          </a:p>
        </p:txBody>
      </p:sp>
    </p:spTree>
    <p:extLst>
      <p:ext uri="{BB962C8B-B14F-4D97-AF65-F5344CB8AC3E}">
        <p14:creationId xmlns:p14="http://schemas.microsoft.com/office/powerpoint/2010/main" val="576653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9551345F-D6A7-492C-A971-37445CC9A1E9}" type="slidenum">
              <a:rPr lang="en-US"/>
              <a:pPr>
                <a:defRPr/>
              </a:pPr>
              <a:t>‹#›</a:t>
            </a:fld>
            <a:endParaRPr lang="en-US" dirty="0"/>
          </a:p>
        </p:txBody>
      </p:sp>
    </p:spTree>
    <p:extLst>
      <p:ext uri="{BB962C8B-B14F-4D97-AF65-F5344CB8AC3E}">
        <p14:creationId xmlns:p14="http://schemas.microsoft.com/office/powerpoint/2010/main" val="344010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A34C19DD-61A6-4E23-A006-FEAE769C9618}" type="slidenum">
              <a:rPr lang="en-US"/>
              <a:pPr>
                <a:defRPr/>
              </a:pPr>
              <a:t>‹#›</a:t>
            </a:fld>
            <a:endParaRPr lang="en-US" dirty="0"/>
          </a:p>
        </p:txBody>
      </p:sp>
    </p:spTree>
    <p:extLst>
      <p:ext uri="{BB962C8B-B14F-4D97-AF65-F5344CB8AC3E}">
        <p14:creationId xmlns:p14="http://schemas.microsoft.com/office/powerpoint/2010/main" val="211855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ea typeface="Verdana" panose="020B0604030504040204" pitchFamily="34" charset="0"/>
                <a:cs typeface="Verdana" panose="020B0604030504040204" pitchFamily="34" charset="0"/>
              </a:defRPr>
            </a:lvl1pPr>
          </a:lstStyle>
          <a:p>
            <a:pPr>
              <a:defRPr/>
            </a:pPr>
            <a:fld id="{75FDEC58-4D75-4683-B85F-ECBCA6EFFC59}" type="slidenum">
              <a:rPr lang="en-US"/>
              <a:pPr>
                <a:defRPr/>
              </a:pPr>
              <a:t>‹#›</a:t>
            </a:fld>
            <a:endParaRPr lang="en-US" dirty="0"/>
          </a:p>
        </p:txBody>
      </p:sp>
    </p:spTree>
    <p:extLst>
      <p:ext uri="{BB962C8B-B14F-4D97-AF65-F5344CB8AC3E}">
        <p14:creationId xmlns:p14="http://schemas.microsoft.com/office/powerpoint/2010/main" val="184667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extLst>
      <p:ext uri="{BB962C8B-B14F-4D97-AF65-F5344CB8AC3E}">
        <p14:creationId xmlns:p14="http://schemas.microsoft.com/office/powerpoint/2010/main" val="345230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28E593CC-B315-49CC-9ED7-1DE01491E2BB}" type="datetime1">
              <a:rPr lang="en-US"/>
              <a:pPr>
                <a:defRPr/>
              </a:pPr>
              <a:t>11/21/2015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3957" tIns="46979" rIns="93957" bIns="46979" rtlCol="0" anchor="ctr"/>
          <a:lstStyle>
            <a:lvl1pPr algn="r" defTabSz="939575" fontAlgn="auto">
              <a:spcBef>
                <a:spcPts val="0"/>
              </a:spcBef>
              <a:spcAft>
                <a:spcPts val="0"/>
              </a:spcAft>
              <a:defRPr sz="1200">
                <a:solidFill>
                  <a:schemeClr val="tx1">
                    <a:tint val="75000"/>
                  </a:schemeClr>
                </a:solidFill>
                <a:latin typeface="+mn-lt"/>
                <a:cs typeface="+mn-cs"/>
              </a:defRPr>
            </a:lvl1pPr>
          </a:lstStyle>
          <a:p>
            <a:pPr>
              <a:defRPr/>
            </a:pPr>
            <a:fld id="{187C8177-7EA1-4EAF-A013-D04A7BFD42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9" r:id="rId10"/>
    <p:sldLayoutId id="2147483840" r:id="rId11"/>
    <p:sldLayoutId id="2147483841" r:id="rId12"/>
    <p:sldLayoutId id="2147483842" r:id="rId13"/>
  </p:sldLayoutIdLst>
  <p:timing>
    <p:tnLst>
      <p:par>
        <p:cTn id="1" dur="indefinite" restart="never" nodeType="tmRoot"/>
      </p:par>
    </p:tnLst>
  </p:timing>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em.gov.lv/" TargetMode="External"/><Relationship Id="rId2" Type="http://schemas.openxmlformats.org/officeDocument/2006/relationships/hyperlink" Target="mailto:pasts@em.gov.lv" TargetMode="External"/><Relationship Id="rId1" Type="http://schemas.openxmlformats.org/officeDocument/2006/relationships/slideLayout" Target="../slideLayouts/slideLayout9.xml"/><Relationship Id="rId5" Type="http://schemas.openxmlformats.org/officeDocument/2006/relationships/hyperlink" Target="http://www.facebook.com/atbalstsuznemejiem" TargetMode="External"/><Relationship Id="rId4" Type="http://schemas.openxmlformats.org/officeDocument/2006/relationships/hyperlink" Target="http://www.youtube.com/ekonomikasministrija"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51114" y="2850107"/>
            <a:ext cx="7772400" cy="960438"/>
          </a:xfrm>
        </p:spPr>
        <p:txBody>
          <a:bodyPr>
            <a:normAutofit fontScale="90000"/>
          </a:bodyPr>
          <a:lstStyle/>
          <a:p>
            <a:r>
              <a:rPr lang="lv-LV" dirty="0" smtClean="0"/>
              <a:t>1.2.1.1.pasākums «Atbalsts jaunu produktu un tehnoloģiju izstrādei kompetences centru ietvaros»</a:t>
            </a:r>
            <a:endParaRPr lang="lv-LV" altLang="lv-LV" dirty="0" smtClean="0"/>
          </a:p>
        </p:txBody>
      </p:sp>
      <p:sp>
        <p:nvSpPr>
          <p:cNvPr id="11267" name="Text Placeholder 2"/>
          <p:cNvSpPr>
            <a:spLocks noGrp="1"/>
          </p:cNvSpPr>
          <p:nvPr>
            <p:ph type="body" sz="quarter" idx="10"/>
          </p:nvPr>
        </p:nvSpPr>
        <p:spPr/>
        <p:txBody>
          <a:bodyPr anchor="ctr"/>
          <a:lstStyle/>
          <a:p>
            <a:endParaRPr lang="lv-LV" altLang="lv-LV" dirty="0" smtClean="0"/>
          </a:p>
          <a:p>
            <a:endParaRPr lang="lv-LV" altLang="lv-LV" dirty="0" smtClean="0"/>
          </a:p>
        </p:txBody>
      </p:sp>
      <p:sp>
        <p:nvSpPr>
          <p:cNvPr id="11268" name="Text Placeholder 3"/>
          <p:cNvSpPr>
            <a:spLocks noGrp="1"/>
          </p:cNvSpPr>
          <p:nvPr>
            <p:ph type="body" sz="quarter" idx="11"/>
          </p:nvPr>
        </p:nvSpPr>
        <p:spPr/>
        <p:txBody>
          <a:bodyPr anchor="ctr"/>
          <a:lstStyle/>
          <a:p>
            <a:r>
              <a:rPr lang="lv-LV" altLang="lv-LV" dirty="0"/>
              <a:t>2</a:t>
            </a:r>
            <a:r>
              <a:rPr lang="lv-LV" altLang="lv-LV" dirty="0" smtClean="0"/>
              <a:t>4.11.2015. </a:t>
            </a:r>
          </a:p>
        </p:txBody>
      </p:sp>
      <p:pic>
        <p:nvPicPr>
          <p:cNvPr id="5"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7477" y="4600575"/>
            <a:ext cx="50196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Projektu atlases </a:t>
            </a:r>
            <a:r>
              <a:rPr lang="lv-LV" dirty="0" smtClean="0"/>
              <a:t>padome</a:t>
            </a:r>
            <a:endParaRPr lang="lv-LV" dirty="0"/>
          </a:p>
        </p:txBody>
      </p:sp>
      <p:sp>
        <p:nvSpPr>
          <p:cNvPr id="3" name="Content Placeholder 2"/>
          <p:cNvSpPr>
            <a:spLocks noGrp="1"/>
          </p:cNvSpPr>
          <p:nvPr>
            <p:ph idx="1"/>
          </p:nvPr>
        </p:nvSpPr>
        <p:spPr>
          <a:xfrm>
            <a:off x="477982" y="1486711"/>
            <a:ext cx="8458200" cy="4758446"/>
          </a:xfrm>
        </p:spPr>
        <p:txBody>
          <a:bodyPr>
            <a:normAutofit fontScale="85000" lnSpcReduction="10000"/>
          </a:bodyPr>
          <a:lstStyle/>
          <a:p>
            <a:pPr marL="342900" indent="-342900">
              <a:buClr>
                <a:srgbClr val="005374"/>
              </a:buClr>
              <a:buFont typeface="Wingdings" panose="05000000000000000000" pitchFamily="2" charset="2"/>
              <a:buChar char="q"/>
            </a:pPr>
            <a:r>
              <a:rPr lang="lv-LV" sz="1800" dirty="0" smtClean="0"/>
              <a:t>Piedalās </a:t>
            </a:r>
            <a:r>
              <a:rPr lang="lv-LV" sz="1800" dirty="0"/>
              <a:t>zinātniskie eksperti, nozares eksperti un </a:t>
            </a:r>
            <a:r>
              <a:rPr lang="lv-LV" sz="1800" dirty="0" smtClean="0"/>
              <a:t>EM speciālisti. </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Zinātnisko </a:t>
            </a:r>
            <a:r>
              <a:rPr lang="lv-LV" sz="1800" dirty="0"/>
              <a:t>padomi pamatā veido nozares eksperti</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EM pārstāvja loma: </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Piedalīšanās </a:t>
            </a:r>
            <a:r>
              <a:rPr lang="lv-LV" sz="1800" dirty="0">
                <a:latin typeface="Verdana" panose="020B0604030504040204" pitchFamily="34" charset="0"/>
                <a:ea typeface="Verdana" panose="020B0604030504040204" pitchFamily="34" charset="0"/>
                <a:cs typeface="Verdana" panose="020B0604030504040204" pitchFamily="34" charset="0"/>
              </a:rPr>
              <a:t>projektu atlases sēdēs;</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Atzinumu </a:t>
            </a:r>
            <a:r>
              <a:rPr lang="lv-LV" sz="1800" dirty="0">
                <a:latin typeface="Verdana" panose="020B0604030504040204" pitchFamily="34" charset="0"/>
                <a:ea typeface="Verdana" panose="020B0604030504040204" pitchFamily="34" charset="0"/>
                <a:cs typeface="Verdana" panose="020B0604030504040204" pitchFamily="34" charset="0"/>
              </a:rPr>
              <a:t>sniegšana par projektu atbilstību KC stratēģijai;</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Sekošana </a:t>
            </a:r>
            <a:r>
              <a:rPr lang="lv-LV" sz="1800" dirty="0">
                <a:latin typeface="Verdana" panose="020B0604030504040204" pitchFamily="34" charset="0"/>
                <a:ea typeface="Verdana" panose="020B0604030504040204" pitchFamily="34" charset="0"/>
                <a:cs typeface="Verdana" panose="020B0604030504040204" pitchFamily="34" charset="0"/>
              </a:rPr>
              <a:t>līdzi projektu starpposmu rādītāju izpildei un KC mērķa rādītāju </a:t>
            </a:r>
            <a:r>
              <a:rPr lang="lv-LV" sz="1800" dirty="0" smtClean="0">
                <a:latin typeface="Verdana" panose="020B0604030504040204" pitchFamily="34" charset="0"/>
                <a:ea typeface="Verdana" panose="020B0604030504040204" pitchFamily="34" charset="0"/>
                <a:cs typeface="Verdana" panose="020B0604030504040204" pitchFamily="34" charset="0"/>
              </a:rPr>
              <a:t>sasniegšanai;</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Ikgadēju </a:t>
            </a:r>
            <a:r>
              <a:rPr lang="lv-LV" sz="1800" dirty="0">
                <a:latin typeface="Verdana" panose="020B0604030504040204" pitchFamily="34" charset="0"/>
                <a:ea typeface="Verdana" panose="020B0604030504040204" pitchFamily="34" charset="0"/>
                <a:cs typeface="Verdana" panose="020B0604030504040204" pitchFamily="34" charset="0"/>
              </a:rPr>
              <a:t>publisku kompetences centru pētījumu prezentāciju organizēšana;</a:t>
            </a: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Nepieciešamo </a:t>
            </a:r>
            <a:r>
              <a:rPr lang="lv-LV" sz="1800" dirty="0">
                <a:latin typeface="Verdana" panose="020B0604030504040204" pitchFamily="34" charset="0"/>
                <a:ea typeface="Verdana" panose="020B0604030504040204" pitchFamily="34" charset="0"/>
                <a:cs typeface="Verdana" panose="020B0604030504040204" pitchFamily="34" charset="0"/>
              </a:rPr>
              <a:t>uzlabojumu veikšana KC </a:t>
            </a:r>
            <a:r>
              <a:rPr lang="lv-LV" sz="1800" dirty="0" smtClean="0">
                <a:latin typeface="Verdana" panose="020B0604030504040204" pitchFamily="34" charset="0"/>
                <a:ea typeface="Verdana" panose="020B0604030504040204" pitchFamily="34" charset="0"/>
                <a:cs typeface="Verdana" panose="020B0604030504040204" pitchFamily="34" charset="0"/>
              </a:rPr>
              <a:t>programmā;</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800" dirty="0" smtClean="0">
                <a:latin typeface="Verdana" panose="020B0604030504040204" pitchFamily="34" charset="0"/>
                <a:ea typeface="Verdana" panose="020B0604030504040204" pitchFamily="34" charset="0"/>
                <a:cs typeface="Verdana" panose="020B0604030504040204" pitchFamily="34" charset="0"/>
              </a:rPr>
              <a:t>Ja </a:t>
            </a:r>
            <a:r>
              <a:rPr lang="lv-LV" sz="1800" dirty="0">
                <a:latin typeface="Verdana" panose="020B0604030504040204" pitchFamily="34" charset="0"/>
                <a:ea typeface="Verdana" panose="020B0604030504040204" pitchFamily="34" charset="0"/>
                <a:cs typeface="Verdana" panose="020B0604030504040204" pitchFamily="34" charset="0"/>
              </a:rPr>
              <a:t>nepieciešams, projektu vai projektu rezultātu starptautiskās izvērtēšanas </a:t>
            </a:r>
            <a:r>
              <a:rPr lang="lv-LV" sz="1800" dirty="0" smtClean="0">
                <a:latin typeface="Verdana" panose="020B0604030504040204" pitchFamily="34" charset="0"/>
                <a:ea typeface="Verdana" panose="020B0604030504040204" pitchFamily="34" charset="0"/>
                <a:cs typeface="Verdana" panose="020B0604030504040204" pitchFamily="34" charset="0"/>
              </a:rPr>
              <a:t>organizēšana.</a:t>
            </a:r>
          </a:p>
          <a:p>
            <a:pPr marL="342900" indent="-342900">
              <a:buClr>
                <a:srgbClr val="005374"/>
              </a:buClr>
              <a:buFont typeface="Wingdings" panose="05000000000000000000" pitchFamily="2" charset="2"/>
              <a:buChar char="q"/>
            </a:pPr>
            <a:endParaRPr lang="lv-LV" sz="1800" dirty="0" smtClean="0"/>
          </a:p>
          <a:p>
            <a:pPr marL="342900" indent="-342900">
              <a:buClr>
                <a:srgbClr val="005374"/>
              </a:buClr>
              <a:buFont typeface="Wingdings" panose="05000000000000000000" pitchFamily="2" charset="2"/>
              <a:buChar char="q"/>
            </a:pPr>
            <a:r>
              <a:rPr lang="lv-LV" sz="1800" dirty="0" smtClean="0"/>
              <a:t>Zinātniskajiem ekspertiem ir ieteikuma raksturs </a:t>
            </a:r>
          </a:p>
          <a:p>
            <a:pPr marL="342900" indent="-342900">
              <a:buClr>
                <a:srgbClr val="005374"/>
              </a:buClr>
              <a:buFont typeface="Wingdings" panose="05000000000000000000" pitchFamily="2" charset="2"/>
              <a:buChar char="q"/>
            </a:pPr>
            <a:r>
              <a:rPr lang="lv-LV" sz="1800" dirty="0" smtClean="0"/>
              <a:t>Zinātnisko ekspertu atšķirīgo viedokli norāda padomes protokolā</a:t>
            </a:r>
          </a:p>
          <a:p>
            <a:pPr marL="342900" indent="-342900">
              <a:buClr>
                <a:srgbClr val="005374"/>
              </a:buClr>
              <a:buFont typeface="Wingdings" panose="05000000000000000000" pitchFamily="2" charset="2"/>
              <a:buChar char="q"/>
            </a:pPr>
            <a:r>
              <a:rPr lang="lv-LV" sz="1800" dirty="0" smtClean="0"/>
              <a:t>Zinātniskā </a:t>
            </a:r>
            <a:r>
              <a:rPr lang="lv-LV" sz="1800" dirty="0"/>
              <a:t>eksperta dalība padomē nedrīkst tikt uzskatīta par interešu konfliktu, </a:t>
            </a:r>
            <a:r>
              <a:rPr lang="lv-LV" sz="1800" dirty="0" smtClean="0"/>
              <a:t>izņemot, </a:t>
            </a:r>
            <a:r>
              <a:rPr lang="lv-LV" sz="1800" dirty="0"/>
              <a:t>ja eksperts vērtē projektu, kurā pats ir tiešais labuma guvējs</a:t>
            </a: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10</a:t>
            </a:fld>
            <a:endParaRPr lang="en-US" dirty="0"/>
          </a:p>
        </p:txBody>
      </p:sp>
    </p:spTree>
    <p:extLst>
      <p:ext uri="{BB962C8B-B14F-4D97-AF65-F5344CB8AC3E}">
        <p14:creationId xmlns:p14="http://schemas.microsoft.com/office/powerpoint/2010/main" val="2720906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Būtiskākie KC projektu atlases specifiskie atbilstības kritēriji</a:t>
            </a:r>
            <a:endParaRPr lang="lv-LV" dirty="0"/>
          </a:p>
        </p:txBody>
      </p:sp>
      <p:sp>
        <p:nvSpPr>
          <p:cNvPr id="3" name="Content Placeholder 2"/>
          <p:cNvSpPr>
            <a:spLocks noGrp="1"/>
          </p:cNvSpPr>
          <p:nvPr>
            <p:ph idx="1"/>
          </p:nvPr>
        </p:nvSpPr>
        <p:spPr>
          <a:xfrm>
            <a:off x="518160" y="1535151"/>
            <a:ext cx="8321040" cy="4757928"/>
          </a:xfrm>
        </p:spPr>
        <p:txBody>
          <a:bodyPr>
            <a:noAutofit/>
          </a:bodyPr>
          <a:lstStyle/>
          <a:p>
            <a:pPr marL="342900" lvl="1" indent="-342900" algn="just">
              <a:buClr>
                <a:srgbClr val="005374"/>
              </a:buClr>
              <a:buFont typeface="Wingdings" panose="05000000000000000000" pitchFamily="2" charset="2"/>
              <a:buChar char="q"/>
            </a:pPr>
            <a:r>
              <a:rPr lang="lv-LV" sz="1200" dirty="0" smtClean="0">
                <a:latin typeface="Verdana" panose="020B0604030504040204" pitchFamily="34" charset="0"/>
                <a:ea typeface="Verdana" panose="020B0604030504040204" pitchFamily="34" charset="0"/>
                <a:cs typeface="Verdana" panose="020B0604030504040204" pitchFamily="34" charset="0"/>
              </a:rPr>
              <a:t>Specifiskais atbilstības kritērijs Nr.1.1. Kompetences </a:t>
            </a:r>
            <a:r>
              <a:rPr lang="lv-LV" sz="1200" dirty="0">
                <a:latin typeface="Verdana" panose="020B0604030504040204" pitchFamily="34" charset="0"/>
                <a:ea typeface="Verdana" panose="020B0604030504040204" pitchFamily="34" charset="0"/>
                <a:cs typeface="Verdana" panose="020B0604030504040204" pitchFamily="34" charset="0"/>
              </a:rPr>
              <a:t>centrs </a:t>
            </a:r>
            <a:r>
              <a:rPr lang="lv-LV" sz="1200" dirty="0" smtClean="0">
                <a:latin typeface="Verdana" panose="020B0604030504040204" pitchFamily="34" charset="0"/>
                <a:ea typeface="Verdana" panose="020B0604030504040204" pitchFamily="34" charset="0"/>
                <a:cs typeface="Verdana" panose="020B0604030504040204" pitchFamily="34" charset="0"/>
              </a:rPr>
              <a:t>ir norādījis, kura no viedās specializācijas jomām vai </a:t>
            </a:r>
            <a:r>
              <a:rPr lang="lv-LV" sz="1200" dirty="0" err="1" smtClean="0">
                <a:latin typeface="Verdana" panose="020B0604030504040204" pitchFamily="34" charset="0"/>
                <a:ea typeface="Verdana" panose="020B0604030504040204" pitchFamily="34" charset="0"/>
                <a:cs typeface="Verdana" panose="020B0604030504040204" pitchFamily="34" charset="0"/>
              </a:rPr>
              <a:t>apakšjomām</a:t>
            </a:r>
            <a:r>
              <a:rPr lang="lv-LV" sz="1200" dirty="0" smtClean="0">
                <a:latin typeface="Verdana" panose="020B0604030504040204" pitchFamily="34" charset="0"/>
                <a:ea typeface="Verdana" panose="020B0604030504040204" pitchFamily="34" charset="0"/>
                <a:cs typeface="Verdana" panose="020B0604030504040204" pitchFamily="34" charset="0"/>
              </a:rPr>
              <a:t> ir kompetence centra </a:t>
            </a:r>
            <a:r>
              <a:rPr lang="lv-LV" sz="1200" dirty="0">
                <a:latin typeface="Verdana" panose="020B0604030504040204" pitchFamily="34" charset="0"/>
                <a:ea typeface="Verdana" panose="020B0604030504040204" pitchFamily="34" charset="0"/>
                <a:cs typeface="Verdana" panose="020B0604030504040204" pitchFamily="34" charset="0"/>
              </a:rPr>
              <a:t>primārā joma (Savstarpēji tiek salīdzināti projekti vienas viedās specializācijas jomas/</a:t>
            </a:r>
            <a:r>
              <a:rPr lang="lv-LV" sz="1200" dirty="0" err="1">
                <a:latin typeface="Verdana" panose="020B0604030504040204" pitchFamily="34" charset="0"/>
                <a:ea typeface="Verdana" panose="020B0604030504040204" pitchFamily="34" charset="0"/>
                <a:cs typeface="Verdana" panose="020B0604030504040204" pitchFamily="34" charset="0"/>
              </a:rPr>
              <a:t>apakšjomas</a:t>
            </a:r>
            <a:r>
              <a:rPr lang="lv-LV" sz="1200" dirty="0">
                <a:latin typeface="Verdana" panose="020B0604030504040204" pitchFamily="34" charset="0"/>
                <a:ea typeface="Verdana" panose="020B0604030504040204" pitchFamily="34" charset="0"/>
                <a:cs typeface="Verdana" panose="020B0604030504040204" pitchFamily="34" charset="0"/>
              </a:rPr>
              <a:t> ietvaros. Katrā tiek atbalstīti augstāko punktu skaitu ieguvušie kompetences centri, nepārsniedzot jomas/</a:t>
            </a:r>
            <a:r>
              <a:rPr lang="lv-LV" sz="1200" dirty="0" err="1">
                <a:latin typeface="Verdana" panose="020B0604030504040204" pitchFamily="34" charset="0"/>
                <a:ea typeface="Verdana" panose="020B0604030504040204" pitchFamily="34" charset="0"/>
                <a:cs typeface="Verdana" panose="020B0604030504040204" pitchFamily="34" charset="0"/>
              </a:rPr>
              <a:t>apakšjomas</a:t>
            </a:r>
            <a:r>
              <a:rPr lang="lv-LV" sz="1200" dirty="0">
                <a:latin typeface="Verdana" panose="020B0604030504040204" pitchFamily="34" charset="0"/>
                <a:ea typeface="Verdana" panose="020B0604030504040204" pitchFamily="34" charset="0"/>
                <a:cs typeface="Verdana" panose="020B0604030504040204" pitchFamily="34" charset="0"/>
              </a:rPr>
              <a:t> ietvaros pieejamo finansējumu.):</a:t>
            </a:r>
            <a:endParaRPr lang="lv-LV" sz="1200" dirty="0" smtClean="0">
              <a:latin typeface="Verdana" panose="020B0604030504040204" pitchFamily="34" charset="0"/>
              <a:ea typeface="Verdana" panose="020B0604030504040204" pitchFamily="34" charset="0"/>
              <a:cs typeface="Verdana" panose="020B0604030504040204" pitchFamily="34" charset="0"/>
            </a:endParaRP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Zināšanu </a:t>
            </a:r>
            <a:r>
              <a:rPr lang="lv-LV" sz="1200" dirty="0">
                <a:latin typeface="Verdana" panose="020B0604030504040204" pitchFamily="34" charset="0"/>
                <a:ea typeface="Verdana" panose="020B0604030504040204" pitchFamily="34" charset="0"/>
                <a:cs typeface="Verdana" panose="020B0604030504040204" pitchFamily="34" charset="0"/>
              </a:rPr>
              <a:t>ietilpīga </a:t>
            </a:r>
            <a:r>
              <a:rPr lang="lv-LV" sz="1200" dirty="0" err="1">
                <a:latin typeface="Verdana" panose="020B0604030504040204" pitchFamily="34" charset="0"/>
                <a:ea typeface="Verdana" panose="020B0604030504040204" pitchFamily="34" charset="0"/>
                <a:cs typeface="Verdana" panose="020B0604030504040204" pitchFamily="34" charset="0"/>
              </a:rPr>
              <a:t>bioekonomika</a:t>
            </a:r>
            <a:r>
              <a:rPr lang="lv-LV" sz="1200" dirty="0">
                <a:latin typeface="Verdana" panose="020B0604030504040204" pitchFamily="34" charset="0"/>
                <a:ea typeface="Verdana" panose="020B0604030504040204" pitchFamily="34" charset="0"/>
                <a:cs typeface="Verdana" panose="020B0604030504040204" pitchFamily="34" charset="0"/>
              </a:rPr>
              <a:t> - Inovatīvi risinājumi mežsaimniecībai un </a:t>
            </a:r>
            <a:r>
              <a:rPr lang="lv-LV" sz="1200" dirty="0" smtClean="0">
                <a:latin typeface="Verdana" panose="020B0604030504040204" pitchFamily="34" charset="0"/>
                <a:ea typeface="Verdana" panose="020B0604030504040204" pitchFamily="34" charset="0"/>
                <a:cs typeface="Verdana" panose="020B0604030504040204" pitchFamily="34" charset="0"/>
              </a:rPr>
              <a:t>kokapstrādē</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Zināšanu </a:t>
            </a:r>
            <a:r>
              <a:rPr lang="lv-LV" sz="1200" dirty="0">
                <a:latin typeface="Verdana" panose="020B0604030504040204" pitchFamily="34" charset="0"/>
                <a:ea typeface="Verdana" panose="020B0604030504040204" pitchFamily="34" charset="0"/>
                <a:cs typeface="Verdana" panose="020B0604030504040204" pitchFamily="34" charset="0"/>
              </a:rPr>
              <a:t>ietilpīga </a:t>
            </a:r>
            <a:r>
              <a:rPr lang="lv-LV" sz="1200" dirty="0" err="1">
                <a:latin typeface="Verdana" panose="020B0604030504040204" pitchFamily="34" charset="0"/>
                <a:ea typeface="Verdana" panose="020B0604030504040204" pitchFamily="34" charset="0"/>
                <a:cs typeface="Verdana" panose="020B0604030504040204" pitchFamily="34" charset="0"/>
              </a:rPr>
              <a:t>bioekonomika</a:t>
            </a:r>
            <a:r>
              <a:rPr lang="lv-LV" sz="1200" dirty="0">
                <a:latin typeface="Verdana" panose="020B0604030504040204" pitchFamily="34" charset="0"/>
                <a:ea typeface="Verdana" panose="020B0604030504040204" pitchFamily="34" charset="0"/>
                <a:cs typeface="Verdana" panose="020B0604030504040204" pitchFamily="34" charset="0"/>
              </a:rPr>
              <a:t> - Inovatīvi risinājumi lauksaimniecībai un pārtikas </a:t>
            </a:r>
            <a:r>
              <a:rPr lang="lv-LV" sz="1200" dirty="0" smtClean="0">
                <a:latin typeface="Verdana" panose="020B0604030504040204" pitchFamily="34" charset="0"/>
                <a:ea typeface="Verdana" panose="020B0604030504040204" pitchFamily="34" charset="0"/>
                <a:cs typeface="Verdana" panose="020B0604030504040204" pitchFamily="34" charset="0"/>
              </a:rPr>
              <a:t>ražošanai</a:t>
            </a:r>
          </a:p>
          <a:p>
            <a:pPr marL="582613" lvl="2" indent="-171450" algn="just">
              <a:buClr>
                <a:srgbClr val="005374"/>
              </a:buClr>
              <a:buFont typeface="Wingdings" panose="05000000000000000000" pitchFamily="2" charset="2"/>
              <a:buChar char="Ø"/>
            </a:pPr>
            <a:r>
              <a:rPr lang="lv-LV" sz="1200" dirty="0" err="1" smtClean="0">
                <a:latin typeface="Verdana" panose="020B0604030504040204" pitchFamily="34" charset="0"/>
                <a:ea typeface="Verdana" panose="020B0604030504040204" pitchFamily="34" charset="0"/>
                <a:cs typeface="Verdana" panose="020B0604030504040204" pitchFamily="34" charset="0"/>
              </a:rPr>
              <a:t>Biomedicīna</a:t>
            </a:r>
            <a:r>
              <a:rPr lang="lv-LV" sz="1200" dirty="0">
                <a:latin typeface="Verdana" panose="020B0604030504040204" pitchFamily="34" charset="0"/>
                <a:ea typeface="Verdana" panose="020B0604030504040204" pitchFamily="34" charset="0"/>
                <a:cs typeface="Verdana" panose="020B0604030504040204" pitchFamily="34" charset="0"/>
              </a:rPr>
              <a:t>, medicīnas tehnoloģijas, </a:t>
            </a:r>
            <a:r>
              <a:rPr lang="lv-LV" sz="1200" dirty="0" err="1">
                <a:latin typeface="Verdana" panose="020B0604030504040204" pitchFamily="34" charset="0"/>
                <a:ea typeface="Verdana" panose="020B0604030504040204" pitchFamily="34" charset="0"/>
                <a:cs typeface="Verdana" panose="020B0604030504040204" pitchFamily="34" charset="0"/>
              </a:rPr>
              <a:t>biofarmācija</a:t>
            </a:r>
            <a:r>
              <a:rPr lang="lv-LV" sz="1200" dirty="0">
                <a:latin typeface="Verdana" panose="020B0604030504040204" pitchFamily="34" charset="0"/>
                <a:ea typeface="Verdana" panose="020B0604030504040204" pitchFamily="34" charset="0"/>
                <a:cs typeface="Verdana" panose="020B0604030504040204" pitchFamily="34" charset="0"/>
              </a:rPr>
              <a:t> un </a:t>
            </a:r>
            <a:r>
              <a:rPr lang="lv-LV" sz="1200" dirty="0" smtClean="0">
                <a:latin typeface="Verdana" panose="020B0604030504040204" pitchFamily="34" charset="0"/>
                <a:ea typeface="Verdana" panose="020B0604030504040204" pitchFamily="34" charset="0"/>
                <a:cs typeface="Verdana" panose="020B0604030504040204" pitchFamily="34" charset="0"/>
              </a:rPr>
              <a:t>biotehnoloģijas</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Viedie </a:t>
            </a:r>
            <a:r>
              <a:rPr lang="lv-LV" sz="1200" dirty="0">
                <a:latin typeface="Verdana" panose="020B0604030504040204" pitchFamily="34" charset="0"/>
                <a:ea typeface="Verdana" panose="020B0604030504040204" pitchFamily="34" charset="0"/>
                <a:cs typeface="Verdana" panose="020B0604030504040204" pitchFamily="34" charset="0"/>
              </a:rPr>
              <a:t>materiāli, tehnoloģijas un </a:t>
            </a:r>
            <a:r>
              <a:rPr lang="lv-LV" sz="1200" dirty="0" err="1">
                <a:latin typeface="Verdana" panose="020B0604030504040204" pitchFamily="34" charset="0"/>
                <a:ea typeface="Verdana" panose="020B0604030504040204" pitchFamily="34" charset="0"/>
                <a:cs typeface="Verdana" panose="020B0604030504040204" pitchFamily="34" charset="0"/>
              </a:rPr>
              <a:t>inženiersistēmas</a:t>
            </a:r>
            <a:r>
              <a:rPr lang="lv-LV" sz="1200" dirty="0">
                <a:latin typeface="Verdana" panose="020B0604030504040204" pitchFamily="34" charset="0"/>
                <a:ea typeface="Verdana" panose="020B0604030504040204" pitchFamily="34" charset="0"/>
                <a:cs typeface="Verdana" panose="020B0604030504040204" pitchFamily="34" charset="0"/>
              </a:rPr>
              <a:t> - Viedie </a:t>
            </a:r>
            <a:r>
              <a:rPr lang="lv-LV" sz="1200" dirty="0" smtClean="0">
                <a:latin typeface="Verdana" panose="020B0604030504040204" pitchFamily="34" charset="0"/>
                <a:ea typeface="Verdana" panose="020B0604030504040204" pitchFamily="34" charset="0"/>
                <a:cs typeface="Verdana" panose="020B0604030504040204" pitchFamily="34" charset="0"/>
              </a:rPr>
              <a:t>materiāli</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Viedie </a:t>
            </a:r>
            <a:r>
              <a:rPr lang="lv-LV" sz="1200" dirty="0">
                <a:latin typeface="Verdana" panose="020B0604030504040204" pitchFamily="34" charset="0"/>
                <a:ea typeface="Verdana" panose="020B0604030504040204" pitchFamily="34" charset="0"/>
                <a:cs typeface="Verdana" panose="020B0604030504040204" pitchFamily="34" charset="0"/>
              </a:rPr>
              <a:t>materiāli, tehnoloģijas un </a:t>
            </a:r>
            <a:r>
              <a:rPr lang="lv-LV" sz="1200" dirty="0" err="1">
                <a:latin typeface="Verdana" panose="020B0604030504040204" pitchFamily="34" charset="0"/>
                <a:ea typeface="Verdana" panose="020B0604030504040204" pitchFamily="34" charset="0"/>
                <a:cs typeface="Verdana" panose="020B0604030504040204" pitchFamily="34" charset="0"/>
              </a:rPr>
              <a:t>inženiersistēmas</a:t>
            </a:r>
            <a:r>
              <a:rPr lang="lv-LV" sz="1200" dirty="0">
                <a:latin typeface="Verdana" panose="020B0604030504040204" pitchFamily="34" charset="0"/>
                <a:ea typeface="Verdana" panose="020B0604030504040204" pitchFamily="34" charset="0"/>
                <a:cs typeface="Verdana" panose="020B0604030504040204" pitchFamily="34" charset="0"/>
              </a:rPr>
              <a:t> - Modernas ražošanas tehnoloģijas un </a:t>
            </a:r>
            <a:r>
              <a:rPr lang="lv-LV" sz="1200" dirty="0" err="1" smtClean="0">
                <a:latin typeface="Verdana" panose="020B0604030504040204" pitchFamily="34" charset="0"/>
                <a:ea typeface="Verdana" panose="020B0604030504040204" pitchFamily="34" charset="0"/>
                <a:cs typeface="Verdana" panose="020B0604030504040204" pitchFamily="34" charset="0"/>
              </a:rPr>
              <a:t>inženiersistēmas</a:t>
            </a:r>
            <a:endParaRPr lang="lv-LV" sz="1200" dirty="0" smtClean="0">
              <a:latin typeface="Verdana" panose="020B0604030504040204" pitchFamily="34" charset="0"/>
              <a:ea typeface="Verdana" panose="020B0604030504040204" pitchFamily="34" charset="0"/>
              <a:cs typeface="Verdana" panose="020B0604030504040204" pitchFamily="34" charset="0"/>
            </a:endParaRP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Informācijas </a:t>
            </a:r>
            <a:r>
              <a:rPr lang="lv-LV" sz="1200" dirty="0">
                <a:latin typeface="Verdana" panose="020B0604030504040204" pitchFamily="34" charset="0"/>
                <a:ea typeface="Verdana" panose="020B0604030504040204" pitchFamily="34" charset="0"/>
                <a:cs typeface="Verdana" panose="020B0604030504040204" pitchFamily="34" charset="0"/>
              </a:rPr>
              <a:t>un komunikāciju tehnoloģijas – </a:t>
            </a:r>
            <a:r>
              <a:rPr lang="lv-LV" sz="1200" dirty="0" smtClean="0">
                <a:latin typeface="Verdana" panose="020B0604030504040204" pitchFamily="34" charset="0"/>
                <a:ea typeface="Verdana" panose="020B0604030504040204" pitchFamily="34" charset="0"/>
                <a:cs typeface="Verdana" panose="020B0604030504040204" pitchFamily="34" charset="0"/>
              </a:rPr>
              <a:t>Aparātbūve</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Informācijas </a:t>
            </a:r>
            <a:r>
              <a:rPr lang="lv-LV" sz="1200" dirty="0">
                <a:latin typeface="Verdana" panose="020B0604030504040204" pitchFamily="34" charset="0"/>
                <a:ea typeface="Verdana" panose="020B0604030504040204" pitchFamily="34" charset="0"/>
                <a:cs typeface="Verdana" panose="020B0604030504040204" pitchFamily="34" charset="0"/>
              </a:rPr>
              <a:t>un komunikāciju tehnoloģijas – Informācijas un komunikāciju </a:t>
            </a:r>
            <a:r>
              <a:rPr lang="lv-LV" sz="1200" dirty="0" smtClean="0">
                <a:latin typeface="Verdana" panose="020B0604030504040204" pitchFamily="34" charset="0"/>
                <a:ea typeface="Verdana" panose="020B0604030504040204" pitchFamily="34" charset="0"/>
                <a:cs typeface="Verdana" panose="020B0604030504040204" pitchFamily="34" charset="0"/>
              </a:rPr>
              <a:t>tehnoloģijas</a:t>
            </a:r>
          </a:p>
          <a:p>
            <a:pPr marL="582613" lvl="2" indent="-171450" algn="just">
              <a:buClr>
                <a:srgbClr val="005374"/>
              </a:buClr>
              <a:buFont typeface="Wingdings" panose="05000000000000000000" pitchFamily="2" charset="2"/>
              <a:buChar char="Ø"/>
            </a:pPr>
            <a:r>
              <a:rPr lang="lv-LV" sz="1200" dirty="0" smtClean="0">
                <a:latin typeface="Verdana" panose="020B0604030504040204" pitchFamily="34" charset="0"/>
                <a:ea typeface="Verdana" panose="020B0604030504040204" pitchFamily="34" charset="0"/>
                <a:cs typeface="Verdana" panose="020B0604030504040204" pitchFamily="34" charset="0"/>
              </a:rPr>
              <a:t>Viedā enerģētika</a:t>
            </a:r>
            <a:endParaRPr lang="lv-LV" sz="1200" dirty="0">
              <a:latin typeface="Verdana" panose="020B0604030504040204" pitchFamily="34" charset="0"/>
              <a:ea typeface="Verdana" panose="020B0604030504040204" pitchFamily="34" charset="0"/>
              <a:cs typeface="Verdana" panose="020B0604030504040204" pitchFamily="34" charset="0"/>
            </a:endParaRPr>
          </a:p>
          <a:p>
            <a:pPr marL="342900" lvl="1" indent="-342900" algn="just">
              <a:buClr>
                <a:srgbClr val="005374"/>
              </a:buClr>
              <a:buFont typeface="Wingdings" panose="05000000000000000000" pitchFamily="2" charset="2"/>
              <a:buChar char="q"/>
            </a:pPr>
            <a:r>
              <a:rPr lang="lv-LV" sz="1200" dirty="0">
                <a:latin typeface="Verdana" panose="020B0604030504040204" pitchFamily="34" charset="0"/>
                <a:ea typeface="Verdana" panose="020B0604030504040204" pitchFamily="34" charset="0"/>
                <a:cs typeface="Verdana" panose="020B0604030504040204" pitchFamily="34" charset="0"/>
              </a:rPr>
              <a:t>Specifiskais atbilstības kritērijs </a:t>
            </a:r>
            <a:r>
              <a:rPr lang="lv-LV" sz="1200" dirty="0" smtClean="0">
                <a:latin typeface="Verdana" panose="020B0604030504040204" pitchFamily="34" charset="0"/>
                <a:ea typeface="Verdana" panose="020B0604030504040204" pitchFamily="34" charset="0"/>
                <a:cs typeface="Verdana" panose="020B0604030504040204" pitchFamily="34" charset="0"/>
              </a:rPr>
              <a:t>Nr.1.3</a:t>
            </a:r>
            <a:r>
              <a:rPr lang="lv-LV" sz="1200" dirty="0">
                <a:latin typeface="Verdana" panose="020B0604030504040204" pitchFamily="34" charset="0"/>
                <a:ea typeface="Verdana" panose="020B0604030504040204" pitchFamily="34" charset="0"/>
                <a:cs typeface="Verdana" panose="020B0604030504040204" pitchFamily="34" charset="0"/>
              </a:rPr>
              <a:t>. Kompetences centrs ir saņēmis atbalsta vēstuli no Latvijā reģistrētas biedrības, kura</a:t>
            </a:r>
            <a:r>
              <a:rPr lang="lv-LV" sz="1200" dirty="0" smtClean="0">
                <a:latin typeface="Verdana" panose="020B0604030504040204" pitchFamily="34" charset="0"/>
                <a:ea typeface="Verdana" panose="020B0604030504040204" pitchFamily="34" charset="0"/>
                <a:cs typeface="Verdana" panose="020B0604030504040204" pitchFamily="34" charset="0"/>
              </a:rPr>
              <a:t>:</a:t>
            </a:r>
          </a:p>
          <a:p>
            <a:pPr marL="582613" lvl="2" indent="-171450" algn="just">
              <a:buClr>
                <a:srgbClr val="005374"/>
              </a:buClr>
              <a:buFont typeface="Wingdings" panose="05000000000000000000" pitchFamily="2" charset="2"/>
              <a:buChar char="Ø"/>
            </a:pPr>
            <a:r>
              <a:rPr lang="lv-LV" sz="1200" dirty="0">
                <a:latin typeface="Verdana" panose="020B0604030504040204" pitchFamily="34" charset="0"/>
                <a:ea typeface="Verdana" panose="020B0604030504040204" pitchFamily="34" charset="0"/>
                <a:cs typeface="Verdana" panose="020B0604030504040204" pitchFamily="34" charset="0"/>
              </a:rPr>
              <a:t>pārstāv saimnieciskās darbības veicējus no nozares, kurā tiks īstenots </a:t>
            </a:r>
            <a:r>
              <a:rPr lang="lv-LV" sz="1200" dirty="0" smtClean="0">
                <a:latin typeface="Verdana" panose="020B0604030504040204" pitchFamily="34" charset="0"/>
                <a:ea typeface="Verdana" panose="020B0604030504040204" pitchFamily="34" charset="0"/>
                <a:cs typeface="Verdana" panose="020B0604030504040204" pitchFamily="34" charset="0"/>
              </a:rPr>
              <a:t>projekts;</a:t>
            </a:r>
          </a:p>
          <a:p>
            <a:pPr marL="582613" lvl="2" indent="-171450" algn="just">
              <a:buClr>
                <a:srgbClr val="005374"/>
              </a:buClr>
              <a:buFont typeface="Wingdings" panose="05000000000000000000" pitchFamily="2" charset="2"/>
              <a:buChar char="Ø"/>
            </a:pPr>
            <a:r>
              <a:rPr lang="lv-LV" sz="1200" dirty="0">
                <a:latin typeface="Verdana" panose="020B0604030504040204" pitchFamily="34" charset="0"/>
                <a:ea typeface="Verdana" panose="020B0604030504040204" pitchFamily="34" charset="0"/>
                <a:cs typeface="Verdana" panose="020B0604030504040204" pitchFamily="34" charset="0"/>
              </a:rPr>
              <a:t>apvieno nozares saimnieciskās darbības veicējus, kuru kopējais apgrozījums pēdējā noslēgtajā pārskata gadā ir vismaz 150 000 000 </a:t>
            </a:r>
            <a:r>
              <a:rPr lang="lv-LV" sz="1200" dirty="0" err="1" smtClean="0">
                <a:latin typeface="Verdana" panose="020B0604030504040204" pitchFamily="34" charset="0"/>
                <a:ea typeface="Verdana" panose="020B0604030504040204" pitchFamily="34" charset="0"/>
                <a:cs typeface="Verdana" panose="020B0604030504040204" pitchFamily="34" charset="0"/>
              </a:rPr>
              <a:t>euro</a:t>
            </a:r>
            <a:r>
              <a:rPr lang="lv-LV" sz="1200" dirty="0" smtClean="0">
                <a:latin typeface="Verdana" panose="020B0604030504040204" pitchFamily="34" charset="0"/>
                <a:ea typeface="Verdana" panose="020B0604030504040204" pitchFamily="34" charset="0"/>
                <a:cs typeface="Verdana" panose="020B0604030504040204" pitchFamily="34" charset="0"/>
              </a:rPr>
              <a:t>/gadā;</a:t>
            </a:r>
          </a:p>
          <a:p>
            <a:pPr marL="582613" lvl="2" indent="-171450" algn="just">
              <a:buClr>
                <a:srgbClr val="005374"/>
              </a:buClr>
              <a:buFont typeface="Wingdings" panose="05000000000000000000" pitchFamily="2" charset="2"/>
              <a:buChar char="Ø"/>
            </a:pPr>
            <a:r>
              <a:rPr lang="lv-LV" sz="1200" dirty="0">
                <a:latin typeface="Verdana" panose="020B0604030504040204" pitchFamily="34" charset="0"/>
                <a:ea typeface="Verdana" panose="020B0604030504040204" pitchFamily="34" charset="0"/>
                <a:cs typeface="Verdana" panose="020B0604030504040204" pitchFamily="34" charset="0"/>
              </a:rPr>
              <a:t>ir </a:t>
            </a:r>
            <a:r>
              <a:rPr lang="lv-LV" sz="1200" dirty="0" smtClean="0">
                <a:latin typeface="Verdana" panose="020B0604030504040204" pitchFamily="34" charset="0"/>
                <a:ea typeface="Verdana" panose="020B0604030504040204" pitchFamily="34" charset="0"/>
                <a:cs typeface="Verdana" panose="020B0604030504040204" pitchFamily="34" charset="0"/>
              </a:rPr>
              <a:t>atbalstījusi ne vairāk kā vienu kompetences centra projekta iesniegumu.</a:t>
            </a:r>
          </a:p>
          <a:p>
            <a:pPr marL="342900" lvl="1" indent="-342900" algn="just">
              <a:buClr>
                <a:srgbClr val="005374"/>
              </a:buClr>
              <a:buFont typeface="Wingdings" panose="05000000000000000000" pitchFamily="2" charset="2"/>
              <a:buChar char="q"/>
            </a:pPr>
            <a:r>
              <a:rPr lang="lv-LV" sz="1200" dirty="0">
                <a:latin typeface="Verdana" panose="020B0604030504040204" pitchFamily="34" charset="0"/>
                <a:ea typeface="Verdana" panose="020B0604030504040204" pitchFamily="34" charset="0"/>
                <a:cs typeface="Verdana" panose="020B0604030504040204" pitchFamily="34" charset="0"/>
              </a:rPr>
              <a:t>Specifiskais atbilstības kritērijs </a:t>
            </a:r>
            <a:r>
              <a:rPr lang="lv-LV" sz="1200" dirty="0" smtClean="0">
                <a:latin typeface="Verdana" panose="020B0604030504040204" pitchFamily="34" charset="0"/>
                <a:ea typeface="Verdana" panose="020B0604030504040204" pitchFamily="34" charset="0"/>
                <a:cs typeface="Verdana" panose="020B0604030504040204" pitchFamily="34" charset="0"/>
              </a:rPr>
              <a:t>Nr.1.4</a:t>
            </a:r>
            <a:r>
              <a:rPr lang="lv-LV" sz="1200" dirty="0">
                <a:latin typeface="Verdana" panose="020B0604030504040204" pitchFamily="34" charset="0"/>
                <a:ea typeface="Verdana" panose="020B0604030504040204" pitchFamily="34" charset="0"/>
                <a:cs typeface="Verdana" panose="020B0604030504040204" pitchFamily="34" charset="0"/>
              </a:rPr>
              <a:t>. </a:t>
            </a:r>
            <a:r>
              <a:rPr lang="lv-LV" sz="1200" dirty="0" smtClean="0">
                <a:latin typeface="Verdana" panose="020B0604030504040204" pitchFamily="34" charset="0"/>
                <a:ea typeface="Verdana" panose="020B0604030504040204" pitchFamily="34" charset="0"/>
                <a:cs typeface="Verdana" panose="020B0604030504040204" pitchFamily="34" charset="0"/>
              </a:rPr>
              <a:t>Vairāk </a:t>
            </a:r>
            <a:r>
              <a:rPr lang="lv-LV" sz="1200" dirty="0">
                <a:latin typeface="Verdana" panose="020B0604030504040204" pitchFamily="34" charset="0"/>
                <a:ea typeface="Verdana" panose="020B0604030504040204" pitchFamily="34" charset="0"/>
                <a:cs typeface="Verdana" panose="020B0604030504040204" pitchFamily="34" charset="0"/>
              </a:rPr>
              <a:t>par 51 procentu no kompetences centra pamatkapitāla vai balsstiesībām pieder nozares komersantiem vai biedrībām, kas apvieno nozares komersantus</a:t>
            </a:r>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11</a:t>
            </a:fld>
            <a:endParaRPr lang="en-US" dirty="0"/>
          </a:p>
        </p:txBody>
      </p:sp>
    </p:spTree>
    <p:extLst>
      <p:ext uri="{BB962C8B-B14F-4D97-AF65-F5344CB8AC3E}">
        <p14:creationId xmlns:p14="http://schemas.microsoft.com/office/powerpoint/2010/main" val="2171983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KC </a:t>
            </a:r>
            <a:r>
              <a:rPr lang="lv-LV" dirty="0"/>
              <a:t>projektu atlases </a:t>
            </a:r>
            <a:r>
              <a:rPr lang="lv-LV" dirty="0" smtClean="0"/>
              <a:t>kvalitātes kritēriji</a:t>
            </a:r>
            <a:endParaRPr lang="lv-LV" dirty="0"/>
          </a:p>
        </p:txBody>
      </p:sp>
      <p:sp>
        <p:nvSpPr>
          <p:cNvPr id="3" name="Content Placeholder 2"/>
          <p:cNvSpPr>
            <a:spLocks noGrp="1"/>
          </p:cNvSpPr>
          <p:nvPr>
            <p:ph idx="1"/>
          </p:nvPr>
        </p:nvSpPr>
        <p:spPr>
          <a:xfrm>
            <a:off x="518160" y="1535151"/>
            <a:ext cx="8321040" cy="4757928"/>
          </a:xfrm>
        </p:spPr>
        <p:txBody>
          <a:bodyPr>
            <a:noAutofit/>
          </a:bodyPr>
          <a:lstStyle/>
          <a:p>
            <a:pPr marL="342900" lvl="1" indent="-342900" algn="just">
              <a:buClr>
                <a:srgbClr val="005374"/>
              </a:buClr>
              <a:buFont typeface="Wingdings" panose="05000000000000000000" pitchFamily="2" charset="2"/>
              <a:buChar char="q"/>
            </a:pPr>
            <a:r>
              <a:rPr lang="lv-LV" sz="1200" dirty="0" smtClean="0">
                <a:latin typeface="Verdana" panose="020B0604030504040204" pitchFamily="34" charset="0"/>
                <a:ea typeface="Verdana" panose="020B0604030504040204" pitchFamily="34" charset="0"/>
                <a:cs typeface="Verdana" panose="020B0604030504040204" pitchFamily="34" charset="0"/>
              </a:rPr>
              <a:t>Kvalitātes kritēriji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stratēģija  – 85 punkti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komanda (vadītāji, ZI pārstāvji) – 8 punkti </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Projekta gatavība (nosaukti konkrēti pētījumi, finansētāji) – 30 punkti </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KC un partneru P&amp;A rādītāji (vēsturiskie P&amp;A izdevumi, sadarbība ar ZI, eksports) – 39 punkti</a:t>
            </a:r>
          </a:p>
          <a:p>
            <a:pPr marL="754063" lvl="2" indent="-342900" algn="just">
              <a:buClr>
                <a:srgbClr val="005374"/>
              </a:buClr>
              <a:buAutoNum type="arabicPeriod"/>
            </a:pPr>
            <a:r>
              <a:rPr lang="lv-LV" sz="1200" dirty="0" err="1" smtClean="0">
                <a:latin typeface="Verdana" panose="020B0604030504040204" pitchFamily="34" charset="0"/>
                <a:ea typeface="Verdana" panose="020B0604030504040204" pitchFamily="34" charset="0"/>
                <a:cs typeface="Verdana" panose="020B0604030504040204" pitchFamily="34" charset="0"/>
              </a:rPr>
              <a:t>Komercializācijas</a:t>
            </a:r>
            <a:r>
              <a:rPr lang="lv-LV" sz="1200" dirty="0">
                <a:latin typeface="Verdana" panose="020B0604030504040204" pitchFamily="34" charset="0"/>
                <a:ea typeface="Verdana" panose="020B0604030504040204" pitchFamily="34" charset="0"/>
                <a:cs typeface="Verdana" panose="020B0604030504040204" pitchFamily="34" charset="0"/>
              </a:rPr>
              <a:t> potenciāls (</a:t>
            </a:r>
            <a:r>
              <a:rPr lang="lv-LV" sz="1200" dirty="0" smtClean="0">
                <a:latin typeface="Verdana" panose="020B0604030504040204" pitchFamily="34" charset="0"/>
                <a:ea typeface="Verdana" panose="020B0604030504040204" pitchFamily="34" charset="0"/>
                <a:cs typeface="Verdana" panose="020B0604030504040204" pitchFamily="34" charset="0"/>
              </a:rPr>
              <a:t>eksperimentālo izstrādņu īpatsvars vismaz 25%) – 6 punkti</a:t>
            </a:r>
          </a:p>
          <a:p>
            <a:pPr marL="754063" lvl="2" indent="-342900" algn="just">
              <a:buClr>
                <a:srgbClr val="005374"/>
              </a:buClr>
              <a:buAutoNum type="arabicPeriod"/>
            </a:pPr>
            <a:r>
              <a:rPr lang="lv-LV" sz="1200" dirty="0">
                <a:latin typeface="Verdana" panose="020B0604030504040204" pitchFamily="34" charset="0"/>
                <a:ea typeface="Verdana" panose="020B0604030504040204" pitchFamily="34" charset="0"/>
                <a:cs typeface="Verdana" panose="020B0604030504040204" pitchFamily="34" charset="0"/>
              </a:rPr>
              <a:t>Kompetences centra darbības 2.kārtas laikā </a:t>
            </a:r>
            <a:r>
              <a:rPr lang="lv-LV" sz="1200" dirty="0" smtClean="0">
                <a:latin typeface="Verdana" panose="020B0604030504040204" pitchFamily="34" charset="0"/>
                <a:ea typeface="Verdana" panose="020B0604030504040204" pitchFamily="34" charset="0"/>
                <a:cs typeface="Verdana" panose="020B0604030504040204" pitchFamily="34" charset="0"/>
              </a:rPr>
              <a:t>vērtējums (tiek piemērots nākošajā kārtā) – 12 punkti</a:t>
            </a:r>
          </a:p>
          <a:p>
            <a:pPr marL="754063" lvl="2" indent="-342900" algn="just">
              <a:buClr>
                <a:srgbClr val="005374"/>
              </a:buClr>
              <a:buAutoNum type="arabicPeriod"/>
            </a:pPr>
            <a:r>
              <a:rPr lang="lv-LV" sz="1200" dirty="0" smtClean="0">
                <a:latin typeface="Verdana" panose="020B0604030504040204" pitchFamily="34" charset="0"/>
                <a:ea typeface="Verdana" panose="020B0604030504040204" pitchFamily="34" charset="0"/>
                <a:cs typeface="Verdana" panose="020B0604030504040204" pitchFamily="34" charset="0"/>
              </a:rPr>
              <a:t>HP ilgtspējīga attīstība (vide, zaļais iepirkums) – 4 punkti </a:t>
            </a:r>
          </a:p>
          <a:p>
            <a:pPr marL="411163" lvl="2" indent="0" algn="just">
              <a:buClr>
                <a:srgbClr val="005374"/>
              </a:buClr>
              <a:buNone/>
            </a:pPr>
            <a:r>
              <a:rPr lang="lv-LV" sz="1200" dirty="0" smtClean="0">
                <a:latin typeface="Verdana" panose="020B0604030504040204" pitchFamily="34" charset="0"/>
                <a:ea typeface="Verdana" panose="020B0604030504040204" pitchFamily="34" charset="0"/>
                <a:cs typeface="Verdana" panose="020B0604030504040204" pitchFamily="34" charset="0"/>
              </a:rPr>
              <a:t>Kopā  - 172 punkti (184 punkti nākošajā kārtā) (minimums 54)</a:t>
            </a:r>
          </a:p>
          <a:p>
            <a:pPr marL="342900" indent="-342900" algn="just">
              <a:buFont typeface="Wingdings" panose="05000000000000000000" pitchFamily="2" charset="2"/>
              <a:buChar char="q"/>
            </a:pPr>
            <a:endParaRPr lang="lv-LV" sz="1200" u="sng" dirty="0" smtClean="0"/>
          </a:p>
          <a:p>
            <a:endParaRPr lang="lv-LV" sz="1200"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12</a:t>
            </a:fld>
            <a:endParaRPr lang="en-US" dirty="0"/>
          </a:p>
        </p:txBody>
      </p:sp>
    </p:spTree>
    <p:extLst>
      <p:ext uri="{BB962C8B-B14F-4D97-AF65-F5344CB8AC3E}">
        <p14:creationId xmlns:p14="http://schemas.microsoft.com/office/powerpoint/2010/main" val="3041102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KC projektu atlases kvalitātes </a:t>
            </a:r>
            <a:r>
              <a:rPr lang="lv-LV" dirty="0" smtClean="0"/>
              <a:t>kritēriji (I)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20834500"/>
              </p:ext>
            </p:extLst>
          </p:nvPr>
        </p:nvGraphicFramePr>
        <p:xfrm>
          <a:off x="0" y="1324583"/>
          <a:ext cx="9144000" cy="5515470"/>
        </p:xfrm>
        <a:graphic>
          <a:graphicData uri="http://schemas.openxmlformats.org/drawingml/2006/table">
            <a:tbl>
              <a:tblPr firstRow="1" bandRow="1">
                <a:tableStyleId>{5C22544A-7EE6-4342-B048-85BDC9FD1C3A}</a:tableStyleId>
              </a:tblPr>
              <a:tblGrid>
                <a:gridCol w="5836596"/>
                <a:gridCol w="1342417"/>
                <a:gridCol w="1964987"/>
              </a:tblGrid>
              <a:tr h="469469">
                <a:tc>
                  <a:txBody>
                    <a:bodyPr/>
                    <a:lstStyle/>
                    <a:p>
                      <a:endParaRPr lang="lv-LV" sz="1400" dirty="0"/>
                    </a:p>
                  </a:txBody>
                  <a:tcPr/>
                </a:tc>
                <a:tc>
                  <a:txBody>
                    <a:bodyPr/>
                    <a:lstStyle/>
                    <a:p>
                      <a:r>
                        <a:rPr lang="lv-LV" sz="1400" dirty="0" err="1" smtClean="0"/>
                        <a:t>Max</a:t>
                      </a:r>
                      <a:r>
                        <a:rPr lang="lv-LV" sz="1400" dirty="0" smtClean="0"/>
                        <a:t> punktu skaits </a:t>
                      </a:r>
                      <a:endParaRPr lang="lv-LV" sz="1400" dirty="0"/>
                    </a:p>
                  </a:txBody>
                  <a:tcPr/>
                </a:tc>
                <a:tc>
                  <a:txBody>
                    <a:bodyPr/>
                    <a:lstStyle/>
                    <a:p>
                      <a:r>
                        <a:rPr lang="lv-LV" sz="1400" dirty="0" smtClean="0"/>
                        <a:t>Min punktu skaits,</a:t>
                      </a:r>
                      <a:r>
                        <a:rPr lang="lv-LV" sz="1400" baseline="0" dirty="0" smtClean="0"/>
                        <a:t> lai projekts kvalificētos </a:t>
                      </a:r>
                      <a:endParaRPr lang="lv-LV" sz="1400" dirty="0"/>
                    </a:p>
                  </a:txBody>
                  <a:tcPr/>
                </a:tc>
              </a:tr>
              <a:tr h="469469">
                <a:tc>
                  <a:txBody>
                    <a:bodyPr/>
                    <a:lstStyle/>
                    <a:p>
                      <a:r>
                        <a:rPr lang="lv-LV" sz="1400" dirty="0" smtClean="0"/>
                        <a:t>1. Ir izstrādāta kompetences centra attīstības stratēģija un tajā precīzi raksturota:</a:t>
                      </a:r>
                      <a:endParaRPr lang="lv-LV" sz="1400" dirty="0"/>
                    </a:p>
                  </a:txBody>
                  <a:tcPr/>
                </a:tc>
                <a:tc>
                  <a:txBody>
                    <a:bodyPr/>
                    <a:lstStyle/>
                    <a:p>
                      <a:endParaRPr lang="lv-LV" sz="1400" dirty="0"/>
                    </a:p>
                  </a:txBody>
                  <a:tcPr/>
                </a:tc>
                <a:tc>
                  <a:txBody>
                    <a:bodyPr/>
                    <a:lstStyle/>
                    <a:p>
                      <a:endParaRPr lang="lv-LV" sz="1400" dirty="0"/>
                    </a:p>
                  </a:txBody>
                  <a:tcPr/>
                </a:tc>
              </a:tr>
              <a:tr h="395958">
                <a:tc>
                  <a:txBody>
                    <a:bodyPr/>
                    <a:lstStyle/>
                    <a:p>
                      <a:r>
                        <a:rPr lang="lv-LV" sz="1400" dirty="0" smtClean="0"/>
                        <a:t>1.1. Izvēlētā viedās specializācijas joma vai </a:t>
                      </a:r>
                      <a:r>
                        <a:rPr lang="lv-LV" sz="1400" dirty="0" err="1" smtClean="0"/>
                        <a:t>apakšjoma</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469469">
                <a:tc>
                  <a:txBody>
                    <a:bodyPr/>
                    <a:lstStyle/>
                    <a:p>
                      <a:r>
                        <a:rPr lang="lv-LV" sz="1400" dirty="0" smtClean="0"/>
                        <a:t>1.2. Izvēlēto pētniecības virzienu pamatojums un atbilstība viedās specializācijas jomām un nozares attīstības tendencēm</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469469">
                <a:tc>
                  <a:txBody>
                    <a:bodyPr/>
                    <a:lstStyle/>
                    <a:p>
                      <a:r>
                        <a:rPr lang="lv-LV" sz="1400" dirty="0" smtClean="0"/>
                        <a:t>1.3. Sadarbība starp komersantiem, zinātniskajām institūcijām un augstākās izglītības institūcijām</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469469">
                <a:tc>
                  <a:txBody>
                    <a:bodyPr/>
                    <a:lstStyle/>
                    <a:p>
                      <a:r>
                        <a:rPr lang="lv-LV" sz="1400" dirty="0" smtClean="0"/>
                        <a:t>1.4. Jomai nepieciešamākais atbalsts trūkstošās pētniecības un inovāciju attīstības infrastruktūras izveidei</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856090">
                <a:tc>
                  <a:txBody>
                    <a:bodyPr/>
                    <a:lstStyle/>
                    <a:p>
                      <a:r>
                        <a:rPr lang="lv-LV" sz="1400" dirty="0" smtClean="0"/>
                        <a:t>1.5. Kompetences centra ieguldījums Latvijas viedās specializācijas stratēģijas rādītāju mērķu vērtību sasniegšanā, kompetences centra sasniedzamie uzraudzības rādītāji un stratēģija kā kompetences centrs sasniegs nodefinētos uzraudzības rādītājus</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395958">
                <a:tc>
                  <a:txBody>
                    <a:bodyPr/>
                    <a:lstStyle/>
                    <a:p>
                      <a:r>
                        <a:rPr lang="lv-LV" sz="1400" dirty="0" smtClean="0"/>
                        <a:t>1.6. Iespējamo risku izvērtējums</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395958">
                <a:tc>
                  <a:txBody>
                    <a:bodyPr/>
                    <a:lstStyle/>
                    <a:p>
                      <a:r>
                        <a:rPr lang="fr-FR" sz="1400" dirty="0" smtClean="0"/>
                        <a:t>1.7. </a:t>
                      </a:r>
                      <a:r>
                        <a:rPr lang="fr-FR" sz="1400" dirty="0" err="1" smtClean="0"/>
                        <a:t>Kompetences</a:t>
                      </a:r>
                      <a:r>
                        <a:rPr lang="fr-FR" sz="1400" dirty="0" smtClean="0"/>
                        <a:t> centra </a:t>
                      </a:r>
                      <a:r>
                        <a:rPr lang="fr-FR" sz="1400" dirty="0" err="1" smtClean="0"/>
                        <a:t>vīzija</a:t>
                      </a:r>
                      <a:r>
                        <a:rPr lang="fr-FR" sz="1400" dirty="0" smtClean="0"/>
                        <a:t> par </a:t>
                      </a:r>
                      <a:r>
                        <a:rPr lang="fr-FR" sz="1400" dirty="0" err="1" smtClean="0"/>
                        <a:t>ilgtspēju</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395958">
                <a:tc>
                  <a:txBody>
                    <a:bodyPr/>
                    <a:lstStyle/>
                    <a:p>
                      <a:r>
                        <a:rPr lang="lv-LV" sz="1400" dirty="0" smtClean="0"/>
                        <a:t>1.8. Kompetences centrā atbalstāmo projektu atlases principi un kritēriji</a:t>
                      </a:r>
                      <a:endParaRPr lang="lv-LV" sz="1400" dirty="0"/>
                    </a:p>
                  </a:txBody>
                  <a:tcPr/>
                </a:tc>
                <a:tc>
                  <a:txBody>
                    <a:bodyPr/>
                    <a:lstStyle/>
                    <a:p>
                      <a:r>
                        <a:rPr lang="lv-LV" sz="1400" dirty="0" smtClean="0"/>
                        <a:t>10</a:t>
                      </a:r>
                      <a:endParaRPr lang="lv-LV" sz="1400" dirty="0"/>
                    </a:p>
                  </a:txBody>
                  <a:tcPr/>
                </a:tc>
                <a:tc>
                  <a:txBody>
                    <a:bodyPr/>
                    <a:lstStyle/>
                    <a:p>
                      <a:r>
                        <a:rPr lang="lv-LV" sz="1400" dirty="0" smtClean="0"/>
                        <a:t>5</a:t>
                      </a:r>
                      <a:endParaRPr lang="lv-LV" sz="1400" dirty="0"/>
                    </a:p>
                  </a:txBody>
                  <a:tcPr/>
                </a:tc>
              </a:tr>
              <a:tr h="395958">
                <a:tc>
                  <a:txBody>
                    <a:bodyPr/>
                    <a:lstStyle/>
                    <a:p>
                      <a:r>
                        <a:rPr lang="lv-LV" sz="1400" dirty="0" smtClean="0"/>
                        <a:t>1.9. Cita būtiska informācija atkarībā no jomu specifikas</a:t>
                      </a:r>
                      <a:endParaRPr lang="lv-LV" sz="1400" dirty="0"/>
                    </a:p>
                  </a:txBody>
                  <a:tcPr/>
                </a:tc>
                <a:tc>
                  <a:txBody>
                    <a:bodyPr/>
                    <a:lstStyle/>
                    <a:p>
                      <a:r>
                        <a:rPr lang="lv-LV" sz="1400" dirty="0" smtClean="0"/>
                        <a:t>5</a:t>
                      </a:r>
                      <a:endParaRPr lang="lv-LV" sz="1400" dirty="0"/>
                    </a:p>
                  </a:txBody>
                  <a:tcPr/>
                </a:tc>
                <a:tc>
                  <a:txBody>
                    <a:bodyPr/>
                    <a:lstStyle/>
                    <a:p>
                      <a:r>
                        <a:rPr lang="lv-LV" sz="1400" dirty="0" smtClean="0"/>
                        <a:t>0</a:t>
                      </a:r>
                      <a:endParaRPr lang="lv-LV" sz="1400" dirty="0"/>
                    </a:p>
                  </a:txBody>
                  <a:tcPr/>
                </a:tc>
              </a:tr>
            </a:tbl>
          </a:graphicData>
        </a:graphic>
      </p:graphicFrame>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13</a:t>
            </a:fld>
            <a:endParaRPr lang="en-US" dirty="0"/>
          </a:p>
        </p:txBody>
      </p:sp>
    </p:spTree>
    <p:extLst>
      <p:ext uri="{BB962C8B-B14F-4D97-AF65-F5344CB8AC3E}">
        <p14:creationId xmlns:p14="http://schemas.microsoft.com/office/powerpoint/2010/main" val="3701762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KC projektu atlases kvalitātes </a:t>
            </a:r>
            <a:r>
              <a:rPr lang="lv-LV" dirty="0" smtClean="0"/>
              <a:t>kritēriji (II)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61107672"/>
              </p:ext>
            </p:extLst>
          </p:nvPr>
        </p:nvGraphicFramePr>
        <p:xfrm>
          <a:off x="0" y="1324583"/>
          <a:ext cx="9144000" cy="3188234"/>
        </p:xfrm>
        <a:graphic>
          <a:graphicData uri="http://schemas.openxmlformats.org/drawingml/2006/table">
            <a:tbl>
              <a:tblPr firstRow="1" bandRow="1">
                <a:tableStyleId>{5C22544A-7EE6-4342-B048-85BDC9FD1C3A}</a:tableStyleId>
              </a:tblPr>
              <a:tblGrid>
                <a:gridCol w="5836596"/>
                <a:gridCol w="1342417"/>
                <a:gridCol w="1964987"/>
              </a:tblGrid>
              <a:tr h="469469">
                <a:tc>
                  <a:txBody>
                    <a:bodyPr/>
                    <a:lstStyle/>
                    <a:p>
                      <a:endParaRPr lang="lv-LV" sz="1800" dirty="0"/>
                    </a:p>
                  </a:txBody>
                  <a:tcPr/>
                </a:tc>
                <a:tc>
                  <a:txBody>
                    <a:bodyPr/>
                    <a:lstStyle/>
                    <a:p>
                      <a:r>
                        <a:rPr lang="lv-LV" sz="1800" dirty="0" err="1" smtClean="0"/>
                        <a:t>Max</a:t>
                      </a:r>
                      <a:r>
                        <a:rPr lang="lv-LV" sz="1800" dirty="0" smtClean="0"/>
                        <a:t> punktu skaits </a:t>
                      </a:r>
                      <a:endParaRPr lang="lv-LV" sz="1800" dirty="0"/>
                    </a:p>
                  </a:txBody>
                  <a:tcPr/>
                </a:tc>
                <a:tc>
                  <a:txBody>
                    <a:bodyPr/>
                    <a:lstStyle/>
                    <a:p>
                      <a:r>
                        <a:rPr lang="lv-LV" sz="1800" dirty="0" smtClean="0"/>
                        <a:t>Min punktu skaits,</a:t>
                      </a:r>
                      <a:r>
                        <a:rPr lang="lv-LV" sz="1800" baseline="0" dirty="0" smtClean="0"/>
                        <a:t> lai projekts kvalificētos </a:t>
                      </a:r>
                      <a:endParaRPr lang="lv-LV" sz="1800" dirty="0"/>
                    </a:p>
                  </a:txBody>
                  <a:tcPr/>
                </a:tc>
              </a:tr>
              <a:tr h="469469">
                <a:tc>
                  <a:txBody>
                    <a:bodyPr/>
                    <a:lstStyle/>
                    <a:p>
                      <a:r>
                        <a:rPr lang="lv-LV" sz="1800" dirty="0" smtClean="0"/>
                        <a:t>2. Kompetences centros iesaistītie darbinieki/komanda</a:t>
                      </a:r>
                      <a:endParaRPr lang="lv-LV" sz="1800" dirty="0"/>
                    </a:p>
                  </a:txBody>
                  <a:tcPr/>
                </a:tc>
                <a:tc>
                  <a:txBody>
                    <a:bodyPr/>
                    <a:lstStyle/>
                    <a:p>
                      <a:endParaRPr lang="lv-LV" sz="1800" dirty="0"/>
                    </a:p>
                  </a:txBody>
                  <a:tcPr/>
                </a:tc>
                <a:tc>
                  <a:txBody>
                    <a:bodyPr/>
                    <a:lstStyle/>
                    <a:p>
                      <a:endParaRPr lang="lv-LV" sz="1800" dirty="0"/>
                    </a:p>
                  </a:txBody>
                  <a:tcPr/>
                </a:tc>
              </a:tr>
              <a:tr h="395958">
                <a:tc>
                  <a:txBody>
                    <a:bodyPr/>
                    <a:lstStyle/>
                    <a:p>
                      <a:r>
                        <a:rPr lang="lv-LV" sz="1800" dirty="0" smtClean="0"/>
                        <a:t>2.1. Kompetences centru vadītāju pieredze</a:t>
                      </a:r>
                      <a:endParaRPr lang="lv-LV" sz="1800" dirty="0"/>
                    </a:p>
                  </a:txBody>
                  <a:tcPr/>
                </a:tc>
                <a:tc>
                  <a:txBody>
                    <a:bodyPr/>
                    <a:lstStyle/>
                    <a:p>
                      <a:r>
                        <a:rPr lang="lv-LV" sz="1800" dirty="0" smtClean="0"/>
                        <a:t>3</a:t>
                      </a:r>
                      <a:endParaRPr lang="lv-LV" sz="1800" dirty="0"/>
                    </a:p>
                  </a:txBody>
                  <a:tcPr/>
                </a:tc>
                <a:tc>
                  <a:txBody>
                    <a:bodyPr/>
                    <a:lstStyle/>
                    <a:p>
                      <a:r>
                        <a:rPr lang="lv-LV" sz="1800" dirty="0" smtClean="0"/>
                        <a:t>1</a:t>
                      </a:r>
                      <a:endParaRPr lang="lv-LV" sz="1800" dirty="0"/>
                    </a:p>
                  </a:txBody>
                  <a:tcPr/>
                </a:tc>
              </a:tr>
              <a:tr h="469469">
                <a:tc>
                  <a:txBody>
                    <a:bodyPr/>
                    <a:lstStyle/>
                    <a:p>
                      <a:r>
                        <a:rPr lang="lv-LV" sz="1800" dirty="0" smtClean="0"/>
                        <a:t>2.2. Kompetences centra pētījumu virzienu vadītāju pieredze</a:t>
                      </a:r>
                      <a:endParaRPr lang="lv-LV" sz="1800" dirty="0"/>
                    </a:p>
                  </a:txBody>
                  <a:tcPr/>
                </a:tc>
                <a:tc>
                  <a:txBody>
                    <a:bodyPr/>
                    <a:lstStyle/>
                    <a:p>
                      <a:r>
                        <a:rPr lang="lv-LV" sz="1800" dirty="0" smtClean="0"/>
                        <a:t>3</a:t>
                      </a:r>
                      <a:endParaRPr lang="lv-LV" sz="1800" dirty="0"/>
                    </a:p>
                  </a:txBody>
                  <a:tcPr/>
                </a:tc>
                <a:tc>
                  <a:txBody>
                    <a:bodyPr/>
                    <a:lstStyle/>
                    <a:p>
                      <a:r>
                        <a:rPr lang="lv-LV" sz="1800" dirty="0" smtClean="0"/>
                        <a:t>1</a:t>
                      </a:r>
                      <a:endParaRPr lang="lv-LV" sz="1800" dirty="0"/>
                    </a:p>
                  </a:txBody>
                  <a:tcPr/>
                </a:tc>
              </a:tr>
              <a:tr h="469469">
                <a:tc>
                  <a:txBody>
                    <a:bodyPr/>
                    <a:lstStyle/>
                    <a:p>
                      <a:r>
                        <a:rPr lang="lv-LV" sz="1800" dirty="0" smtClean="0"/>
                        <a:t>2.3. Kompetences centra padomes zinātniskie pārstāvji</a:t>
                      </a:r>
                      <a:endParaRPr lang="lv-LV" sz="1800" dirty="0"/>
                    </a:p>
                  </a:txBody>
                  <a:tcPr/>
                </a:tc>
                <a:tc>
                  <a:txBody>
                    <a:bodyPr/>
                    <a:lstStyle/>
                    <a:p>
                      <a:r>
                        <a:rPr lang="lv-LV" sz="1800" dirty="0" smtClean="0"/>
                        <a:t>2</a:t>
                      </a:r>
                      <a:endParaRPr lang="lv-LV" sz="1800" dirty="0"/>
                    </a:p>
                  </a:txBody>
                  <a:tcPr/>
                </a:tc>
                <a:tc>
                  <a:txBody>
                    <a:bodyPr/>
                    <a:lstStyle/>
                    <a:p>
                      <a:r>
                        <a:rPr lang="lv-LV" sz="1800" dirty="0" smtClean="0"/>
                        <a:t>1</a:t>
                      </a:r>
                      <a:endParaRPr lang="lv-LV" sz="1800" dirty="0"/>
                    </a:p>
                  </a:txBody>
                  <a:tcPr/>
                </a:tc>
              </a:tr>
              <a:tr h="469469">
                <a:tc>
                  <a:txBody>
                    <a:bodyPr/>
                    <a:lstStyle/>
                    <a:p>
                      <a:r>
                        <a:rPr lang="lv-LV" sz="1800" dirty="0" smtClean="0"/>
                        <a:t>3. Projekta gatavība</a:t>
                      </a:r>
                      <a:endParaRPr lang="lv-LV" sz="1800" dirty="0"/>
                    </a:p>
                  </a:txBody>
                  <a:tcPr/>
                </a:tc>
                <a:tc>
                  <a:txBody>
                    <a:bodyPr/>
                    <a:lstStyle/>
                    <a:p>
                      <a:r>
                        <a:rPr lang="lv-LV" sz="1800" dirty="0" smtClean="0"/>
                        <a:t>30</a:t>
                      </a:r>
                      <a:endParaRPr lang="lv-LV" sz="1800" dirty="0"/>
                    </a:p>
                  </a:txBody>
                  <a:tcPr/>
                </a:tc>
                <a:tc>
                  <a:txBody>
                    <a:bodyPr/>
                    <a:lstStyle/>
                    <a:p>
                      <a:r>
                        <a:rPr lang="lv-LV" sz="1800" dirty="0" smtClean="0"/>
                        <a:t>10</a:t>
                      </a:r>
                      <a:endParaRPr lang="lv-LV" sz="1800" dirty="0"/>
                    </a:p>
                  </a:txBody>
                  <a:tcPr/>
                </a:tc>
              </a:tr>
            </a:tbl>
          </a:graphicData>
        </a:graphic>
      </p:graphicFrame>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14</a:t>
            </a:fld>
            <a:endParaRPr lang="en-US" dirty="0"/>
          </a:p>
        </p:txBody>
      </p:sp>
    </p:spTree>
    <p:extLst>
      <p:ext uri="{BB962C8B-B14F-4D97-AF65-F5344CB8AC3E}">
        <p14:creationId xmlns:p14="http://schemas.microsoft.com/office/powerpoint/2010/main" val="26519281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KC projektu atlases kvalitātes </a:t>
            </a:r>
            <a:r>
              <a:rPr lang="lv-LV" dirty="0" smtClean="0"/>
              <a:t>kritēriji (III)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60913755"/>
              </p:ext>
            </p:extLst>
          </p:nvPr>
        </p:nvGraphicFramePr>
        <p:xfrm>
          <a:off x="0" y="1324583"/>
          <a:ext cx="9144000" cy="5029200"/>
        </p:xfrm>
        <a:graphic>
          <a:graphicData uri="http://schemas.openxmlformats.org/drawingml/2006/table">
            <a:tbl>
              <a:tblPr firstRow="1" bandRow="1">
                <a:tableStyleId>{5C22544A-7EE6-4342-B048-85BDC9FD1C3A}</a:tableStyleId>
              </a:tblPr>
              <a:tblGrid>
                <a:gridCol w="5836596"/>
                <a:gridCol w="1342417"/>
                <a:gridCol w="1964987"/>
              </a:tblGrid>
              <a:tr h="469469">
                <a:tc>
                  <a:txBody>
                    <a:bodyPr/>
                    <a:lstStyle/>
                    <a:p>
                      <a:endParaRPr lang="lv-LV" sz="1800" dirty="0"/>
                    </a:p>
                  </a:txBody>
                  <a:tcPr/>
                </a:tc>
                <a:tc>
                  <a:txBody>
                    <a:bodyPr/>
                    <a:lstStyle/>
                    <a:p>
                      <a:r>
                        <a:rPr lang="lv-LV" sz="1800" dirty="0" err="1" smtClean="0"/>
                        <a:t>Max</a:t>
                      </a:r>
                      <a:r>
                        <a:rPr lang="lv-LV" sz="1800" dirty="0" smtClean="0"/>
                        <a:t> punktu skaits </a:t>
                      </a:r>
                      <a:endParaRPr lang="lv-LV" sz="1800" dirty="0"/>
                    </a:p>
                  </a:txBody>
                  <a:tcPr/>
                </a:tc>
                <a:tc>
                  <a:txBody>
                    <a:bodyPr/>
                    <a:lstStyle/>
                    <a:p>
                      <a:r>
                        <a:rPr lang="lv-LV" sz="1800" dirty="0" smtClean="0"/>
                        <a:t>Min punktu skaits,</a:t>
                      </a:r>
                      <a:r>
                        <a:rPr lang="lv-LV" sz="1800" baseline="0" dirty="0" smtClean="0"/>
                        <a:t> lai projekts kvalificētos </a:t>
                      </a:r>
                      <a:endParaRPr lang="lv-LV" sz="1800" dirty="0"/>
                    </a:p>
                  </a:txBody>
                  <a:tcPr/>
                </a:tc>
              </a:tr>
              <a:tr h="533244">
                <a:tc>
                  <a:txBody>
                    <a:bodyPr/>
                    <a:lstStyle/>
                    <a:p>
                      <a:r>
                        <a:rPr lang="lv-LV" sz="1800" dirty="0" smtClean="0"/>
                        <a:t>4. Projekta iesniedzēja un tā sadarbības partneru pētniecības un attīstības rādītāji</a:t>
                      </a:r>
                      <a:endParaRPr lang="lv-LV" sz="1800" dirty="0"/>
                    </a:p>
                  </a:txBody>
                  <a:tcPr/>
                </a:tc>
                <a:tc>
                  <a:txBody>
                    <a:bodyPr/>
                    <a:lstStyle/>
                    <a:p>
                      <a:endParaRPr lang="lv-LV" sz="1800" dirty="0"/>
                    </a:p>
                  </a:txBody>
                  <a:tcPr/>
                </a:tc>
                <a:tc>
                  <a:txBody>
                    <a:bodyPr/>
                    <a:lstStyle/>
                    <a:p>
                      <a:endParaRPr lang="lv-LV" sz="1800" dirty="0"/>
                    </a:p>
                  </a:txBody>
                  <a:tcPr/>
                </a:tc>
              </a:tr>
              <a:tr h="395958">
                <a:tc>
                  <a:txBody>
                    <a:bodyPr/>
                    <a:lstStyle/>
                    <a:p>
                      <a:r>
                        <a:rPr lang="lv-LV" sz="1800" dirty="0" smtClean="0"/>
                        <a:t>4.1. Nozares sadarbības partneru izdevumi pētniecības un attīstības projektiem procentos no neto apgrozījuma </a:t>
                      </a:r>
                      <a:endParaRPr lang="lv-LV" sz="1800" dirty="0"/>
                    </a:p>
                  </a:txBody>
                  <a:tcPr/>
                </a:tc>
                <a:tc>
                  <a:txBody>
                    <a:bodyPr/>
                    <a:lstStyle/>
                    <a:p>
                      <a:r>
                        <a:rPr lang="lv-LV" sz="1800" dirty="0" smtClean="0"/>
                        <a:t>10</a:t>
                      </a:r>
                      <a:endParaRPr lang="lv-LV" sz="1800" dirty="0"/>
                    </a:p>
                  </a:txBody>
                  <a:tcPr/>
                </a:tc>
                <a:tc>
                  <a:txBody>
                    <a:bodyPr/>
                    <a:lstStyle/>
                    <a:p>
                      <a:r>
                        <a:rPr lang="lv-LV" sz="1800" dirty="0" smtClean="0"/>
                        <a:t>0</a:t>
                      </a:r>
                      <a:endParaRPr lang="lv-LV" sz="1800" dirty="0"/>
                    </a:p>
                  </a:txBody>
                  <a:tcPr/>
                </a:tc>
              </a:tr>
              <a:tr h="395958">
                <a:tc>
                  <a:txBody>
                    <a:bodyPr/>
                    <a:lstStyle/>
                    <a:p>
                      <a:r>
                        <a:rPr lang="lv-LV" sz="1800" dirty="0" smtClean="0"/>
                        <a:t>4.2. Nozares sadarbības partneru pieredze sadarbībā ar zinātniskajām institūcijām</a:t>
                      </a:r>
                      <a:endParaRPr lang="lv-LV" sz="1800" dirty="0"/>
                    </a:p>
                  </a:txBody>
                  <a:tcPr/>
                </a:tc>
                <a:tc>
                  <a:txBody>
                    <a:bodyPr/>
                    <a:lstStyle/>
                    <a:p>
                      <a:r>
                        <a:rPr lang="lv-LV" sz="1800" dirty="0" smtClean="0"/>
                        <a:t>4</a:t>
                      </a:r>
                      <a:endParaRPr lang="lv-LV" sz="1800" dirty="0"/>
                    </a:p>
                  </a:txBody>
                  <a:tcPr/>
                </a:tc>
                <a:tc>
                  <a:txBody>
                    <a:bodyPr/>
                    <a:lstStyle/>
                    <a:p>
                      <a:r>
                        <a:rPr lang="lv-LV" sz="1800" dirty="0" smtClean="0"/>
                        <a:t>0</a:t>
                      </a:r>
                      <a:endParaRPr lang="lv-LV" sz="1800" dirty="0"/>
                    </a:p>
                  </a:txBody>
                  <a:tcPr/>
                </a:tc>
              </a:tr>
              <a:tr h="395958">
                <a:tc>
                  <a:txBody>
                    <a:bodyPr/>
                    <a:lstStyle/>
                    <a:p>
                      <a:r>
                        <a:rPr lang="lv-LV" sz="1800" dirty="0" smtClean="0"/>
                        <a:t>4.3. Projekta iesniedzēja pēdējā gada izdevumi pētniecībai un attīstībai procentos no neto apgrozījuma</a:t>
                      </a:r>
                      <a:endParaRPr lang="lv-LV" sz="1800" dirty="0"/>
                    </a:p>
                  </a:txBody>
                  <a:tcPr/>
                </a:tc>
                <a:tc>
                  <a:txBody>
                    <a:bodyPr/>
                    <a:lstStyle/>
                    <a:p>
                      <a:r>
                        <a:rPr lang="lv-LV" sz="1800" dirty="0" smtClean="0"/>
                        <a:t>5</a:t>
                      </a:r>
                      <a:endParaRPr lang="lv-LV" sz="1800" dirty="0"/>
                    </a:p>
                  </a:txBody>
                  <a:tcPr/>
                </a:tc>
                <a:tc>
                  <a:txBody>
                    <a:bodyPr/>
                    <a:lstStyle/>
                    <a:p>
                      <a:r>
                        <a:rPr lang="lv-LV" sz="1800" dirty="0" smtClean="0"/>
                        <a:t>0</a:t>
                      </a:r>
                      <a:endParaRPr lang="lv-LV" sz="1800" dirty="0"/>
                    </a:p>
                  </a:txBody>
                  <a:tcPr/>
                </a:tc>
              </a:tr>
              <a:tr h="395958">
                <a:tc>
                  <a:txBody>
                    <a:bodyPr/>
                    <a:lstStyle/>
                    <a:p>
                      <a:r>
                        <a:rPr lang="lv-LV" sz="1800" dirty="0" smtClean="0"/>
                        <a:t>4.4. Nozares sadarbības partneru vidējais eksporta apjoms no apgrozījuma pēdējo trīs pārskata gadu laikā</a:t>
                      </a:r>
                      <a:endParaRPr lang="lv-LV" sz="1800" dirty="0"/>
                    </a:p>
                  </a:txBody>
                  <a:tcPr/>
                </a:tc>
                <a:tc>
                  <a:txBody>
                    <a:bodyPr/>
                    <a:lstStyle/>
                    <a:p>
                      <a:r>
                        <a:rPr lang="lv-LV" sz="1800" dirty="0" smtClean="0"/>
                        <a:t>10</a:t>
                      </a:r>
                      <a:endParaRPr lang="lv-LV" sz="1800" dirty="0"/>
                    </a:p>
                  </a:txBody>
                  <a:tcPr/>
                </a:tc>
                <a:tc>
                  <a:txBody>
                    <a:bodyPr/>
                    <a:lstStyle/>
                    <a:p>
                      <a:r>
                        <a:rPr lang="lv-LV" sz="1800" dirty="0" smtClean="0"/>
                        <a:t>0</a:t>
                      </a:r>
                      <a:endParaRPr lang="lv-LV" sz="1800" dirty="0"/>
                    </a:p>
                  </a:txBody>
                  <a:tcPr/>
                </a:tc>
              </a:tr>
              <a:tr h="395958">
                <a:tc>
                  <a:txBody>
                    <a:bodyPr/>
                    <a:lstStyle/>
                    <a:p>
                      <a:r>
                        <a:rPr lang="lv-LV" sz="1800" dirty="0" smtClean="0"/>
                        <a:t>4.5. Nozares sadarbības partneru vidējais eksporta apjoms no radītiem jauniem produktiem no kopējā apgrozījuma pēdējo trīs pārskata gadu laikā</a:t>
                      </a:r>
                      <a:endParaRPr lang="lv-LV" sz="1800" dirty="0"/>
                    </a:p>
                  </a:txBody>
                  <a:tcPr/>
                </a:tc>
                <a:tc>
                  <a:txBody>
                    <a:bodyPr/>
                    <a:lstStyle/>
                    <a:p>
                      <a:r>
                        <a:rPr lang="lv-LV" sz="1800" dirty="0" smtClean="0"/>
                        <a:t>10</a:t>
                      </a:r>
                      <a:endParaRPr lang="lv-LV" sz="1800" dirty="0"/>
                    </a:p>
                  </a:txBody>
                  <a:tcPr/>
                </a:tc>
                <a:tc>
                  <a:txBody>
                    <a:bodyPr/>
                    <a:lstStyle/>
                    <a:p>
                      <a:r>
                        <a:rPr lang="lv-LV" sz="1800" dirty="0" smtClean="0"/>
                        <a:t>0</a:t>
                      </a:r>
                      <a:endParaRPr lang="lv-LV" sz="1800" dirty="0"/>
                    </a:p>
                  </a:txBody>
                  <a:tcPr/>
                </a:tc>
              </a:tr>
            </a:tbl>
          </a:graphicData>
        </a:graphic>
      </p:graphicFrame>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15</a:t>
            </a:fld>
            <a:endParaRPr lang="en-US" dirty="0"/>
          </a:p>
        </p:txBody>
      </p:sp>
    </p:spTree>
    <p:extLst>
      <p:ext uri="{BB962C8B-B14F-4D97-AF65-F5344CB8AC3E}">
        <p14:creationId xmlns:p14="http://schemas.microsoft.com/office/powerpoint/2010/main" val="957074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KC projektu atlases kvalitātes </a:t>
            </a:r>
            <a:r>
              <a:rPr lang="lv-LV" dirty="0" smtClean="0"/>
              <a:t>kritēriji (III)</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01030557"/>
              </p:ext>
            </p:extLst>
          </p:nvPr>
        </p:nvGraphicFramePr>
        <p:xfrm>
          <a:off x="0" y="1324583"/>
          <a:ext cx="9144000" cy="5017034"/>
        </p:xfrm>
        <a:graphic>
          <a:graphicData uri="http://schemas.openxmlformats.org/drawingml/2006/table">
            <a:tbl>
              <a:tblPr firstRow="1" bandRow="1">
                <a:tableStyleId>{5C22544A-7EE6-4342-B048-85BDC9FD1C3A}</a:tableStyleId>
              </a:tblPr>
              <a:tblGrid>
                <a:gridCol w="5836596"/>
                <a:gridCol w="1342417"/>
                <a:gridCol w="1964987"/>
              </a:tblGrid>
              <a:tr h="469469">
                <a:tc>
                  <a:txBody>
                    <a:bodyPr/>
                    <a:lstStyle/>
                    <a:p>
                      <a:endParaRPr lang="lv-LV" sz="1800" dirty="0"/>
                    </a:p>
                  </a:txBody>
                  <a:tcPr/>
                </a:tc>
                <a:tc>
                  <a:txBody>
                    <a:bodyPr/>
                    <a:lstStyle/>
                    <a:p>
                      <a:r>
                        <a:rPr lang="lv-LV" sz="1800" dirty="0" err="1" smtClean="0"/>
                        <a:t>Max</a:t>
                      </a:r>
                      <a:r>
                        <a:rPr lang="lv-LV" sz="1800" dirty="0" smtClean="0"/>
                        <a:t> punktu skaits </a:t>
                      </a:r>
                      <a:endParaRPr lang="lv-LV" sz="1800" dirty="0"/>
                    </a:p>
                  </a:txBody>
                  <a:tcPr/>
                </a:tc>
                <a:tc>
                  <a:txBody>
                    <a:bodyPr/>
                    <a:lstStyle/>
                    <a:p>
                      <a:r>
                        <a:rPr lang="lv-LV" sz="1800" dirty="0" smtClean="0"/>
                        <a:t>Min punktu skaits,</a:t>
                      </a:r>
                      <a:r>
                        <a:rPr lang="lv-LV" sz="1800" baseline="0" dirty="0" smtClean="0"/>
                        <a:t> lai projekts kvalificētos </a:t>
                      </a:r>
                      <a:endParaRPr lang="lv-LV" sz="1800" dirty="0"/>
                    </a:p>
                  </a:txBody>
                  <a:tcPr/>
                </a:tc>
              </a:tr>
              <a:tr h="469469">
                <a:tc>
                  <a:txBody>
                    <a:bodyPr/>
                    <a:lstStyle/>
                    <a:p>
                      <a:r>
                        <a:rPr lang="lv-LV" sz="1800" dirty="0" smtClean="0"/>
                        <a:t>5. </a:t>
                      </a:r>
                      <a:r>
                        <a:rPr lang="lv-LV" sz="1800" dirty="0" err="1" smtClean="0"/>
                        <a:t>Komercializācijas</a:t>
                      </a:r>
                      <a:r>
                        <a:rPr lang="lv-LV" sz="1800" dirty="0" smtClean="0"/>
                        <a:t> potenciāls</a:t>
                      </a:r>
                      <a:endParaRPr lang="lv-LV" sz="1800" dirty="0"/>
                    </a:p>
                  </a:txBody>
                  <a:tcPr/>
                </a:tc>
                <a:tc>
                  <a:txBody>
                    <a:bodyPr/>
                    <a:lstStyle/>
                    <a:p>
                      <a:r>
                        <a:rPr lang="lv-LV" sz="1800" dirty="0" smtClean="0"/>
                        <a:t>6</a:t>
                      </a:r>
                      <a:endParaRPr lang="lv-LV" sz="1800" dirty="0"/>
                    </a:p>
                  </a:txBody>
                  <a:tcPr/>
                </a:tc>
                <a:tc>
                  <a:txBody>
                    <a:bodyPr/>
                    <a:lstStyle/>
                    <a:p>
                      <a:r>
                        <a:rPr lang="lv-LV" sz="1800" dirty="0" smtClean="0"/>
                        <a:t>1</a:t>
                      </a:r>
                      <a:endParaRPr lang="lv-LV" sz="1800" dirty="0"/>
                    </a:p>
                  </a:txBody>
                  <a:tcPr/>
                </a:tc>
              </a:tr>
              <a:tr h="395958">
                <a:tc>
                  <a:txBody>
                    <a:bodyPr/>
                    <a:lstStyle/>
                    <a:p>
                      <a:r>
                        <a:rPr lang="lv-LV" sz="1800" dirty="0" smtClean="0"/>
                        <a:t>6. Kompetences centra darbības 2.kārtas laikā vērtējums*</a:t>
                      </a:r>
                      <a:endParaRPr lang="lv-LV" sz="1800" dirty="0"/>
                    </a:p>
                  </a:txBody>
                  <a:tcPr/>
                </a:tc>
                <a:tc>
                  <a:txBody>
                    <a:bodyPr/>
                    <a:lstStyle/>
                    <a:p>
                      <a:endParaRPr lang="lv-LV" sz="1800" dirty="0"/>
                    </a:p>
                  </a:txBody>
                  <a:tcPr/>
                </a:tc>
                <a:tc>
                  <a:txBody>
                    <a:bodyPr/>
                    <a:lstStyle/>
                    <a:p>
                      <a:endParaRPr lang="lv-LV" sz="1800" dirty="0"/>
                    </a:p>
                  </a:txBody>
                  <a:tcPr/>
                </a:tc>
              </a:tr>
              <a:tr h="469469">
                <a:tc>
                  <a:txBody>
                    <a:bodyPr/>
                    <a:lstStyle/>
                    <a:p>
                      <a:r>
                        <a:rPr lang="lv-LV" sz="1800" dirty="0" smtClean="0"/>
                        <a:t>6.1. Finansējuma apguve</a:t>
                      </a:r>
                      <a:endParaRPr lang="lv-LV" sz="1800" dirty="0"/>
                    </a:p>
                  </a:txBody>
                  <a:tcPr/>
                </a:tc>
                <a:tc>
                  <a:txBody>
                    <a:bodyPr/>
                    <a:lstStyle/>
                    <a:p>
                      <a:r>
                        <a:rPr lang="lv-LV" sz="1800" dirty="0" smtClean="0"/>
                        <a:t>4</a:t>
                      </a:r>
                      <a:endParaRPr lang="lv-LV" sz="1800" dirty="0"/>
                    </a:p>
                  </a:txBody>
                  <a:tcPr/>
                </a:tc>
                <a:tc>
                  <a:txBody>
                    <a:bodyPr/>
                    <a:lstStyle/>
                    <a:p>
                      <a:r>
                        <a:rPr lang="lv-LV" sz="1800" dirty="0" smtClean="0"/>
                        <a:t>0</a:t>
                      </a:r>
                      <a:endParaRPr lang="lv-LV" sz="1800" dirty="0"/>
                    </a:p>
                  </a:txBody>
                  <a:tcPr/>
                </a:tc>
              </a:tr>
              <a:tr h="469469">
                <a:tc>
                  <a:txBody>
                    <a:bodyPr/>
                    <a:lstStyle/>
                    <a:p>
                      <a:r>
                        <a:rPr lang="lv-LV" sz="1800" dirty="0" smtClean="0"/>
                        <a:t>6.2. Kompetences centra attīstības stratēģijas izpilde</a:t>
                      </a:r>
                      <a:endParaRPr lang="lv-LV" sz="1800" dirty="0"/>
                    </a:p>
                  </a:txBody>
                  <a:tcPr/>
                </a:tc>
                <a:tc>
                  <a:txBody>
                    <a:bodyPr/>
                    <a:lstStyle/>
                    <a:p>
                      <a:r>
                        <a:rPr lang="lv-LV" sz="1800" dirty="0" smtClean="0"/>
                        <a:t>4</a:t>
                      </a:r>
                      <a:endParaRPr lang="lv-LV" sz="1800" dirty="0"/>
                    </a:p>
                  </a:txBody>
                  <a:tcPr/>
                </a:tc>
                <a:tc>
                  <a:txBody>
                    <a:bodyPr/>
                    <a:lstStyle/>
                    <a:p>
                      <a:r>
                        <a:rPr lang="lv-LV" sz="1800" dirty="0" smtClean="0"/>
                        <a:t>0</a:t>
                      </a:r>
                      <a:endParaRPr lang="lv-LV" sz="1800" dirty="0"/>
                    </a:p>
                  </a:txBody>
                  <a:tcPr/>
                </a:tc>
              </a:tr>
              <a:tr h="469469">
                <a:tc>
                  <a:txBody>
                    <a:bodyPr/>
                    <a:lstStyle/>
                    <a:p>
                      <a:r>
                        <a:rPr lang="lv-LV" sz="1800" dirty="0" smtClean="0"/>
                        <a:t>6.3. Kompetences centra kopējā darba kvalitāte:</a:t>
                      </a:r>
                      <a:endParaRPr lang="lv-LV" sz="1800" dirty="0"/>
                    </a:p>
                  </a:txBody>
                  <a:tcPr/>
                </a:tc>
                <a:tc>
                  <a:txBody>
                    <a:bodyPr/>
                    <a:lstStyle/>
                    <a:p>
                      <a:r>
                        <a:rPr lang="lv-LV" sz="1800" dirty="0" smtClean="0"/>
                        <a:t>4</a:t>
                      </a:r>
                      <a:endParaRPr lang="lv-LV" sz="1800" dirty="0"/>
                    </a:p>
                  </a:txBody>
                  <a:tcPr/>
                </a:tc>
                <a:tc>
                  <a:txBody>
                    <a:bodyPr/>
                    <a:lstStyle/>
                    <a:p>
                      <a:r>
                        <a:rPr lang="lv-LV" sz="1800" dirty="0" smtClean="0"/>
                        <a:t>0</a:t>
                      </a:r>
                      <a:endParaRPr lang="lv-LV" sz="1800" dirty="0"/>
                    </a:p>
                  </a:txBody>
                  <a:tcPr/>
                </a:tc>
              </a:tr>
              <a:tr h="533244">
                <a:tc>
                  <a:txBody>
                    <a:bodyPr/>
                    <a:lstStyle/>
                    <a:p>
                      <a:r>
                        <a:rPr lang="lv-LV" sz="1800" dirty="0" smtClean="0"/>
                        <a:t>7. Īstenojot projektu, tiks veicināta vides piesārņojuma mazināšanās vai esošā stāvokļa saglabāšanās, ir noteiktas darbības negatīvās ietekmes uz vidi novēršanai vai samazināšanai:</a:t>
                      </a:r>
                      <a:endParaRPr lang="lv-LV" sz="1800" dirty="0"/>
                    </a:p>
                  </a:txBody>
                  <a:tcPr/>
                </a:tc>
                <a:tc>
                  <a:txBody>
                    <a:bodyPr/>
                    <a:lstStyle/>
                    <a:p>
                      <a:r>
                        <a:rPr lang="lv-LV" sz="1800" dirty="0" smtClean="0"/>
                        <a:t>1</a:t>
                      </a:r>
                      <a:endParaRPr lang="lv-LV" sz="1800" dirty="0"/>
                    </a:p>
                  </a:txBody>
                  <a:tcPr/>
                </a:tc>
                <a:tc>
                  <a:txBody>
                    <a:bodyPr/>
                    <a:lstStyle/>
                    <a:p>
                      <a:r>
                        <a:rPr lang="lv-LV" sz="1800" dirty="0" smtClean="0"/>
                        <a:t>0</a:t>
                      </a:r>
                      <a:endParaRPr lang="lv-LV" sz="1800" dirty="0"/>
                    </a:p>
                  </a:txBody>
                  <a:tcPr/>
                </a:tc>
              </a:tr>
              <a:tr h="395958">
                <a:tc>
                  <a:txBody>
                    <a:bodyPr/>
                    <a:lstStyle/>
                    <a:p>
                      <a:r>
                        <a:rPr lang="lv-LV" sz="1800" dirty="0" smtClean="0"/>
                        <a:t>8. Īstenojot projektu, iepirkumā izmanto zaļā iepirkuma principus</a:t>
                      </a:r>
                      <a:endParaRPr lang="lv-LV" sz="1800" dirty="0"/>
                    </a:p>
                  </a:txBody>
                  <a:tcPr/>
                </a:tc>
                <a:tc>
                  <a:txBody>
                    <a:bodyPr/>
                    <a:lstStyle/>
                    <a:p>
                      <a:r>
                        <a:rPr lang="lv-LV" sz="1800" dirty="0" smtClean="0"/>
                        <a:t>3</a:t>
                      </a:r>
                      <a:endParaRPr lang="lv-LV" sz="1800" dirty="0"/>
                    </a:p>
                  </a:txBody>
                  <a:tcPr/>
                </a:tc>
                <a:tc>
                  <a:txBody>
                    <a:bodyPr/>
                    <a:lstStyle/>
                    <a:p>
                      <a:r>
                        <a:rPr lang="lv-LV" sz="1800" dirty="0" smtClean="0"/>
                        <a:t>0</a:t>
                      </a:r>
                      <a:endParaRPr lang="lv-LV" sz="1800" dirty="0"/>
                    </a:p>
                  </a:txBody>
                  <a:tcPr/>
                </a:tc>
              </a:tr>
            </a:tbl>
          </a:graphicData>
        </a:graphic>
      </p:graphicFrame>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16</a:t>
            </a:fld>
            <a:endParaRPr lang="en-US" dirty="0"/>
          </a:p>
        </p:txBody>
      </p:sp>
    </p:spTree>
    <p:extLst>
      <p:ext uri="{BB962C8B-B14F-4D97-AF65-F5344CB8AC3E}">
        <p14:creationId xmlns:p14="http://schemas.microsoft.com/office/powerpoint/2010/main" val="16910686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248400" cy="1036642"/>
          </a:xfrm>
        </p:spPr>
        <p:txBody>
          <a:bodyPr>
            <a:normAutofit/>
          </a:bodyPr>
          <a:lstStyle/>
          <a:p>
            <a:r>
              <a:rPr lang="lv-LV" dirty="0" smtClean="0"/>
              <a:t>Pārvaldības projekts</a:t>
            </a:r>
            <a:r>
              <a:rPr lang="lv-LV" dirty="0"/>
              <a:t/>
            </a:r>
            <a:br>
              <a:rPr lang="lv-LV" dirty="0"/>
            </a:br>
            <a:endParaRPr lang="en-GB" dirty="0"/>
          </a:p>
        </p:txBody>
      </p:sp>
      <p:sp>
        <p:nvSpPr>
          <p:cNvPr id="3" name="Content Placeholder 2"/>
          <p:cNvSpPr>
            <a:spLocks noGrp="1"/>
          </p:cNvSpPr>
          <p:nvPr>
            <p:ph idx="1"/>
          </p:nvPr>
        </p:nvSpPr>
        <p:spPr>
          <a:xfrm>
            <a:off x="505326" y="1950720"/>
            <a:ext cx="8181474" cy="4175453"/>
          </a:xfrm>
        </p:spPr>
        <p:txBody>
          <a:bodyPr>
            <a:normAutofit fontScale="77500" lnSpcReduction="20000"/>
          </a:bodyPr>
          <a:lstStyle/>
          <a:p>
            <a:r>
              <a:rPr lang="lv-LV" b="1" dirty="0"/>
              <a:t>Projektu īstenošana:</a:t>
            </a:r>
            <a:r>
              <a:rPr lang="lv-LV" dirty="0"/>
              <a:t> </a:t>
            </a:r>
            <a:r>
              <a:rPr lang="lv-LV" dirty="0" smtClean="0"/>
              <a:t>2016.gada </a:t>
            </a:r>
            <a:r>
              <a:rPr lang="lv-LV" dirty="0"/>
              <a:t>sākums </a:t>
            </a:r>
            <a:r>
              <a:rPr lang="lv-LV" dirty="0" smtClean="0"/>
              <a:t>līdz 2021.gada beigas</a:t>
            </a:r>
          </a:p>
          <a:p>
            <a:endParaRPr lang="en-GB" dirty="0"/>
          </a:p>
          <a:p>
            <a:r>
              <a:rPr lang="lv-LV" altLang="lv-LV" b="1" dirty="0"/>
              <a:t>Finansējuma saņēmējs: </a:t>
            </a:r>
            <a:r>
              <a:rPr lang="lv-LV" altLang="lv-LV" dirty="0" smtClean="0"/>
              <a:t>Ekonomikas ministrija (ierobežota projektu iesniegumu atlase)</a:t>
            </a:r>
            <a:endParaRPr lang="lv-LV" altLang="lv-LV" dirty="0"/>
          </a:p>
          <a:p>
            <a:endParaRPr lang="lv-LV" dirty="0" smtClean="0"/>
          </a:p>
          <a:p>
            <a:r>
              <a:rPr lang="lv-LV" b="1" dirty="0" smtClean="0"/>
              <a:t>Atbalstāmās izmaksas: </a:t>
            </a:r>
            <a:r>
              <a:rPr lang="lv-LV" dirty="0"/>
              <a:t>1 000 000 EUR, 100% intensitāte.</a:t>
            </a:r>
          </a:p>
          <a:p>
            <a:pPr lvl="1"/>
            <a:r>
              <a:rPr lang="lv-LV" dirty="0" smtClean="0">
                <a:latin typeface="Verdana" panose="020B0604030504040204" pitchFamily="34" charset="0"/>
                <a:ea typeface="Verdana" panose="020B0604030504040204" pitchFamily="34" charset="0"/>
                <a:cs typeface="Verdana" panose="020B0604030504040204" pitchFamily="34" charset="0"/>
              </a:rPr>
              <a:t>739 </a:t>
            </a:r>
            <a:r>
              <a:rPr lang="lv-LV" dirty="0">
                <a:latin typeface="Verdana" panose="020B0604030504040204" pitchFamily="34" charset="0"/>
                <a:ea typeface="Verdana" panose="020B0604030504040204" pitchFamily="34" charset="0"/>
                <a:cs typeface="Verdana" panose="020B0604030504040204" pitchFamily="34" charset="0"/>
              </a:rPr>
              <a:t>000 EUR paredzēti Ekonomikas ministrijas darbinieku atalgojumam un darba vietu ierīkošanai, </a:t>
            </a:r>
            <a:endParaRPr lang="lv-LV" dirty="0" smtClean="0">
              <a:latin typeface="Verdana" panose="020B0604030504040204" pitchFamily="34" charset="0"/>
              <a:ea typeface="Verdana" panose="020B0604030504040204" pitchFamily="34" charset="0"/>
              <a:cs typeface="Verdana" panose="020B0604030504040204" pitchFamily="34" charset="0"/>
            </a:endParaRPr>
          </a:p>
          <a:p>
            <a:pPr lvl="2"/>
            <a:r>
              <a:rPr lang="lv-LV" dirty="0" smtClean="0">
                <a:latin typeface="Verdana" panose="020B0604030504040204" pitchFamily="34" charset="0"/>
                <a:ea typeface="Verdana" panose="020B0604030504040204" pitchFamily="34" charset="0"/>
                <a:cs typeface="Verdana" panose="020B0604030504040204" pitchFamily="34" charset="0"/>
              </a:rPr>
              <a:t>Finansējums plānots 5 pilna laika darbiniekiem x 6 gadi </a:t>
            </a:r>
          </a:p>
          <a:p>
            <a:pPr lvl="1"/>
            <a:r>
              <a:rPr lang="lv-LV" dirty="0" smtClean="0">
                <a:latin typeface="Verdana" panose="020B0604030504040204" pitchFamily="34" charset="0"/>
                <a:ea typeface="Verdana" panose="020B0604030504040204" pitchFamily="34" charset="0"/>
                <a:cs typeface="Verdana" panose="020B0604030504040204" pitchFamily="34" charset="0"/>
              </a:rPr>
              <a:t>225 </a:t>
            </a:r>
            <a:r>
              <a:rPr lang="lv-LV" dirty="0">
                <a:latin typeface="Verdana" panose="020B0604030504040204" pitchFamily="34" charset="0"/>
                <a:ea typeface="Verdana" panose="020B0604030504040204" pitchFamily="34" charset="0"/>
                <a:cs typeface="Verdana" panose="020B0604030504040204" pitchFamily="34" charset="0"/>
              </a:rPr>
              <a:t>000 EUR paredzēti starptautiskās projektu un projektu rezultātu izvērtēšanas organizēšanai</a:t>
            </a:r>
            <a:r>
              <a:rPr lang="lv-LV" dirty="0" smtClean="0">
                <a:latin typeface="Verdana" panose="020B0604030504040204" pitchFamily="34" charset="0"/>
                <a:ea typeface="Verdana" panose="020B0604030504040204" pitchFamily="34" charset="0"/>
                <a:cs typeface="Verdana" panose="020B0604030504040204" pitchFamily="34" charset="0"/>
              </a:rPr>
              <a:t>,</a:t>
            </a:r>
          </a:p>
          <a:p>
            <a:pPr lvl="2"/>
            <a:r>
              <a:rPr lang="lv-LV" dirty="0" smtClean="0">
                <a:latin typeface="Verdana" panose="020B0604030504040204" pitchFamily="34" charset="0"/>
                <a:ea typeface="Verdana" panose="020B0604030504040204" pitchFamily="34" charset="0"/>
                <a:cs typeface="Verdana" panose="020B0604030504040204" pitchFamily="34" charset="0"/>
              </a:rPr>
              <a:t>Finansējums plānots 360 – 500 ekspertiem, kuri tiks piesaistīti pēc nepieciešamības visos posmos (projektu atlase, projektu rezultātu izvērtēšana u.c.)</a:t>
            </a:r>
          </a:p>
          <a:p>
            <a:pPr lvl="1"/>
            <a:r>
              <a:rPr lang="lv-LV" dirty="0" smtClean="0">
                <a:latin typeface="Verdana" panose="020B0604030504040204" pitchFamily="34" charset="0"/>
                <a:ea typeface="Verdana" panose="020B0604030504040204" pitchFamily="34" charset="0"/>
                <a:cs typeface="Verdana" panose="020B0604030504040204" pitchFamily="34" charset="0"/>
              </a:rPr>
              <a:t>36 </a:t>
            </a:r>
            <a:r>
              <a:rPr lang="lv-LV" dirty="0">
                <a:latin typeface="Verdana" panose="020B0604030504040204" pitchFamily="34" charset="0"/>
                <a:ea typeface="Verdana" panose="020B0604030504040204" pitchFamily="34" charset="0"/>
                <a:cs typeface="Verdana" panose="020B0604030504040204" pitchFamily="34" charset="0"/>
              </a:rPr>
              <a:t>000 EUR paredzēti ikgadējas konferences organizēšanai par kompetences centra </a:t>
            </a:r>
            <a:r>
              <a:rPr lang="lv-LV" dirty="0" smtClean="0">
                <a:latin typeface="Verdana" panose="020B0604030504040204" pitchFamily="34" charset="0"/>
                <a:ea typeface="Verdana" panose="020B0604030504040204" pitchFamily="34" charset="0"/>
                <a:cs typeface="Verdana" panose="020B0604030504040204" pitchFamily="34" charset="0"/>
              </a:rPr>
              <a:t>pētījumiem.</a:t>
            </a:r>
          </a:p>
          <a:p>
            <a:pPr lvl="2"/>
            <a:r>
              <a:rPr lang="lv-LV" dirty="0" smtClean="0">
                <a:latin typeface="Verdana" panose="020B0604030504040204" pitchFamily="34" charset="0"/>
                <a:ea typeface="Verdana" panose="020B0604030504040204" pitchFamily="34" charset="0"/>
                <a:cs typeface="Verdana" panose="020B0604030504040204" pitchFamily="34" charset="0"/>
              </a:rPr>
              <a:t>2016.-2021.gadam 6 konferences x 6000 </a:t>
            </a:r>
            <a:r>
              <a:rPr lang="lv-LV" dirty="0" err="1" smtClean="0">
                <a:latin typeface="Verdana" panose="020B0604030504040204" pitchFamily="34" charset="0"/>
                <a:ea typeface="Verdana" panose="020B0604030504040204" pitchFamily="34" charset="0"/>
                <a:cs typeface="Verdana" panose="020B0604030504040204" pitchFamily="34" charset="0"/>
              </a:rPr>
              <a:t>euro</a:t>
            </a:r>
            <a:r>
              <a:rPr lang="lv-LV" dirty="0">
                <a:latin typeface="Verdana" panose="020B0604030504040204" pitchFamily="34" charset="0"/>
                <a:ea typeface="Verdana" panose="020B0604030504040204" pitchFamily="34" charset="0"/>
                <a:cs typeface="Verdana" panose="020B0604030504040204" pitchFamily="34" charset="0"/>
              </a:rPr>
              <a:t> </a:t>
            </a:r>
            <a:r>
              <a:rPr lang="lv-LV" dirty="0" smtClean="0">
                <a:latin typeface="Verdana" panose="020B0604030504040204" pitchFamily="34" charset="0"/>
                <a:ea typeface="Verdana" panose="020B0604030504040204" pitchFamily="34" charset="0"/>
                <a:cs typeface="Verdana" panose="020B0604030504040204" pitchFamily="34" charset="0"/>
              </a:rPr>
              <a:t>– telpu īre, moderatora izmaksas, u.c. </a:t>
            </a: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17</a:t>
            </a:fld>
            <a:endParaRPr lang="en-US" dirty="0"/>
          </a:p>
        </p:txBody>
      </p:sp>
    </p:spTree>
    <p:extLst>
      <p:ext uri="{BB962C8B-B14F-4D97-AF65-F5344CB8AC3E}">
        <p14:creationId xmlns:p14="http://schemas.microsoft.com/office/powerpoint/2010/main" val="2957484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Pārvaldības projekts – atbalstāmās darbības</a:t>
            </a:r>
            <a:endParaRPr lang="lv-LV" dirty="0"/>
          </a:p>
        </p:txBody>
      </p:sp>
      <p:sp>
        <p:nvSpPr>
          <p:cNvPr id="3" name="Content Placeholder 2"/>
          <p:cNvSpPr>
            <a:spLocks noGrp="1"/>
          </p:cNvSpPr>
          <p:nvPr>
            <p:ph idx="1"/>
          </p:nvPr>
        </p:nvSpPr>
        <p:spPr>
          <a:xfrm>
            <a:off x="477982" y="1486711"/>
            <a:ext cx="8458200" cy="4758446"/>
          </a:xfrm>
        </p:spPr>
        <p:txBody>
          <a:bodyPr>
            <a:normAutofit lnSpcReduction="10000"/>
          </a:bodyPr>
          <a:lstStyle/>
          <a:p>
            <a:pPr marL="342900" indent="-342900">
              <a:buClr>
                <a:srgbClr val="005374"/>
              </a:buClr>
              <a:buFont typeface="Wingdings" panose="05000000000000000000" pitchFamily="2" charset="2"/>
              <a:buChar char="q"/>
            </a:pPr>
            <a:r>
              <a:rPr lang="lv-LV" sz="1600" dirty="0" smtClean="0"/>
              <a:t>Projektu </a:t>
            </a:r>
            <a:r>
              <a:rPr lang="lv-LV" sz="1600" dirty="0"/>
              <a:t>īstenošanas </a:t>
            </a:r>
            <a:r>
              <a:rPr lang="lv-LV" sz="1600" dirty="0" smtClean="0"/>
              <a:t>uzraudzība:</a:t>
            </a:r>
          </a:p>
          <a:p>
            <a:pPr marL="1104900" lvl="1" indent="-342900">
              <a:buClr>
                <a:srgbClr val="005374"/>
              </a:buClr>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cs typeface="Verdana" panose="020B0604030504040204" pitchFamily="34" charset="0"/>
              </a:rPr>
              <a:t>EM pārstāvju dalība KC projektu atlases padomes sēdēs (8 kompetences centri x 1-2 sēdes mēnesī);</a:t>
            </a:r>
          </a:p>
          <a:p>
            <a:pPr marL="1104900" lvl="1" indent="-342900">
              <a:buClr>
                <a:srgbClr val="005374"/>
              </a:buClr>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cs typeface="Verdana" panose="020B0604030504040204" pitchFamily="34" charset="0"/>
              </a:rPr>
              <a:t>Atzinumu </a:t>
            </a:r>
            <a:r>
              <a:rPr lang="lv-LV" sz="1600" dirty="0">
                <a:latin typeface="Verdana" panose="020B0604030504040204" pitchFamily="34" charset="0"/>
                <a:ea typeface="Verdana" panose="020B0604030504040204" pitchFamily="34" charset="0"/>
                <a:cs typeface="Verdana" panose="020B0604030504040204" pitchFamily="34" charset="0"/>
              </a:rPr>
              <a:t>sniegšana par projektu atbilstību KC </a:t>
            </a:r>
            <a:r>
              <a:rPr lang="lv-LV" sz="1600" dirty="0" smtClean="0">
                <a:latin typeface="Verdana" panose="020B0604030504040204" pitchFamily="34" charset="0"/>
                <a:ea typeface="Verdana" panose="020B0604030504040204" pitchFamily="34" charset="0"/>
                <a:cs typeface="Verdana" panose="020B0604030504040204" pitchFamily="34" charset="0"/>
              </a:rPr>
              <a:t>stratēģijai (viens darbinieks līdz 40 projektiem/mēnesī);</a:t>
            </a:r>
            <a:endParaRPr lang="lv-LV" sz="16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Sekošana līdzi projektu starpposmu rādītāju izpildei un KC mērķa rādītāju </a:t>
            </a:r>
            <a:r>
              <a:rPr lang="lv-LV" sz="1600" dirty="0" smtClean="0">
                <a:latin typeface="Verdana" panose="020B0604030504040204" pitchFamily="34" charset="0"/>
                <a:ea typeface="Verdana" panose="020B0604030504040204" pitchFamily="34" charset="0"/>
                <a:cs typeface="Verdana" panose="020B0604030504040204" pitchFamily="34" charset="0"/>
              </a:rPr>
              <a:t>sasniegšanai (8 kompetences centri, līdz 240 projektiem vienlaicīgi);</a:t>
            </a:r>
            <a:endParaRPr lang="lv-LV" sz="1600" dirty="0">
              <a:latin typeface="Verdana" panose="020B0604030504040204" pitchFamily="34" charset="0"/>
              <a:ea typeface="Verdana" panose="020B0604030504040204" pitchFamily="34" charset="0"/>
              <a:cs typeface="Verdana" panose="020B0604030504040204" pitchFamily="34" charset="0"/>
            </a:endParaRPr>
          </a:p>
          <a:p>
            <a:pPr marL="1104900" lvl="1" indent="-342900">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Ikgadēju publisku kompetences centru pētījumu prezentāciju organizēšana;</a:t>
            </a:r>
          </a:p>
          <a:p>
            <a:pPr marL="1104900" lvl="1" indent="-342900">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Nepieciešamo uzlabojumu veikšana KC programmā;</a:t>
            </a:r>
          </a:p>
          <a:p>
            <a:pPr marL="1104900" lvl="1" indent="-342900">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Ja nepieciešams, projektu vai projektu rezultātu starptautiskās izvērtēšanas </a:t>
            </a:r>
            <a:r>
              <a:rPr lang="lv-LV" sz="1600" dirty="0" smtClean="0">
                <a:latin typeface="Verdana" panose="020B0604030504040204" pitchFamily="34" charset="0"/>
                <a:ea typeface="Verdana" panose="020B0604030504040204" pitchFamily="34" charset="0"/>
                <a:cs typeface="Verdana" panose="020B0604030504040204" pitchFamily="34" charset="0"/>
              </a:rPr>
              <a:t>organizēšana.</a:t>
            </a:r>
            <a:endParaRPr lang="lv-LV" sz="1600" dirty="0">
              <a:latin typeface="Verdana" panose="020B0604030504040204" pitchFamily="34" charset="0"/>
              <a:ea typeface="Verdana" panose="020B0604030504040204" pitchFamily="34" charset="0"/>
              <a:cs typeface="Verdana" panose="020B0604030504040204" pitchFamily="34" charset="0"/>
            </a:endParaRPr>
          </a:p>
          <a:p>
            <a:pPr marL="342900" indent="-342900">
              <a:buClr>
                <a:srgbClr val="005374"/>
              </a:buClr>
              <a:buFont typeface="Wingdings" panose="05000000000000000000" pitchFamily="2" charset="2"/>
              <a:buChar char="q"/>
            </a:pPr>
            <a:r>
              <a:rPr lang="lv-LV" sz="1600" dirty="0" smtClean="0"/>
              <a:t>Ikgadējas </a:t>
            </a:r>
            <a:r>
              <a:rPr lang="lv-LV" sz="1600" dirty="0"/>
              <a:t>pētniecības un inovāciju konferences organizēšanai;</a:t>
            </a:r>
          </a:p>
          <a:p>
            <a:pPr marL="342900" indent="-342900">
              <a:buClr>
                <a:srgbClr val="005374"/>
              </a:buClr>
              <a:buFont typeface="Wingdings" panose="05000000000000000000" pitchFamily="2" charset="2"/>
              <a:buChar char="q"/>
            </a:pPr>
            <a:r>
              <a:rPr lang="lv-LV" sz="1600" dirty="0" smtClean="0"/>
              <a:t>Pētījumu </a:t>
            </a:r>
            <a:r>
              <a:rPr lang="lv-LV" sz="1600" dirty="0"/>
              <a:t>rezultātu izplatīšanai citā veidā, ja </a:t>
            </a:r>
            <a:r>
              <a:rPr lang="lv-LV" sz="1600" dirty="0" smtClean="0"/>
              <a:t>nepieciešams:</a:t>
            </a:r>
          </a:p>
          <a:p>
            <a:pPr marL="1104900" lvl="1" indent="-342900">
              <a:buClr>
                <a:srgbClr val="005374"/>
              </a:buClr>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cs typeface="Verdana" panose="020B0604030504040204" pitchFamily="34" charset="0"/>
              </a:rPr>
              <a:t>Veicināt izpratni par P&amp;A datu apkopošanu un statistikas veidošanu;</a:t>
            </a:r>
          </a:p>
          <a:p>
            <a:pPr marL="1104900" lvl="1" indent="-342900">
              <a:buClr>
                <a:srgbClr val="005374"/>
              </a:buClr>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cs typeface="Verdana" panose="020B0604030504040204" pitchFamily="34" charset="0"/>
              </a:rPr>
              <a:t>KC labā prakse sadarbībai starp komersantiem un </a:t>
            </a:r>
            <a:r>
              <a:rPr lang="lv-LV" sz="1600" smtClean="0">
                <a:latin typeface="Verdana" panose="020B0604030504040204" pitchFamily="34" charset="0"/>
                <a:ea typeface="Verdana" panose="020B0604030504040204" pitchFamily="34" charset="0"/>
                <a:cs typeface="Verdana" panose="020B0604030504040204" pitchFamily="34" charset="0"/>
              </a:rPr>
              <a:t>zinātniskajām institūcijām.</a:t>
            </a:r>
            <a:endParaRPr lang="lv-LV" sz="1600" dirty="0">
              <a:latin typeface="Verdana" panose="020B0604030504040204" pitchFamily="34" charset="0"/>
              <a:ea typeface="Verdana" panose="020B0604030504040204" pitchFamily="34" charset="0"/>
              <a:cs typeface="Verdana" panose="020B0604030504040204" pitchFamily="34" charset="0"/>
            </a:endParaRP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18</a:t>
            </a:fld>
            <a:endParaRPr lang="en-US" dirty="0"/>
          </a:p>
        </p:txBody>
      </p:sp>
    </p:spTree>
    <p:extLst>
      <p:ext uri="{BB962C8B-B14F-4D97-AF65-F5344CB8AC3E}">
        <p14:creationId xmlns:p14="http://schemas.microsoft.com/office/powerpoint/2010/main" val="905100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altLang="lv-LV" dirty="0" smtClean="0"/>
              <a:t>Pārvaldības projekts – atlases kritēriji</a:t>
            </a:r>
            <a:endParaRPr lang="lv-LV" sz="2400" dirty="0"/>
          </a:p>
        </p:txBody>
      </p:sp>
      <p:sp>
        <p:nvSpPr>
          <p:cNvPr id="3" name="Content Placeholder 2"/>
          <p:cNvSpPr>
            <a:spLocks noGrp="1"/>
          </p:cNvSpPr>
          <p:nvPr>
            <p:ph idx="1"/>
          </p:nvPr>
        </p:nvSpPr>
        <p:spPr>
          <a:xfrm>
            <a:off x="469232" y="1837944"/>
            <a:ext cx="8369968" cy="1103376"/>
          </a:xfrm>
        </p:spPr>
        <p:txBody>
          <a:bodyPr>
            <a:noAutofit/>
          </a:bodyPr>
          <a:lstStyle/>
          <a:p>
            <a:pPr algn="just">
              <a:spcBef>
                <a:spcPts val="0"/>
              </a:spcBef>
              <a:buClr>
                <a:srgbClr val="005374"/>
              </a:buClr>
              <a:defRPr/>
            </a:pPr>
            <a:r>
              <a:rPr lang="lv-LV" sz="1400" dirty="0" smtClean="0"/>
              <a:t>Specifiskais atbilstības kritērijs </a:t>
            </a:r>
            <a:r>
              <a:rPr lang="lv-LV" sz="1400" dirty="0"/>
              <a:t>(neprecizējams) - </a:t>
            </a:r>
            <a:r>
              <a:rPr lang="lv-LV" sz="1400" dirty="0" smtClean="0"/>
              <a:t>Īstenojot </a:t>
            </a:r>
            <a:r>
              <a:rPr lang="lv-LV" sz="1400" dirty="0"/>
              <a:t>pārvaldības projektu Ekonomikas ministrija apņemas nodrošināt, ka tiks sasniegti darbības programmā “Izaugsme un nodarbinātība” 1.2.1.1. pasākumam “Atbalsts jaunu produktu un tehnoloģiju izstrādei kompetences centru ietvaros” noteiktie uzraudzības rādītāji.</a:t>
            </a:r>
            <a:r>
              <a:rPr lang="lv-LV" sz="1400" dirty="0" smtClean="0"/>
              <a:t> </a:t>
            </a:r>
            <a:endParaRPr lang="lv-LV" sz="1400" dirty="0"/>
          </a:p>
          <a:p>
            <a:pPr marL="285750" indent="-285750" algn="just">
              <a:spcBef>
                <a:spcPts val="0"/>
              </a:spcBef>
              <a:buClr>
                <a:srgbClr val="005374"/>
              </a:buClr>
              <a:buFont typeface="Wingdings" panose="05000000000000000000" pitchFamily="2" charset="2"/>
              <a:buChar char="q"/>
              <a:defRPr/>
            </a:pPr>
            <a:endParaRPr lang="lv-LV" sz="1500" b="1" dirty="0"/>
          </a:p>
          <a:p>
            <a:endParaRPr lang="lv-LV" sz="15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19</a:t>
            </a:fld>
            <a:endParaRPr lang="lv-LV" dirty="0">
              <a:solidFill>
                <a:srgbClr val="005374"/>
              </a:solidFill>
            </a:endParaRPr>
          </a:p>
        </p:txBody>
      </p:sp>
      <p:graphicFrame>
        <p:nvGraphicFramePr>
          <p:cNvPr id="5" name="Content Placeholder 6"/>
          <p:cNvGraphicFramePr>
            <a:graphicFrameLocks/>
          </p:cNvGraphicFramePr>
          <p:nvPr>
            <p:extLst>
              <p:ext uri="{D42A27DB-BD31-4B8C-83A1-F6EECF244321}">
                <p14:modId xmlns:p14="http://schemas.microsoft.com/office/powerpoint/2010/main" val="205953084"/>
              </p:ext>
            </p:extLst>
          </p:nvPr>
        </p:nvGraphicFramePr>
        <p:xfrm>
          <a:off x="0" y="2941320"/>
          <a:ext cx="9144001" cy="3387089"/>
        </p:xfrm>
        <a:graphic>
          <a:graphicData uri="http://schemas.openxmlformats.org/drawingml/2006/table">
            <a:tbl>
              <a:tblPr firstRow="1" bandRow="1">
                <a:tableStyleId>{5C22544A-7EE6-4342-B048-85BDC9FD1C3A}</a:tableStyleId>
              </a:tblPr>
              <a:tblGrid>
                <a:gridCol w="6354061"/>
                <a:gridCol w="1011620"/>
                <a:gridCol w="1778320"/>
              </a:tblGrid>
              <a:tr h="518726">
                <a:tc>
                  <a:txBody>
                    <a:bodyPr/>
                    <a:lstStyle/>
                    <a:p>
                      <a:endParaRPr lang="en-GB" dirty="0"/>
                    </a:p>
                  </a:txBody>
                  <a:tcPr/>
                </a:tc>
                <a:tc>
                  <a:txBody>
                    <a:bodyPr/>
                    <a:lstStyle/>
                    <a:p>
                      <a:r>
                        <a:rPr lang="lv-LV" sz="1600" dirty="0" err="1" smtClean="0"/>
                        <a:t>Max</a:t>
                      </a:r>
                      <a:r>
                        <a:rPr lang="lv-LV" sz="1600" dirty="0" smtClean="0"/>
                        <a:t> punktu skaits </a:t>
                      </a:r>
                      <a:endParaRPr lang="lv-LV" sz="1600" dirty="0"/>
                    </a:p>
                  </a:txBody>
                  <a:tcPr/>
                </a:tc>
                <a:tc>
                  <a:txBody>
                    <a:bodyPr/>
                    <a:lstStyle/>
                    <a:p>
                      <a:r>
                        <a:rPr lang="lv-LV" sz="1600" dirty="0" smtClean="0"/>
                        <a:t>Min punktu skaits,</a:t>
                      </a:r>
                      <a:r>
                        <a:rPr lang="lv-LV" sz="1600" baseline="0" dirty="0" smtClean="0"/>
                        <a:t> lai projekts kvalificētos </a:t>
                      </a:r>
                      <a:endParaRPr lang="lv-LV" sz="1600" dirty="0"/>
                    </a:p>
                  </a:txBody>
                  <a:tcPr/>
                </a:tc>
              </a:tr>
              <a:tr h="518726">
                <a:tc>
                  <a:txBody>
                    <a:bodyPr/>
                    <a:lstStyle/>
                    <a:p>
                      <a:r>
                        <a:rPr lang="lv-LV" dirty="0" smtClean="0"/>
                        <a:t>1. Ekonomikas ministrijas īstenotā pārvaldības projekta ieguldījumu labākas inovāciju politikas vadības nodrošināšanā un politikas veidotāju kapacitātes stiprināšanā</a:t>
                      </a:r>
                      <a:endParaRPr lang="en-GB" dirty="0"/>
                    </a:p>
                  </a:txBody>
                  <a:tcPr/>
                </a:tc>
                <a:tc>
                  <a:txBody>
                    <a:bodyPr/>
                    <a:lstStyle/>
                    <a:p>
                      <a:r>
                        <a:rPr lang="lv-LV" dirty="0" smtClean="0"/>
                        <a:t>25</a:t>
                      </a:r>
                      <a:endParaRPr lang="en-GB" dirty="0"/>
                    </a:p>
                  </a:txBody>
                  <a:tcPr/>
                </a:tc>
                <a:tc>
                  <a:txBody>
                    <a:bodyPr/>
                    <a:lstStyle/>
                    <a:p>
                      <a:r>
                        <a:rPr lang="lv-LV" dirty="0" smtClean="0"/>
                        <a:t>15</a:t>
                      </a:r>
                      <a:endParaRPr lang="en-GB" dirty="0"/>
                    </a:p>
                  </a:txBody>
                  <a:tcPr/>
                </a:tc>
              </a:tr>
              <a:tr h="657997">
                <a:tc>
                  <a:txBody>
                    <a:bodyPr/>
                    <a:lstStyle/>
                    <a:p>
                      <a:r>
                        <a:rPr lang="lv-LV" dirty="0" smtClean="0"/>
                        <a:t>2. Ekonomikas ministrijas īstenotā pārvaldības projekta pienesumu pasākuma kvalitatīvās ieviešanas nodrošināšanā</a:t>
                      </a:r>
                      <a:endParaRPr lang="en-GB" dirty="0"/>
                    </a:p>
                  </a:txBody>
                  <a:tcPr/>
                </a:tc>
                <a:tc>
                  <a:txBody>
                    <a:bodyPr/>
                    <a:lstStyle/>
                    <a:p>
                      <a:r>
                        <a:rPr lang="lv-LV" dirty="0" smtClean="0"/>
                        <a:t>25</a:t>
                      </a:r>
                      <a:endParaRPr lang="en-GB" dirty="0"/>
                    </a:p>
                  </a:txBody>
                  <a:tcPr/>
                </a:tc>
                <a:tc>
                  <a:txBody>
                    <a:bodyPr/>
                    <a:lstStyle/>
                    <a:p>
                      <a:r>
                        <a:rPr lang="lv-LV" dirty="0" smtClean="0"/>
                        <a:t>15</a:t>
                      </a:r>
                      <a:endParaRPr lang="en-GB" dirty="0"/>
                    </a:p>
                  </a:txBody>
                  <a:tcPr/>
                </a:tc>
              </a:tr>
              <a:tr h="518726">
                <a:tc>
                  <a:txBody>
                    <a:bodyPr/>
                    <a:lstStyle/>
                    <a:p>
                      <a:r>
                        <a:rPr lang="lv-LV" dirty="0" smtClean="0"/>
                        <a:t>3. Risku izvērtējums</a:t>
                      </a:r>
                      <a:endParaRPr lang="en-GB" dirty="0"/>
                    </a:p>
                  </a:txBody>
                  <a:tcPr/>
                </a:tc>
                <a:tc>
                  <a:txBody>
                    <a:bodyPr/>
                    <a:lstStyle/>
                    <a:p>
                      <a:r>
                        <a:rPr lang="lv-LV" dirty="0" smtClean="0"/>
                        <a:t>25</a:t>
                      </a:r>
                      <a:endParaRPr lang="en-GB" dirty="0"/>
                    </a:p>
                  </a:txBody>
                  <a:tcPr/>
                </a:tc>
                <a:tc>
                  <a:txBody>
                    <a:bodyPr/>
                    <a:lstStyle/>
                    <a:p>
                      <a:r>
                        <a:rPr lang="lv-LV" dirty="0" smtClean="0"/>
                        <a:t>15</a:t>
                      </a:r>
                      <a:endParaRPr lang="en-GB" dirty="0"/>
                    </a:p>
                  </a:txBody>
                  <a:tcPr/>
                </a:tc>
              </a:tr>
              <a:tr h="518726">
                <a:tc>
                  <a:txBody>
                    <a:bodyPr/>
                    <a:lstStyle/>
                    <a:p>
                      <a:r>
                        <a:rPr lang="lv-LV" dirty="0" smtClean="0"/>
                        <a:t>KOPĀ </a:t>
                      </a:r>
                      <a:endParaRPr lang="en-GB" dirty="0"/>
                    </a:p>
                  </a:txBody>
                  <a:tcPr/>
                </a:tc>
                <a:tc>
                  <a:txBody>
                    <a:bodyPr/>
                    <a:lstStyle/>
                    <a:p>
                      <a:r>
                        <a:rPr lang="lv-LV" dirty="0" smtClean="0"/>
                        <a:t>75 </a:t>
                      </a:r>
                      <a:endParaRPr lang="en-GB" dirty="0"/>
                    </a:p>
                  </a:txBody>
                  <a:tcPr/>
                </a:tc>
                <a:tc>
                  <a:txBody>
                    <a:bodyPr/>
                    <a:lstStyle/>
                    <a:p>
                      <a:r>
                        <a:rPr lang="lv-LV" smtClean="0"/>
                        <a:t>45</a:t>
                      </a:r>
                      <a:endParaRPr lang="en-GB" dirty="0"/>
                    </a:p>
                  </a:txBody>
                  <a:tcPr/>
                </a:tc>
              </a:tr>
            </a:tbl>
          </a:graphicData>
        </a:graphic>
      </p:graphicFrame>
    </p:spTree>
    <p:extLst>
      <p:ext uri="{BB962C8B-B14F-4D97-AF65-F5344CB8AC3E}">
        <p14:creationId xmlns:p14="http://schemas.microsoft.com/office/powerpoint/2010/main" val="476280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lv-LV" altLang="lv-LV" dirty="0"/>
              <a:t>1.2.1.1.pasākums «Atbalsts jaunu produktu un tehnoloģiju izstrādei kompetences centru ietvaros»</a:t>
            </a:r>
            <a:endParaRPr lang="lv-LV" sz="2400" dirty="0"/>
          </a:p>
        </p:txBody>
      </p:sp>
      <p:sp>
        <p:nvSpPr>
          <p:cNvPr id="3" name="Content Placeholder 2"/>
          <p:cNvSpPr>
            <a:spLocks noGrp="1"/>
          </p:cNvSpPr>
          <p:nvPr>
            <p:ph idx="1"/>
          </p:nvPr>
        </p:nvSpPr>
        <p:spPr>
          <a:xfrm>
            <a:off x="320040" y="1706880"/>
            <a:ext cx="8519160" cy="4922520"/>
          </a:xfrm>
        </p:spPr>
        <p:txBody>
          <a:bodyPr>
            <a:normAutofit/>
          </a:bodyPr>
          <a:lstStyle/>
          <a:p>
            <a:pPr algn="just">
              <a:spcBef>
                <a:spcPts val="0"/>
              </a:spcBef>
              <a:buClr>
                <a:srgbClr val="005374"/>
              </a:buClr>
              <a:defRPr/>
            </a:pPr>
            <a:r>
              <a:rPr lang="lv-LV" altLang="lv-LV" sz="1400" b="1" dirty="0" smtClean="0"/>
              <a:t>Mērķis: </a:t>
            </a:r>
            <a:r>
              <a:rPr lang="lv-LV" sz="1400" dirty="0" smtClean="0"/>
              <a:t>Komersantu </a:t>
            </a:r>
            <a:r>
              <a:rPr lang="lv-LV" sz="1400" dirty="0"/>
              <a:t>konkurētspējas paaugstināšana, veicinot pētniecības un rūpniecības </a:t>
            </a:r>
            <a:r>
              <a:rPr lang="lv-LV" sz="1400" dirty="0" smtClean="0"/>
              <a:t>sadarbību </a:t>
            </a:r>
            <a:r>
              <a:rPr lang="lv-LV" sz="1400" dirty="0"/>
              <a:t>jaunu produktu un tehnoloģiju attīstības </a:t>
            </a:r>
            <a:r>
              <a:rPr lang="lv-LV" sz="1400" dirty="0" smtClean="0"/>
              <a:t>projektos</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Kopējais </a:t>
            </a:r>
            <a:r>
              <a:rPr lang="lv-LV" sz="1400" b="1" dirty="0"/>
              <a:t>atbalsta </a:t>
            </a:r>
            <a:r>
              <a:rPr lang="lv-LV" sz="1400" b="1" dirty="0" smtClean="0"/>
              <a:t>apjoms</a:t>
            </a:r>
            <a:r>
              <a:rPr lang="lv-LV" sz="1400" dirty="0" smtClean="0"/>
              <a:t>:72,3 milj. EUR</a:t>
            </a:r>
          </a:p>
          <a:p>
            <a:pPr algn="just">
              <a:spcBef>
                <a:spcPts val="0"/>
              </a:spcBef>
              <a:buClr>
                <a:srgbClr val="005374"/>
              </a:buClr>
              <a:defRPr/>
            </a:pPr>
            <a:endParaRPr lang="lv-LV" sz="1400" dirty="0"/>
          </a:p>
          <a:p>
            <a:pPr algn="just">
              <a:spcBef>
                <a:spcPts val="0"/>
              </a:spcBef>
              <a:buClr>
                <a:srgbClr val="005374"/>
              </a:buClr>
              <a:defRPr/>
            </a:pPr>
            <a:r>
              <a:rPr lang="lv-LV" sz="1400" b="1" dirty="0" smtClean="0"/>
              <a:t>Atbalstāmās darbības KC:</a:t>
            </a:r>
            <a:endParaRPr lang="lv-LV" sz="1400" b="1" dirty="0"/>
          </a:p>
          <a:p>
            <a:pPr marL="285750" indent="-285750" algn="just">
              <a:spcBef>
                <a:spcPts val="0"/>
              </a:spcBef>
              <a:buClr>
                <a:srgbClr val="005374"/>
              </a:buClr>
              <a:buFont typeface="Wingdings" panose="05000000000000000000" pitchFamily="2" charset="2"/>
              <a:buChar char="q"/>
              <a:defRPr/>
            </a:pPr>
            <a:r>
              <a:rPr lang="lv-LV" sz="1400" dirty="0" smtClean="0"/>
              <a:t>Jaunu </a:t>
            </a:r>
            <a:r>
              <a:rPr lang="lv-LV" sz="1400" dirty="0"/>
              <a:t>produktu un tehnoloģiju izstrādei, </a:t>
            </a:r>
            <a:r>
              <a:rPr lang="lv-LV" sz="1400" dirty="0" smtClean="0"/>
              <a:t>nepieciešamās eksperimentālās </a:t>
            </a:r>
            <a:r>
              <a:rPr lang="lv-LV" sz="1400" dirty="0"/>
              <a:t>izstrādnes (tajā skaitā demonstrācijas prototipu izstrāde) </a:t>
            </a:r>
            <a:r>
              <a:rPr lang="lv-LV" sz="1400" dirty="0" smtClean="0"/>
              <a:t>un rūpnieciskie </a:t>
            </a:r>
            <a:r>
              <a:rPr lang="lv-LV" sz="1400" dirty="0"/>
              <a:t>pētījumi </a:t>
            </a:r>
            <a:r>
              <a:rPr lang="lv-LV" sz="1400" dirty="0" smtClean="0"/>
              <a:t>(demarkācija ar IZM). </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Komercializācijas </a:t>
            </a:r>
            <a:r>
              <a:rPr lang="lv-LV" sz="1400" dirty="0"/>
              <a:t>iespēju priekšizpēte plānotajiem pētniecības projektiem, kuru kopsumma pārsniedz 250 tūkst </a:t>
            </a:r>
            <a:r>
              <a:rPr lang="lv-LV" sz="1400" dirty="0" smtClean="0"/>
              <a:t>EUR;</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Nozares </a:t>
            </a:r>
            <a:r>
              <a:rPr lang="lv-LV" sz="1400" dirty="0"/>
              <a:t>pētniecības projektu koordinācija un īstenošanas uzraudzība, t.sk., atbalsts kompetences centram, lai veicinātu (projektu sagatavošanas palīdzība, pētniecības projektu atlase un analīze u.c. tamlīdzīgs darbības) komersantu iesaisti starptautiskos pētniecības projektos, piemēram, Apvārsnis 2020 u.c.</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Atbalsta intensitāte KC: </a:t>
            </a:r>
            <a:r>
              <a:rPr lang="lv-LV" sz="1400" dirty="0"/>
              <a:t>25 – 80% (ņemot vērā P&amp;A projekta veidu un komersanta statusu)</a:t>
            </a:r>
          </a:p>
          <a:p>
            <a:pPr algn="just">
              <a:spcBef>
                <a:spcPts val="0"/>
              </a:spcBef>
              <a:buClr>
                <a:srgbClr val="005374"/>
              </a:buClr>
              <a:defRPr/>
            </a:pPr>
            <a:endParaRPr lang="lv-LV" sz="1400" b="1" dirty="0" smtClean="0"/>
          </a:p>
          <a:p>
            <a:pPr algn="just">
              <a:spcBef>
                <a:spcPts val="0"/>
              </a:spcBef>
              <a:buClr>
                <a:srgbClr val="005374"/>
              </a:buClr>
              <a:defRPr/>
            </a:pPr>
            <a:r>
              <a:rPr lang="lv-LV" sz="1400" b="1" dirty="0" smtClean="0"/>
              <a:t>Projektu veidi KC:  </a:t>
            </a:r>
          </a:p>
          <a:p>
            <a:pPr marL="285750" indent="-285750" algn="just">
              <a:spcBef>
                <a:spcPts val="0"/>
              </a:spcBef>
              <a:buClr>
                <a:srgbClr val="005374"/>
              </a:buClr>
              <a:buFont typeface="Wingdings" panose="05000000000000000000" pitchFamily="2" charset="2"/>
              <a:buChar char="q"/>
              <a:defRPr/>
            </a:pPr>
            <a:r>
              <a:rPr lang="lv-LV" sz="1400" dirty="0" smtClean="0"/>
              <a:t>Komersantu individuāli pētniecības projekti</a:t>
            </a:r>
          </a:p>
          <a:p>
            <a:pPr marL="285750" indent="-285750" algn="just">
              <a:spcBef>
                <a:spcPts val="0"/>
              </a:spcBef>
              <a:buClr>
                <a:srgbClr val="005374"/>
              </a:buClr>
              <a:buFont typeface="Wingdings" panose="05000000000000000000" pitchFamily="2" charset="2"/>
              <a:buChar char="q"/>
              <a:defRPr/>
            </a:pPr>
            <a:r>
              <a:rPr lang="lv-LV" sz="1400" dirty="0" smtClean="0"/>
              <a:t>Sadarbības projekti (starp diviem vai vairāk komersantiem vai starp komersantu un zinātnisko institūciju)  </a:t>
            </a:r>
            <a:endParaRPr lang="lv-LV" sz="14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2</a:t>
            </a:fld>
            <a:endParaRPr lang="lv-LV" dirty="0">
              <a:solidFill>
                <a:srgbClr val="005374"/>
              </a:solidFill>
            </a:endParaRPr>
          </a:p>
        </p:txBody>
      </p:sp>
    </p:spTree>
    <p:extLst>
      <p:ext uri="{BB962C8B-B14F-4D97-AF65-F5344CB8AC3E}">
        <p14:creationId xmlns:p14="http://schemas.microsoft.com/office/powerpoint/2010/main" val="13095453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248400" cy="1036642"/>
          </a:xfrm>
        </p:spPr>
        <p:txBody>
          <a:bodyPr>
            <a:normAutofit/>
          </a:bodyPr>
          <a:lstStyle/>
          <a:p>
            <a:r>
              <a:rPr lang="lv-LV" dirty="0" smtClean="0"/>
              <a:t>Pārvaldības projekta ieguldījums</a:t>
            </a:r>
            <a:r>
              <a:rPr lang="lv-LV" dirty="0"/>
              <a:t/>
            </a:r>
            <a:br>
              <a:rPr lang="lv-LV" dirty="0"/>
            </a:br>
            <a:endParaRPr lang="en-GB" dirty="0"/>
          </a:p>
        </p:txBody>
      </p:sp>
      <p:sp>
        <p:nvSpPr>
          <p:cNvPr id="3" name="Content Placeholder 2"/>
          <p:cNvSpPr>
            <a:spLocks noGrp="1"/>
          </p:cNvSpPr>
          <p:nvPr>
            <p:ph idx="1"/>
          </p:nvPr>
        </p:nvSpPr>
        <p:spPr>
          <a:xfrm>
            <a:off x="505326" y="1950720"/>
            <a:ext cx="8181474" cy="4175453"/>
          </a:xfrm>
        </p:spPr>
        <p:txBody>
          <a:bodyPr>
            <a:noAutofit/>
          </a:bodyPr>
          <a:lstStyle/>
          <a:p>
            <a:r>
              <a:rPr lang="lv-LV" sz="1400" b="1" dirty="0"/>
              <a:t>Ekonomikas ministrijas pārvaldības </a:t>
            </a:r>
            <a:r>
              <a:rPr lang="lv-LV" sz="1400" b="1" dirty="0" smtClean="0"/>
              <a:t>projekts</a:t>
            </a:r>
            <a:r>
              <a:rPr lang="lv-LV" sz="1400" b="1" dirty="0"/>
              <a:t>: </a:t>
            </a:r>
          </a:p>
          <a:p>
            <a:pPr marL="342900" indent="-342900">
              <a:buFont typeface="Arial" panose="020B0604020202020204" pitchFamily="34" charset="0"/>
              <a:buChar char="•"/>
            </a:pPr>
            <a:r>
              <a:rPr lang="lv-LV" sz="1400" dirty="0" smtClean="0"/>
              <a:t>Metodika </a:t>
            </a:r>
            <a:r>
              <a:rPr lang="lv-LV" sz="1400" dirty="0"/>
              <a:t>kā Ekonomikas ministrija iesaistīsies pasākuma ieviešanā un kompetences centru darbības koordinācijā (t.sk. nodrošinot, ka vairākos kompetences centros netiek īstenoti pētījumi vai eksperimentālās izstrādnes par vienu tēmu);</a:t>
            </a:r>
          </a:p>
          <a:p>
            <a:pPr marL="342900" indent="-342900">
              <a:buFont typeface="Arial" panose="020B0604020202020204" pitchFamily="34" charset="0"/>
              <a:buChar char="•"/>
            </a:pPr>
            <a:r>
              <a:rPr lang="lv-LV" sz="1400" dirty="0" smtClean="0"/>
              <a:t>Atsevišķi </a:t>
            </a:r>
            <a:r>
              <a:rPr lang="lv-LV" sz="1400" dirty="0"/>
              <a:t>pasākumi ar kuru palīdzību Ekonomikas ministrija nodrošinās kvalitatīvāku pasākuma ieviešanu;</a:t>
            </a:r>
          </a:p>
          <a:p>
            <a:pPr marL="342900" indent="-342900">
              <a:buFont typeface="Arial" panose="020B0604020202020204" pitchFamily="34" charset="0"/>
              <a:buChar char="•"/>
            </a:pPr>
            <a:r>
              <a:rPr lang="lv-LV" sz="1400" dirty="0" smtClean="0"/>
              <a:t>Pārvaldības </a:t>
            </a:r>
            <a:r>
              <a:rPr lang="lv-LV" sz="1400" dirty="0"/>
              <a:t>projekta īstenošanai nepieciešamais personāls (izglītība un profesionālā kvalifikācija, pieredze valsts pārvaldē, pieredze darbā ar zinātnes un pētniecības iestādēm, pieredze darbā ar tehnoloģiju pārnesi u.tml</a:t>
            </a:r>
            <a:r>
              <a:rPr lang="lv-LV" sz="1400" dirty="0" smtClean="0"/>
              <a:t>.);</a:t>
            </a:r>
          </a:p>
          <a:p>
            <a:pPr marL="342900" indent="-342900">
              <a:buFont typeface="Arial" panose="020B0604020202020204" pitchFamily="34" charset="0"/>
              <a:buChar char="•"/>
            </a:pPr>
            <a:r>
              <a:rPr lang="lv-LV" sz="1400" dirty="0" smtClean="0"/>
              <a:t>Publicitātes </a:t>
            </a:r>
            <a:r>
              <a:rPr lang="lv-LV" sz="1400" dirty="0"/>
              <a:t>pasākumi, ko Ekonomikas ministrija plāno īstenot pārvaldības projekta ietvaros</a:t>
            </a:r>
            <a:r>
              <a:rPr lang="lv-LV" sz="1400" dirty="0" smtClean="0"/>
              <a:t>.</a:t>
            </a:r>
          </a:p>
          <a:p>
            <a:pPr marL="342900" indent="-342900">
              <a:buFontTx/>
              <a:buChar char="-"/>
            </a:pPr>
            <a:endParaRPr lang="lv-LV" sz="1400" dirty="0" smtClean="0"/>
          </a:p>
          <a:p>
            <a:r>
              <a:rPr lang="lv-LV" sz="1400" dirty="0" smtClean="0"/>
              <a:t>Pasākuma </a:t>
            </a:r>
            <a:r>
              <a:rPr lang="lv-LV" sz="1400" dirty="0"/>
              <a:t>īstenošanas laikā atklāto neatbilstību skaits (par jautājumiem, kuru uzraudzība tiks finansēta no pārvaldības projekta) nepārsniegs vienu procentu no visiem kompetences centru atbalstītiem </a:t>
            </a:r>
            <a:r>
              <a:rPr lang="lv-LV" sz="1400" dirty="0" smtClean="0"/>
              <a:t>projektiem.</a:t>
            </a:r>
          </a:p>
          <a:p>
            <a:endParaRPr lang="lv-LV" sz="1400" dirty="0"/>
          </a:p>
          <a:p>
            <a:r>
              <a:rPr lang="lv-LV" sz="1400" dirty="0" smtClean="0"/>
              <a:t>Tiks </a:t>
            </a:r>
            <a:r>
              <a:rPr lang="lv-LV" sz="1400" dirty="0"/>
              <a:t>sasniegti darbības programmā “Izaugsme un nodarbinātība” 1.2.1.1. pasākumam “Atbalsts jaunu produktu un tehnoloģiju izstrādei kompetences centru ietvaros” noteiktie uzraudzības rādītāji.</a:t>
            </a: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20</a:t>
            </a:fld>
            <a:endParaRPr lang="en-US" dirty="0"/>
          </a:p>
        </p:txBody>
      </p:sp>
    </p:spTree>
    <p:extLst>
      <p:ext uri="{BB962C8B-B14F-4D97-AF65-F5344CB8AC3E}">
        <p14:creationId xmlns:p14="http://schemas.microsoft.com/office/powerpoint/2010/main" val="2010069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479800"/>
            <a:ext cx="7772400" cy="1422400"/>
          </a:xfrm>
        </p:spPr>
        <p:txBody>
          <a:bodyPr/>
          <a:lstStyle/>
          <a:p>
            <a:pPr eaLnBrk="1" hangingPunct="1">
              <a:spcBef>
                <a:spcPct val="0"/>
              </a:spcBef>
              <a:spcAft>
                <a:spcPts val="600"/>
              </a:spcAft>
            </a:pPr>
            <a:r>
              <a:rPr lang="lv-LV" altLang="lv-LV" sz="4400" smtClean="0">
                <a:solidFill>
                  <a:srgbClr val="228B9D"/>
                </a:solidFill>
                <a:ea typeface="ＭＳ Ｐゴシック" pitchFamily="34" charset="-128"/>
              </a:rPr>
              <a:t>Paldies!</a:t>
            </a:r>
          </a:p>
          <a:p>
            <a:pPr eaLnBrk="1" hangingPunct="1">
              <a:spcBef>
                <a:spcPct val="0"/>
              </a:spcBef>
              <a:spcAft>
                <a:spcPts val="600"/>
              </a:spcAft>
            </a:pPr>
            <a:endParaRPr lang="lv-LV" altLang="lv-LV" sz="4000" smtClean="0">
              <a:ea typeface="ＭＳ Ｐゴシック" pitchFamily="34" charset="-128"/>
            </a:endParaRPr>
          </a:p>
        </p:txBody>
      </p:sp>
      <p:sp>
        <p:nvSpPr>
          <p:cNvPr id="19459" name="Text Placeholder 2"/>
          <p:cNvSpPr>
            <a:spLocks noGrp="1"/>
          </p:cNvSpPr>
          <p:nvPr>
            <p:ph type="body" sz="quarter" idx="11"/>
          </p:nvPr>
        </p:nvSpPr>
        <p:spPr>
          <a:xfrm>
            <a:off x="685800" y="4902200"/>
            <a:ext cx="7772400" cy="1643063"/>
          </a:xfrm>
        </p:spPr>
        <p:txBody>
          <a:bodyPr>
            <a:normAutofit fontScale="85000" lnSpcReduction="20000"/>
          </a:bodyPr>
          <a:lstStyle/>
          <a:p>
            <a:pPr eaLnBrk="1" hangingPunct="1">
              <a:lnSpc>
                <a:spcPct val="110000"/>
              </a:lnSpc>
              <a:spcBef>
                <a:spcPct val="0"/>
              </a:spcBef>
              <a:buClr>
                <a:srgbClr val="DAEDA9"/>
              </a:buClr>
              <a:tabLst>
                <a:tab pos="984250" algn="l"/>
              </a:tabLst>
              <a:defRPr/>
            </a:pPr>
            <a:r>
              <a:rPr lang="lv-LV" altLang="lv-LV" b="1" dirty="0" smtClean="0">
                <a:cs typeface="Arial" pitchFamily="34" charset="0"/>
              </a:rPr>
              <a:t>Ekonomikas ministrija</a:t>
            </a:r>
          </a:p>
          <a:p>
            <a:pPr eaLnBrk="1" hangingPunct="1">
              <a:lnSpc>
                <a:spcPct val="110000"/>
              </a:lnSpc>
              <a:spcBef>
                <a:spcPct val="0"/>
              </a:spcBef>
              <a:buClr>
                <a:srgbClr val="DAEDA9"/>
              </a:buClr>
              <a:tabLst>
                <a:tab pos="984250" algn="l"/>
              </a:tabLst>
              <a:defRPr/>
            </a:pPr>
            <a:r>
              <a:rPr lang="lv-LV" altLang="lv-LV" dirty="0" smtClean="0">
                <a:cs typeface="Arial" pitchFamily="34" charset="0"/>
              </a:rPr>
              <a:t>Adrese: Brīvības </a:t>
            </a:r>
            <a:r>
              <a:rPr lang="lv-LV" altLang="lv-LV" dirty="0">
                <a:cs typeface="Arial" pitchFamily="34" charset="0"/>
              </a:rPr>
              <a:t>iela 55, Rīga, LV-1519</a:t>
            </a:r>
            <a:br>
              <a:rPr lang="lv-LV" altLang="lv-LV" dirty="0">
                <a:cs typeface="Arial" pitchFamily="34" charset="0"/>
              </a:rPr>
            </a:br>
            <a:r>
              <a:rPr lang="lv-LV" altLang="lv-LV" dirty="0" smtClean="0">
                <a:cs typeface="Arial" pitchFamily="34" charset="0"/>
              </a:rPr>
              <a:t>Tālrunis: +</a:t>
            </a:r>
            <a:r>
              <a:rPr lang="lv-LV" altLang="lv-LV" dirty="0">
                <a:cs typeface="Arial" pitchFamily="34" charset="0"/>
              </a:rPr>
              <a:t>371 6 7013 100</a:t>
            </a:r>
            <a:br>
              <a:rPr lang="lv-LV" altLang="lv-LV" dirty="0">
                <a:cs typeface="Arial" pitchFamily="34" charset="0"/>
              </a:rPr>
            </a:br>
            <a:r>
              <a:rPr lang="lv-LV" altLang="lv-LV" dirty="0">
                <a:cs typeface="Arial" pitchFamily="34" charset="0"/>
              </a:rPr>
              <a:t>Fakss: </a:t>
            </a:r>
            <a:r>
              <a:rPr lang="lv-LV" altLang="lv-LV" dirty="0" smtClean="0">
                <a:cs typeface="Arial" pitchFamily="34" charset="0"/>
              </a:rPr>
              <a:t>+</a:t>
            </a:r>
            <a:r>
              <a:rPr lang="lv-LV" altLang="lv-LV" dirty="0">
                <a:cs typeface="Arial" pitchFamily="34" charset="0"/>
              </a:rPr>
              <a:t>371 6 7280 882</a:t>
            </a:r>
            <a:r>
              <a:rPr lang="lv-LV" altLang="lv-LV" dirty="0">
                <a:solidFill>
                  <a:srgbClr val="005374"/>
                </a:solidFill>
                <a:cs typeface="Arial" pitchFamily="34" charset="0"/>
              </a:rPr>
              <a:t/>
            </a:r>
            <a:br>
              <a:rPr lang="lv-LV" altLang="lv-LV" dirty="0">
                <a:solidFill>
                  <a:srgbClr val="005374"/>
                </a:solidFill>
                <a:cs typeface="Arial" pitchFamily="34" charset="0"/>
              </a:rPr>
            </a:br>
            <a:r>
              <a:rPr lang="lv-LV" altLang="lv-LV" dirty="0">
                <a:cs typeface="Arial" pitchFamily="34" charset="0"/>
              </a:rPr>
              <a:t>E-pasts:</a:t>
            </a:r>
            <a:r>
              <a:rPr lang="lv-LV" altLang="lv-LV" dirty="0">
                <a:solidFill>
                  <a:srgbClr val="83D7EA"/>
                </a:solidFill>
                <a:cs typeface="Arial" pitchFamily="34" charset="0"/>
              </a:rPr>
              <a:t> </a:t>
            </a:r>
            <a:r>
              <a:rPr lang="lv-LV" altLang="lv-LV" dirty="0" err="1" smtClean="0">
                <a:solidFill>
                  <a:srgbClr val="83D7EA"/>
                </a:solidFill>
                <a:cs typeface="Arial" pitchFamily="34" charset="0"/>
                <a:hlinkClick r:id="rId2"/>
              </a:rPr>
              <a:t>pasts@em.gov.lv</a:t>
            </a:r>
            <a:endParaRPr lang="lv-LV" altLang="lv-LV" dirty="0">
              <a:solidFill>
                <a:srgbClr val="83D7EA"/>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cs typeface="Arial" pitchFamily="34" charset="0"/>
              </a:rPr>
              <a:t>Mājaslapa</a:t>
            </a:r>
            <a:r>
              <a:rPr lang="lv-LV" altLang="lv-LV" dirty="0">
                <a:cs typeface="Arial" pitchFamily="34" charset="0"/>
              </a:rPr>
              <a:t>:</a:t>
            </a:r>
            <a:r>
              <a:rPr lang="lv-LV" altLang="lv-LV" dirty="0">
                <a:solidFill>
                  <a:srgbClr val="005374"/>
                </a:solidFill>
                <a:cs typeface="Arial" pitchFamily="34" charset="0"/>
              </a:rPr>
              <a:t> </a:t>
            </a:r>
            <a:r>
              <a:rPr lang="lv-LV" altLang="lv-LV" dirty="0" err="1" smtClean="0">
                <a:solidFill>
                  <a:srgbClr val="005374"/>
                </a:solidFill>
                <a:cs typeface="Arial" pitchFamily="34" charset="0"/>
                <a:hlinkClick r:id="rId3"/>
              </a:rPr>
              <a:t>www.em.gov.lv</a:t>
            </a:r>
            <a:endParaRPr lang="lv-LV" altLang="lv-LV" dirty="0">
              <a:solidFill>
                <a:srgbClr val="005374"/>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a:cs typeface="Arial" pitchFamily="34" charset="0"/>
              </a:rPr>
              <a:t>Twitter</a:t>
            </a:r>
            <a:r>
              <a:rPr lang="lv-LV" altLang="lv-LV" dirty="0">
                <a:cs typeface="Arial" pitchFamily="34" charset="0"/>
              </a:rPr>
              <a:t>: </a:t>
            </a:r>
            <a:r>
              <a:rPr lang="lv-LV" altLang="lv-LV" dirty="0" smtClean="0">
                <a:cs typeface="Arial" pitchFamily="34" charset="0"/>
              </a:rPr>
              <a:t>@</a:t>
            </a:r>
            <a:r>
              <a:rPr lang="lv-LV" altLang="lv-LV" dirty="0" err="1">
                <a:cs typeface="Arial" pitchFamily="34" charset="0"/>
              </a:rPr>
              <a:t>EM_gov_lv</a:t>
            </a:r>
            <a:r>
              <a:rPr lang="lv-LV" altLang="lv-LV" dirty="0">
                <a:cs typeface="Arial" pitchFamily="34" charset="0"/>
              </a:rPr>
              <a:t>, @</a:t>
            </a:r>
            <a:r>
              <a:rPr lang="lv-LV" altLang="lv-LV" dirty="0" err="1">
                <a:cs typeface="Arial" pitchFamily="34" charset="0"/>
              </a:rPr>
              <a:t>siltinam</a:t>
            </a:r>
            <a:endParaRPr lang="lv-LV" altLang="lv-LV" dirty="0">
              <a:cs typeface="Arial" pitchFamily="34" charset="0"/>
            </a:endParaRPr>
          </a:p>
          <a:p>
            <a:pPr eaLnBrk="1" hangingPunct="1">
              <a:lnSpc>
                <a:spcPct val="110000"/>
              </a:lnSpc>
              <a:spcBef>
                <a:spcPct val="0"/>
              </a:spcBef>
              <a:buClr>
                <a:srgbClr val="DAEDA9"/>
              </a:buClr>
              <a:tabLst>
                <a:tab pos="984250" algn="l"/>
              </a:tabLst>
              <a:defRPr/>
            </a:pPr>
            <a:r>
              <a:rPr lang="lv-LV" altLang="lv-LV" dirty="0" err="1">
                <a:cs typeface="Arial" pitchFamily="34" charset="0"/>
              </a:rPr>
              <a:t>Youtube</a:t>
            </a:r>
            <a:r>
              <a:rPr lang="lv-LV" altLang="lv-LV" dirty="0">
                <a:cs typeface="Arial" pitchFamily="34" charset="0"/>
              </a:rPr>
              <a:t>: </a:t>
            </a:r>
            <a:r>
              <a:rPr lang="lv-LV" altLang="lv-LV" u="sng" dirty="0" smtClean="0">
                <a:solidFill>
                  <a:srgbClr val="005374"/>
                </a:solidFill>
                <a:cs typeface="Arial" pitchFamily="34" charset="0"/>
                <a:hlinkClick r:id="rId4"/>
              </a:rPr>
              <a:t>http</a:t>
            </a:r>
            <a:r>
              <a:rPr lang="lv-LV" altLang="lv-LV" u="sng" dirty="0">
                <a:solidFill>
                  <a:srgbClr val="005374"/>
                </a:solidFill>
                <a:cs typeface="Arial" pitchFamily="34" charset="0"/>
                <a:hlinkClick r:id="rId4"/>
              </a:rPr>
              <a:t>://</a:t>
            </a:r>
            <a:r>
              <a:rPr lang="lv-LV" altLang="lv-LV" u="sng" dirty="0" smtClean="0">
                <a:solidFill>
                  <a:srgbClr val="005374"/>
                </a:solidFill>
                <a:cs typeface="Arial" pitchFamily="34" charset="0"/>
                <a:hlinkClick r:id="rId4"/>
              </a:rPr>
              <a:t>www.youtube.com/ekonomikasministrija</a:t>
            </a:r>
            <a:endParaRPr lang="lv-LV" altLang="lv-LV" u="sng" dirty="0" smtClean="0">
              <a:solidFill>
                <a:srgbClr val="005374"/>
              </a:solidFill>
              <a:cs typeface="Arial" pitchFamily="34" charset="0"/>
            </a:endParaRPr>
          </a:p>
          <a:p>
            <a:pPr eaLnBrk="1" hangingPunct="1">
              <a:lnSpc>
                <a:spcPct val="110000"/>
              </a:lnSpc>
              <a:spcBef>
                <a:spcPct val="0"/>
              </a:spcBef>
              <a:buClr>
                <a:srgbClr val="DAEDA9"/>
              </a:buClr>
              <a:tabLst>
                <a:tab pos="984250" algn="l"/>
              </a:tabLst>
              <a:defRPr/>
            </a:pPr>
            <a:r>
              <a:rPr lang="lv-LV" altLang="lv-LV" dirty="0" err="1" smtClean="0">
                <a:cs typeface="Arial" pitchFamily="34" charset="0"/>
              </a:rPr>
              <a:t>Facebook</a:t>
            </a:r>
            <a:r>
              <a:rPr lang="lv-LV" altLang="lv-LV" dirty="0" smtClean="0">
                <a:cs typeface="Arial" pitchFamily="34" charset="0"/>
              </a:rPr>
              <a:t>:</a:t>
            </a:r>
            <a:r>
              <a:rPr lang="en-AU" dirty="0" smtClean="0"/>
              <a:t> </a:t>
            </a:r>
            <a:r>
              <a:rPr lang="en-AU" dirty="0">
                <a:hlinkClick r:id="rId5"/>
              </a:rPr>
              <a:t>http</a:t>
            </a:r>
            <a:r>
              <a:rPr lang="en-AU" dirty="0" smtClean="0">
                <a:hlinkClick r:id="rId5"/>
              </a:rPr>
              <a:t>:/</a:t>
            </a:r>
            <a:r>
              <a:rPr lang="lv-LV" dirty="0" smtClean="0">
                <a:hlinkClick r:id="rId5"/>
              </a:rPr>
              <a:t>/</a:t>
            </a:r>
            <a:r>
              <a:rPr lang="en-AU" u="sng" dirty="0" smtClean="0">
                <a:hlinkClick r:id="rId5"/>
              </a:rPr>
              <a:t>www.facebook.com/atbalstsuznemejiem</a:t>
            </a:r>
            <a:r>
              <a:rPr lang="lv-LV" u="sng" dirty="0" smtClean="0"/>
              <a:t> </a:t>
            </a:r>
            <a:endParaRPr lang="lv-LV" dirty="0"/>
          </a:p>
          <a:p>
            <a:pPr eaLnBrk="1" hangingPunct="1">
              <a:lnSpc>
                <a:spcPct val="90000"/>
              </a:lnSpc>
              <a:spcBef>
                <a:spcPct val="0"/>
              </a:spcBef>
              <a:buClr>
                <a:srgbClr val="DAEDA9"/>
              </a:buClr>
              <a:tabLst>
                <a:tab pos="984250" algn="l"/>
              </a:tabLst>
              <a:defRPr/>
            </a:pPr>
            <a:endParaRPr lang="lv-LV" altLang="lv-LV" dirty="0">
              <a:solidFill>
                <a:srgbClr val="005374"/>
              </a:solidFill>
              <a:cs typeface="Arial" pitchFamily="34" charset="0"/>
            </a:endParaRPr>
          </a:p>
          <a:p>
            <a:pPr>
              <a:defRPr/>
            </a:pPr>
            <a:endParaRPr lang="lv-LV" altLang="lv-LV"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Tehnoloģiju gatavības līmeņi (</a:t>
            </a:r>
            <a:r>
              <a:rPr lang="lv-LV" i="1" dirty="0" err="1"/>
              <a:t>technology</a:t>
            </a:r>
            <a:r>
              <a:rPr lang="lv-LV" i="1" dirty="0"/>
              <a:t> </a:t>
            </a:r>
            <a:r>
              <a:rPr lang="lv-LV" i="1" dirty="0" err="1"/>
              <a:t>readiness</a:t>
            </a:r>
            <a:r>
              <a:rPr lang="lv-LV" i="1" dirty="0"/>
              <a:t>  </a:t>
            </a:r>
            <a:r>
              <a:rPr lang="lv-LV" i="1" dirty="0" err="1"/>
              <a:t>level</a:t>
            </a:r>
            <a:r>
              <a:rPr lang="lv-LV" dirty="0"/>
              <a:t> (TRL</a:t>
            </a:r>
            <a:r>
              <a:rPr lang="lv-LV" dirty="0" smtClean="0"/>
              <a:t>))</a:t>
            </a:r>
            <a:endParaRPr lang="lv-LV" dirty="0"/>
          </a:p>
        </p:txBody>
      </p:sp>
      <p:sp>
        <p:nvSpPr>
          <p:cNvPr id="3" name="Content Placeholder 2"/>
          <p:cNvSpPr>
            <a:spLocks noGrp="1"/>
          </p:cNvSpPr>
          <p:nvPr>
            <p:ph idx="1"/>
          </p:nvPr>
        </p:nvSpPr>
        <p:spPr/>
        <p:txBody>
          <a:bodyPr>
            <a:normAutofit fontScale="92500" lnSpcReduction="10000"/>
          </a:bodyPr>
          <a:lstStyle/>
          <a:p>
            <a:pPr algn="just"/>
            <a:r>
              <a:rPr lang="lv-LV" dirty="0" smtClean="0"/>
              <a:t>EK vēstule «</a:t>
            </a:r>
            <a:r>
              <a:rPr lang="en-US" b="1" i="1" dirty="0" smtClean="0"/>
              <a:t>Under </a:t>
            </a:r>
            <a:r>
              <a:rPr lang="en-US" b="1" i="1" dirty="0"/>
              <a:t>the </a:t>
            </a:r>
            <a:r>
              <a:rPr lang="en-US" b="1" i="1" dirty="0" smtClean="0"/>
              <a:t>TO</a:t>
            </a:r>
            <a:r>
              <a:rPr lang="lv-LV" b="1" i="1" dirty="0" smtClean="0"/>
              <a:t>1</a:t>
            </a:r>
            <a:r>
              <a:rPr lang="en-US" b="1" i="1" dirty="0" smtClean="0"/>
              <a:t> </a:t>
            </a:r>
            <a:r>
              <a:rPr lang="en-US" b="1" i="1" dirty="0"/>
              <a:t>the ERDF support is envisaged for </a:t>
            </a:r>
            <a:r>
              <a:rPr lang="en-US" i="1" dirty="0"/>
              <a:t>the development of </a:t>
            </a:r>
            <a:r>
              <a:rPr lang="en-US" i="1" dirty="0" smtClean="0"/>
              <a:t>endogenous</a:t>
            </a:r>
            <a:r>
              <a:rPr lang="lv-LV" i="1" dirty="0" smtClean="0"/>
              <a:t> </a:t>
            </a:r>
            <a:r>
              <a:rPr lang="en-US" i="1" dirty="0" smtClean="0"/>
              <a:t>potential </a:t>
            </a:r>
            <a:r>
              <a:rPr lang="en-US" i="1" dirty="0"/>
              <a:t>in research and innovation i.e. </a:t>
            </a:r>
            <a:r>
              <a:rPr lang="en-US" b="1" i="1" dirty="0"/>
              <a:t>projects consisting of operations pertinent </a:t>
            </a:r>
            <a:r>
              <a:rPr lang="en-US" b="1" i="1" dirty="0" smtClean="0"/>
              <a:t>to</a:t>
            </a:r>
            <a:r>
              <a:rPr lang="lv-LV" b="1" i="1" dirty="0" smtClean="0"/>
              <a:t> </a:t>
            </a:r>
            <a:r>
              <a:rPr lang="en-US" b="1" i="1" dirty="0" smtClean="0"/>
              <a:t>Technology </a:t>
            </a:r>
            <a:r>
              <a:rPr lang="en-US" b="1" i="1" dirty="0"/>
              <a:t>Readiness Level (TRL) stages 2-8 (inclusive</a:t>
            </a:r>
            <a:r>
              <a:rPr lang="en-US" b="1" i="1" dirty="0" smtClean="0"/>
              <a:t>)</a:t>
            </a:r>
            <a:r>
              <a:rPr lang="lv-LV" dirty="0" smtClean="0"/>
              <a:t>»</a:t>
            </a:r>
            <a:endParaRPr lang="lv-LV" dirty="0"/>
          </a:p>
          <a:p>
            <a:pPr marL="1104900" lvl="1" indent="-342900" algn="just">
              <a:buClr>
                <a:srgbClr val="005374"/>
              </a:buClr>
              <a:buFont typeface="Wingdings" panose="05000000000000000000" pitchFamily="2" charset="2"/>
              <a:buChar char="q"/>
            </a:pPr>
            <a:r>
              <a:rPr lang="lv-LV" dirty="0" smtClean="0">
                <a:latin typeface="Verdana" panose="020B0604030504040204" pitchFamily="34" charset="0"/>
                <a:ea typeface="Verdana" panose="020B0604030504040204" pitchFamily="34" charset="0"/>
                <a:cs typeface="Verdana" panose="020B0604030504040204" pitchFamily="34" charset="0"/>
              </a:rPr>
              <a:t>1.prioritārajā </a:t>
            </a:r>
            <a:r>
              <a:rPr lang="lv-LV" dirty="0">
                <a:latin typeface="Verdana" panose="020B0604030504040204" pitchFamily="34" charset="0"/>
                <a:ea typeface="Verdana" panose="020B0604030504040204" pitchFamily="34" charset="0"/>
                <a:cs typeface="Verdana" panose="020B0604030504040204" pitchFamily="34" charset="0"/>
              </a:rPr>
              <a:t>virzienā «Pētniecība, tehnoloģiju attīstība un inovācijas</a:t>
            </a:r>
            <a:r>
              <a:rPr lang="lv-LV" dirty="0" smtClean="0">
                <a:latin typeface="Verdana" panose="020B0604030504040204" pitchFamily="34" charset="0"/>
                <a:ea typeface="Verdana" panose="020B0604030504040204" pitchFamily="34" charset="0"/>
                <a:cs typeface="Verdana" panose="020B0604030504040204" pitchFamily="34" charset="0"/>
              </a:rPr>
              <a:t>» ir gan IZM, gan arī EM, līdz ar to jānodrošina demarkācija </a:t>
            </a:r>
            <a:endParaRPr lang="lv-LV" dirty="0">
              <a:latin typeface="Verdana" panose="020B0604030504040204" pitchFamily="34" charset="0"/>
              <a:ea typeface="Verdana" panose="020B0604030504040204" pitchFamily="34" charset="0"/>
              <a:cs typeface="Verdana" panose="020B0604030504040204" pitchFamily="34" charset="0"/>
            </a:endParaRPr>
          </a:p>
          <a:p>
            <a:endParaRPr lang="lv-LV" dirty="0"/>
          </a:p>
          <a:p>
            <a:pPr algn="just"/>
            <a:r>
              <a:rPr lang="lv-LV" dirty="0"/>
              <a:t>Starptautisks standarts </a:t>
            </a:r>
            <a:r>
              <a:rPr lang="lv-LV" b="1" dirty="0"/>
              <a:t>ISO </a:t>
            </a:r>
            <a:r>
              <a:rPr lang="lv-LV" b="1" dirty="0" smtClean="0"/>
              <a:t>16290:2013 </a:t>
            </a:r>
            <a:r>
              <a:rPr lang="lv-LV" dirty="0" smtClean="0"/>
              <a:t>«</a:t>
            </a:r>
            <a:r>
              <a:rPr lang="en-US" i="1" dirty="0" smtClean="0"/>
              <a:t>Definition </a:t>
            </a:r>
            <a:r>
              <a:rPr lang="en-US" i="1" dirty="0"/>
              <a:t>of the Technology Readiness Levels (TRLs) and their criteria of </a:t>
            </a:r>
            <a:r>
              <a:rPr lang="en-US" i="1" dirty="0" smtClean="0"/>
              <a:t>assessment</a:t>
            </a:r>
            <a:r>
              <a:rPr lang="lv-LV" i="1" dirty="0" smtClean="0"/>
              <a:t>»</a:t>
            </a:r>
          </a:p>
          <a:p>
            <a:endParaRPr lang="lv-LV" i="1" dirty="0"/>
          </a:p>
          <a:p>
            <a:endParaRPr lang="lv-LV" dirty="0" smtClean="0"/>
          </a:p>
          <a:p>
            <a:endParaRPr lang="lv-LV"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22</a:t>
            </a:fld>
            <a:endParaRPr lang="en-US" dirty="0"/>
          </a:p>
        </p:txBody>
      </p:sp>
    </p:spTree>
    <p:extLst>
      <p:ext uri="{BB962C8B-B14F-4D97-AF65-F5344CB8AC3E}">
        <p14:creationId xmlns:p14="http://schemas.microsoft.com/office/powerpoint/2010/main" val="1874857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2000" dirty="0" smtClean="0">
                <a:latin typeface="Verdana" panose="020B0604030504040204" pitchFamily="34" charset="0"/>
              </a:rPr>
              <a:t>EM-IZM demarkācija atbilstoši tehnoloģiju </a:t>
            </a:r>
            <a:r>
              <a:rPr lang="lv-LV" sz="2000" dirty="0">
                <a:latin typeface="Verdana" panose="020B0604030504040204" pitchFamily="34" charset="0"/>
              </a:rPr>
              <a:t>gatavības </a:t>
            </a:r>
            <a:r>
              <a:rPr lang="lv-LV" sz="2000" dirty="0" smtClean="0">
                <a:latin typeface="Verdana" panose="020B0604030504040204" pitchFamily="34" charset="0"/>
              </a:rPr>
              <a:t>līmeņiem (TRL)</a:t>
            </a:r>
            <a:endParaRPr lang="lv-LV" sz="2000" dirty="0">
              <a:latin typeface="Verdana" panose="020B0604030504040204" pitchFamily="34" charset="0"/>
            </a:endParaRPr>
          </a:p>
        </p:txBody>
      </p:sp>
      <p:sp>
        <p:nvSpPr>
          <p:cNvPr id="3" name="Content Placeholder 2"/>
          <p:cNvSpPr>
            <a:spLocks noGrp="1"/>
          </p:cNvSpPr>
          <p:nvPr>
            <p:ph idx="1"/>
          </p:nvPr>
        </p:nvSpPr>
        <p:spPr>
          <a:xfrm>
            <a:off x="1876927" y="1776663"/>
            <a:ext cx="6168189" cy="4373573"/>
          </a:xfrm>
        </p:spPr>
        <p:txBody>
          <a:bodyPr>
            <a:normAutofit fontScale="62500" lnSpcReduction="20000"/>
          </a:bodyPr>
          <a:lstStyle/>
          <a:p>
            <a:r>
              <a:rPr lang="lv-LV" dirty="0"/>
              <a:t>Tehnoloģiju gatavības līmeņi (</a:t>
            </a:r>
            <a:r>
              <a:rPr lang="lv-LV" dirty="0" err="1"/>
              <a:t>technology</a:t>
            </a:r>
            <a:r>
              <a:rPr lang="lv-LV" dirty="0"/>
              <a:t> </a:t>
            </a:r>
            <a:r>
              <a:rPr lang="lv-LV" dirty="0" err="1"/>
              <a:t>readiness</a:t>
            </a:r>
            <a:r>
              <a:rPr lang="lv-LV" dirty="0"/>
              <a:t>  </a:t>
            </a:r>
            <a:r>
              <a:rPr lang="lv-LV" dirty="0" err="1"/>
              <a:t>level</a:t>
            </a:r>
            <a:r>
              <a:rPr lang="lv-LV" dirty="0"/>
              <a:t> (TRL)):</a:t>
            </a:r>
          </a:p>
          <a:p>
            <a:pPr marL="285750" indent="-285750">
              <a:buFont typeface="Arial" panose="020B0604020202020204" pitchFamily="34" charset="0"/>
              <a:buChar char="•"/>
            </a:pPr>
            <a:r>
              <a:rPr lang="lv-LV" dirty="0"/>
              <a:t>TRL 1 – Izzināti dabas likumi: zinātniskā pētījuma rezultāti ļauj uzsākt lietišķās pētniecības un tehnoloģijas attīstības darbus.</a:t>
            </a:r>
          </a:p>
          <a:p>
            <a:pPr marL="285750" indent="-285750">
              <a:buFont typeface="Arial" panose="020B0604020202020204" pitchFamily="34" charset="0"/>
              <a:buChar char="•"/>
            </a:pPr>
            <a:r>
              <a:rPr lang="lv-LV" dirty="0"/>
              <a:t>TRL 2 – Formulēta tehnoloģijas praktiskā lietojuma koncepcija.</a:t>
            </a:r>
          </a:p>
          <a:p>
            <a:pPr marL="285750" indent="-285750">
              <a:buFont typeface="Arial" panose="020B0604020202020204" pitchFamily="34" charset="0"/>
              <a:buChar char="•"/>
            </a:pPr>
            <a:r>
              <a:rPr lang="lv-LV" dirty="0"/>
              <a:t>TRL 3 – Koncepcijas eksperimentālā pārbaude: uzsākta izpēte un izstrāde (analītiskie / laboratorijas pētījumi), lai apstiprinātu prognozes par tehnoloģijas komponentēm.</a:t>
            </a:r>
          </a:p>
          <a:p>
            <a:pPr marL="285750" indent="-285750">
              <a:buFont typeface="Arial" panose="020B0604020202020204" pitchFamily="34" charset="0"/>
              <a:buChar char="•"/>
            </a:pPr>
            <a:r>
              <a:rPr lang="lv-LV" dirty="0"/>
              <a:t>TRL 4 – Tehnoloģijas validācija laboratorijas vidē: veikta galveno tehnoloģisko komponentu integrācija, lai pārbaudīto to kopdarbību laboratorijas vidē.</a:t>
            </a:r>
          </a:p>
          <a:p>
            <a:pPr marL="285750" indent="-285750">
              <a:buFont typeface="Arial" panose="020B0604020202020204" pitchFamily="34" charset="0"/>
              <a:buChar char="•"/>
            </a:pPr>
            <a:r>
              <a:rPr lang="lv-LV" dirty="0"/>
              <a:t>TRL 5 – Tehnoloģijas validācija mākslīgi radītā vidē: tehnoloģiskie komponenti ir integrēti ar samērā reāliem atbalsta elementiem, lai tehnoloģiju var pārbaudīt mākslīgi radītā vidē.</a:t>
            </a:r>
          </a:p>
          <a:p>
            <a:pPr marL="285750" indent="-285750">
              <a:buFont typeface="Arial" panose="020B0604020202020204" pitchFamily="34" charset="0"/>
              <a:buChar char="•"/>
            </a:pPr>
            <a:r>
              <a:rPr lang="lv-LV" dirty="0"/>
              <a:t>TRL 6 – Tehnoloģijas demonstrācijā mākslīgi radītā vidē: sistēmas modelis vai prototips ir pārbaudīts mākslīgi radītā vidē.</a:t>
            </a:r>
          </a:p>
          <a:p>
            <a:pPr marL="285750" indent="-285750">
              <a:buFont typeface="Arial" panose="020B0604020202020204" pitchFamily="34" charset="0"/>
              <a:buChar char="•"/>
            </a:pPr>
            <a:r>
              <a:rPr lang="lv-LV" dirty="0"/>
              <a:t>TRL 7 – Sistēmas prototipa demonstrācija darbības vidē: sistēmas prototips, kas atbilst vai tikai minimāli atšķiras no plānotās sistēmas, ir pārbaudīts reālās darbības vidē.</a:t>
            </a:r>
          </a:p>
          <a:p>
            <a:pPr marL="285750" indent="-285750">
              <a:buFont typeface="Arial" panose="020B0604020202020204" pitchFamily="34" charset="0"/>
              <a:buChar char="•"/>
            </a:pPr>
            <a:r>
              <a:rPr lang="lv-LV" dirty="0"/>
              <a:t>TRL 8 – Sistēma ir pabeigta un pārbaudīta: ir pierādīts, ka tehnoloģija darbojas tās galīgajā formā un plānotajos apstākļos (pēdējais tehnoloģijas attīstības līmenis).</a:t>
            </a:r>
          </a:p>
          <a:p>
            <a:pPr marL="285750" indent="-285750">
              <a:buFont typeface="Arial" panose="020B0604020202020204" pitchFamily="34" charset="0"/>
              <a:buChar char="•"/>
            </a:pPr>
            <a:r>
              <a:rPr lang="lv-LV" dirty="0"/>
              <a:t>TRL 9 – Sekmīga sistēmas ekspluatācija.</a:t>
            </a:r>
          </a:p>
          <a:p>
            <a:endParaRPr lang="lv-LV" dirty="0" smtClean="0"/>
          </a:p>
          <a:p>
            <a:r>
              <a:rPr lang="lv-LV" dirty="0" smtClean="0"/>
              <a:t> </a:t>
            </a:r>
            <a:endParaRPr lang="lv-LV" dirty="0"/>
          </a:p>
        </p:txBody>
      </p:sp>
      <p:sp>
        <p:nvSpPr>
          <p:cNvPr id="4" name="TextBox 3"/>
          <p:cNvSpPr txBox="1"/>
          <p:nvPr/>
        </p:nvSpPr>
        <p:spPr>
          <a:xfrm>
            <a:off x="779120" y="2491240"/>
            <a:ext cx="762000" cy="276999"/>
          </a:xfrm>
          <a:prstGeom prst="rect">
            <a:avLst/>
          </a:prstGeom>
          <a:noFill/>
        </p:spPr>
        <p:txBody>
          <a:bodyPr wrap="square" rtlCol="0">
            <a:spAutoFit/>
          </a:bodyPr>
          <a:lstStyle/>
          <a:p>
            <a:pPr algn="r"/>
            <a:r>
              <a:rPr lang="lv-LV" sz="1200" dirty="0" smtClean="0"/>
              <a:t>IZM</a:t>
            </a:r>
            <a:endParaRPr lang="lv-LV" dirty="0"/>
          </a:p>
        </p:txBody>
      </p:sp>
      <p:sp>
        <p:nvSpPr>
          <p:cNvPr id="6" name="Left Brace 5"/>
          <p:cNvSpPr/>
          <p:nvPr/>
        </p:nvSpPr>
        <p:spPr>
          <a:xfrm>
            <a:off x="1563868" y="2050816"/>
            <a:ext cx="199448" cy="120107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7" name="Left Brace 6"/>
          <p:cNvSpPr/>
          <p:nvPr/>
        </p:nvSpPr>
        <p:spPr>
          <a:xfrm>
            <a:off x="1755715" y="2952428"/>
            <a:ext cx="199448" cy="16102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TextBox 7"/>
          <p:cNvSpPr txBox="1"/>
          <p:nvPr/>
        </p:nvSpPr>
        <p:spPr>
          <a:xfrm>
            <a:off x="153478" y="3526740"/>
            <a:ext cx="1387642" cy="461665"/>
          </a:xfrm>
          <a:prstGeom prst="rect">
            <a:avLst/>
          </a:prstGeom>
          <a:noFill/>
        </p:spPr>
        <p:txBody>
          <a:bodyPr wrap="square" rtlCol="0">
            <a:spAutoFit/>
          </a:bodyPr>
          <a:lstStyle/>
          <a:p>
            <a:pPr algn="r"/>
            <a:r>
              <a:rPr lang="lv-LV" sz="1200" dirty="0" smtClean="0"/>
              <a:t>EM kompetences centri</a:t>
            </a:r>
            <a:endParaRPr lang="lv-LV" sz="1200" dirty="0"/>
          </a:p>
        </p:txBody>
      </p:sp>
      <p:sp>
        <p:nvSpPr>
          <p:cNvPr id="9" name="TextBox 8"/>
          <p:cNvSpPr txBox="1"/>
          <p:nvPr/>
        </p:nvSpPr>
        <p:spPr>
          <a:xfrm>
            <a:off x="246259" y="4562717"/>
            <a:ext cx="1387642" cy="461665"/>
          </a:xfrm>
          <a:prstGeom prst="rect">
            <a:avLst/>
          </a:prstGeom>
          <a:noFill/>
        </p:spPr>
        <p:txBody>
          <a:bodyPr wrap="square" rtlCol="0">
            <a:spAutoFit/>
          </a:bodyPr>
          <a:lstStyle/>
          <a:p>
            <a:pPr algn="r"/>
            <a:r>
              <a:rPr lang="lv-LV" sz="1200" dirty="0" smtClean="0"/>
              <a:t>EM jaunu produktu ieviešana ražošanā</a:t>
            </a:r>
            <a:endParaRPr lang="lv-LV" sz="1200" dirty="0"/>
          </a:p>
        </p:txBody>
      </p:sp>
      <p:sp>
        <p:nvSpPr>
          <p:cNvPr id="10" name="TextBox 9"/>
          <p:cNvSpPr txBox="1"/>
          <p:nvPr/>
        </p:nvSpPr>
        <p:spPr>
          <a:xfrm>
            <a:off x="144379" y="4987479"/>
            <a:ext cx="1513586" cy="461665"/>
          </a:xfrm>
          <a:prstGeom prst="rect">
            <a:avLst/>
          </a:prstGeom>
          <a:noFill/>
        </p:spPr>
        <p:txBody>
          <a:bodyPr wrap="square" rtlCol="0">
            <a:spAutoFit/>
          </a:bodyPr>
          <a:lstStyle/>
          <a:p>
            <a:pPr algn="r"/>
            <a:r>
              <a:rPr lang="lv-LV" sz="1200" dirty="0" smtClean="0"/>
              <a:t>EM finanšu instrumenti</a:t>
            </a:r>
            <a:endParaRPr lang="lv-LV" sz="1200" dirty="0"/>
          </a:p>
        </p:txBody>
      </p:sp>
      <p:sp>
        <p:nvSpPr>
          <p:cNvPr id="11" name="Left Brace 10"/>
          <p:cNvSpPr/>
          <p:nvPr/>
        </p:nvSpPr>
        <p:spPr>
          <a:xfrm>
            <a:off x="1657965" y="4671455"/>
            <a:ext cx="199448" cy="31282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2" name="Left Brace 11"/>
          <p:cNvSpPr/>
          <p:nvPr/>
        </p:nvSpPr>
        <p:spPr>
          <a:xfrm>
            <a:off x="1769363" y="5018137"/>
            <a:ext cx="199448" cy="31282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cxnSp>
        <p:nvCxnSpPr>
          <p:cNvPr id="14" name="Straight Connector 13"/>
          <p:cNvCxnSpPr/>
          <p:nvPr/>
        </p:nvCxnSpPr>
        <p:spPr>
          <a:xfrm>
            <a:off x="1997242" y="23158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997242" y="32302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997242" y="4987479"/>
            <a:ext cx="6946232" cy="0"/>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988968" y="1776663"/>
            <a:ext cx="0" cy="3672482"/>
          </a:xfrm>
          <a:prstGeom prst="line">
            <a:avLst/>
          </a:prstGeom>
          <a:ln w="25400" cmpd="sng">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8038171" y="1776663"/>
            <a:ext cx="905303" cy="369332"/>
          </a:xfrm>
          <a:prstGeom prst="rect">
            <a:avLst/>
          </a:prstGeom>
          <a:noFill/>
        </p:spPr>
        <p:txBody>
          <a:bodyPr wrap="square" rtlCol="0">
            <a:spAutoFit/>
          </a:bodyPr>
          <a:lstStyle/>
          <a:p>
            <a:pPr algn="r"/>
            <a:r>
              <a:rPr lang="lv-LV" sz="900" dirty="0" smtClean="0"/>
              <a:t>Fundamentālie pētījumi</a:t>
            </a:r>
            <a:endParaRPr lang="lv-LV" sz="1100" dirty="0"/>
          </a:p>
        </p:txBody>
      </p:sp>
      <p:sp>
        <p:nvSpPr>
          <p:cNvPr id="23" name="TextBox 22"/>
          <p:cNvSpPr txBox="1"/>
          <p:nvPr/>
        </p:nvSpPr>
        <p:spPr>
          <a:xfrm>
            <a:off x="8045116" y="2390211"/>
            <a:ext cx="905303" cy="369332"/>
          </a:xfrm>
          <a:prstGeom prst="rect">
            <a:avLst/>
          </a:prstGeom>
          <a:noFill/>
        </p:spPr>
        <p:txBody>
          <a:bodyPr wrap="square" rtlCol="0">
            <a:spAutoFit/>
          </a:bodyPr>
          <a:lstStyle/>
          <a:p>
            <a:pPr algn="r"/>
            <a:r>
              <a:rPr lang="lv-LV" sz="900" dirty="0" smtClean="0"/>
              <a:t>Rūpnieciskie pētījumi</a:t>
            </a:r>
            <a:endParaRPr lang="lv-LV" sz="1100" dirty="0"/>
          </a:p>
        </p:txBody>
      </p:sp>
      <p:sp>
        <p:nvSpPr>
          <p:cNvPr id="24" name="TextBox 23"/>
          <p:cNvSpPr txBox="1"/>
          <p:nvPr/>
        </p:nvSpPr>
        <p:spPr>
          <a:xfrm>
            <a:off x="8038170" y="3251894"/>
            <a:ext cx="905303" cy="369332"/>
          </a:xfrm>
          <a:prstGeom prst="rect">
            <a:avLst/>
          </a:prstGeom>
          <a:noFill/>
        </p:spPr>
        <p:txBody>
          <a:bodyPr wrap="square" rtlCol="0">
            <a:spAutoFit/>
          </a:bodyPr>
          <a:lstStyle/>
          <a:p>
            <a:pPr algn="r"/>
            <a:r>
              <a:rPr lang="lv-LV" sz="900" dirty="0"/>
              <a:t>Eksperimentālā izstrāde </a:t>
            </a:r>
            <a:endParaRPr lang="lv-LV" sz="1100" dirty="0"/>
          </a:p>
        </p:txBody>
      </p:sp>
      <p:sp>
        <p:nvSpPr>
          <p:cNvPr id="25" name="TextBox 24"/>
          <p:cNvSpPr txBox="1"/>
          <p:nvPr/>
        </p:nvSpPr>
        <p:spPr>
          <a:xfrm>
            <a:off x="8045116" y="5079812"/>
            <a:ext cx="905303" cy="507831"/>
          </a:xfrm>
          <a:prstGeom prst="rect">
            <a:avLst/>
          </a:prstGeom>
          <a:noFill/>
        </p:spPr>
        <p:txBody>
          <a:bodyPr wrap="square" rtlCol="0">
            <a:spAutoFit/>
          </a:bodyPr>
          <a:lstStyle/>
          <a:p>
            <a:pPr algn="r"/>
            <a:r>
              <a:rPr lang="lv-LV" sz="900" dirty="0" smtClean="0"/>
              <a:t>Gatavs produkts vai tehnoloģija</a:t>
            </a:r>
            <a:endParaRPr lang="lv-LV" sz="1100" dirty="0"/>
          </a:p>
        </p:txBody>
      </p:sp>
      <p:cxnSp>
        <p:nvCxnSpPr>
          <p:cNvPr id="20" name="Straight Arrow Connector 19"/>
          <p:cNvCxnSpPr/>
          <p:nvPr/>
        </p:nvCxnSpPr>
        <p:spPr>
          <a:xfrm>
            <a:off x="1339516" y="2145995"/>
            <a:ext cx="850231" cy="806433"/>
          </a:xfrm>
          <a:prstGeom prst="straightConnector1">
            <a:avLst/>
          </a:prstGeom>
          <a:ln w="25400">
            <a:solidFill>
              <a:schemeClr val="accent6">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0713" y="1592522"/>
            <a:ext cx="1623188" cy="507831"/>
          </a:xfrm>
          <a:prstGeom prst="rect">
            <a:avLst/>
          </a:prstGeom>
          <a:noFill/>
        </p:spPr>
        <p:txBody>
          <a:bodyPr wrap="square" rtlCol="0">
            <a:spAutoFit/>
          </a:bodyPr>
          <a:lstStyle/>
          <a:p>
            <a:pPr algn="r"/>
            <a:r>
              <a:rPr lang="lv-LV" sz="900" dirty="0" smtClean="0"/>
              <a:t>Vienlaikus gan IZM, gan arī EM. Demarkācija projektu līmenī.</a:t>
            </a:r>
            <a:endParaRPr lang="lv-LV" sz="1100" dirty="0"/>
          </a:p>
        </p:txBody>
      </p:sp>
    </p:spTree>
    <p:extLst>
      <p:ext uri="{BB962C8B-B14F-4D97-AF65-F5344CB8AC3E}">
        <p14:creationId xmlns:p14="http://schemas.microsoft.com/office/powerpoint/2010/main" val="29497369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4"/>
          <p:cNvGrpSpPr>
            <a:grpSpLocks/>
          </p:cNvGrpSpPr>
          <p:nvPr/>
        </p:nvGrpSpPr>
        <p:grpSpPr bwMode="auto">
          <a:xfrm>
            <a:off x="-19050" y="960438"/>
            <a:ext cx="9163050" cy="5641975"/>
            <a:chOff x="-92229" y="466083"/>
            <a:chExt cx="9429255" cy="5326505"/>
          </a:xfrm>
        </p:grpSpPr>
        <p:grpSp>
          <p:nvGrpSpPr>
            <p:cNvPr id="28700" name="Group 5"/>
            <p:cNvGrpSpPr>
              <a:grpSpLocks/>
            </p:cNvGrpSpPr>
            <p:nvPr/>
          </p:nvGrpSpPr>
          <p:grpSpPr bwMode="auto">
            <a:xfrm>
              <a:off x="-81611" y="1610232"/>
              <a:ext cx="9418637" cy="4170367"/>
              <a:chOff x="-2443811" y="-570993"/>
              <a:chExt cx="9418637" cy="4170367"/>
            </a:xfrm>
          </p:grpSpPr>
          <p:sp>
            <p:nvSpPr>
              <p:cNvPr id="75" name="Rounded Rectangle 74"/>
              <p:cNvSpPr/>
              <p:nvPr/>
            </p:nvSpPr>
            <p:spPr>
              <a:xfrm>
                <a:off x="-2444627" y="-571608"/>
                <a:ext cx="2352413" cy="32822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Praktiskas ievirzes pētījumi</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76,51 milj. EUR  (IZM, SF)</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6" name="Rounded Rectangle 75"/>
              <p:cNvSpPr/>
              <p:nvPr/>
            </p:nvSpPr>
            <p:spPr>
              <a:xfrm>
                <a:off x="5256258" y="2999879"/>
                <a:ext cx="1718568" cy="59949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Profesionālās izglītības infrastruktūras attīstība, t.sk. STEM jomās 104,7 milj. EUR (IZM, SF)</a:t>
                </a:r>
              </a:p>
            </p:txBody>
          </p:sp>
        </p:grpSp>
        <p:grpSp>
          <p:nvGrpSpPr>
            <p:cNvPr id="28701" name="Group 6"/>
            <p:cNvGrpSpPr>
              <a:grpSpLocks/>
            </p:cNvGrpSpPr>
            <p:nvPr/>
          </p:nvGrpSpPr>
          <p:grpSpPr bwMode="auto">
            <a:xfrm>
              <a:off x="-92229" y="466083"/>
              <a:ext cx="9429255" cy="5326505"/>
              <a:chOff x="-92229" y="466083"/>
              <a:chExt cx="9429255" cy="5326505"/>
            </a:xfrm>
          </p:grpSpPr>
          <p:sp>
            <p:nvSpPr>
              <p:cNvPr id="44" name="Rounded Rectangle 43"/>
              <p:cNvSpPr/>
              <p:nvPr/>
            </p:nvSpPr>
            <p:spPr>
              <a:xfrm>
                <a:off x="4619131" y="3354145"/>
                <a:ext cx="1530703" cy="626471"/>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Inovācijas motivācijas programma 4,80 milj. EUR (EM, SF)</a:t>
                </a:r>
              </a:p>
            </p:txBody>
          </p:sp>
          <p:grpSp>
            <p:nvGrpSpPr>
              <p:cNvPr id="28703" name="Group 56"/>
              <p:cNvGrpSpPr>
                <a:grpSpLocks/>
              </p:cNvGrpSpPr>
              <p:nvPr/>
            </p:nvGrpSpPr>
            <p:grpSpPr bwMode="auto">
              <a:xfrm>
                <a:off x="-92229" y="466083"/>
                <a:ext cx="7710686" cy="3521902"/>
                <a:chOff x="-92229" y="466083"/>
                <a:chExt cx="7710686" cy="3521902"/>
              </a:xfrm>
            </p:grpSpPr>
            <p:grpSp>
              <p:nvGrpSpPr>
                <p:cNvPr id="28713" name="Group 57"/>
                <p:cNvGrpSpPr>
                  <a:grpSpLocks/>
                </p:cNvGrpSpPr>
                <p:nvPr/>
              </p:nvGrpSpPr>
              <p:grpSpPr bwMode="auto">
                <a:xfrm>
                  <a:off x="-92229" y="1159674"/>
                  <a:ext cx="2362214" cy="2828311"/>
                  <a:chOff x="-92229" y="1159674"/>
                  <a:chExt cx="2362214" cy="2828311"/>
                </a:xfrm>
              </p:grpSpPr>
              <p:sp>
                <p:nvSpPr>
                  <p:cNvPr id="66" name="Rounded Rectangle 65"/>
                  <p:cNvSpPr/>
                  <p:nvPr/>
                </p:nvSpPr>
                <p:spPr>
                  <a:xfrm>
                    <a:off x="-72626" y="1159997"/>
                    <a:ext cx="2342612" cy="39416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Zinātnes bāzes finansējums (2014.g.-2017.g.) 99,16 milj. EUR (IZM, VB) </a:t>
                    </a:r>
                  </a:p>
                </p:txBody>
              </p:sp>
              <p:sp>
                <p:nvSpPr>
                  <p:cNvPr id="67" name="Rounded Rectangle 66"/>
                  <p:cNvSpPr/>
                  <p:nvPr/>
                </p:nvSpPr>
                <p:spPr>
                  <a:xfrm>
                    <a:off x="-92229" y="2355988"/>
                    <a:ext cx="2340978" cy="383676"/>
                  </a:xfrm>
                  <a:prstGeom prst="roundRect">
                    <a:avLst/>
                  </a:prstGeom>
                  <a:solidFill>
                    <a:schemeClr val="tx2">
                      <a:lumMod val="40000"/>
                      <a:lumOff val="60000"/>
                    </a:schemeClr>
                  </a:solid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Granti pēcdoktorantūras pētījumiem</a:t>
                    </a:r>
                  </a:p>
                  <a:p>
                    <a:pPr algn="ctr" fontAlgn="auto">
                      <a:lnSpc>
                        <a:spcPct val="107000"/>
                      </a:lnSpc>
                      <a:spcBef>
                        <a:spcPts val="0"/>
                      </a:spcBef>
                      <a:spcAft>
                        <a:spcPts val="80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64,03 milj. EUR (IZM, SF)</a:t>
                    </a:r>
                  </a:p>
                </p:txBody>
              </p:sp>
              <p:sp>
                <p:nvSpPr>
                  <p:cNvPr id="68" name="Rounded Rectangle 67"/>
                  <p:cNvSpPr/>
                  <p:nvPr/>
                </p:nvSpPr>
                <p:spPr>
                  <a:xfrm>
                    <a:off x="-72626" y="3231249"/>
                    <a:ext cx="2331177" cy="43613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ERA bilaterālās un multilaterālās sadarbības projektu atbalsts 32,55 milj. EUR (IZM, SF)</a:t>
                    </a:r>
                  </a:p>
                </p:txBody>
              </p:sp>
              <p:sp>
                <p:nvSpPr>
                  <p:cNvPr id="69" name="Rounded Rectangle 68"/>
                  <p:cNvSpPr/>
                  <p:nvPr/>
                </p:nvSpPr>
                <p:spPr>
                  <a:xfrm>
                    <a:off x="-72626" y="3706348"/>
                    <a:ext cx="2321375" cy="28176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P&amp;A Infrastruktūras attīstība </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100 milj. EUR (IZM, SF)</a:t>
                    </a:r>
                    <a:endParaRPr lang="lv-LV" sz="11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70" name="Rounded Rectangle 69"/>
                  <p:cNvSpPr/>
                  <p:nvPr/>
                </p:nvSpPr>
                <p:spPr>
                  <a:xfrm>
                    <a:off x="-62824" y="1961821"/>
                    <a:ext cx="2332810" cy="337215"/>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Inovāciju granti studentiem</a:t>
                    </a:r>
                  </a:p>
                  <a:p>
                    <a:pPr algn="ctr" fontAlgn="auto">
                      <a:lnSpc>
                        <a:spcPct val="107000"/>
                      </a:lnSpc>
                      <a:spcBef>
                        <a:spcPts val="0"/>
                      </a:spcBef>
                      <a:spcAft>
                        <a:spcPts val="800"/>
                      </a:spcAft>
                      <a:defRPr/>
                    </a:pPr>
                    <a:r>
                      <a:rPr lang="lv-LV" sz="900" dirty="0">
                        <a:solidFill>
                          <a:schemeClr val="tx1"/>
                        </a:solidFill>
                        <a:latin typeface="Arial" panose="020B0604020202020204" pitchFamily="34" charset="0"/>
                        <a:ea typeface="Calibri" panose="020F0502020204030204" pitchFamily="34" charset="0"/>
                        <a:cs typeface="Arial" panose="020B0604020202020204" pitchFamily="34" charset="0"/>
                      </a:rPr>
                      <a:t>34 milj. EUR (IZM SF)</a:t>
                    </a:r>
                  </a:p>
                </p:txBody>
              </p:sp>
              <p:sp>
                <p:nvSpPr>
                  <p:cNvPr id="71" name="Rounded Rectangle 70"/>
                  <p:cNvSpPr/>
                  <p:nvPr/>
                </p:nvSpPr>
                <p:spPr>
                  <a:xfrm>
                    <a:off x="-72626" y="2756150"/>
                    <a:ext cx="2342612" cy="44062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ZI institucionālās kapacitātes stiprināšana</a:t>
                    </a:r>
                  </a:p>
                  <a:p>
                    <a:pPr algn="ctr" fontAlgn="auto">
                      <a:lnSpc>
                        <a:spcPct val="107000"/>
                      </a:lnSpc>
                      <a:spcBef>
                        <a:spcPts val="0"/>
                      </a:spcBef>
                      <a:spcAft>
                        <a:spcPts val="800"/>
                      </a:spcAft>
                      <a:defRPr/>
                    </a:pPr>
                    <a:r>
                      <a:rPr lang="lv-LV" sz="950" dirty="0">
                        <a:solidFill>
                          <a:schemeClr val="tx1"/>
                        </a:solidFill>
                        <a:latin typeface="Arial" panose="020B0604020202020204" pitchFamily="34" charset="0"/>
                        <a:ea typeface="Calibri" panose="020F0502020204030204" pitchFamily="34" charset="0"/>
                        <a:cs typeface="Arial" panose="020B0604020202020204" pitchFamily="34" charset="0"/>
                      </a:rPr>
                      <a:t>15,25 milj. EUR (IZM, SF)</a:t>
                    </a:r>
                  </a:p>
                </p:txBody>
              </p:sp>
            </p:grpSp>
            <p:sp>
              <p:nvSpPr>
                <p:cNvPr id="61" name="Rounded Rectangle 60"/>
                <p:cNvSpPr/>
                <p:nvPr/>
              </p:nvSpPr>
              <p:spPr>
                <a:xfrm>
                  <a:off x="6249484" y="3420089"/>
                  <a:ext cx="1368974" cy="568021"/>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Ārējie tirgu apgūšana 31,80 </a:t>
                  </a:r>
                  <a:r>
                    <a:rPr lang="lv-LV" sz="1050" dirty="0" err="1">
                      <a:solidFill>
                        <a:schemeClr val="tx1"/>
                      </a:solidFill>
                      <a:latin typeface="Arial" panose="020B0604020202020204" pitchFamily="34" charset="0"/>
                      <a:ea typeface="Calibri" panose="020F0502020204030204" pitchFamily="34" charset="0"/>
                      <a:cs typeface="Arial" panose="020B0604020202020204" pitchFamily="34" charset="0"/>
                    </a:rPr>
                    <a:t>milj.EUR</a:t>
                  </a: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 (EM,SF)</a:t>
                  </a:r>
                </a:p>
              </p:txBody>
            </p:sp>
            <p:sp>
              <p:nvSpPr>
                <p:cNvPr id="62" name="Rounded Rectangle 61"/>
                <p:cNvSpPr/>
                <p:nvPr/>
              </p:nvSpPr>
              <p:spPr>
                <a:xfrm>
                  <a:off x="2377805" y="466083"/>
                  <a:ext cx="2128608" cy="563524"/>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Tehnoloģiju pārneses programma</a:t>
                  </a:r>
                </a:p>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24,5 milj. EUR (EM, SF)</a:t>
                  </a:r>
                </a:p>
              </p:txBody>
            </p:sp>
            <p:sp>
              <p:nvSpPr>
                <p:cNvPr id="63" name="Rounded Rectangle 62"/>
                <p:cNvSpPr/>
                <p:nvPr/>
              </p:nvSpPr>
              <p:spPr>
                <a:xfrm>
                  <a:off x="2374537" y="1865902"/>
                  <a:ext cx="2104103" cy="490086"/>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Kompetences centri</a:t>
                  </a:r>
                </a:p>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72,3 </a:t>
                  </a:r>
                  <a:r>
                    <a:rPr lang="lv-LV" sz="1050" dirty="0" err="1">
                      <a:solidFill>
                        <a:schemeClr val="tx1"/>
                      </a:solidFill>
                      <a:latin typeface="Arial" panose="020B0604020202020204" pitchFamily="34" charset="0"/>
                      <a:ea typeface="Calibri" panose="020F0502020204030204" pitchFamily="34" charset="0"/>
                      <a:cs typeface="Arial" panose="020B0604020202020204" pitchFamily="34" charset="0"/>
                    </a:rPr>
                    <a:t>milj</a:t>
                  </a: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 EUR (EM, SF)</a:t>
                  </a:r>
                </a:p>
              </p:txBody>
            </p:sp>
            <p:sp>
              <p:nvSpPr>
                <p:cNvPr id="64" name="Rounded Rectangle 63"/>
                <p:cNvSpPr/>
                <p:nvPr/>
              </p:nvSpPr>
              <p:spPr>
                <a:xfrm>
                  <a:off x="2368003" y="1100047"/>
                  <a:ext cx="2117172" cy="702907"/>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Atbalsts MVK jaunu produktu un tehnoloģiju attīstībai 7 milj. EUR (EM, SF)</a:t>
                  </a:r>
                </a:p>
              </p:txBody>
            </p:sp>
            <p:sp>
              <p:nvSpPr>
                <p:cNvPr id="65" name="Rounded Rectangle 64"/>
                <p:cNvSpPr/>
                <p:nvPr/>
              </p:nvSpPr>
              <p:spPr>
                <a:xfrm>
                  <a:off x="4622399" y="2663229"/>
                  <a:ext cx="1524168" cy="635464"/>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Biznesa inkubatoru atbalsta programma      31  milj. EUR (EM, SF)</a:t>
                  </a:r>
                </a:p>
              </p:txBody>
            </p:sp>
          </p:grpSp>
          <p:grpSp>
            <p:nvGrpSpPr>
              <p:cNvPr id="28704" name="Group 9"/>
              <p:cNvGrpSpPr>
                <a:grpSpLocks/>
              </p:cNvGrpSpPr>
              <p:nvPr/>
            </p:nvGrpSpPr>
            <p:grpSpPr bwMode="auto">
              <a:xfrm>
                <a:off x="-84878" y="4511080"/>
                <a:ext cx="9421904" cy="1281508"/>
                <a:chOff x="-84878" y="605830"/>
                <a:chExt cx="9421904" cy="1281508"/>
              </a:xfrm>
            </p:grpSpPr>
            <p:sp>
              <p:nvSpPr>
                <p:cNvPr id="47" name="Rounded Rectangle 46"/>
                <p:cNvSpPr/>
                <p:nvPr/>
              </p:nvSpPr>
              <p:spPr>
                <a:xfrm>
                  <a:off x="2696361" y="1277352"/>
                  <a:ext cx="1442486" cy="60998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AII infrastruktūras attīstība  STEM jomās </a:t>
                  </a:r>
                </a:p>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44,64  milj. EUR (IZM, SF)</a:t>
                  </a:r>
                </a:p>
              </p:txBody>
            </p:sp>
            <p:sp>
              <p:nvSpPr>
                <p:cNvPr id="48" name="Rounded Rectangle 47"/>
                <p:cNvSpPr/>
                <p:nvPr/>
              </p:nvSpPr>
              <p:spPr>
                <a:xfrm>
                  <a:off x="4178054" y="1278851"/>
                  <a:ext cx="1545405" cy="59949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1700">
                      <a:solidFill>
                        <a:schemeClr val="tx1"/>
                      </a:solidFill>
                      <a:latin typeface="Times New Roman" panose="02020603050405020304" pitchFamily="18" charset="0"/>
                      <a:ea typeface="MS PGothic" panose="020B0600070205080204" pitchFamily="34" charset="-128"/>
                    </a:defRPr>
                  </a:lvl1pPr>
                  <a:lvl2pPr marL="742950" indent="-285750">
                    <a:defRPr sz="1700">
                      <a:solidFill>
                        <a:schemeClr val="tx1"/>
                      </a:solidFill>
                      <a:latin typeface="Times New Roman" panose="02020603050405020304" pitchFamily="18" charset="0"/>
                      <a:ea typeface="MS PGothic" panose="020B0600070205080204" pitchFamily="34" charset="-128"/>
                    </a:defRPr>
                  </a:lvl2pPr>
                  <a:lvl3pPr marL="1143000" indent="-228600">
                    <a:defRPr sz="1700">
                      <a:solidFill>
                        <a:schemeClr val="tx1"/>
                      </a:solidFill>
                      <a:latin typeface="Times New Roman" panose="02020603050405020304" pitchFamily="18" charset="0"/>
                      <a:ea typeface="MS PGothic" panose="020B0600070205080204" pitchFamily="34" charset="-128"/>
                    </a:defRPr>
                  </a:lvl3pPr>
                  <a:lvl4pPr marL="1600200" indent="-228600">
                    <a:defRPr sz="1700">
                      <a:solidFill>
                        <a:schemeClr val="tx1"/>
                      </a:solidFill>
                      <a:latin typeface="Times New Roman" panose="02020603050405020304" pitchFamily="18" charset="0"/>
                      <a:ea typeface="MS PGothic" panose="020B0600070205080204" pitchFamily="34" charset="-128"/>
                    </a:defRPr>
                  </a:lvl4pPr>
                  <a:lvl5pPr marL="2057400" indent="-228600">
                    <a:defRPr sz="17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pPr algn="ctr">
                    <a:lnSpc>
                      <a:spcPct val="107000"/>
                    </a:lnSpc>
                    <a:defRPr/>
                  </a:pPr>
                  <a:r>
                    <a:rPr lang="lv-LV" altLang="lv-LV" sz="900" smtClean="0">
                      <a:solidFill>
                        <a:srgbClr val="FFFFFF"/>
                      </a:solidFill>
                      <a:latin typeface="Arial" panose="020B0604020202020204" pitchFamily="34" charset="0"/>
                      <a:ea typeface="Calibri" panose="020F0502020204030204" pitchFamily="34" charset="0"/>
                      <a:cs typeface="Arial" panose="020B0604020202020204" pitchFamily="34" charset="0"/>
                    </a:rPr>
                    <a:t>Infrastruktūras attīstība koledžās STEM jomās 14,2  milj. EUR (IZM, SF)</a:t>
                  </a:r>
                </a:p>
              </p:txBody>
            </p:sp>
            <p:grpSp>
              <p:nvGrpSpPr>
                <p:cNvPr id="28707" name="Group 12"/>
                <p:cNvGrpSpPr>
                  <a:grpSpLocks/>
                </p:cNvGrpSpPr>
                <p:nvPr/>
              </p:nvGrpSpPr>
              <p:grpSpPr bwMode="auto">
                <a:xfrm>
                  <a:off x="-84878" y="605830"/>
                  <a:ext cx="9421904" cy="641503"/>
                  <a:chOff x="-84878" y="605830"/>
                  <a:chExt cx="9421904" cy="641503"/>
                </a:xfrm>
              </p:grpSpPr>
              <p:sp>
                <p:nvSpPr>
                  <p:cNvPr id="50" name="Rounded Rectangle 49"/>
                  <p:cNvSpPr/>
                  <p:nvPr/>
                </p:nvSpPr>
                <p:spPr>
                  <a:xfrm>
                    <a:off x="-72625" y="605919"/>
                    <a:ext cx="9409651" cy="371686"/>
                  </a:xfrm>
                  <a:prstGeom prst="roundRect">
                    <a:avLst/>
                  </a:prstGeom>
                  <a:solidFill>
                    <a:srgbClr val="009999"/>
                  </a:solidFill>
                </p:spPr>
                <p:style>
                  <a:lnRef idx="1">
                    <a:schemeClr val="accent3"/>
                  </a:lnRef>
                  <a:fillRef idx="3">
                    <a:schemeClr val="accent3"/>
                  </a:fillRef>
                  <a:effectRef idx="2">
                    <a:schemeClr val="accent3"/>
                  </a:effectRef>
                  <a:fontRef idx="minor">
                    <a:schemeClr val="lt1"/>
                  </a:fontRef>
                </p:style>
                <p:txBody>
                  <a:bodyPr anchor="ctr"/>
                  <a:lstStyle/>
                  <a:p>
                    <a:pPr algn="ctr" fontAlgn="auto">
                      <a:lnSpc>
                        <a:spcPct val="107000"/>
                      </a:lnSpc>
                      <a:spcBef>
                        <a:spcPts val="0"/>
                      </a:spcBef>
                      <a:spcAft>
                        <a:spcPts val="800"/>
                      </a:spcAft>
                      <a:defRPr/>
                    </a:pPr>
                    <a:r>
                      <a:rPr lang="lv-LV" sz="2000" b="1" dirty="0">
                        <a:latin typeface="Arial" panose="020B0604020202020204" pitchFamily="34" charset="0"/>
                        <a:ea typeface="Calibri" panose="020F0502020204030204" pitchFamily="34" charset="0"/>
                        <a:cs typeface="Arial" panose="020B0604020202020204" pitchFamily="34" charset="0"/>
                      </a:rPr>
                      <a:t>Latvijas ekonomikas izaugsme</a:t>
                    </a:r>
                    <a:endParaRPr lang="lv-LV" sz="1400" b="1" dirty="0">
                      <a:latin typeface="Arial" panose="020B0604020202020204" pitchFamily="34" charset="0"/>
                      <a:ea typeface="Calibri" panose="020F0502020204030204" pitchFamily="34" charset="0"/>
                      <a:cs typeface="Arial" panose="020B0604020202020204" pitchFamily="34" charset="0"/>
                    </a:endParaRPr>
                  </a:p>
                </p:txBody>
              </p:sp>
              <p:sp>
                <p:nvSpPr>
                  <p:cNvPr id="51" name="Right Arrow 50"/>
                  <p:cNvSpPr/>
                  <p:nvPr/>
                </p:nvSpPr>
                <p:spPr>
                  <a:xfrm>
                    <a:off x="-72625" y="644886"/>
                    <a:ext cx="2066530" cy="322229"/>
                  </a:xfrm>
                  <a:prstGeom prst="rightArrow">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600" b="1" dirty="0">
                        <a:latin typeface="Arial" panose="020B0604020202020204" pitchFamily="34" charset="0"/>
                        <a:ea typeface="Calibri" panose="020F0502020204030204" pitchFamily="34" charset="0"/>
                        <a:cs typeface="Arial" panose="020B0604020202020204" pitchFamily="34" charset="0"/>
                      </a:rPr>
                      <a:t>ZINĀTNE</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sp>
                <p:nvSpPr>
                  <p:cNvPr id="52" name="Left Arrow 51"/>
                  <p:cNvSpPr/>
                  <p:nvPr/>
                </p:nvSpPr>
                <p:spPr>
                  <a:xfrm>
                    <a:off x="7128372" y="644886"/>
                    <a:ext cx="2208654" cy="359696"/>
                  </a:xfrm>
                  <a:prstGeom prst="leftArrow">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400" b="1" dirty="0">
                        <a:latin typeface="Arial" panose="020B0604020202020204" pitchFamily="34" charset="0"/>
                        <a:ea typeface="Calibri" panose="020F0502020204030204" pitchFamily="34" charset="0"/>
                        <a:cs typeface="Arial" panose="020B0604020202020204" pitchFamily="34" charset="0"/>
                      </a:rPr>
                      <a:t>UZŅĒMĒJDARBĪBA</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sp>
                <p:nvSpPr>
                  <p:cNvPr id="53" name="Up Arrow 52"/>
                  <p:cNvSpPr/>
                  <p:nvPr/>
                </p:nvSpPr>
                <p:spPr>
                  <a:xfrm>
                    <a:off x="4403494" y="863701"/>
                    <a:ext cx="432910" cy="176851"/>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lv-LV" dirty="0"/>
                  </a:p>
                </p:txBody>
              </p:sp>
              <p:sp>
                <p:nvSpPr>
                  <p:cNvPr id="54" name="Rounded Rectangle 53"/>
                  <p:cNvSpPr/>
                  <p:nvPr/>
                </p:nvSpPr>
                <p:spPr>
                  <a:xfrm>
                    <a:off x="-85694" y="1004582"/>
                    <a:ext cx="9409651" cy="242795"/>
                  </a:xfrm>
                  <a:prstGeom prst="roundRect">
                    <a:avLst/>
                  </a:prstGeom>
                  <a:solidFill>
                    <a:srgbClr val="00537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800"/>
                      </a:spcAft>
                      <a:defRPr/>
                    </a:pPr>
                    <a:r>
                      <a:rPr lang="lv-LV" sz="1600" b="1" dirty="0">
                        <a:latin typeface="Arial" panose="020B0604020202020204" pitchFamily="34" charset="0"/>
                        <a:ea typeface="Calibri" panose="020F0502020204030204" pitchFamily="34" charset="0"/>
                        <a:cs typeface="Arial" panose="020B0604020202020204" pitchFamily="34" charset="0"/>
                      </a:rPr>
                      <a:t>IZGLĪTĪBA</a:t>
                    </a:r>
                    <a:endParaRPr lang="lv-LV" sz="1100" b="1" dirty="0">
                      <a:latin typeface="Arial" panose="020B0604020202020204" pitchFamily="34" charset="0"/>
                      <a:ea typeface="Calibri" panose="020F0502020204030204" pitchFamily="34" charset="0"/>
                      <a:cs typeface="Arial" panose="020B0604020202020204" pitchFamily="34" charset="0"/>
                    </a:endParaRPr>
                  </a:p>
                </p:txBody>
              </p:sp>
            </p:grpSp>
          </p:grpSp>
        </p:grpSp>
      </p:grpSp>
      <p:sp>
        <p:nvSpPr>
          <p:cNvPr id="113" name="Rounded Rectangle 112"/>
          <p:cNvSpPr/>
          <p:nvPr/>
        </p:nvSpPr>
        <p:spPr>
          <a:xfrm>
            <a:off x="0" y="1327150"/>
            <a:ext cx="2255838" cy="319088"/>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VPP (2014.g.-2017.g.) 26,96 milj. EUR. (IZM, VB) </a:t>
            </a:r>
          </a:p>
        </p:txBody>
      </p:sp>
      <p:sp>
        <p:nvSpPr>
          <p:cNvPr id="114" name="Rounded Rectangle 113"/>
          <p:cNvSpPr/>
          <p:nvPr/>
        </p:nvSpPr>
        <p:spPr>
          <a:xfrm rot="5400000">
            <a:off x="4457699" y="2171699"/>
            <a:ext cx="228602" cy="9144000"/>
          </a:xfrm>
          <a:prstGeom prst="roundRect">
            <a:avLst/>
          </a:prstGeom>
          <a:solidFill>
            <a:srgbClr val="228B9D"/>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100" dirty="0">
                <a:latin typeface="Arial" panose="020B0604020202020204" pitchFamily="34" charset="0"/>
                <a:ea typeface="Calibri" panose="020F0502020204030204" pitchFamily="34" charset="0"/>
                <a:cs typeface="Arial" panose="020B0604020202020204" pitchFamily="34" charset="0"/>
              </a:rPr>
              <a:t> </a:t>
            </a:r>
            <a:r>
              <a:rPr lang="lv-LV" sz="1200" dirty="0">
                <a:solidFill>
                  <a:schemeClr val="bg1"/>
                </a:solidFill>
                <a:latin typeface="Arial" panose="020B0604020202020204" pitchFamily="34" charset="0"/>
                <a:ea typeface="Calibri" panose="020F0502020204030204" pitchFamily="34" charset="0"/>
                <a:cs typeface="Arial" panose="020B0604020202020204" pitchFamily="34" charset="0"/>
              </a:rPr>
              <a:t>IZGLĪTĪBAS FINANSĒJUMS</a:t>
            </a:r>
          </a:p>
        </p:txBody>
      </p:sp>
      <p:sp>
        <p:nvSpPr>
          <p:cNvPr id="116" name="Rounded Rectangle 115"/>
          <p:cNvSpPr/>
          <p:nvPr/>
        </p:nvSpPr>
        <p:spPr>
          <a:xfrm>
            <a:off x="0" y="5967413"/>
            <a:ext cx="2636838" cy="62547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900" dirty="0">
                <a:latin typeface="Arial" panose="020B0604020202020204" pitchFamily="34" charset="0"/>
                <a:cs typeface="Arial" panose="020B0604020202020204" pitchFamily="34" charset="0"/>
              </a:rPr>
              <a:t>AII studiju programmu fragmentācijas mazināšana, AII akadēmiskā personāla kapacitātes stiprināšana,  AII pārvaldības uzlabošana  65,15 milj. EUR (IZM, SF)</a:t>
            </a:r>
            <a:endParaRPr lang="en-US" sz="900" dirty="0">
              <a:latin typeface="Arial" panose="020B0604020202020204" pitchFamily="34" charset="0"/>
              <a:cs typeface="Arial" panose="020B0604020202020204" pitchFamily="34" charset="0"/>
            </a:endParaRPr>
          </a:p>
        </p:txBody>
      </p:sp>
      <p:sp>
        <p:nvSpPr>
          <p:cNvPr id="109" name="Rounded Rectangle 108"/>
          <p:cNvSpPr/>
          <p:nvPr/>
        </p:nvSpPr>
        <p:spPr bwMode="auto">
          <a:xfrm>
            <a:off x="7537450" y="1782763"/>
            <a:ext cx="1606550" cy="60007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Partnerībā organizētas apmācības 24,90 milj. EUR (EM, SF)</a:t>
            </a:r>
          </a:p>
        </p:txBody>
      </p:sp>
      <p:sp>
        <p:nvSpPr>
          <p:cNvPr id="110" name="Rounded Rectangle 109"/>
          <p:cNvSpPr/>
          <p:nvPr/>
        </p:nvSpPr>
        <p:spPr bwMode="auto">
          <a:xfrm>
            <a:off x="6145213" y="2082800"/>
            <a:ext cx="1328737" cy="10937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Atbalsts ražošanas telpu un infrastruktūras izveidei  21,75  milj. EUR  (EM, SF</a:t>
            </a:r>
            <a:r>
              <a:rPr lang="lv-LV" sz="1000" b="1" dirty="0">
                <a:solidFill>
                  <a:schemeClr val="tx1"/>
                </a:solidFill>
                <a:latin typeface="Arial" panose="020B0604020202020204" pitchFamily="34" charset="0"/>
                <a:ea typeface="Calibri" panose="020F0502020204030204" pitchFamily="34" charset="0"/>
                <a:cs typeface="Arial" panose="020B0604020202020204" pitchFamily="34" charset="0"/>
              </a:rPr>
              <a:t>)</a:t>
            </a:r>
            <a:endParaRPr lang="lv-LV" sz="1100" b="1"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15" name="Rounded Rectangle 114"/>
          <p:cNvSpPr/>
          <p:nvPr/>
        </p:nvSpPr>
        <p:spPr bwMode="auto">
          <a:xfrm>
            <a:off x="4560888" y="984250"/>
            <a:ext cx="1482725" cy="982663"/>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Finanšu  pieejamības sekmēšana 51 milj.  EUR (EM, SF)</a:t>
            </a:r>
          </a:p>
        </p:txBody>
      </p:sp>
      <p:sp>
        <p:nvSpPr>
          <p:cNvPr id="118" name="Rounded Rectangle 117"/>
          <p:cNvSpPr/>
          <p:nvPr/>
        </p:nvSpPr>
        <p:spPr bwMode="auto">
          <a:xfrm>
            <a:off x="4572000" y="2724150"/>
            <a:ext cx="1471613" cy="51117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Klasteru programma 6,20 milj. EUR (EM, SF)</a:t>
            </a:r>
          </a:p>
        </p:txBody>
      </p:sp>
      <p:sp>
        <p:nvSpPr>
          <p:cNvPr id="119" name="Rounded Rectangle 118"/>
          <p:cNvSpPr/>
          <p:nvPr/>
        </p:nvSpPr>
        <p:spPr bwMode="auto">
          <a:xfrm>
            <a:off x="6143625" y="984250"/>
            <a:ext cx="1330325" cy="1033463"/>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cs typeface="Arial" panose="020B0604020202020204" pitchFamily="34" charset="0"/>
              </a:rPr>
              <a:t>Uzņēmējdarbību veicinoša publiskā infrastruktūra reģionos  </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114,2 milj. EUR (VARAM, SF)</a:t>
            </a:r>
          </a:p>
        </p:txBody>
      </p:sp>
      <p:sp>
        <p:nvSpPr>
          <p:cNvPr id="121" name="Rounded Rectangle 120"/>
          <p:cNvSpPr/>
          <p:nvPr/>
        </p:nvSpPr>
        <p:spPr bwMode="auto">
          <a:xfrm>
            <a:off x="6165850" y="3241675"/>
            <a:ext cx="1308100" cy="784225"/>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Teritoriju revitalizācija        278,26 milj. EUR (VARAM, SF</a:t>
            </a:r>
            <a:r>
              <a:rPr lang="lv-LV" sz="1100"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122" name="Rounded Rectangle 121"/>
          <p:cNvSpPr/>
          <p:nvPr/>
        </p:nvSpPr>
        <p:spPr bwMode="auto">
          <a:xfrm>
            <a:off x="7537450" y="2474913"/>
            <a:ext cx="1606550" cy="723900"/>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Bezdarbnieku apmācības atbilstoši darba tirgus </a:t>
            </a:r>
            <a:r>
              <a:rPr lang="lv-LV" sz="1000" dirty="0" err="1">
                <a:solidFill>
                  <a:schemeClr val="tx1"/>
                </a:solidFill>
                <a:latin typeface="Arial" panose="020B0604020202020204" pitchFamily="34" charset="0"/>
                <a:ea typeface="Calibri" panose="020F0502020204030204" pitchFamily="34" charset="0"/>
                <a:cs typeface="Arial" panose="020B0604020202020204" pitchFamily="34" charset="0"/>
              </a:rPr>
              <a:t>pieprasīj</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 96,4 </a:t>
            </a:r>
            <a:r>
              <a:rPr lang="lv-LV" sz="1000" dirty="0" err="1">
                <a:solidFill>
                  <a:schemeClr val="tx1"/>
                </a:solidFill>
                <a:latin typeface="Arial" panose="020B0604020202020204" pitchFamily="34" charset="0"/>
                <a:ea typeface="Calibri" panose="020F0502020204030204" pitchFamily="34" charset="0"/>
                <a:cs typeface="Arial" panose="020B0604020202020204" pitchFamily="34" charset="0"/>
              </a:rPr>
              <a:t>milj</a:t>
            </a: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 EUR (LM, SF)</a:t>
            </a:r>
          </a:p>
        </p:txBody>
      </p:sp>
      <p:sp>
        <p:nvSpPr>
          <p:cNvPr id="124" name="Rounded Rectangle 123"/>
          <p:cNvSpPr/>
          <p:nvPr/>
        </p:nvSpPr>
        <p:spPr>
          <a:xfrm rot="5400000">
            <a:off x="4388127" y="-4388124"/>
            <a:ext cx="367743" cy="9144001"/>
          </a:xfrm>
          <a:prstGeom prst="roundRect">
            <a:avLst/>
          </a:prstGeom>
          <a:solidFill>
            <a:schemeClr val="accent5"/>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200" dirty="0">
                <a:latin typeface="Arial" panose="020B0604020202020204" pitchFamily="34" charset="0"/>
                <a:ea typeface="Calibri" panose="020F0502020204030204" pitchFamily="34" charset="0"/>
                <a:cs typeface="Arial" panose="020B0604020202020204" pitchFamily="34" charset="0"/>
              </a:rPr>
              <a:t> </a:t>
            </a:r>
            <a:r>
              <a:rPr lang="lv-LV" sz="1400" dirty="0">
                <a:solidFill>
                  <a:schemeClr val="bg1"/>
                </a:solidFill>
                <a:latin typeface="Arial" panose="020B0604020202020204" pitchFamily="34" charset="0"/>
                <a:ea typeface="Calibri" panose="020F0502020204030204" pitchFamily="34" charset="0"/>
                <a:cs typeface="Arial" panose="020B0604020202020204" pitchFamily="34" charset="0"/>
              </a:rPr>
              <a:t>APVĀRSNIS 2020</a:t>
            </a:r>
          </a:p>
        </p:txBody>
      </p:sp>
      <p:sp>
        <p:nvSpPr>
          <p:cNvPr id="125" name="Rounded Rectangle 124"/>
          <p:cNvSpPr/>
          <p:nvPr/>
        </p:nvSpPr>
        <p:spPr bwMode="auto">
          <a:xfrm>
            <a:off x="2355850" y="3797300"/>
            <a:ext cx="2112963" cy="893763"/>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Sadarbība starp pētniecību un lauksaimniecības un mežsaimniecības nozarēm</a:t>
            </a:r>
          </a:p>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2,2 milj. EUR (ZM, ELFLA) </a:t>
            </a:r>
          </a:p>
        </p:txBody>
      </p:sp>
      <p:sp>
        <p:nvSpPr>
          <p:cNvPr id="126" name="Rounded Rectangle 125"/>
          <p:cNvSpPr/>
          <p:nvPr/>
        </p:nvSpPr>
        <p:spPr bwMode="auto">
          <a:xfrm>
            <a:off x="2378075" y="3027363"/>
            <a:ext cx="2074863" cy="715962"/>
          </a:xfrm>
          <a:prstGeom prst="roundRect">
            <a:avLst/>
          </a:prstGeom>
          <a:solidFill>
            <a:schemeClr val="accent3">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lnSpc>
                <a:spcPct val="107000"/>
              </a:lnSpc>
              <a:spcBef>
                <a:spcPts val="0"/>
              </a:spcBef>
              <a:spcAft>
                <a:spcPts val="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Zināšanu pārnese lauksaimniekiem un meža apsaimniekotājiem 17,1 milj. EUR (ZM, ELFLA) </a:t>
            </a:r>
          </a:p>
        </p:txBody>
      </p:sp>
      <p:sp>
        <p:nvSpPr>
          <p:cNvPr id="127" name="Rounded Rectangle 126"/>
          <p:cNvSpPr/>
          <p:nvPr/>
        </p:nvSpPr>
        <p:spPr>
          <a:xfrm rot="5400000">
            <a:off x="3617846" y="-884578"/>
            <a:ext cx="477077" cy="3001618"/>
          </a:xfrm>
          <a:prstGeom prst="roundRect">
            <a:avLst/>
          </a:prstGeom>
          <a:solidFill>
            <a:schemeClr val="accent3">
              <a:lumMod val="75000"/>
            </a:schemeClr>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05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lv-LV" sz="1050" dirty="0">
                <a:solidFill>
                  <a:schemeClr val="bg1"/>
                </a:solidFill>
                <a:latin typeface="Arial" panose="020B0604020202020204" pitchFamily="34" charset="0"/>
                <a:cs typeface="Arial" panose="020B0604020202020204" pitchFamily="34" charset="0"/>
              </a:rPr>
              <a:t>Uzņēmumu ienākuma nodokļa atvieglojums pētniecības un attīstības izmaksām</a:t>
            </a:r>
            <a:endParaRPr lang="lv-LV" sz="1050"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57" name="Rounded Rectangle 56"/>
          <p:cNvSpPr/>
          <p:nvPr/>
        </p:nvSpPr>
        <p:spPr>
          <a:xfrm>
            <a:off x="0" y="928688"/>
            <a:ext cx="2276475" cy="33813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FLP (2014.g. – 2017.g.) 20,76 milj. EUR (IZM, VB)</a:t>
            </a:r>
          </a:p>
        </p:txBody>
      </p:sp>
      <p:sp>
        <p:nvSpPr>
          <p:cNvPr id="79" name="Rounded Rectangle 78"/>
          <p:cNvSpPr/>
          <p:nvPr/>
        </p:nvSpPr>
        <p:spPr>
          <a:xfrm rot="5400000">
            <a:off x="7051811" y="-1247361"/>
            <a:ext cx="477080" cy="3707298"/>
          </a:xfrm>
          <a:prstGeom prst="roundRect">
            <a:avLst/>
          </a:prstGeom>
          <a:solidFill>
            <a:srgbClr val="F68D36"/>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050" dirty="0">
                <a:solidFill>
                  <a:schemeClr val="bg1"/>
                </a:solidFill>
                <a:latin typeface="Arial" panose="020B0604020202020204" pitchFamily="34" charset="0"/>
                <a:ea typeface="Calibri" panose="020F0502020204030204" pitchFamily="34" charset="0"/>
                <a:cs typeface="Arial" panose="020B0604020202020204" pitchFamily="34" charset="0"/>
              </a:rPr>
              <a:t> UIN atvieglojumi ražošanas veicināšanai iegādājoties jaunas ražošanas tehnoloģiskās iekārtas </a:t>
            </a:r>
          </a:p>
        </p:txBody>
      </p:sp>
      <p:sp>
        <p:nvSpPr>
          <p:cNvPr id="83" name="Rounded Rectangle 82"/>
          <p:cNvSpPr/>
          <p:nvPr/>
        </p:nvSpPr>
        <p:spPr bwMode="auto">
          <a:xfrm>
            <a:off x="7537450" y="984250"/>
            <a:ext cx="1616075" cy="7254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Publisko datu atkalizmantošana 151,54 milj. EUR (VARAM, SF)</a:t>
            </a:r>
          </a:p>
        </p:txBody>
      </p:sp>
      <p:sp>
        <p:nvSpPr>
          <p:cNvPr id="80" name="Rounded Rectangle 79"/>
          <p:cNvSpPr/>
          <p:nvPr/>
        </p:nvSpPr>
        <p:spPr bwMode="auto">
          <a:xfrm>
            <a:off x="7537450" y="3259138"/>
            <a:ext cx="1616075" cy="633412"/>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00" dirty="0">
                <a:solidFill>
                  <a:schemeClr val="tx1"/>
                </a:solidFill>
                <a:latin typeface="Arial" panose="020B0604020202020204" pitchFamily="34" charset="0"/>
                <a:ea typeface="Calibri" panose="020F0502020204030204" pitchFamily="34" charset="0"/>
                <a:cs typeface="Arial" panose="020B0604020202020204" pitchFamily="34" charset="0"/>
              </a:rPr>
              <a:t>Nodarbināto personu profesionālās kompetences pilnveide  27,03milj.EUR (LM, SF)</a:t>
            </a:r>
          </a:p>
        </p:txBody>
      </p:sp>
      <p:sp>
        <p:nvSpPr>
          <p:cNvPr id="82" name="Rounded Rectangle 81"/>
          <p:cNvSpPr/>
          <p:nvPr/>
        </p:nvSpPr>
        <p:spPr bwMode="auto">
          <a:xfrm>
            <a:off x="5699125" y="5953125"/>
            <a:ext cx="1712913" cy="6365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107000"/>
              </a:lnSpc>
              <a:spcBef>
                <a:spcPts val="0"/>
              </a:spcBef>
              <a:spcAft>
                <a:spcPts val="0"/>
              </a:spcAft>
              <a:defRPr/>
            </a:pPr>
            <a:r>
              <a:rPr lang="lv-LV" sz="900" dirty="0">
                <a:latin typeface="Arial" panose="020B0604020202020204" pitchFamily="34" charset="0"/>
                <a:ea typeface="Calibri" panose="020F0502020204030204" pitchFamily="34" charset="0"/>
                <a:cs typeface="Arial" panose="020B0604020202020204" pitchFamily="34" charset="0"/>
              </a:rPr>
              <a:t>Darba vidē balstītas mācības, mācību prakse profesionālajā izglītībā  21,93 milj. EUR (IZM, SF)</a:t>
            </a:r>
          </a:p>
        </p:txBody>
      </p:sp>
      <p:sp>
        <p:nvSpPr>
          <p:cNvPr id="72" name="Rounded Rectangle 71"/>
          <p:cNvSpPr/>
          <p:nvPr/>
        </p:nvSpPr>
        <p:spPr>
          <a:xfrm>
            <a:off x="-11113" y="384175"/>
            <a:ext cx="2222501" cy="466725"/>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fontAlgn="auto">
              <a:lnSpc>
                <a:spcPct val="107000"/>
              </a:lnSpc>
              <a:spcBef>
                <a:spcPts val="0"/>
              </a:spcBef>
              <a:spcAft>
                <a:spcPts val="800"/>
              </a:spcAft>
              <a:defRPr/>
            </a:pPr>
            <a:r>
              <a:rPr lang="lv-LV" sz="900" dirty="0">
                <a:solidFill>
                  <a:schemeClr val="bg1"/>
                </a:solidFill>
                <a:latin typeface="Arial" panose="020B0604020202020204" pitchFamily="34" charset="0"/>
                <a:ea typeface="Calibri" panose="020F0502020204030204" pitchFamily="34" charset="0"/>
                <a:cs typeface="Arial" panose="020B0604020202020204" pitchFamily="34" charset="0"/>
              </a:rPr>
              <a:t>Dalība ES pētniecības un tehnoloģiju attīstības programmās (2014.g. – 2017.g.) 5,72 milj. EUR  (IZM, VB)</a:t>
            </a:r>
          </a:p>
        </p:txBody>
      </p:sp>
      <p:sp>
        <p:nvSpPr>
          <p:cNvPr id="58" name="Rounded Rectangle 57"/>
          <p:cNvSpPr/>
          <p:nvPr/>
        </p:nvSpPr>
        <p:spPr bwMode="auto">
          <a:xfrm>
            <a:off x="4560888" y="2035175"/>
            <a:ext cx="1482725" cy="623888"/>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Straujas izaugsmes komersanti                  75 milj. EUR (EM, SF)</a:t>
            </a:r>
          </a:p>
        </p:txBody>
      </p:sp>
      <p:sp>
        <p:nvSpPr>
          <p:cNvPr id="59" name="Rounded Rectangle 58"/>
          <p:cNvSpPr/>
          <p:nvPr/>
        </p:nvSpPr>
        <p:spPr bwMode="auto">
          <a:xfrm>
            <a:off x="7537450" y="3967163"/>
            <a:ext cx="1616075" cy="709612"/>
          </a:xfrm>
          <a:prstGeom prst="roundRect">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lnSpc>
                <a:spcPct val="107000"/>
              </a:lnSpc>
              <a:spcBef>
                <a:spcPts val="0"/>
              </a:spcBef>
              <a:spcAft>
                <a:spcPts val="800"/>
              </a:spcAft>
              <a:defRPr/>
            </a:pPr>
            <a:r>
              <a:rPr lang="lv-LV" sz="1050" dirty="0">
                <a:solidFill>
                  <a:schemeClr val="tx1"/>
                </a:solidFill>
                <a:latin typeface="Arial" panose="020B0604020202020204" pitchFamily="34" charset="0"/>
                <a:ea typeface="Calibri" panose="020F0502020204030204" pitchFamily="34" charset="0"/>
                <a:cs typeface="Arial" panose="020B0604020202020204" pitchFamily="34" charset="0"/>
              </a:rPr>
              <a:t>Darba tirgus apsteidzošo pārkārtojumu sistēma 1,99milj.EUR (LM, SF)</a:t>
            </a:r>
          </a:p>
        </p:txBody>
      </p:sp>
      <p:sp>
        <p:nvSpPr>
          <p:cNvPr id="60" name="Rounded Rectangle 59"/>
          <p:cNvSpPr/>
          <p:nvPr/>
        </p:nvSpPr>
        <p:spPr>
          <a:xfrm rot="5400000">
            <a:off x="3183562" y="3915843"/>
            <a:ext cx="477077" cy="2133051"/>
          </a:xfrm>
          <a:prstGeom prst="roundRect">
            <a:avLst/>
          </a:prstGeom>
          <a:solidFill>
            <a:schemeClr val="accent3">
              <a:lumMod val="75000"/>
            </a:schemeClr>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200" dirty="0">
                <a:solidFill>
                  <a:schemeClr val="bg1"/>
                </a:solidFill>
                <a:latin typeface="Arial" panose="020B0604020202020204" pitchFamily="34" charset="0"/>
                <a:ea typeface="Calibri" panose="020F0502020204030204" pitchFamily="34" charset="0"/>
                <a:cs typeface="Arial" panose="020B0604020202020204" pitchFamily="34" charset="0"/>
              </a:rPr>
              <a:t> </a:t>
            </a:r>
            <a:r>
              <a:rPr lang="lv-LV" sz="1100" b="1" dirty="0">
                <a:solidFill>
                  <a:schemeClr val="bg1"/>
                </a:solidFill>
                <a:latin typeface="Arial" panose="020B0604020202020204" pitchFamily="34" charset="0"/>
                <a:cs typeface="Arial" panose="020B0604020202020204" pitchFamily="34" charset="0"/>
              </a:rPr>
              <a:t>Inovācijas kapacitātes stiprināšana</a:t>
            </a:r>
            <a:endPar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73" name="Rounded Rectangle 72"/>
          <p:cNvSpPr/>
          <p:nvPr/>
        </p:nvSpPr>
        <p:spPr>
          <a:xfrm>
            <a:off x="-11113" y="4743450"/>
            <a:ext cx="2287588" cy="466725"/>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fontAlgn="auto">
              <a:lnSpc>
                <a:spcPct val="107000"/>
              </a:lnSpc>
              <a:spcBef>
                <a:spcPts val="0"/>
              </a:spcBef>
              <a:spcAft>
                <a:spcPts val="800"/>
              </a:spcAft>
              <a:defRPr/>
            </a:pPr>
            <a:r>
              <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rPr>
              <a:t>Zinātnes konkurētspējas paaugstināšana</a:t>
            </a:r>
          </a:p>
        </p:txBody>
      </p:sp>
      <p:sp>
        <p:nvSpPr>
          <p:cNvPr id="77" name="Rounded Rectangle 76"/>
          <p:cNvSpPr/>
          <p:nvPr/>
        </p:nvSpPr>
        <p:spPr>
          <a:xfrm rot="5400000">
            <a:off x="6613507" y="2692460"/>
            <a:ext cx="477080" cy="4560094"/>
          </a:xfrm>
          <a:prstGeom prst="roundRect">
            <a:avLst/>
          </a:prstGeom>
          <a:solidFill>
            <a:srgbClr val="F68D36"/>
          </a:solidFill>
        </p:spPr>
        <p:style>
          <a:lnRef idx="1">
            <a:schemeClr val="accent1"/>
          </a:lnRef>
          <a:fillRef idx="2">
            <a:schemeClr val="accent1"/>
          </a:fillRef>
          <a:effectRef idx="1">
            <a:schemeClr val="accent1"/>
          </a:effectRef>
          <a:fontRef idx="minor">
            <a:schemeClr val="dk1"/>
          </a:fontRef>
        </p:style>
        <p:txBody>
          <a:bodyPr vert="vert270" anchor="ctr"/>
          <a:lstStyle/>
          <a:p>
            <a:pPr algn="ctr" fontAlgn="auto">
              <a:lnSpc>
                <a:spcPct val="107000"/>
              </a:lnSpc>
              <a:spcBef>
                <a:spcPts val="0"/>
              </a:spcBef>
              <a:spcAft>
                <a:spcPts val="800"/>
              </a:spcAft>
              <a:defRPr/>
            </a:pPr>
            <a:r>
              <a:rPr lang="lv-LV" sz="1100" b="1" dirty="0">
                <a:solidFill>
                  <a:schemeClr val="bg1"/>
                </a:solidFill>
                <a:latin typeface="Arial" panose="020B0604020202020204" pitchFamily="34" charset="0"/>
                <a:ea typeface="Calibri" panose="020F0502020204030204" pitchFamily="34" charset="0"/>
                <a:cs typeface="Arial" panose="020B0604020202020204" pitchFamily="34" charset="0"/>
              </a:rPr>
              <a:t> Uzņēmējdarbības konkurētspējas paaugstināšana </a:t>
            </a:r>
          </a:p>
        </p:txBody>
      </p:sp>
    </p:spTree>
    <p:extLst>
      <p:ext uri="{BB962C8B-B14F-4D97-AF65-F5344CB8AC3E}">
        <p14:creationId xmlns:p14="http://schemas.microsoft.com/office/powerpoint/2010/main" val="9075565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smtClean="0"/>
              <a:t>Būtiskākās izmaiņas KC ESF 2014-2020 salīdzinot ar ESF 2007-2013 (I)</a:t>
            </a:r>
            <a:endParaRPr lang="lv-LV" dirty="0"/>
          </a:p>
        </p:txBody>
      </p:sp>
      <p:sp>
        <p:nvSpPr>
          <p:cNvPr id="3" name="Content Placeholder 2"/>
          <p:cNvSpPr>
            <a:spLocks noGrp="1"/>
          </p:cNvSpPr>
          <p:nvPr>
            <p:ph idx="1"/>
          </p:nvPr>
        </p:nvSpPr>
        <p:spPr>
          <a:xfrm>
            <a:off x="518160" y="1535151"/>
            <a:ext cx="8321040" cy="4757928"/>
          </a:xfrm>
        </p:spPr>
        <p:txBody>
          <a:bodyPr>
            <a:noAutofit/>
          </a:bodyPr>
          <a:lstStyle/>
          <a:p>
            <a:pPr marL="342900" lvl="1" indent="-342900" algn="just">
              <a:buClr>
                <a:srgbClr val="005374"/>
              </a:buClr>
              <a:buFont typeface="Wingdings" panose="05000000000000000000" pitchFamily="2" charset="2"/>
              <a:buChar char="q"/>
            </a:pPr>
            <a:r>
              <a:rPr lang="lv-LV" sz="1600" dirty="0">
                <a:latin typeface="Verdana" panose="020B0604030504040204" pitchFamily="34" charset="0"/>
                <a:ea typeface="Verdana" panose="020B0604030504040204" pitchFamily="34" charset="0"/>
                <a:cs typeface="Verdana" panose="020B0604030504040204" pitchFamily="34" charset="0"/>
              </a:rPr>
              <a:t>KC darbojas kā uzņēmēju un zinātnieku </a:t>
            </a:r>
            <a:r>
              <a:rPr lang="lv-LV" sz="1600" b="1" dirty="0" smtClean="0">
                <a:latin typeface="Verdana" panose="020B0604030504040204" pitchFamily="34" charset="0"/>
                <a:ea typeface="Verdana" panose="020B0604030504040204" pitchFamily="34" charset="0"/>
                <a:cs typeface="Verdana" panose="020B0604030504040204" pitchFamily="34" charset="0"/>
              </a:rPr>
              <a:t>sadarbības </a:t>
            </a:r>
            <a:r>
              <a:rPr lang="lv-LV" sz="1600" b="1" dirty="0">
                <a:latin typeface="Verdana" panose="020B0604030504040204" pitchFamily="34" charset="0"/>
                <a:ea typeface="Verdana" panose="020B0604030504040204" pitchFamily="34" charset="0"/>
                <a:cs typeface="Verdana" panose="020B0604030504040204" pitchFamily="34" charset="0"/>
              </a:rPr>
              <a:t>platforma un ekspertu panelis</a:t>
            </a:r>
            <a:r>
              <a:rPr lang="lv-LV" sz="1600" dirty="0" smtClean="0">
                <a:latin typeface="Verdana" panose="020B0604030504040204" pitchFamily="34" charset="0"/>
                <a:ea typeface="Verdana" panose="020B0604030504040204" pitchFamily="34" charset="0"/>
                <a:cs typeface="Verdana" panose="020B0604030504040204" pitchFamily="34" charset="0"/>
              </a:rPr>
              <a:t> - nav obligāta </a:t>
            </a:r>
            <a:r>
              <a:rPr lang="lv-LV" sz="1600" dirty="0">
                <a:latin typeface="Verdana" panose="020B0604030504040204" pitchFamily="34" charset="0"/>
                <a:ea typeface="Verdana" panose="020B0604030504040204" pitchFamily="34" charset="0"/>
                <a:cs typeface="Verdana" panose="020B0604030504040204" pitchFamily="34" charset="0"/>
              </a:rPr>
              <a:t>prasība KC pašam veikt 25% no pētnieciskajiem </a:t>
            </a:r>
            <a:r>
              <a:rPr lang="lv-LV" sz="1600" dirty="0" smtClean="0">
                <a:latin typeface="Verdana" panose="020B0604030504040204" pitchFamily="34" charset="0"/>
                <a:ea typeface="Verdana" panose="020B0604030504040204" pitchFamily="34" charset="0"/>
                <a:cs typeface="Verdana" panose="020B0604030504040204" pitchFamily="34" charset="0"/>
              </a:rPr>
              <a:t>darbiem</a:t>
            </a:r>
            <a:endParaRPr lang="lv-LV" sz="1600" dirty="0">
              <a:latin typeface="Verdana" panose="020B0604030504040204" pitchFamily="34" charset="0"/>
              <a:ea typeface="Verdana" panose="020B0604030504040204" pitchFamily="34" charset="0"/>
              <a:cs typeface="Verdana" panose="020B0604030504040204" pitchFamily="34" charset="0"/>
            </a:endParaRPr>
          </a:p>
          <a:p>
            <a:pPr algn="just">
              <a:buClr>
                <a:srgbClr val="005374"/>
              </a:buClr>
            </a:pPr>
            <a:endParaRPr lang="lv-LV" sz="1600" dirty="0"/>
          </a:p>
          <a:p>
            <a:pPr marL="342900" indent="-342900" algn="just">
              <a:buClr>
                <a:srgbClr val="005374"/>
              </a:buClr>
              <a:buFont typeface="Wingdings" panose="05000000000000000000" pitchFamily="2" charset="2"/>
              <a:buChar char="q"/>
            </a:pPr>
            <a:r>
              <a:rPr lang="lv-LV" sz="1600" dirty="0" smtClean="0"/>
              <a:t>Tiek </a:t>
            </a:r>
            <a:r>
              <a:rPr lang="lv-LV" sz="1600" b="1" dirty="0" smtClean="0"/>
              <a:t>izslēgta prasība par</a:t>
            </a:r>
            <a:r>
              <a:rPr lang="lv-LV" sz="1600" dirty="0" smtClean="0"/>
              <a:t> </a:t>
            </a:r>
            <a:r>
              <a:rPr lang="lv-LV" sz="1600" b="1" dirty="0" smtClean="0"/>
              <a:t>zinātnisko institūciju kā </a:t>
            </a:r>
            <a:r>
              <a:rPr lang="lv-LV" sz="1600" dirty="0" smtClean="0"/>
              <a:t>KC </a:t>
            </a:r>
            <a:r>
              <a:rPr lang="lv-LV" sz="1600" b="1" dirty="0" smtClean="0"/>
              <a:t>dibinātāju</a:t>
            </a:r>
            <a:r>
              <a:rPr lang="lv-LV" sz="1600" dirty="0" smtClean="0"/>
              <a:t>, lai novērstu interešu konfliktu vēlāk sniedzot pētniecības pakalpojumus</a:t>
            </a:r>
          </a:p>
          <a:p>
            <a:pPr lvl="1" indent="0" algn="just">
              <a:buClr>
                <a:srgbClr val="005374"/>
              </a:buClr>
              <a:buNone/>
            </a:pPr>
            <a:endParaRPr lang="lv-LV" sz="1600" dirty="0" smtClean="0">
              <a:latin typeface="Verdana" panose="020B0604030504040204" pitchFamily="34" charset="0"/>
              <a:ea typeface="Verdana" panose="020B0604030504040204" pitchFamily="34" charset="0"/>
              <a:cs typeface="Verdana" panose="020B0604030504040204" pitchFamily="34" charset="0"/>
            </a:endParaRPr>
          </a:p>
          <a:p>
            <a:pPr marL="342900" indent="-342900" algn="just">
              <a:buClr>
                <a:srgbClr val="005374"/>
              </a:buClr>
              <a:buFont typeface="Wingdings" panose="05000000000000000000" pitchFamily="2" charset="2"/>
              <a:buChar char="q"/>
            </a:pPr>
            <a:r>
              <a:rPr lang="lv-LV" sz="1600" b="1" dirty="0" smtClean="0"/>
              <a:t>Vienā Viedās specializācijas jomā vai </a:t>
            </a:r>
            <a:r>
              <a:rPr lang="lv-LV" sz="1600" b="1" dirty="0" err="1" smtClean="0"/>
              <a:t>apkšjomā</a:t>
            </a:r>
            <a:r>
              <a:rPr lang="lv-LV" sz="1600" b="1" dirty="0" smtClean="0"/>
              <a:t> </a:t>
            </a:r>
            <a:r>
              <a:rPr lang="lv-LV" sz="1600" dirty="0" smtClean="0"/>
              <a:t>tiek </a:t>
            </a:r>
            <a:r>
              <a:rPr lang="lv-LV" sz="1600" dirty="0"/>
              <a:t>atbalstīts </a:t>
            </a:r>
            <a:r>
              <a:rPr lang="lv-LV" sz="1600" b="1" dirty="0"/>
              <a:t>viens </a:t>
            </a:r>
            <a:r>
              <a:rPr lang="lv-LV" sz="1600" b="1" dirty="0" smtClean="0"/>
              <a:t>KC</a:t>
            </a:r>
            <a:endParaRPr lang="lv-LV" sz="1600" b="1" dirty="0"/>
          </a:p>
          <a:p>
            <a:pPr algn="just">
              <a:buClr>
                <a:srgbClr val="005374"/>
              </a:buClr>
            </a:pPr>
            <a:endParaRPr lang="lv-LV" sz="1600" dirty="0" smtClean="0"/>
          </a:p>
          <a:p>
            <a:pPr marL="342900" indent="-342900" algn="just">
              <a:buClr>
                <a:srgbClr val="005374"/>
              </a:buClr>
              <a:buFont typeface="Wingdings" panose="05000000000000000000" pitchFamily="2" charset="2"/>
              <a:buChar char="q"/>
            </a:pPr>
            <a:r>
              <a:rPr lang="lv-LV" sz="1600" dirty="0" smtClean="0"/>
              <a:t>Vienoti </a:t>
            </a:r>
            <a:r>
              <a:rPr lang="lv-LV" sz="1600" b="1" dirty="0" smtClean="0"/>
              <a:t>atlases principi pētījumu projektu līmenī</a:t>
            </a:r>
            <a:r>
              <a:rPr lang="lv-LV" sz="1600" dirty="0" smtClean="0"/>
              <a:t>:</a:t>
            </a:r>
          </a:p>
          <a:p>
            <a:pPr marL="1104900" lvl="1" indent="-342900" algn="just">
              <a:buClr>
                <a:srgbClr val="005374"/>
              </a:buClr>
              <a:buFont typeface="Wingdings" panose="05000000000000000000" pitchFamily="2" charset="2"/>
              <a:buChar char="Ø"/>
            </a:pPr>
            <a:r>
              <a:rPr lang="lv-LV" sz="1600" b="1" dirty="0" smtClean="0">
                <a:latin typeface="Verdana" panose="020B0604030504040204" pitchFamily="34" charset="0"/>
                <a:ea typeface="Verdana" panose="020B0604030504040204" pitchFamily="34" charset="0"/>
                <a:cs typeface="Verdana" panose="020B0604030504040204" pitchFamily="34" charset="0"/>
              </a:rPr>
              <a:t>EM iesaiste </a:t>
            </a:r>
            <a:r>
              <a:rPr lang="lv-LV" sz="1600" dirty="0" smtClean="0">
                <a:latin typeface="Verdana" panose="020B0604030504040204" pitchFamily="34" charset="0"/>
                <a:ea typeface="Verdana" panose="020B0604030504040204" pitchFamily="34" charset="0"/>
                <a:cs typeface="Verdana" panose="020B0604030504040204" pitchFamily="34" charset="0"/>
              </a:rPr>
              <a:t>pētniecības projektu atlasē, vienādas pieejas nodrošināšana</a:t>
            </a:r>
          </a:p>
          <a:p>
            <a:pPr marL="1104900" lvl="1" indent="-342900" algn="just">
              <a:buClr>
                <a:srgbClr val="005374"/>
              </a:buClr>
              <a:buFont typeface="Wingdings" panose="05000000000000000000" pitchFamily="2" charset="2"/>
              <a:buChar char="Ø"/>
            </a:pPr>
            <a:r>
              <a:rPr lang="lv-LV" sz="1600" b="1" dirty="0" smtClean="0">
                <a:latin typeface="Verdana" panose="020B0604030504040204" pitchFamily="34" charset="0"/>
                <a:ea typeface="Verdana" panose="020B0604030504040204" pitchFamily="34" charset="0"/>
                <a:cs typeface="Verdana" panose="020B0604030504040204" pitchFamily="34" charset="0"/>
              </a:rPr>
              <a:t>Nepieciešamības gadījumā starptautisku </a:t>
            </a:r>
            <a:r>
              <a:rPr lang="lv-LV" sz="1600" b="1" dirty="0">
                <a:latin typeface="Verdana" panose="020B0604030504040204" pitchFamily="34" charset="0"/>
                <a:ea typeface="Verdana" panose="020B0604030504040204" pitchFamily="34" charset="0"/>
                <a:cs typeface="Verdana" panose="020B0604030504040204" pitchFamily="34" charset="0"/>
              </a:rPr>
              <a:t>ekspertu iesaiste </a:t>
            </a:r>
            <a:r>
              <a:rPr lang="lv-LV" sz="1600" dirty="0" smtClean="0">
                <a:latin typeface="Verdana" panose="020B0604030504040204" pitchFamily="34" charset="0"/>
                <a:ea typeface="Verdana" panose="020B0604030504040204" pitchFamily="34" charset="0"/>
                <a:cs typeface="Verdana" panose="020B0604030504040204" pitchFamily="34" charset="0"/>
              </a:rPr>
              <a:t>kompetences centru stratēģijas, pētniecības </a:t>
            </a:r>
            <a:r>
              <a:rPr lang="lv-LV" sz="1600" dirty="0">
                <a:latin typeface="Verdana" panose="020B0604030504040204" pitchFamily="34" charset="0"/>
                <a:ea typeface="Verdana" panose="020B0604030504040204" pitchFamily="34" charset="0"/>
                <a:cs typeface="Verdana" panose="020B0604030504040204" pitchFamily="34" charset="0"/>
              </a:rPr>
              <a:t>projektu pieteikumu un rezultātu </a:t>
            </a:r>
            <a:r>
              <a:rPr lang="lv-LV" sz="1600" dirty="0" smtClean="0">
                <a:latin typeface="Verdana" panose="020B0604030504040204" pitchFamily="34" charset="0"/>
                <a:ea typeface="Verdana" panose="020B0604030504040204" pitchFamily="34" charset="0"/>
                <a:cs typeface="Verdana" panose="020B0604030504040204" pitchFamily="34" charset="0"/>
              </a:rPr>
              <a:t>vērtēšanā</a:t>
            </a:r>
          </a:p>
          <a:p>
            <a:pPr marL="1516063" lvl="2" indent="-342900" algn="just">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«Apvārsnis 2020</a:t>
            </a:r>
            <a:r>
              <a:rPr lang="lv-LV" sz="1600" dirty="0" smtClean="0">
                <a:latin typeface="Verdana" panose="020B0604030504040204" pitchFamily="34" charset="0"/>
                <a:ea typeface="Verdana" panose="020B0604030504040204" pitchFamily="34" charset="0"/>
                <a:cs typeface="Verdana" panose="020B0604030504040204" pitchFamily="34" charset="0"/>
              </a:rPr>
              <a:t>» augsta līmeņa eksperti (zinātnieki) parasti nevērtē </a:t>
            </a:r>
            <a:r>
              <a:rPr lang="lv-LV" sz="1600" i="1" dirty="0" err="1" smtClean="0">
                <a:latin typeface="Verdana" panose="020B0604030504040204" pitchFamily="34" charset="0"/>
                <a:ea typeface="Verdana" panose="020B0604030504040204" pitchFamily="34" charset="0"/>
                <a:cs typeface="Verdana" panose="020B0604030504040204" pitchFamily="34" charset="0"/>
              </a:rPr>
              <a:t>close</a:t>
            </a:r>
            <a:r>
              <a:rPr lang="lv-LV" sz="1600" i="1" dirty="0" smtClean="0">
                <a:latin typeface="Verdana" panose="020B0604030504040204" pitchFamily="34" charset="0"/>
                <a:ea typeface="Verdana" panose="020B0604030504040204" pitchFamily="34" charset="0"/>
                <a:cs typeface="Verdana" panose="020B0604030504040204" pitchFamily="34" charset="0"/>
              </a:rPr>
              <a:t> to </a:t>
            </a:r>
            <a:r>
              <a:rPr lang="lv-LV" sz="1600" i="1" dirty="0" err="1" smtClean="0">
                <a:latin typeface="Verdana" panose="020B0604030504040204" pitchFamily="34" charset="0"/>
                <a:ea typeface="Verdana" panose="020B0604030504040204" pitchFamily="34" charset="0"/>
                <a:cs typeface="Verdana" panose="020B0604030504040204" pitchFamily="34" charset="0"/>
              </a:rPr>
              <a:t>the</a:t>
            </a:r>
            <a:r>
              <a:rPr lang="lv-LV" sz="1600" i="1" dirty="0" smtClean="0">
                <a:latin typeface="Verdana" panose="020B0604030504040204" pitchFamily="34" charset="0"/>
                <a:ea typeface="Verdana" panose="020B0604030504040204" pitchFamily="34" charset="0"/>
                <a:cs typeface="Verdana" panose="020B0604030504040204" pitchFamily="34" charset="0"/>
              </a:rPr>
              <a:t> </a:t>
            </a:r>
            <a:r>
              <a:rPr lang="lv-LV" sz="1600" i="1" dirty="0" err="1" smtClean="0">
                <a:latin typeface="Verdana" panose="020B0604030504040204" pitchFamily="34" charset="0"/>
                <a:ea typeface="Verdana" panose="020B0604030504040204" pitchFamily="34" charset="0"/>
                <a:cs typeface="Verdana" panose="020B0604030504040204" pitchFamily="34" charset="0"/>
              </a:rPr>
              <a:t>market</a:t>
            </a:r>
            <a:r>
              <a:rPr lang="lv-LV" sz="1600" dirty="0" smtClean="0">
                <a:latin typeface="Verdana" panose="020B0604030504040204" pitchFamily="34" charset="0"/>
                <a:ea typeface="Verdana" panose="020B0604030504040204" pitchFamily="34" charset="0"/>
                <a:cs typeface="Verdana" panose="020B0604030504040204" pitchFamily="34" charset="0"/>
              </a:rPr>
              <a:t> eksperimentālās izstrādnes, to dara lokāli eksperti. </a:t>
            </a:r>
          </a:p>
          <a:p>
            <a:pPr marL="342900" indent="-342900" algn="just">
              <a:buFont typeface="Wingdings" panose="05000000000000000000" pitchFamily="2" charset="2"/>
              <a:buChar char="q"/>
            </a:pPr>
            <a:endParaRPr lang="lv-LV" sz="1600" dirty="0" smtClean="0"/>
          </a:p>
          <a:p>
            <a:endParaRPr lang="lv-LV" sz="1600" dirty="0"/>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25</a:t>
            </a:fld>
            <a:endParaRPr lang="en-US" dirty="0"/>
          </a:p>
        </p:txBody>
      </p:sp>
    </p:spTree>
    <p:extLst>
      <p:ext uri="{BB962C8B-B14F-4D97-AF65-F5344CB8AC3E}">
        <p14:creationId xmlns:p14="http://schemas.microsoft.com/office/powerpoint/2010/main" val="1612836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Būtiskākās izmaiņas KC ESF 2014-2020 salīdzinot ar ESF </a:t>
            </a:r>
            <a:r>
              <a:rPr lang="lv-LV" dirty="0" smtClean="0"/>
              <a:t>2007-2013 (</a:t>
            </a:r>
            <a:r>
              <a:rPr lang="lv-LV" dirty="0"/>
              <a:t>II</a:t>
            </a:r>
            <a:r>
              <a:rPr lang="lv-LV" dirty="0" smtClean="0"/>
              <a:t>)</a:t>
            </a:r>
            <a:endParaRPr lang="lv-LV" dirty="0"/>
          </a:p>
        </p:txBody>
      </p:sp>
      <p:sp>
        <p:nvSpPr>
          <p:cNvPr id="3" name="Content Placeholder 2"/>
          <p:cNvSpPr>
            <a:spLocks noGrp="1"/>
          </p:cNvSpPr>
          <p:nvPr>
            <p:ph idx="1"/>
          </p:nvPr>
        </p:nvSpPr>
        <p:spPr>
          <a:xfrm>
            <a:off x="228600" y="1874520"/>
            <a:ext cx="8458200" cy="4251653"/>
          </a:xfrm>
        </p:spPr>
        <p:txBody>
          <a:bodyPr>
            <a:normAutofit/>
          </a:bodyPr>
          <a:lstStyle/>
          <a:p>
            <a:pPr marL="342900" indent="-342900" algn="just">
              <a:buClr>
                <a:srgbClr val="005374"/>
              </a:buClr>
              <a:buFont typeface="Wingdings" panose="05000000000000000000" pitchFamily="2" charset="2"/>
              <a:buChar char="q"/>
            </a:pPr>
            <a:r>
              <a:rPr lang="lv-LV" altLang="lv-LV" sz="1600" dirty="0" smtClean="0"/>
              <a:t>Katram pētījuma projektam, kas tiek īstenots ilgāk par 6 mēnešiem, </a:t>
            </a:r>
            <a:r>
              <a:rPr lang="lv-LV" altLang="lv-LV" sz="1600" b="1" dirty="0" smtClean="0"/>
              <a:t>tiek noteikti izpildāmie </a:t>
            </a:r>
            <a:r>
              <a:rPr lang="lv-LV" altLang="lv-LV" sz="1600" b="1" dirty="0"/>
              <a:t>starpposma  </a:t>
            </a:r>
            <a:r>
              <a:rPr lang="lv-LV" altLang="lv-LV" sz="1600" b="1" dirty="0" smtClean="0"/>
              <a:t>(</a:t>
            </a:r>
            <a:r>
              <a:rPr lang="lv-LV" sz="1600" b="1" i="1" dirty="0" err="1" smtClean="0"/>
              <a:t>mile-stones</a:t>
            </a:r>
            <a:r>
              <a:rPr lang="lv-LV" sz="1600" b="1" i="1" dirty="0" smtClean="0"/>
              <a:t>)</a:t>
            </a:r>
            <a:r>
              <a:rPr lang="lv-LV" altLang="lv-LV" sz="1600" b="1" dirty="0" smtClean="0"/>
              <a:t> rādītāji/darbības</a:t>
            </a:r>
            <a:r>
              <a:rPr lang="lv-LV" altLang="lv-LV" sz="1600" dirty="0" smtClean="0"/>
              <a:t>, neizpildot tiek pārtraukts atbalsts</a:t>
            </a:r>
          </a:p>
          <a:p>
            <a:pPr marL="342900" indent="-342900" algn="just">
              <a:buClr>
                <a:srgbClr val="005374"/>
              </a:buClr>
              <a:buFont typeface="Wingdings" panose="05000000000000000000" pitchFamily="2" charset="2"/>
              <a:buChar char="q"/>
            </a:pPr>
            <a:endParaRPr lang="lv-LV" altLang="lv-LV" sz="1600" dirty="0"/>
          </a:p>
          <a:p>
            <a:pPr marL="342900" indent="-342900" algn="just">
              <a:buClr>
                <a:srgbClr val="005374"/>
              </a:buClr>
              <a:buFont typeface="Wingdings" panose="05000000000000000000" pitchFamily="2" charset="2"/>
              <a:buChar char="q"/>
            </a:pPr>
            <a:r>
              <a:rPr lang="lv-LV" altLang="lv-LV" sz="1600" b="1" dirty="0" smtClean="0"/>
              <a:t>KC regulāri organizē publiskas prezentācijas </a:t>
            </a:r>
            <a:r>
              <a:rPr lang="lv-LV" altLang="lv-LV" sz="1600" dirty="0" smtClean="0"/>
              <a:t>par sasniegtajiem rezultātiem un uzsāktajiem jaunajiem pētniecības projektiem</a:t>
            </a:r>
            <a:endParaRPr lang="lv-LV" altLang="lv-LV" sz="1600" dirty="0"/>
          </a:p>
          <a:p>
            <a:pPr marL="342900" indent="-342900" algn="just">
              <a:buClr>
                <a:srgbClr val="005374"/>
              </a:buClr>
              <a:buFont typeface="Wingdings" panose="05000000000000000000" pitchFamily="2" charset="2"/>
              <a:buChar char="q"/>
            </a:pPr>
            <a:endParaRPr lang="lv-LV" sz="1600" b="1" dirty="0"/>
          </a:p>
          <a:p>
            <a:pPr marL="342900" indent="-342900" algn="just">
              <a:buClr>
                <a:srgbClr val="005374"/>
              </a:buClr>
              <a:buFont typeface="Wingdings" panose="05000000000000000000" pitchFamily="2" charset="2"/>
              <a:buChar char="q"/>
            </a:pPr>
            <a:r>
              <a:rPr lang="lv-LV" sz="1600" dirty="0" smtClean="0"/>
              <a:t>Pētniecības </a:t>
            </a:r>
            <a:r>
              <a:rPr lang="lv-LV" sz="1600" b="1" dirty="0"/>
              <a:t>projekti tiek atbalstīti</a:t>
            </a:r>
            <a:r>
              <a:rPr lang="lv-LV" sz="1600" dirty="0"/>
              <a:t>, </a:t>
            </a:r>
            <a:r>
              <a:rPr lang="lv-LV" sz="1600" dirty="0" smtClean="0"/>
              <a:t>ja komersants:</a:t>
            </a:r>
            <a:endParaRPr lang="lv-LV" sz="1600" dirty="0"/>
          </a:p>
          <a:p>
            <a:pPr lvl="1">
              <a:spcBef>
                <a:spcPts val="0"/>
              </a:spcBef>
              <a:spcAft>
                <a:spcPts val="0"/>
              </a:spcAft>
              <a:buClr>
                <a:srgbClr val="005374"/>
              </a:buClr>
              <a:buFont typeface="Wingdings" panose="05000000000000000000" pitchFamily="2" charset="2"/>
              <a:buChar char="Ø"/>
            </a:pPr>
            <a:r>
              <a:rPr lang="lv-LV" sz="1600" b="1" dirty="0">
                <a:latin typeface="Verdana" panose="020B0604030504040204" pitchFamily="34" charset="0"/>
                <a:ea typeface="Verdana" panose="020B0604030504040204" pitchFamily="34" charset="0"/>
                <a:cs typeface="Verdana" panose="020B0604030504040204" pitchFamily="34" charset="0"/>
              </a:rPr>
              <a:t>var </a:t>
            </a:r>
            <a:r>
              <a:rPr lang="lv-LV" sz="1600" b="1" dirty="0" smtClean="0">
                <a:latin typeface="Verdana" panose="020B0604030504040204" pitchFamily="34" charset="0"/>
                <a:ea typeface="Verdana" panose="020B0604030504040204" pitchFamily="34" charset="0"/>
                <a:cs typeface="Verdana" panose="020B0604030504040204" pitchFamily="34" charset="0"/>
              </a:rPr>
              <a:t>demonstrēt </a:t>
            </a:r>
            <a:r>
              <a:rPr lang="lv-LV" sz="1600" dirty="0" smtClean="0">
                <a:latin typeface="Verdana" panose="020B0604030504040204" pitchFamily="34" charset="0"/>
                <a:ea typeface="Verdana" panose="020B0604030504040204" pitchFamily="34" charset="0"/>
                <a:cs typeface="Verdana" panose="020B0604030504040204" pitchFamily="34" charset="0"/>
              </a:rPr>
              <a:t>plānoto </a:t>
            </a:r>
            <a:r>
              <a:rPr lang="lv-LV" sz="1600" b="1" dirty="0" smtClean="0">
                <a:latin typeface="Verdana" panose="020B0604030504040204" pitchFamily="34" charset="0"/>
                <a:ea typeface="Verdana" panose="020B0604030504040204" pitchFamily="34" charset="0"/>
                <a:cs typeface="Verdana" panose="020B0604030504040204" pitchFamily="34" charset="0"/>
              </a:rPr>
              <a:t>rezultātu ietekmi </a:t>
            </a:r>
            <a:r>
              <a:rPr lang="lv-LV" sz="1600" dirty="0">
                <a:latin typeface="Verdana" panose="020B0604030504040204" pitchFamily="34" charset="0"/>
                <a:ea typeface="Verdana" panose="020B0604030504040204" pitchFamily="34" charset="0"/>
                <a:cs typeface="Verdana" panose="020B0604030504040204" pitchFamily="34" charset="0"/>
              </a:rPr>
              <a:t>uz </a:t>
            </a:r>
            <a:r>
              <a:rPr lang="lv-LV" sz="1600" dirty="0" smtClean="0">
                <a:latin typeface="Verdana" panose="020B0604030504040204" pitchFamily="34" charset="0"/>
                <a:ea typeface="Verdana" panose="020B0604030504040204" pitchFamily="34" charset="0"/>
                <a:cs typeface="Verdana" panose="020B0604030504040204" pitchFamily="34" charset="0"/>
              </a:rPr>
              <a:t>saimniecisko </a:t>
            </a:r>
            <a:r>
              <a:rPr lang="lv-LV" sz="1600" dirty="0">
                <a:latin typeface="Verdana" panose="020B0604030504040204" pitchFamily="34" charset="0"/>
                <a:ea typeface="Verdana" panose="020B0604030504040204" pitchFamily="34" charset="0"/>
                <a:cs typeface="Verdana" panose="020B0604030504040204" pitchFamily="34" charset="0"/>
              </a:rPr>
              <a:t>darbību (apgrozījuma pieaugums, darba vietu, eksporta apjoma pieaugums) </a:t>
            </a:r>
          </a:p>
          <a:p>
            <a:pPr lvl="1">
              <a:spcBef>
                <a:spcPts val="0"/>
              </a:spcBef>
              <a:spcAft>
                <a:spcPts val="0"/>
              </a:spcAft>
              <a:buClr>
                <a:srgbClr val="005374"/>
              </a:buClr>
              <a:buFont typeface="Wingdings" panose="05000000000000000000" pitchFamily="2" charset="2"/>
              <a:buChar char="Ø"/>
            </a:pPr>
            <a:r>
              <a:rPr lang="lv-LV" sz="1600" dirty="0">
                <a:latin typeface="Verdana" panose="020B0604030504040204" pitchFamily="34" charset="0"/>
                <a:ea typeface="Verdana" panose="020B0604030504040204" pitchFamily="34" charset="0"/>
                <a:cs typeface="Verdana" panose="020B0604030504040204" pitchFamily="34" charset="0"/>
              </a:rPr>
              <a:t>komersanta </a:t>
            </a:r>
            <a:r>
              <a:rPr lang="lv-LV" sz="1600" b="1" dirty="0">
                <a:latin typeface="Verdana" panose="020B0604030504040204" pitchFamily="34" charset="0"/>
                <a:ea typeface="Verdana" panose="020B0604030504040204" pitchFamily="34" charset="0"/>
                <a:cs typeface="Verdana" panose="020B0604030504040204" pitchFamily="34" charset="0"/>
              </a:rPr>
              <a:t>rīcībā ir resursi </a:t>
            </a:r>
            <a:r>
              <a:rPr lang="lv-LV" sz="1600" dirty="0">
                <a:latin typeface="Verdana" panose="020B0604030504040204" pitchFamily="34" charset="0"/>
                <a:ea typeface="Verdana" panose="020B0604030504040204" pitchFamily="34" charset="0"/>
                <a:cs typeface="Verdana" panose="020B0604030504040204" pitchFamily="34" charset="0"/>
              </a:rPr>
              <a:t>vai ir pamatots plāns resursu piesaistei, </a:t>
            </a:r>
            <a:r>
              <a:rPr lang="lv-LV" sz="1600" b="1" dirty="0">
                <a:latin typeface="Verdana" panose="020B0604030504040204" pitchFamily="34" charset="0"/>
                <a:ea typeface="Verdana" panose="020B0604030504040204" pitchFamily="34" charset="0"/>
                <a:cs typeface="Verdana" panose="020B0604030504040204" pitchFamily="34" charset="0"/>
              </a:rPr>
              <a:t>lai nodrošinātu </a:t>
            </a:r>
            <a:r>
              <a:rPr lang="lv-LV" sz="1600" b="1" dirty="0" smtClean="0">
                <a:latin typeface="Verdana" panose="020B0604030504040204" pitchFamily="34" charset="0"/>
                <a:ea typeface="Verdana" panose="020B0604030504040204" pitchFamily="34" charset="0"/>
                <a:cs typeface="Verdana" panose="020B0604030504040204" pitchFamily="34" charset="0"/>
              </a:rPr>
              <a:t>ieviešanu</a:t>
            </a:r>
          </a:p>
          <a:p>
            <a:pPr>
              <a:spcBef>
                <a:spcPts val="0"/>
              </a:spcBef>
              <a:spcAft>
                <a:spcPts val="0"/>
              </a:spcAft>
              <a:buClr>
                <a:srgbClr val="005374"/>
              </a:buClr>
              <a:buFont typeface="Wingdings" panose="05000000000000000000" pitchFamily="2" charset="2"/>
              <a:buChar char="Ø"/>
            </a:pPr>
            <a:endParaRPr lang="lv-LV" sz="1600" b="1" dirty="0"/>
          </a:p>
          <a:p>
            <a:pPr marL="285750" indent="-285750">
              <a:spcBef>
                <a:spcPts val="0"/>
              </a:spcBef>
              <a:spcAft>
                <a:spcPts val="0"/>
              </a:spcAft>
              <a:buClr>
                <a:srgbClr val="005374"/>
              </a:buClr>
              <a:buFont typeface="Wingdings" panose="05000000000000000000" pitchFamily="2" charset="2"/>
              <a:buChar char="q"/>
            </a:pPr>
            <a:r>
              <a:rPr lang="lv-LV" sz="1600" b="1" dirty="0" smtClean="0"/>
              <a:t>KC </a:t>
            </a:r>
            <a:r>
              <a:rPr lang="lv-LV" sz="1600" b="1" dirty="0"/>
              <a:t>stratēģiju </a:t>
            </a:r>
            <a:r>
              <a:rPr lang="lv-LV" sz="1600" b="1" dirty="0" smtClean="0"/>
              <a:t>izstrāde</a:t>
            </a:r>
            <a:r>
              <a:rPr lang="lv-LV" sz="1600" dirty="0" smtClean="0"/>
              <a:t>, kuru vērtēšanu organizē par nozares politiku atbildīgā Ekonomikas ministrija</a:t>
            </a:r>
            <a:endParaRPr lang="lv-LV" sz="1600" dirty="0"/>
          </a:p>
          <a:p>
            <a:endParaRPr lang="lv-LV" sz="1600"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26</a:t>
            </a:fld>
            <a:endParaRPr lang="en-US" dirty="0"/>
          </a:p>
        </p:txBody>
      </p:sp>
    </p:spTree>
    <p:extLst>
      <p:ext uri="{BB962C8B-B14F-4D97-AF65-F5344CB8AC3E}">
        <p14:creationId xmlns:p14="http://schemas.microsoft.com/office/powerpoint/2010/main" val="17571641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6248400" cy="1036642"/>
          </a:xfrm>
        </p:spPr>
        <p:txBody>
          <a:bodyPr>
            <a:normAutofit fontScale="90000"/>
          </a:bodyPr>
          <a:lstStyle/>
          <a:p>
            <a:r>
              <a:rPr lang="lv-LV" smtClean="0"/>
              <a:t>Atbalsts </a:t>
            </a:r>
            <a:r>
              <a:rPr lang="lv-LV" dirty="0"/>
              <a:t>pētniecības un produktu attīstības infrastruktūras izveide - telpas, iekārtas, instrumentu komplekti</a:t>
            </a:r>
            <a:br>
              <a:rPr lang="lv-LV" dirty="0"/>
            </a:br>
            <a:endParaRPr lang="en-GB" dirty="0"/>
          </a:p>
        </p:txBody>
      </p:sp>
      <p:sp>
        <p:nvSpPr>
          <p:cNvPr id="3" name="Content Placeholder 2"/>
          <p:cNvSpPr>
            <a:spLocks noGrp="1"/>
          </p:cNvSpPr>
          <p:nvPr>
            <p:ph idx="1"/>
          </p:nvPr>
        </p:nvSpPr>
        <p:spPr>
          <a:xfrm>
            <a:off x="505326" y="1950720"/>
            <a:ext cx="8181474" cy="4175453"/>
          </a:xfrm>
        </p:spPr>
        <p:txBody>
          <a:bodyPr>
            <a:normAutofit/>
          </a:bodyPr>
          <a:lstStyle/>
          <a:p>
            <a:r>
              <a:rPr lang="lv-LV" b="1" dirty="0"/>
              <a:t>Projektu īstenošana:</a:t>
            </a:r>
            <a:r>
              <a:rPr lang="lv-LV" dirty="0"/>
              <a:t> </a:t>
            </a:r>
            <a:r>
              <a:rPr lang="lv-LV" dirty="0" smtClean="0"/>
              <a:t>2017.gada otrā puse </a:t>
            </a:r>
            <a:r>
              <a:rPr lang="lv-LV" dirty="0"/>
              <a:t>līdz </a:t>
            </a:r>
            <a:r>
              <a:rPr lang="lv-LV" dirty="0" smtClean="0"/>
              <a:t>2020.gada vidus</a:t>
            </a:r>
          </a:p>
          <a:p>
            <a:endParaRPr lang="en-GB" dirty="0"/>
          </a:p>
          <a:p>
            <a:r>
              <a:rPr lang="lv-LV" altLang="lv-LV" b="1" dirty="0"/>
              <a:t>Finansējuma saņēmējs: </a:t>
            </a:r>
            <a:r>
              <a:rPr lang="lv-LV" altLang="lv-LV" dirty="0" smtClean="0"/>
              <a:t>komersanti ar vai bez sadarbības ar ZII un/vai AII</a:t>
            </a:r>
            <a:endParaRPr lang="lv-LV" altLang="lv-LV" dirty="0"/>
          </a:p>
          <a:p>
            <a:endParaRPr lang="lv-LV" dirty="0"/>
          </a:p>
          <a:p>
            <a:r>
              <a:rPr lang="lv-LV" b="1" dirty="0"/>
              <a:t>Atbalstāmās nozares: </a:t>
            </a:r>
            <a:r>
              <a:rPr lang="lv-LV" dirty="0" smtClean="0"/>
              <a:t>Saistītas ar RIS3 jomām</a:t>
            </a:r>
            <a:endParaRPr lang="lv-LV" dirty="0"/>
          </a:p>
          <a:p>
            <a:endParaRPr lang="lv-LV" dirty="0">
              <a:solidFill>
                <a:srgbClr val="FF0000"/>
              </a:solidFill>
            </a:endParaRPr>
          </a:p>
          <a:p>
            <a:pPr marL="0" lvl="1" indent="0">
              <a:buNone/>
            </a:pPr>
            <a:r>
              <a:rPr lang="lv-LV" b="1" dirty="0">
                <a:latin typeface="Verdana" panose="020B0604030504040204" pitchFamily="34" charset="0"/>
                <a:ea typeface="Verdana" panose="020B0604030504040204" pitchFamily="34" charset="0"/>
                <a:cs typeface="Verdana" panose="020B0604030504040204" pitchFamily="34" charset="0"/>
              </a:rPr>
              <a:t>Atbalsta </a:t>
            </a:r>
            <a:r>
              <a:rPr lang="lv-LV" b="1" dirty="0" smtClean="0">
                <a:latin typeface="Verdana" panose="020B0604030504040204" pitchFamily="34" charset="0"/>
                <a:ea typeface="Verdana" panose="020B0604030504040204" pitchFamily="34" charset="0"/>
                <a:cs typeface="Verdana" panose="020B0604030504040204" pitchFamily="34" charset="0"/>
              </a:rPr>
              <a:t>intensitāte: </a:t>
            </a:r>
            <a:r>
              <a:rPr lang="lv-LV" dirty="0" smtClean="0">
                <a:latin typeface="Verdana" panose="020B0604030504040204" pitchFamily="34" charset="0"/>
                <a:ea typeface="Verdana" panose="020B0604030504040204" pitchFamily="34" charset="0"/>
                <a:cs typeface="Verdana" panose="020B0604030504040204" pitchFamily="34" charset="0"/>
              </a:rPr>
              <a:t>35</a:t>
            </a:r>
            <a:r>
              <a:rPr lang="lv-LV" dirty="0">
                <a:latin typeface="Verdana" panose="020B0604030504040204" pitchFamily="34" charset="0"/>
                <a:ea typeface="Verdana" panose="020B0604030504040204" pitchFamily="34" charset="0"/>
                <a:cs typeface="Verdana" panose="020B0604030504040204" pitchFamily="34" charset="0"/>
              </a:rPr>
              <a:t>% - 50% no attiecināmām izmaksām</a:t>
            </a:r>
          </a:p>
          <a:p>
            <a:endParaRPr lang="lv-LV" dirty="0">
              <a:solidFill>
                <a:srgbClr val="FF0000"/>
              </a:solidFill>
            </a:endParaRP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27</a:t>
            </a:fld>
            <a:endParaRPr lang="en-US" dirty="0"/>
          </a:p>
        </p:txBody>
      </p:sp>
    </p:spTree>
    <p:extLst>
      <p:ext uri="{BB962C8B-B14F-4D97-AF65-F5344CB8AC3E}">
        <p14:creationId xmlns:p14="http://schemas.microsoft.com/office/powerpoint/2010/main" val="3316448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51114" y="2850107"/>
            <a:ext cx="7772400" cy="960438"/>
          </a:xfrm>
        </p:spPr>
        <p:txBody>
          <a:bodyPr>
            <a:normAutofit fontScale="90000"/>
          </a:bodyPr>
          <a:lstStyle/>
          <a:p>
            <a:r>
              <a:rPr lang="lv-LV" dirty="0" smtClean="0"/>
              <a:t>1.2.1.1.pasākums «Atbalsts jaunu produktu un tehnoloģiju izstrādei kompetences centru ietvaros»</a:t>
            </a:r>
            <a:endParaRPr lang="lv-LV" altLang="lv-LV" dirty="0" smtClean="0"/>
          </a:p>
        </p:txBody>
      </p:sp>
      <p:sp>
        <p:nvSpPr>
          <p:cNvPr id="11267" name="Text Placeholder 2"/>
          <p:cNvSpPr>
            <a:spLocks noGrp="1"/>
          </p:cNvSpPr>
          <p:nvPr>
            <p:ph type="body" sz="quarter" idx="10"/>
          </p:nvPr>
        </p:nvSpPr>
        <p:spPr/>
        <p:txBody>
          <a:bodyPr anchor="ctr"/>
          <a:lstStyle/>
          <a:p>
            <a:endParaRPr lang="lv-LV" altLang="lv-LV" dirty="0" smtClean="0"/>
          </a:p>
          <a:p>
            <a:endParaRPr lang="lv-LV" altLang="lv-LV" dirty="0" smtClean="0"/>
          </a:p>
        </p:txBody>
      </p:sp>
      <p:sp>
        <p:nvSpPr>
          <p:cNvPr id="11268" name="Text Placeholder 3"/>
          <p:cNvSpPr>
            <a:spLocks noGrp="1"/>
          </p:cNvSpPr>
          <p:nvPr>
            <p:ph type="body" sz="quarter" idx="11"/>
          </p:nvPr>
        </p:nvSpPr>
        <p:spPr/>
        <p:txBody>
          <a:bodyPr anchor="ctr"/>
          <a:lstStyle/>
          <a:p>
            <a:r>
              <a:rPr lang="lv-LV" altLang="lv-LV" dirty="0"/>
              <a:t>2</a:t>
            </a:r>
            <a:r>
              <a:rPr lang="lv-LV" altLang="lv-LV" dirty="0" smtClean="0"/>
              <a:t>4.11.2015. </a:t>
            </a:r>
          </a:p>
        </p:txBody>
      </p:sp>
      <p:pic>
        <p:nvPicPr>
          <p:cNvPr id="5"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7477" y="4600575"/>
            <a:ext cx="5019675"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2554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altLang="lv-LV" dirty="0"/>
              <a:t>1.2.1.1.pasākums </a:t>
            </a:r>
            <a:r>
              <a:rPr lang="lv-LV" altLang="lv-LV" dirty="0" smtClean="0"/>
              <a:t>– sasniedzamie rādītāji</a:t>
            </a:r>
            <a:endParaRPr lang="lv-LV" sz="2400" dirty="0"/>
          </a:p>
        </p:txBody>
      </p:sp>
      <p:sp>
        <p:nvSpPr>
          <p:cNvPr id="3" name="Content Placeholder 2"/>
          <p:cNvSpPr>
            <a:spLocks noGrp="1"/>
          </p:cNvSpPr>
          <p:nvPr>
            <p:ph idx="1"/>
          </p:nvPr>
        </p:nvSpPr>
        <p:spPr>
          <a:xfrm>
            <a:off x="320040" y="1706880"/>
            <a:ext cx="8519160" cy="4922520"/>
          </a:xfrm>
        </p:spPr>
        <p:txBody>
          <a:bodyPr>
            <a:normAutofit fontScale="92500" lnSpcReduction="10000"/>
          </a:bodyPr>
          <a:lstStyle/>
          <a:p>
            <a:pPr algn="just">
              <a:spcBef>
                <a:spcPts val="0"/>
              </a:spcBef>
              <a:buClr>
                <a:srgbClr val="005374"/>
              </a:buClr>
              <a:defRPr/>
            </a:pPr>
            <a:r>
              <a:rPr lang="lv-LV" sz="1400" b="1" dirty="0" smtClean="0"/>
              <a:t>Komersantu skaits</a:t>
            </a:r>
            <a:r>
              <a:rPr lang="lv-LV" sz="1400" dirty="0" smtClean="0"/>
              <a:t>, kas saņēmuši grantus, lai laistu tirgū jaunus produktus:</a:t>
            </a:r>
          </a:p>
          <a:p>
            <a:pPr marL="285750" indent="-285750" algn="just">
              <a:spcBef>
                <a:spcPts val="0"/>
              </a:spcBef>
              <a:buClr>
                <a:srgbClr val="005374"/>
              </a:buClr>
              <a:buFont typeface="Wingdings" panose="05000000000000000000" pitchFamily="2" charset="2"/>
              <a:buChar char="q"/>
              <a:defRPr/>
            </a:pPr>
            <a:r>
              <a:rPr lang="lv-LV" sz="1400" dirty="0" smtClean="0"/>
              <a:t>Līdz 2018. gada 31.decembrim – 35</a:t>
            </a:r>
          </a:p>
          <a:p>
            <a:pPr marL="285750" indent="-285750" algn="just">
              <a:spcBef>
                <a:spcPts val="0"/>
              </a:spcBef>
              <a:buClr>
                <a:srgbClr val="005374"/>
              </a:buClr>
              <a:buFont typeface="Wingdings" panose="05000000000000000000" pitchFamily="2" charset="2"/>
              <a:buChar char="q"/>
              <a:defRPr/>
            </a:pPr>
            <a:r>
              <a:rPr lang="lv-LV" sz="1400" dirty="0" smtClean="0"/>
              <a:t>Līdz 2023.gada 31.decembrim – 100</a:t>
            </a:r>
          </a:p>
          <a:p>
            <a:pPr algn="just">
              <a:spcBef>
                <a:spcPts val="0"/>
              </a:spcBef>
              <a:buClr>
                <a:srgbClr val="005374"/>
              </a:buClr>
              <a:defRPr/>
            </a:pPr>
            <a:r>
              <a:rPr lang="lv-LV" sz="1400" b="1" dirty="0" smtClean="0"/>
              <a:t>Piesaistīto </a:t>
            </a:r>
            <a:r>
              <a:rPr lang="lv-LV" sz="1400" b="1" dirty="0"/>
              <a:t>privāto investīciju apjoms pētniecībai un </a:t>
            </a:r>
            <a:r>
              <a:rPr lang="lv-LV" sz="1400" b="1" dirty="0" smtClean="0"/>
              <a:t>attīstībai:</a:t>
            </a:r>
          </a:p>
          <a:p>
            <a:pPr marL="285750" indent="-285750" algn="just">
              <a:spcBef>
                <a:spcPts val="0"/>
              </a:spcBef>
              <a:buClr>
                <a:srgbClr val="005374"/>
              </a:buClr>
              <a:buFont typeface="Wingdings" panose="05000000000000000000" pitchFamily="2" charset="2"/>
              <a:buChar char="q"/>
              <a:defRPr/>
            </a:pPr>
            <a:r>
              <a:rPr lang="lv-LV" sz="1400" dirty="0" smtClean="0"/>
              <a:t>Līdz </a:t>
            </a:r>
            <a:r>
              <a:rPr lang="lv-LV" sz="1400" dirty="0"/>
              <a:t>2018.gada </a:t>
            </a:r>
            <a:r>
              <a:rPr lang="lv-LV" sz="1400" dirty="0" smtClean="0"/>
              <a:t>31.decembrim – </a:t>
            </a:r>
            <a:r>
              <a:rPr lang="lv-LV" sz="1400" dirty="0"/>
              <a:t>4 488 750 </a:t>
            </a:r>
            <a:r>
              <a:rPr lang="lv-LV" sz="1400" dirty="0" err="1"/>
              <a:t>euro</a:t>
            </a:r>
            <a:r>
              <a:rPr lang="lv-LV" sz="1400" dirty="0" smtClean="0"/>
              <a:t>;</a:t>
            </a:r>
          </a:p>
          <a:p>
            <a:pPr marL="285750" indent="-285750" algn="just">
              <a:spcBef>
                <a:spcPts val="0"/>
              </a:spcBef>
              <a:buClr>
                <a:srgbClr val="005374"/>
              </a:buClr>
              <a:buFont typeface="Wingdings" panose="05000000000000000000" pitchFamily="2" charset="2"/>
              <a:buChar char="q"/>
              <a:defRPr/>
            </a:pPr>
            <a:r>
              <a:rPr lang="lv-LV" sz="1400" dirty="0" smtClean="0"/>
              <a:t>Līdz </a:t>
            </a:r>
            <a:r>
              <a:rPr lang="lv-LV" sz="1400" dirty="0"/>
              <a:t>2023.gada </a:t>
            </a:r>
            <a:r>
              <a:rPr lang="lv-LV" sz="1400" dirty="0" smtClean="0"/>
              <a:t>31.decembrim – </a:t>
            </a:r>
            <a:r>
              <a:rPr lang="lv-LV" sz="1400" dirty="0"/>
              <a:t>12 825 000 </a:t>
            </a:r>
            <a:r>
              <a:rPr lang="lv-LV" sz="1400" dirty="0" err="1"/>
              <a:t>euro</a:t>
            </a:r>
            <a:r>
              <a:rPr lang="lv-LV" sz="1400" dirty="0" smtClean="0"/>
              <a:t>;</a:t>
            </a:r>
          </a:p>
          <a:p>
            <a:pPr algn="just">
              <a:spcBef>
                <a:spcPts val="0"/>
              </a:spcBef>
              <a:buClr>
                <a:srgbClr val="005374"/>
              </a:buClr>
              <a:defRPr/>
            </a:pPr>
            <a:r>
              <a:rPr lang="lv-LV" sz="1400" dirty="0" smtClean="0"/>
              <a:t>Līdz </a:t>
            </a:r>
            <a:r>
              <a:rPr lang="lv-LV" sz="1400" dirty="0"/>
              <a:t>2018.gada 31.decembrim </a:t>
            </a:r>
            <a:r>
              <a:rPr lang="lv-LV" sz="1400" b="1" dirty="0"/>
              <a:t>sertificēti izdevumi </a:t>
            </a:r>
            <a:r>
              <a:rPr lang="lv-LV" sz="1400" dirty="0"/>
              <a:t>13 643 805 </a:t>
            </a:r>
            <a:r>
              <a:rPr lang="lv-LV" sz="1400" dirty="0" err="1"/>
              <a:t>euro</a:t>
            </a:r>
            <a:r>
              <a:rPr lang="lv-LV" sz="1400" dirty="0"/>
              <a:t> </a:t>
            </a:r>
            <a:r>
              <a:rPr lang="lv-LV" sz="1400" dirty="0" smtClean="0"/>
              <a:t>apmērā</a:t>
            </a:r>
          </a:p>
          <a:p>
            <a:pPr algn="just">
              <a:spcBef>
                <a:spcPts val="0"/>
              </a:spcBef>
              <a:buClr>
                <a:srgbClr val="005374"/>
              </a:buClr>
              <a:defRPr/>
            </a:pPr>
            <a:endParaRPr lang="lv-LV" sz="1400" dirty="0" smtClean="0"/>
          </a:p>
          <a:p>
            <a:pPr algn="just">
              <a:spcBef>
                <a:spcPts val="0"/>
              </a:spcBef>
              <a:buClr>
                <a:srgbClr val="005374"/>
              </a:buClr>
              <a:defRPr/>
            </a:pPr>
            <a:r>
              <a:rPr lang="lv-LV" sz="1400" dirty="0" smtClean="0"/>
              <a:t>Papildus </a:t>
            </a:r>
            <a:r>
              <a:rPr lang="lv-LV" sz="1400" dirty="0"/>
              <a:t>uzskaitāmi ir šādi iznākuma rādītāji</a:t>
            </a:r>
            <a:r>
              <a:rPr lang="lv-LV" sz="1400" dirty="0" smtClean="0"/>
              <a:t>:</a:t>
            </a:r>
          </a:p>
          <a:p>
            <a:pPr marL="285750" indent="-285750" algn="just">
              <a:spcBef>
                <a:spcPts val="0"/>
              </a:spcBef>
              <a:buClr>
                <a:srgbClr val="005374"/>
              </a:buClr>
              <a:buFont typeface="Wingdings" panose="05000000000000000000" pitchFamily="2" charset="2"/>
              <a:buChar char="q"/>
              <a:defRPr/>
            </a:pPr>
            <a:r>
              <a:rPr lang="lv-LV" sz="1400" dirty="0"/>
              <a:t>Privātas investīcijas, kas papildina valsts atbalstu inovācijām vai pētniecības un izstrādes projektiem ( Eiropas Reģionālās attīstības fonda (turpmāk – ERAF) kopējais iznākuma rādītājs</a:t>
            </a:r>
            <a:r>
              <a:rPr lang="lv-LV" sz="1400" dirty="0" smtClean="0"/>
              <a:t>)</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Komersantu </a:t>
            </a:r>
            <a:r>
              <a:rPr lang="lv-LV" sz="1400" dirty="0"/>
              <a:t>ieguldījumi P&amp;A pēc projektu </a:t>
            </a:r>
            <a:r>
              <a:rPr lang="lv-LV" sz="1400" dirty="0" smtClean="0"/>
              <a:t>ieviešanas</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Piesaistītais </a:t>
            </a:r>
            <a:r>
              <a:rPr lang="lv-LV" sz="1400" dirty="0"/>
              <a:t>ārvalstu finansējums (starptautiskās pētniecības programmas, sadarbības partneri)  pētījumiem uzņēmējdarbības </a:t>
            </a:r>
            <a:r>
              <a:rPr lang="lv-LV" sz="1400" dirty="0" smtClean="0"/>
              <a:t>sektorā</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Komersantu </a:t>
            </a:r>
            <a:r>
              <a:rPr lang="lv-LV" sz="1400" dirty="0"/>
              <a:t>skaits, kas pēc projekta sekmīgi ieviesuši saimnieciskajā darbībā jaunradītos produktus vai </a:t>
            </a:r>
            <a:r>
              <a:rPr lang="lv-LV" sz="1400" dirty="0" smtClean="0"/>
              <a:t>tehnoloģijas</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a:t>Atbalstīto jauno komersantu skaits (ERAF kopējais iznākuma rādītājs</a:t>
            </a:r>
            <a:r>
              <a:rPr lang="lv-LV" sz="1400" dirty="0" smtClean="0"/>
              <a:t>)</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Noslēgtie </a:t>
            </a:r>
            <a:r>
              <a:rPr lang="lv-LV" sz="1400" dirty="0"/>
              <a:t>licences līgumi par </a:t>
            </a:r>
            <a:r>
              <a:rPr lang="lv-LV" sz="1400" dirty="0" smtClean="0"/>
              <a:t>komercializēšanu</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Komersanta </a:t>
            </a:r>
            <a:r>
              <a:rPr lang="lv-LV" sz="1400" dirty="0"/>
              <a:t>apgrozījums no pētniecības rezultātu ieviešanas saimnieciskajā darbībā vai </a:t>
            </a:r>
            <a:r>
              <a:rPr lang="lv-LV" sz="1400" dirty="0" smtClean="0"/>
              <a:t>komercializēšanas</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a:t>Nodarbinātības pieaugums atbalstītajos komersantos (ERAF kopējais iznākuma rādītājs)</a:t>
            </a:r>
          </a:p>
          <a:p>
            <a:pPr marL="285750" indent="-285750" algn="just">
              <a:spcBef>
                <a:spcPts val="0"/>
              </a:spcBef>
              <a:buClr>
                <a:srgbClr val="005374"/>
              </a:buClr>
              <a:buFont typeface="Wingdings" panose="05000000000000000000" pitchFamily="2" charset="2"/>
              <a:buChar char="q"/>
              <a:defRPr/>
            </a:pPr>
            <a:r>
              <a:rPr lang="lv-LV" sz="1400" dirty="0" smtClean="0"/>
              <a:t>Pētījumu </a:t>
            </a:r>
            <a:r>
              <a:rPr lang="lv-LV" sz="1400" dirty="0"/>
              <a:t>projektu skaits un apjoms, kas ietver sadarbību starp komersantiem un zinātniskajām </a:t>
            </a:r>
            <a:r>
              <a:rPr lang="lv-LV" sz="1400" dirty="0" smtClean="0"/>
              <a:t>institūcijām</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Pētījumu </a:t>
            </a:r>
            <a:r>
              <a:rPr lang="lv-LV" sz="1400" dirty="0"/>
              <a:t>projektos iesaistīto doktorantu </a:t>
            </a:r>
            <a:r>
              <a:rPr lang="lv-LV" sz="1400" dirty="0" smtClean="0"/>
              <a:t>skaits</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Uzņēmuma </a:t>
            </a:r>
            <a:r>
              <a:rPr lang="lv-LV" sz="1400" dirty="0"/>
              <a:t>un zinātniskās institūcijas pētnieku </a:t>
            </a:r>
            <a:r>
              <a:rPr lang="lv-LV" sz="1400" dirty="0" err="1"/>
              <a:t>koppublikāciju</a:t>
            </a:r>
            <a:r>
              <a:rPr lang="lv-LV" sz="1400" dirty="0"/>
              <a:t> </a:t>
            </a:r>
            <a:r>
              <a:rPr lang="lv-LV" sz="1400" dirty="0" smtClean="0"/>
              <a:t>skaits</a:t>
            </a:r>
            <a:endParaRPr lang="lv-LV" sz="1400" dirty="0"/>
          </a:p>
          <a:p>
            <a:pPr marL="285750" indent="-285750" algn="just">
              <a:spcBef>
                <a:spcPts val="0"/>
              </a:spcBef>
              <a:buClr>
                <a:srgbClr val="005374"/>
              </a:buClr>
              <a:buFont typeface="Wingdings" panose="05000000000000000000" pitchFamily="2" charset="2"/>
              <a:buChar char="q"/>
              <a:defRPr/>
            </a:pPr>
            <a:r>
              <a:rPr lang="lv-LV" sz="1400" dirty="0" smtClean="0"/>
              <a:t>To </a:t>
            </a:r>
            <a:r>
              <a:rPr lang="lv-LV" sz="1400" dirty="0"/>
              <a:t>uzņēmumu skaits, kuri sadarbojas ar pētniecības </a:t>
            </a:r>
            <a:r>
              <a:rPr lang="lv-LV" sz="1400" dirty="0" smtClean="0"/>
              <a:t>institūcijām</a:t>
            </a:r>
            <a:endParaRPr lang="lv-LV" sz="1400" dirty="0"/>
          </a:p>
          <a:p>
            <a:pPr algn="just">
              <a:spcBef>
                <a:spcPts val="0"/>
              </a:spcBef>
              <a:buClr>
                <a:srgbClr val="005374"/>
              </a:buClr>
              <a:defRPr/>
            </a:pPr>
            <a:endParaRPr lang="lv-LV" sz="14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3</a:t>
            </a:fld>
            <a:endParaRPr lang="lv-LV" dirty="0">
              <a:solidFill>
                <a:srgbClr val="005374"/>
              </a:solidFill>
            </a:endParaRPr>
          </a:p>
        </p:txBody>
      </p:sp>
    </p:spTree>
    <p:extLst>
      <p:ext uri="{BB962C8B-B14F-4D97-AF65-F5344CB8AC3E}">
        <p14:creationId xmlns:p14="http://schemas.microsoft.com/office/powerpoint/2010/main" val="1664112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lv-LV" altLang="lv-LV" dirty="0"/>
              <a:t>1.2.1.1.pasākums «Atbalsts jaunu produktu un tehnoloģiju izstrādei kompetences centru ietvaros»</a:t>
            </a:r>
            <a:endParaRPr lang="lv-LV" sz="2400" dirty="0"/>
          </a:p>
        </p:txBody>
      </p:sp>
      <p:sp>
        <p:nvSpPr>
          <p:cNvPr id="3" name="Content Placeholder 2"/>
          <p:cNvSpPr>
            <a:spLocks noGrp="1"/>
          </p:cNvSpPr>
          <p:nvPr>
            <p:ph idx="1"/>
          </p:nvPr>
        </p:nvSpPr>
        <p:spPr>
          <a:xfrm>
            <a:off x="469232" y="1837944"/>
            <a:ext cx="8369968" cy="1103376"/>
          </a:xfrm>
        </p:spPr>
        <p:txBody>
          <a:bodyPr>
            <a:noAutofit/>
          </a:bodyPr>
          <a:lstStyle/>
          <a:p>
            <a:pPr algn="just">
              <a:spcBef>
                <a:spcPts val="0"/>
              </a:spcBef>
              <a:buClr>
                <a:srgbClr val="005374"/>
              </a:buClr>
              <a:defRPr/>
            </a:pPr>
            <a:endParaRPr lang="lv-LV" sz="1500" b="1" dirty="0" smtClean="0"/>
          </a:p>
          <a:p>
            <a:pPr algn="just">
              <a:spcBef>
                <a:spcPts val="0"/>
              </a:spcBef>
              <a:buClr>
                <a:srgbClr val="005374"/>
              </a:buClr>
              <a:defRPr/>
            </a:pPr>
            <a:endParaRPr lang="lv-LV" sz="1500" b="1" dirty="0"/>
          </a:p>
          <a:p>
            <a:pPr algn="just">
              <a:spcBef>
                <a:spcPts val="0"/>
              </a:spcBef>
              <a:buClr>
                <a:srgbClr val="005374"/>
              </a:buClr>
              <a:defRPr/>
            </a:pPr>
            <a:r>
              <a:rPr lang="lv-LV" sz="1500" b="1" dirty="0" smtClean="0"/>
              <a:t>Kopējais </a:t>
            </a:r>
            <a:r>
              <a:rPr lang="lv-LV" sz="1500" b="1" dirty="0"/>
              <a:t>atbalsta apjoms</a:t>
            </a:r>
            <a:r>
              <a:rPr lang="lv-LV" sz="1500" dirty="0"/>
              <a:t>:</a:t>
            </a:r>
            <a:r>
              <a:rPr lang="lv-LV" sz="1400" dirty="0"/>
              <a:t>72,3 milj. </a:t>
            </a:r>
            <a:r>
              <a:rPr lang="lv-LV" sz="1400" dirty="0" smtClean="0"/>
              <a:t>EUR</a:t>
            </a:r>
          </a:p>
          <a:p>
            <a:pPr algn="just">
              <a:spcBef>
                <a:spcPts val="0"/>
              </a:spcBef>
              <a:buClr>
                <a:srgbClr val="005374"/>
              </a:buClr>
              <a:defRPr/>
            </a:pPr>
            <a:r>
              <a:rPr lang="lv-LV" sz="1500" dirty="0" smtClean="0">
                <a:latin typeface="Verdana" panose="020B0604030504040204" pitchFamily="34" charset="0"/>
                <a:ea typeface="Verdana" panose="020B0604030504040204" pitchFamily="34" charset="0"/>
                <a:cs typeface="Verdana" panose="020B0604030504040204" pitchFamily="34" charset="0"/>
              </a:rPr>
              <a:t> </a:t>
            </a:r>
            <a:endParaRPr lang="lv-LV" sz="1500" dirty="0">
              <a:latin typeface="Verdana" panose="020B0604030504040204" pitchFamily="34" charset="0"/>
              <a:ea typeface="Verdana" panose="020B0604030504040204" pitchFamily="34" charset="0"/>
              <a:cs typeface="Verdana" panose="020B0604030504040204" pitchFamily="34" charset="0"/>
            </a:endParaRPr>
          </a:p>
          <a:p>
            <a:pPr marL="285750" indent="-285750" algn="just">
              <a:spcBef>
                <a:spcPts val="0"/>
              </a:spcBef>
              <a:buClr>
                <a:srgbClr val="005374"/>
              </a:buClr>
              <a:buFont typeface="Wingdings" panose="05000000000000000000" pitchFamily="2" charset="2"/>
              <a:buChar char="q"/>
              <a:defRPr/>
            </a:pPr>
            <a:endParaRPr lang="lv-LV" sz="1500" b="1" dirty="0"/>
          </a:p>
          <a:p>
            <a:endParaRPr lang="lv-LV" sz="1500" dirty="0"/>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4</a:t>
            </a:fld>
            <a:endParaRPr lang="lv-LV" dirty="0">
              <a:solidFill>
                <a:srgbClr val="005374"/>
              </a:solidFill>
            </a:endParaRPr>
          </a:p>
        </p:txBody>
      </p:sp>
      <p:graphicFrame>
        <p:nvGraphicFramePr>
          <p:cNvPr id="5" name="Content Placeholder 6"/>
          <p:cNvGraphicFramePr>
            <a:graphicFrameLocks/>
          </p:cNvGraphicFramePr>
          <p:nvPr>
            <p:extLst>
              <p:ext uri="{D42A27DB-BD31-4B8C-83A1-F6EECF244321}">
                <p14:modId xmlns:p14="http://schemas.microsoft.com/office/powerpoint/2010/main" val="1813182957"/>
              </p:ext>
            </p:extLst>
          </p:nvPr>
        </p:nvGraphicFramePr>
        <p:xfrm>
          <a:off x="333633" y="2941320"/>
          <a:ext cx="8353167" cy="3005523"/>
        </p:xfrm>
        <a:graphic>
          <a:graphicData uri="http://schemas.openxmlformats.org/drawingml/2006/table">
            <a:tbl>
              <a:tblPr firstRow="1" bandRow="1">
                <a:tableStyleId>{5C22544A-7EE6-4342-B048-85BDC9FD1C3A}</a:tableStyleId>
              </a:tblPr>
              <a:tblGrid>
                <a:gridCol w="1786997"/>
                <a:gridCol w="4099462"/>
                <a:gridCol w="2466708"/>
              </a:tblGrid>
              <a:tr h="518726">
                <a:tc>
                  <a:txBody>
                    <a:bodyPr/>
                    <a:lstStyle/>
                    <a:p>
                      <a:r>
                        <a:rPr lang="lv-LV" dirty="0" smtClean="0"/>
                        <a:t>Finansējums</a:t>
                      </a:r>
                      <a:endParaRPr lang="en-GB" dirty="0"/>
                    </a:p>
                  </a:txBody>
                  <a:tcPr/>
                </a:tc>
                <a:tc>
                  <a:txBody>
                    <a:bodyPr/>
                    <a:lstStyle/>
                    <a:p>
                      <a:r>
                        <a:rPr lang="lv-LV" dirty="0" smtClean="0"/>
                        <a:t>Atbalsts</a:t>
                      </a:r>
                      <a:endParaRPr lang="en-GB" dirty="0"/>
                    </a:p>
                  </a:txBody>
                  <a:tcPr/>
                </a:tc>
                <a:tc>
                  <a:txBody>
                    <a:bodyPr/>
                    <a:lstStyle/>
                    <a:p>
                      <a:r>
                        <a:rPr lang="lv-LV" dirty="0" smtClean="0"/>
                        <a:t>Īstenošanas periods</a:t>
                      </a:r>
                      <a:endParaRPr lang="en-GB" dirty="0"/>
                    </a:p>
                  </a:txBody>
                  <a:tcPr/>
                </a:tc>
              </a:tr>
              <a:tr h="518726">
                <a:tc>
                  <a:txBody>
                    <a:bodyPr/>
                    <a:lstStyle/>
                    <a:p>
                      <a:r>
                        <a:rPr lang="lv-LV" altLang="lv-LV" dirty="0" smtClean="0"/>
                        <a:t>25,65 milj. EUR</a:t>
                      </a:r>
                      <a:endParaRPr lang="en-GB" dirty="0"/>
                    </a:p>
                  </a:txBody>
                  <a:tcPr/>
                </a:tc>
                <a:tc>
                  <a:txBody>
                    <a:bodyPr/>
                    <a:lstStyle/>
                    <a:p>
                      <a:r>
                        <a:rPr lang="lv-LV" altLang="lv-LV" dirty="0" smtClean="0"/>
                        <a:t>KC pētījumi (atbalsts eksperimentālajai izstrādei un rūpnieciskajiem pētījumiem)</a:t>
                      </a:r>
                      <a:endParaRPr lang="en-GB" dirty="0"/>
                    </a:p>
                  </a:txBody>
                  <a:tcPr/>
                </a:tc>
                <a:tc>
                  <a:txBody>
                    <a:bodyPr/>
                    <a:lstStyle/>
                    <a:p>
                      <a:r>
                        <a:rPr lang="lv-LV" dirty="0" smtClean="0"/>
                        <a:t>2016.g. sākums – 2018.g.</a:t>
                      </a:r>
                      <a:r>
                        <a:rPr lang="lv-LV" baseline="0" dirty="0" smtClean="0"/>
                        <a:t> beigas</a:t>
                      </a:r>
                      <a:endParaRPr lang="en-GB" dirty="0"/>
                    </a:p>
                  </a:txBody>
                  <a:tcPr/>
                </a:tc>
              </a:tr>
              <a:tr h="657997">
                <a:tc>
                  <a:txBody>
                    <a:bodyPr/>
                    <a:lstStyle/>
                    <a:p>
                      <a:r>
                        <a:rPr lang="lv-LV" altLang="lv-LV" dirty="0" smtClean="0"/>
                        <a:t>20,0 milj. EUR infrastruktūrai</a:t>
                      </a:r>
                      <a:endParaRPr lang="en-GB" dirty="0"/>
                    </a:p>
                  </a:txBody>
                  <a:tcPr/>
                </a:tc>
                <a:tc>
                  <a:txBody>
                    <a:bodyPr/>
                    <a:lstStyle/>
                    <a:p>
                      <a:r>
                        <a:rPr lang="lv-LV" altLang="lv-LV" dirty="0" smtClean="0"/>
                        <a:t>atbalsts pētniecībai nepieciešamās infrastruktūras izveidei </a:t>
                      </a:r>
                      <a:endParaRPr lang="en-GB" dirty="0"/>
                    </a:p>
                  </a:txBody>
                  <a:tcPr/>
                </a:tc>
                <a:tc>
                  <a:txBody>
                    <a:bodyPr/>
                    <a:lstStyle/>
                    <a:p>
                      <a:r>
                        <a:rPr lang="lv-LV" dirty="0" smtClean="0"/>
                        <a:t>2017.g. vidus – 2019.g. vidus</a:t>
                      </a:r>
                      <a:endParaRPr lang="en-GB" dirty="0"/>
                    </a:p>
                  </a:txBody>
                  <a:tcPr/>
                </a:tc>
              </a:tr>
              <a:tr h="518726">
                <a:tc>
                  <a:txBody>
                    <a:bodyPr/>
                    <a:lstStyle/>
                    <a:p>
                      <a:r>
                        <a:rPr lang="lv-LV" altLang="lv-LV" dirty="0" smtClean="0"/>
                        <a:t>25,65 milj. EUR</a:t>
                      </a:r>
                      <a:endParaRPr lang="en-GB" dirty="0"/>
                    </a:p>
                  </a:txBody>
                  <a:tcPr/>
                </a:tc>
                <a:tc>
                  <a:txBody>
                    <a:bodyPr/>
                    <a:lstStyle/>
                    <a:p>
                      <a:r>
                        <a:rPr lang="lv-LV" altLang="lv-LV" dirty="0" smtClean="0"/>
                        <a:t>KC pētījumi (atbalsts eksperimentālajai izstrādei un rūpnieciskajiem pētījumiem)</a:t>
                      </a:r>
                      <a:endParaRPr lang="en-GB" dirty="0"/>
                    </a:p>
                  </a:txBody>
                  <a:tcPr/>
                </a:tc>
                <a:tc>
                  <a:txBody>
                    <a:bodyPr/>
                    <a:lstStyle/>
                    <a:p>
                      <a:r>
                        <a:rPr lang="lv-LV" dirty="0" smtClean="0"/>
                        <a:t>2019.g. sākums – 2021.g. beigas</a:t>
                      </a:r>
                      <a:endParaRPr lang="en-GB" dirty="0"/>
                    </a:p>
                  </a:txBody>
                  <a:tcPr/>
                </a:tc>
              </a:tr>
              <a:tr h="518726">
                <a:tc>
                  <a:txBody>
                    <a:bodyPr/>
                    <a:lstStyle/>
                    <a:p>
                      <a:r>
                        <a:rPr lang="lv-LV" dirty="0" smtClean="0"/>
                        <a:t>1 milj. EUR</a:t>
                      </a:r>
                      <a:endParaRPr lang="en-GB" dirty="0"/>
                    </a:p>
                  </a:txBody>
                  <a:tcPr/>
                </a:tc>
                <a:tc>
                  <a:txBody>
                    <a:bodyPr/>
                    <a:lstStyle/>
                    <a:p>
                      <a:r>
                        <a:rPr lang="lv-LV" dirty="0" smtClean="0"/>
                        <a:t>pārvaldības</a:t>
                      </a:r>
                      <a:r>
                        <a:rPr lang="lv-LV" baseline="0" dirty="0" smtClean="0"/>
                        <a:t> projekts </a:t>
                      </a:r>
                      <a:endParaRPr lang="en-GB" dirty="0"/>
                    </a:p>
                  </a:txBody>
                  <a:tcPr/>
                </a:tc>
                <a:tc>
                  <a:txBody>
                    <a:bodyPr/>
                    <a:lstStyle/>
                    <a:p>
                      <a:r>
                        <a:rPr lang="lv-LV" dirty="0" smtClean="0"/>
                        <a:t>2016.g. sākums – 2021.g.</a:t>
                      </a:r>
                      <a:r>
                        <a:rPr lang="lv-LV" baseline="0" dirty="0" smtClean="0"/>
                        <a:t> beigas</a:t>
                      </a:r>
                      <a:endParaRPr lang="en-GB" dirty="0"/>
                    </a:p>
                  </a:txBody>
                  <a:tcPr/>
                </a:tc>
              </a:tr>
            </a:tbl>
          </a:graphicData>
        </a:graphic>
      </p:graphicFrame>
    </p:spTree>
    <p:extLst>
      <p:ext uri="{BB962C8B-B14F-4D97-AF65-F5344CB8AC3E}">
        <p14:creationId xmlns:p14="http://schemas.microsoft.com/office/powerpoint/2010/main" val="2527744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a:t>
            </a:r>
            <a:endParaRPr lang="en-GB" dirty="0"/>
          </a:p>
        </p:txBody>
      </p:sp>
      <p:sp>
        <p:nvSpPr>
          <p:cNvPr id="3" name="Content Placeholder 2"/>
          <p:cNvSpPr>
            <a:spLocks noGrp="1"/>
          </p:cNvSpPr>
          <p:nvPr>
            <p:ph idx="1"/>
          </p:nvPr>
        </p:nvSpPr>
        <p:spPr>
          <a:xfrm>
            <a:off x="445168" y="1417642"/>
            <a:ext cx="8394032" cy="4556438"/>
          </a:xfrm>
        </p:spPr>
        <p:txBody>
          <a:bodyPr>
            <a:noAutofit/>
          </a:bodyPr>
          <a:lstStyle/>
          <a:p>
            <a:r>
              <a:rPr lang="lv-LV" sz="1400" b="1" dirty="0" smtClean="0"/>
              <a:t>Projektu īstenošana: </a:t>
            </a:r>
            <a:r>
              <a:rPr lang="lv-LV" sz="1400" dirty="0" smtClean="0"/>
              <a:t>2016.gada sākums līdz 2018.gada beigas</a:t>
            </a:r>
          </a:p>
          <a:p>
            <a:endParaRPr lang="lv-LV" sz="1400" dirty="0" smtClean="0"/>
          </a:p>
          <a:p>
            <a:r>
              <a:rPr lang="lv-LV" altLang="lv-LV" sz="1400" b="1" dirty="0"/>
              <a:t>Finansējuma saņēmējs: </a:t>
            </a:r>
            <a:r>
              <a:rPr lang="lv-LV" altLang="lv-LV" sz="1400" dirty="0" smtClean="0"/>
              <a:t>Kompetences centrs (juridiska persona, kuru dibinājuši </a:t>
            </a:r>
            <a:r>
              <a:rPr lang="lv-LV" altLang="lv-LV" sz="1400" dirty="0"/>
              <a:t>nozares uzņēmumi</a:t>
            </a:r>
            <a:r>
              <a:rPr lang="lv-LV" altLang="lv-LV" sz="1400" dirty="0" smtClean="0"/>
              <a:t>). </a:t>
            </a:r>
          </a:p>
          <a:p>
            <a:endParaRPr lang="lv-LV" altLang="lv-LV" sz="1400" b="1" dirty="0"/>
          </a:p>
          <a:p>
            <a:r>
              <a:rPr lang="lv-LV" altLang="lv-LV" sz="1400" b="1" dirty="0" smtClean="0"/>
              <a:t>Projektu atlase: </a:t>
            </a:r>
            <a:r>
              <a:rPr lang="lv-LV" altLang="lv-LV" sz="1400" dirty="0" smtClean="0"/>
              <a:t>atklāta projektu iesniegumu atlase</a:t>
            </a:r>
          </a:p>
          <a:p>
            <a:endParaRPr lang="lv-LV" sz="1400" dirty="0" smtClean="0"/>
          </a:p>
          <a:p>
            <a:r>
              <a:rPr lang="lv-LV" sz="1400" b="1" dirty="0" smtClean="0"/>
              <a:t>Atbalstāmās nozares: </a:t>
            </a:r>
            <a:r>
              <a:rPr lang="lv-LV" sz="1400" dirty="0" smtClean="0"/>
              <a:t>Atbilstoši RIS3 jomām</a:t>
            </a:r>
          </a:p>
          <a:p>
            <a:endParaRPr lang="lv-LV" sz="1400" dirty="0">
              <a:solidFill>
                <a:srgbClr val="FF0000"/>
              </a:solidFill>
            </a:endParaRPr>
          </a:p>
          <a:p>
            <a:r>
              <a:rPr lang="lv-LV" sz="1400" b="1" dirty="0" smtClean="0"/>
              <a:t>Obligāta </a:t>
            </a:r>
            <a:r>
              <a:rPr lang="lv-LV" sz="1400" b="1" dirty="0"/>
              <a:t>prasība:</a:t>
            </a:r>
            <a:r>
              <a:rPr lang="lv-LV" sz="1400" dirty="0" smtClean="0">
                <a:solidFill>
                  <a:srgbClr val="FF0000"/>
                </a:solidFill>
              </a:rPr>
              <a:t> </a:t>
            </a:r>
            <a:r>
              <a:rPr lang="lv-LV" sz="1400" dirty="0" smtClean="0"/>
              <a:t>Nozares stratēģijas izstrāde</a:t>
            </a:r>
          </a:p>
          <a:p>
            <a:endParaRPr lang="lv-LV" sz="1400" dirty="0"/>
          </a:p>
          <a:p>
            <a:r>
              <a:rPr lang="lv-LV" altLang="lv-LV" sz="1400" b="1" dirty="0" smtClean="0"/>
              <a:t>Maksimālais </a:t>
            </a:r>
            <a:r>
              <a:rPr lang="lv-LV" altLang="lv-LV" sz="1400" b="1" dirty="0"/>
              <a:t>finansējums vienam </a:t>
            </a:r>
            <a:r>
              <a:rPr lang="lv-LV" altLang="lv-LV" sz="1400" b="1" dirty="0" smtClean="0"/>
              <a:t>KC: </a:t>
            </a:r>
            <a:r>
              <a:rPr lang="lv-LV" altLang="lv-LV" sz="1400" dirty="0"/>
              <a:t>Maksimālais finansējums vienam kompetences centra projektam vienā kārtā – </a:t>
            </a:r>
            <a:r>
              <a:rPr lang="lv-LV" altLang="lv-LV" sz="1400" dirty="0" smtClean="0"/>
              <a:t>3,2 </a:t>
            </a:r>
            <a:r>
              <a:rPr lang="lv-LV" altLang="lv-LV" sz="1400" dirty="0"/>
              <a:t>milj. </a:t>
            </a:r>
            <a:r>
              <a:rPr lang="lv-LV" altLang="lv-LV" sz="1400" dirty="0" smtClean="0"/>
              <a:t>EUR. Minimālais </a:t>
            </a:r>
            <a:r>
              <a:rPr lang="lv-LV" altLang="lv-LV" sz="1400" dirty="0"/>
              <a:t>finansējums vienam pētniecības projektam </a:t>
            </a:r>
            <a:r>
              <a:rPr lang="lv-LV" altLang="lv-LV" sz="1400" dirty="0" smtClean="0"/>
              <a:t>- 25 000. Maksimālais </a:t>
            </a:r>
            <a:r>
              <a:rPr lang="lv-LV" altLang="lv-LV" sz="1400" dirty="0"/>
              <a:t>finansējums vienam pētniecības projektam - publiskā finansējuma apmērs visiem pētījumiem, kurus īsteno sadarbības partnera saistīto personu grupa, ir ne vairāk kā </a:t>
            </a:r>
            <a:r>
              <a:rPr lang="lv-LV" altLang="lv-LV" sz="1400" dirty="0" smtClean="0"/>
              <a:t>25 </a:t>
            </a:r>
            <a:r>
              <a:rPr lang="lv-LV" altLang="lv-LV" sz="1400" dirty="0"/>
              <a:t>% no projektam apstiprinātā publiskā finansējuma apmēra</a:t>
            </a:r>
          </a:p>
          <a:p>
            <a:r>
              <a:rPr lang="lv-LV" altLang="lv-LV" sz="1400" dirty="0" smtClean="0"/>
              <a:t>Administratīvās </a:t>
            </a:r>
            <a:r>
              <a:rPr lang="lv-LV" altLang="lv-LV" sz="1400" dirty="0"/>
              <a:t>izmaksas ir attiecināmas līdz </a:t>
            </a:r>
            <a:r>
              <a:rPr lang="lv-LV" altLang="lv-LV" sz="1400" dirty="0" smtClean="0"/>
              <a:t>150 </a:t>
            </a:r>
            <a:r>
              <a:rPr lang="lv-LV" altLang="lv-LV" sz="1400" dirty="0"/>
              <a:t>tūkst </a:t>
            </a:r>
            <a:r>
              <a:rPr lang="lv-LV" altLang="lv-LV" sz="1400" dirty="0" err="1"/>
              <a:t>euro</a:t>
            </a:r>
            <a:r>
              <a:rPr lang="lv-LV" altLang="lv-LV" sz="1400" dirty="0"/>
              <a:t> </a:t>
            </a:r>
            <a:r>
              <a:rPr lang="lv-LV" altLang="lv-LV" sz="1400" dirty="0" smtClean="0"/>
              <a:t>gadā, tai skaitā izmaksas, kas atbilst valsts atbalsta definīcijai nepārsniedz </a:t>
            </a:r>
            <a:r>
              <a:rPr lang="lv-LV" altLang="lv-LV" sz="1400" i="1" dirty="0" err="1" smtClean="0"/>
              <a:t>de</a:t>
            </a:r>
            <a:r>
              <a:rPr lang="lv-LV" altLang="lv-LV" sz="1400" i="1" dirty="0" smtClean="0"/>
              <a:t> </a:t>
            </a:r>
            <a:r>
              <a:rPr lang="lv-LV" altLang="lv-LV" sz="1400" i="1" dirty="0" err="1" smtClean="0"/>
              <a:t>minimis</a:t>
            </a:r>
            <a:r>
              <a:rPr lang="lv-LV" altLang="lv-LV" sz="1400" i="1" dirty="0" smtClean="0"/>
              <a:t> </a:t>
            </a:r>
            <a:r>
              <a:rPr lang="lv-LV" altLang="lv-LV" sz="1400" dirty="0" smtClean="0"/>
              <a:t>prasības.</a:t>
            </a:r>
          </a:p>
          <a:p>
            <a:r>
              <a:rPr lang="lv-LV" altLang="lv-LV" sz="1400" u="sng" dirty="0" smtClean="0"/>
              <a:t>Izmaksas </a:t>
            </a:r>
            <a:r>
              <a:rPr lang="lv-LV" altLang="lv-LV" sz="1400" u="sng" dirty="0" err="1"/>
              <a:t>priekšizpētei</a:t>
            </a:r>
            <a:r>
              <a:rPr lang="lv-LV" altLang="lv-LV" sz="1400" u="sng" dirty="0"/>
              <a:t> nepārsniedz 300 tūkst </a:t>
            </a:r>
            <a:r>
              <a:rPr lang="lv-LV" altLang="lv-LV" sz="1400" u="sng" dirty="0" err="1"/>
              <a:t>euro</a:t>
            </a:r>
            <a:r>
              <a:rPr lang="lv-LV" altLang="lv-LV" sz="1400" u="sng" dirty="0"/>
              <a:t> gadā</a:t>
            </a:r>
            <a:endParaRPr lang="en-GB" sz="1400" u="sng"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5</a:t>
            </a:fld>
            <a:endParaRPr lang="en-US" dirty="0"/>
          </a:p>
        </p:txBody>
      </p:sp>
    </p:spTree>
    <p:extLst>
      <p:ext uri="{BB962C8B-B14F-4D97-AF65-F5344CB8AC3E}">
        <p14:creationId xmlns:p14="http://schemas.microsoft.com/office/powerpoint/2010/main" val="3495859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lv-LV" altLang="lv-LV" dirty="0" smtClean="0"/>
              <a:t>Būtiskie nosacījumi</a:t>
            </a:r>
            <a:endParaRPr lang="lv-LV" sz="2400" dirty="0"/>
          </a:p>
        </p:txBody>
      </p:sp>
      <p:sp>
        <p:nvSpPr>
          <p:cNvPr id="3" name="Content Placeholder 2"/>
          <p:cNvSpPr>
            <a:spLocks noGrp="1"/>
          </p:cNvSpPr>
          <p:nvPr>
            <p:ph idx="1"/>
          </p:nvPr>
        </p:nvSpPr>
        <p:spPr>
          <a:xfrm>
            <a:off x="320040" y="1706880"/>
            <a:ext cx="8519160" cy="4922520"/>
          </a:xfrm>
        </p:spPr>
        <p:txBody>
          <a:bodyPr>
            <a:normAutofit/>
          </a:bodyPr>
          <a:lstStyle/>
          <a:p>
            <a:pPr algn="just">
              <a:spcBef>
                <a:spcPts val="0"/>
              </a:spcBef>
              <a:buClr>
                <a:srgbClr val="005374"/>
              </a:buClr>
              <a:defRPr/>
            </a:pPr>
            <a:r>
              <a:rPr lang="lv-LV" altLang="lv-LV" sz="1400" b="1" dirty="0" smtClean="0"/>
              <a:t>Katrā </a:t>
            </a:r>
            <a:r>
              <a:rPr lang="lv-LV" altLang="lv-LV" sz="1400" b="1" dirty="0"/>
              <a:t>Viedās specializācijas jomā vai </a:t>
            </a:r>
            <a:r>
              <a:rPr lang="lv-LV" altLang="lv-LV" sz="1400" b="1" dirty="0" err="1" smtClean="0"/>
              <a:t>apakšjomā</a:t>
            </a:r>
            <a:r>
              <a:rPr lang="lv-LV" altLang="lv-LV" sz="1400" b="1" dirty="0" smtClean="0"/>
              <a:t> </a:t>
            </a:r>
            <a:r>
              <a:rPr lang="lv-LV" altLang="lv-LV" sz="1400" dirty="0"/>
              <a:t>tiek atbalstīts </a:t>
            </a:r>
            <a:r>
              <a:rPr lang="lv-LV" altLang="lv-LV" sz="1400" b="1" dirty="0" smtClean="0"/>
              <a:t>vismaz viens KC:</a:t>
            </a:r>
            <a:endParaRPr lang="lv-LV" altLang="lv-LV" sz="1400" b="1" dirty="0"/>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Zināšanu ietilpīga </a:t>
            </a:r>
            <a:r>
              <a:rPr lang="lv-LV" sz="1400" dirty="0" err="1">
                <a:latin typeface="Verdana" panose="020B0604030504040204" pitchFamily="34" charset="0"/>
                <a:ea typeface="Verdana" panose="020B0604030504040204" pitchFamily="34" charset="0"/>
                <a:cs typeface="Verdana" panose="020B0604030504040204" pitchFamily="34" charset="0"/>
              </a:rPr>
              <a:t>bioekonomika</a:t>
            </a:r>
            <a:r>
              <a:rPr lang="lv-LV" sz="1400" dirty="0">
                <a:latin typeface="Verdana" panose="020B0604030504040204" pitchFamily="34" charset="0"/>
                <a:ea typeface="Verdana" panose="020B0604030504040204" pitchFamily="34" charset="0"/>
                <a:cs typeface="Verdana" panose="020B0604030504040204" pitchFamily="34" charset="0"/>
              </a:rPr>
              <a:t> - Inovatīvi risinājumi mežsaimniecībai un kokapstrādē</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Zināšanu ietilpīga </a:t>
            </a:r>
            <a:r>
              <a:rPr lang="lv-LV" sz="1400" dirty="0" err="1">
                <a:latin typeface="Verdana" panose="020B0604030504040204" pitchFamily="34" charset="0"/>
                <a:ea typeface="Verdana" panose="020B0604030504040204" pitchFamily="34" charset="0"/>
                <a:cs typeface="Verdana" panose="020B0604030504040204" pitchFamily="34" charset="0"/>
              </a:rPr>
              <a:t>bioekonomika</a:t>
            </a:r>
            <a:r>
              <a:rPr lang="lv-LV" sz="1400" dirty="0">
                <a:latin typeface="Verdana" panose="020B0604030504040204" pitchFamily="34" charset="0"/>
                <a:ea typeface="Verdana" panose="020B0604030504040204" pitchFamily="34" charset="0"/>
                <a:cs typeface="Verdana" panose="020B0604030504040204" pitchFamily="34" charset="0"/>
              </a:rPr>
              <a:t> - Inovatīvi risinājumi lauksaimniecībai un pārtikas ražošanai</a:t>
            </a:r>
          </a:p>
          <a:p>
            <a:pPr marL="1047750" lvl="1" indent="-285750" algn="just">
              <a:spcBef>
                <a:spcPts val="0"/>
              </a:spcBef>
              <a:buClr>
                <a:srgbClr val="005374"/>
              </a:buClr>
              <a:buFont typeface="Wingdings" panose="05000000000000000000" pitchFamily="2" charset="2"/>
              <a:buChar char="q"/>
              <a:defRPr/>
            </a:pPr>
            <a:r>
              <a:rPr lang="lv-LV" sz="1400" dirty="0" err="1">
                <a:latin typeface="Verdana" panose="020B0604030504040204" pitchFamily="34" charset="0"/>
                <a:ea typeface="Verdana" panose="020B0604030504040204" pitchFamily="34" charset="0"/>
                <a:cs typeface="Verdana" panose="020B0604030504040204" pitchFamily="34" charset="0"/>
              </a:rPr>
              <a:t>Biomedicīna</a:t>
            </a:r>
            <a:r>
              <a:rPr lang="lv-LV" sz="1400" dirty="0">
                <a:latin typeface="Verdana" panose="020B0604030504040204" pitchFamily="34" charset="0"/>
                <a:ea typeface="Verdana" panose="020B0604030504040204" pitchFamily="34" charset="0"/>
                <a:cs typeface="Verdana" panose="020B0604030504040204" pitchFamily="34" charset="0"/>
              </a:rPr>
              <a:t>, medicīnas tehnoloģijas, </a:t>
            </a:r>
            <a:r>
              <a:rPr lang="lv-LV" sz="1400" dirty="0" err="1">
                <a:latin typeface="Verdana" panose="020B0604030504040204" pitchFamily="34" charset="0"/>
                <a:ea typeface="Verdana" panose="020B0604030504040204" pitchFamily="34" charset="0"/>
                <a:cs typeface="Verdana" panose="020B0604030504040204" pitchFamily="34" charset="0"/>
              </a:rPr>
              <a:t>biofarmācija</a:t>
            </a:r>
            <a:r>
              <a:rPr lang="lv-LV" sz="1400" dirty="0">
                <a:latin typeface="Verdana" panose="020B0604030504040204" pitchFamily="34" charset="0"/>
                <a:ea typeface="Verdana" panose="020B0604030504040204" pitchFamily="34" charset="0"/>
                <a:cs typeface="Verdana" panose="020B0604030504040204" pitchFamily="34" charset="0"/>
              </a:rPr>
              <a:t> un biotehnoloģijas</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Viedie materiāli,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r>
              <a:rPr lang="lv-LV" sz="1400" dirty="0">
                <a:latin typeface="Verdana" panose="020B0604030504040204" pitchFamily="34" charset="0"/>
                <a:ea typeface="Verdana" panose="020B0604030504040204" pitchFamily="34" charset="0"/>
                <a:cs typeface="Verdana" panose="020B0604030504040204" pitchFamily="34" charset="0"/>
              </a:rPr>
              <a:t> - Viedie materiāli</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Viedie materiāli,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r>
              <a:rPr lang="lv-LV" sz="1400" dirty="0">
                <a:latin typeface="Verdana" panose="020B0604030504040204" pitchFamily="34" charset="0"/>
                <a:ea typeface="Verdana" panose="020B0604030504040204" pitchFamily="34" charset="0"/>
                <a:cs typeface="Verdana" panose="020B0604030504040204" pitchFamily="34" charset="0"/>
              </a:rPr>
              <a:t> - Modernas ražošanas tehnoloģijas un </a:t>
            </a:r>
            <a:r>
              <a:rPr lang="lv-LV" sz="1400" dirty="0" err="1">
                <a:latin typeface="Verdana" panose="020B0604030504040204" pitchFamily="34" charset="0"/>
                <a:ea typeface="Verdana" panose="020B0604030504040204" pitchFamily="34" charset="0"/>
                <a:cs typeface="Verdana" panose="020B0604030504040204" pitchFamily="34" charset="0"/>
              </a:rPr>
              <a:t>inženiersistēmas</a:t>
            </a:r>
            <a:endParaRPr lang="lv-LV" sz="1400" dirty="0">
              <a:latin typeface="Verdana" panose="020B0604030504040204" pitchFamily="34" charset="0"/>
              <a:ea typeface="Verdana" panose="020B0604030504040204" pitchFamily="34" charset="0"/>
              <a:cs typeface="Verdana" panose="020B0604030504040204" pitchFamily="34" charset="0"/>
            </a:endParaRP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Informācijas un komunikāciju tehnoloģijas – Aparātbūve</a:t>
            </a:r>
          </a:p>
          <a:p>
            <a:pPr marL="1047750" lvl="1" indent="-285750" algn="just">
              <a:spcBef>
                <a:spcPts val="0"/>
              </a:spcBef>
              <a:buClr>
                <a:srgbClr val="005374"/>
              </a:buClr>
              <a:buFont typeface="Wingdings" panose="05000000000000000000" pitchFamily="2" charset="2"/>
              <a:buChar char="q"/>
              <a:defRPr/>
            </a:pPr>
            <a:r>
              <a:rPr lang="lv-LV" sz="1400" dirty="0">
                <a:latin typeface="Verdana" panose="020B0604030504040204" pitchFamily="34" charset="0"/>
                <a:ea typeface="Verdana" panose="020B0604030504040204" pitchFamily="34" charset="0"/>
                <a:cs typeface="Verdana" panose="020B0604030504040204" pitchFamily="34" charset="0"/>
              </a:rPr>
              <a:t>Informācijas un komunikāciju tehnoloģijas – Informācijas un komunikāciju </a:t>
            </a:r>
            <a:r>
              <a:rPr lang="lv-LV" sz="1400" dirty="0" smtClean="0">
                <a:latin typeface="Verdana" panose="020B0604030504040204" pitchFamily="34" charset="0"/>
                <a:ea typeface="Verdana" panose="020B0604030504040204" pitchFamily="34" charset="0"/>
                <a:cs typeface="Verdana" panose="020B0604030504040204" pitchFamily="34" charset="0"/>
              </a:rPr>
              <a:t>tehnoloģijas</a:t>
            </a:r>
          </a:p>
          <a:p>
            <a:pPr marL="1047750" lvl="1" indent="-285750" algn="just">
              <a:spcBef>
                <a:spcPts val="0"/>
              </a:spcBef>
              <a:buClr>
                <a:srgbClr val="005374"/>
              </a:buClr>
              <a:buFont typeface="Wingdings" panose="05000000000000000000" pitchFamily="2" charset="2"/>
              <a:buChar char="q"/>
              <a:defRPr/>
            </a:pPr>
            <a:r>
              <a:rPr lang="lv-LV" sz="1400" dirty="0" smtClean="0">
                <a:latin typeface="Verdana" panose="020B0604030504040204" pitchFamily="34" charset="0"/>
                <a:ea typeface="Verdana" panose="020B0604030504040204" pitchFamily="34" charset="0"/>
                <a:cs typeface="Verdana" panose="020B0604030504040204" pitchFamily="34" charset="0"/>
              </a:rPr>
              <a:t>Viedā </a:t>
            </a:r>
            <a:r>
              <a:rPr lang="lv-LV" sz="1400" dirty="0">
                <a:latin typeface="Verdana" panose="020B0604030504040204" pitchFamily="34" charset="0"/>
                <a:ea typeface="Verdana" panose="020B0604030504040204" pitchFamily="34" charset="0"/>
                <a:cs typeface="Verdana" panose="020B0604030504040204" pitchFamily="34" charset="0"/>
              </a:rPr>
              <a:t>enerģētika</a:t>
            </a:r>
          </a:p>
          <a:p>
            <a:pPr algn="just">
              <a:spcBef>
                <a:spcPts val="0"/>
              </a:spcBef>
              <a:buClr>
                <a:srgbClr val="005374"/>
              </a:buClr>
              <a:defRPr/>
            </a:pPr>
            <a:endParaRPr lang="lv-LV" sz="1400" dirty="0" smtClean="0"/>
          </a:p>
          <a:p>
            <a:pPr algn="just">
              <a:spcBef>
                <a:spcPts val="0"/>
              </a:spcBef>
              <a:buClr>
                <a:srgbClr val="005374"/>
              </a:buClr>
              <a:defRPr/>
            </a:pPr>
            <a:r>
              <a:rPr lang="lv-LV" sz="1400" b="1" dirty="0" smtClean="0"/>
              <a:t>KC juridiskais statuss: Komersants vai biedrība </a:t>
            </a:r>
          </a:p>
          <a:p>
            <a:pPr algn="just">
              <a:spcBef>
                <a:spcPts val="0"/>
              </a:spcBef>
              <a:buClr>
                <a:srgbClr val="005374"/>
              </a:buClr>
              <a:defRPr/>
            </a:pPr>
            <a:r>
              <a:rPr lang="lv-LV" sz="1400" dirty="0" smtClean="0"/>
              <a:t>Visefektīvākā forma («mežu» KC) – SIA, kura īpašnieks ir visus nozares komersantus apvienojoša biedrība</a:t>
            </a:r>
          </a:p>
          <a:p>
            <a:pPr algn="just">
              <a:spcBef>
                <a:spcPts val="0"/>
              </a:spcBef>
              <a:buClr>
                <a:srgbClr val="005374"/>
              </a:buClr>
              <a:defRPr/>
            </a:pPr>
            <a:endParaRPr lang="lv-LV" sz="1400" dirty="0" smtClean="0"/>
          </a:p>
          <a:p>
            <a:pPr algn="just">
              <a:spcBef>
                <a:spcPts val="0"/>
              </a:spcBef>
              <a:buClr>
                <a:srgbClr val="005374"/>
              </a:buClr>
              <a:defRPr/>
            </a:pPr>
            <a:r>
              <a:rPr lang="lv-LV" sz="1400" b="1" dirty="0" smtClean="0"/>
              <a:t>Projektā jānorāda eksperimentālās izstrādes</a:t>
            </a:r>
            <a:endParaRPr lang="lv-LV" sz="1400" b="1" dirty="0"/>
          </a:p>
          <a:p>
            <a:pPr algn="just">
              <a:spcBef>
                <a:spcPts val="0"/>
              </a:spcBef>
              <a:buClr>
                <a:srgbClr val="005374"/>
              </a:buClr>
              <a:defRPr/>
            </a:pPr>
            <a:endParaRPr lang="lv-LV" sz="1400" dirty="0"/>
          </a:p>
          <a:p>
            <a:pPr algn="just">
              <a:spcBef>
                <a:spcPts val="0"/>
              </a:spcBef>
              <a:buClr>
                <a:srgbClr val="005374"/>
              </a:buClr>
              <a:defRPr/>
            </a:pPr>
            <a:r>
              <a:rPr lang="lv-LV" sz="1400" b="1" dirty="0" smtClean="0"/>
              <a:t>Projekta iesniegumā jānorāda plānotais pasūtīju apjoms, kuros tiks iesaistīti Latvijas zinātniekiem</a:t>
            </a:r>
          </a:p>
        </p:txBody>
      </p:sp>
      <p:sp>
        <p:nvSpPr>
          <p:cNvPr id="2" name="Slide Number Placeholder 1"/>
          <p:cNvSpPr>
            <a:spLocks noGrp="1"/>
          </p:cNvSpPr>
          <p:nvPr>
            <p:ph type="sldNum" sz="quarter" idx="13"/>
          </p:nvPr>
        </p:nvSpPr>
        <p:spPr/>
        <p:txBody>
          <a:bodyPr/>
          <a:lstStyle/>
          <a:p>
            <a:pPr>
              <a:defRPr/>
            </a:pPr>
            <a:fld id="{D63B9806-8F32-43D8-BD89-8F1A55A47303}" type="slidenum">
              <a:rPr lang="lv-LV" smtClean="0">
                <a:solidFill>
                  <a:srgbClr val="005374"/>
                </a:solidFill>
              </a:rPr>
              <a:pPr>
                <a:defRPr/>
              </a:pPr>
              <a:t>6</a:t>
            </a:fld>
            <a:endParaRPr lang="lv-LV" dirty="0">
              <a:solidFill>
                <a:srgbClr val="005374"/>
              </a:solidFill>
            </a:endParaRPr>
          </a:p>
        </p:txBody>
      </p:sp>
    </p:spTree>
    <p:extLst>
      <p:ext uri="{BB962C8B-B14F-4D97-AF65-F5344CB8AC3E}">
        <p14:creationId xmlns:p14="http://schemas.microsoft.com/office/powerpoint/2010/main" val="3361439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 - atbalsta intensitātes</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32319727"/>
              </p:ext>
            </p:extLst>
          </p:nvPr>
        </p:nvGraphicFramePr>
        <p:xfrm>
          <a:off x="333983" y="1508558"/>
          <a:ext cx="8505217" cy="4045935"/>
        </p:xfrm>
        <a:graphic>
          <a:graphicData uri="http://schemas.openxmlformats.org/drawingml/2006/table">
            <a:tbl>
              <a:tblPr firstRow="1" firstCol="1" bandRow="1">
                <a:tableStyleId>{5C22544A-7EE6-4342-B048-85BDC9FD1C3A}</a:tableStyleId>
              </a:tblPr>
              <a:tblGrid>
                <a:gridCol w="4185928"/>
                <a:gridCol w="1439763"/>
                <a:gridCol w="1439763"/>
                <a:gridCol w="1439763"/>
              </a:tblGrid>
              <a:tr h="505743">
                <a:tc>
                  <a:txBody>
                    <a:bodyPr/>
                    <a:lstStyle/>
                    <a:p>
                      <a:pPr algn="just">
                        <a:spcAft>
                          <a:spcPts val="0"/>
                        </a:spcAft>
                      </a:pPr>
                      <a:r>
                        <a:rPr lang="lv-LV" sz="1800" dirty="0">
                          <a:effectLst/>
                        </a:rPr>
                        <a:t> </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Mazie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Vidējie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Lielie</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Rūpnieciskie pētījumi</a:t>
                      </a:r>
                    </a:p>
                    <a:p>
                      <a:pPr algn="just">
                        <a:spcAft>
                          <a:spcPts val="0"/>
                        </a:spcAft>
                      </a:pPr>
                      <a:r>
                        <a:rPr lang="lv-LV" sz="1800" dirty="0">
                          <a:effectLst/>
                        </a:rPr>
                        <a:t>   </a:t>
                      </a:r>
                      <a:r>
                        <a:rPr lang="lv-LV" sz="1800" dirty="0" smtClean="0">
                          <a:effectLst/>
                        </a:rPr>
                        <a:t>+ ja </a:t>
                      </a:r>
                      <a:r>
                        <a:rPr lang="lv-LV" sz="1800" dirty="0">
                          <a:effectLst/>
                        </a:rPr>
                        <a:t>ir efektīva sadarbība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70%</a:t>
                      </a:r>
                    </a:p>
                    <a:p>
                      <a:pPr algn="just">
                        <a:spcAft>
                          <a:spcPts val="0"/>
                        </a:spcAft>
                      </a:pPr>
                      <a:r>
                        <a:rPr lang="lv-LV" sz="1800">
                          <a:effectLst/>
                        </a:rPr>
                        <a:t>+10%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60%</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50%</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Eksperimentālā izstrādne</a:t>
                      </a:r>
                    </a:p>
                    <a:p>
                      <a:pPr algn="just">
                        <a:spcAft>
                          <a:spcPts val="0"/>
                        </a:spcAft>
                      </a:pPr>
                      <a:r>
                        <a:rPr lang="lv-LV" sz="1800" dirty="0">
                          <a:effectLst/>
                        </a:rPr>
                        <a:t>  </a:t>
                      </a:r>
                      <a:r>
                        <a:rPr lang="lv-LV" sz="1800" dirty="0" smtClean="0">
                          <a:effectLst/>
                        </a:rPr>
                        <a:t>+ </a:t>
                      </a:r>
                      <a:r>
                        <a:rPr lang="lv-LV" sz="1800" dirty="0">
                          <a:effectLst/>
                        </a:rPr>
                        <a:t>ja ir efektīva sadarbība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45%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35%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25%</a:t>
                      </a:r>
                    </a:p>
                    <a:p>
                      <a:pPr algn="just">
                        <a:spcAft>
                          <a:spcPts val="0"/>
                        </a:spcAft>
                      </a:pPr>
                      <a:r>
                        <a:rPr lang="lv-LV" sz="1800">
                          <a:effectLst/>
                        </a:rPr>
                        <a:t>+15%</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505743">
                <a:tc>
                  <a:txBody>
                    <a:bodyPr/>
                    <a:lstStyle/>
                    <a:p>
                      <a:pPr algn="just">
                        <a:spcAft>
                          <a:spcPts val="0"/>
                        </a:spcAft>
                      </a:pPr>
                      <a:r>
                        <a:rPr lang="lv-LV" sz="1800" dirty="0">
                          <a:effectLst/>
                        </a:rPr>
                        <a:t>Atbalsts </a:t>
                      </a:r>
                      <a:r>
                        <a:rPr lang="lv-LV" sz="1800" dirty="0" err="1">
                          <a:effectLst/>
                        </a:rPr>
                        <a:t>priekšizpētei</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70%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60%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a:effectLst/>
                        </a:rPr>
                        <a:t>50%</a:t>
                      </a:r>
                      <a:endParaRPr lang="lv-LV"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r h="1011483">
                <a:tc>
                  <a:txBody>
                    <a:bodyPr/>
                    <a:lstStyle/>
                    <a:p>
                      <a:pPr algn="just">
                        <a:spcAft>
                          <a:spcPts val="0"/>
                        </a:spcAft>
                      </a:pPr>
                      <a:r>
                        <a:rPr lang="lv-LV" sz="1800" dirty="0">
                          <a:effectLst/>
                        </a:rPr>
                        <a:t>Pētniecības projektu koordinācija un īstenošanas uzraudzība</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c>
                  <a:txBody>
                    <a:bodyPr/>
                    <a:lstStyle/>
                    <a:p>
                      <a:pPr algn="just">
                        <a:spcAft>
                          <a:spcPts val="0"/>
                        </a:spcAft>
                      </a:pPr>
                      <a:r>
                        <a:rPr lang="lv-LV" sz="1800" dirty="0" smtClean="0">
                          <a:effectLst/>
                        </a:rPr>
                        <a:t>70%</a:t>
                      </a:r>
                      <a:endParaRPr lang="lv-LV"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5633" marR="65633" marT="0" marB="0"/>
                </a:tc>
              </a:tr>
            </a:tbl>
          </a:graphicData>
        </a:graphic>
      </p:graphicFrame>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7</a:t>
            </a:fld>
            <a:endParaRPr lang="en-US" dirty="0"/>
          </a:p>
        </p:txBody>
      </p:sp>
    </p:spTree>
    <p:extLst>
      <p:ext uri="{BB962C8B-B14F-4D97-AF65-F5344CB8AC3E}">
        <p14:creationId xmlns:p14="http://schemas.microsoft.com/office/powerpoint/2010/main" val="919348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pētījumi - attiecināmās izmaksas</a:t>
            </a:r>
            <a:endParaRPr lang="en-GB" dirty="0"/>
          </a:p>
        </p:txBody>
      </p:sp>
      <p:sp>
        <p:nvSpPr>
          <p:cNvPr id="3" name="Content Placeholder 2"/>
          <p:cNvSpPr>
            <a:spLocks noGrp="1"/>
          </p:cNvSpPr>
          <p:nvPr>
            <p:ph idx="1"/>
          </p:nvPr>
        </p:nvSpPr>
        <p:spPr>
          <a:xfrm>
            <a:off x="350521" y="1417642"/>
            <a:ext cx="8641080" cy="4708531"/>
          </a:xfrm>
        </p:spPr>
        <p:txBody>
          <a:bodyPr>
            <a:normAutofit fontScale="85000" lnSpcReduction="10000"/>
          </a:bodyPr>
          <a:lstStyle/>
          <a:p>
            <a:r>
              <a:rPr lang="lv-LV" sz="1800" dirty="0"/>
              <a:t>Ar </a:t>
            </a:r>
            <a:r>
              <a:rPr lang="lv-LV" sz="1800" dirty="0" smtClean="0"/>
              <a:t>eksperimentālo izstrādni </a:t>
            </a:r>
            <a:r>
              <a:rPr lang="lv-LV" sz="1800" dirty="0"/>
              <a:t>un rūpniecisko pētījumu saistītās izmaksas:</a:t>
            </a:r>
          </a:p>
          <a:p>
            <a:pPr marL="441325" lvl="0" indent="-285750">
              <a:buFont typeface="Arial" panose="020B0604020202020204" pitchFamily="34" charset="0"/>
              <a:buChar char="•"/>
            </a:pPr>
            <a:r>
              <a:rPr lang="lv-LV" sz="1800" dirty="0"/>
              <a:t>Pētniecībā iesaistītā personāla </a:t>
            </a:r>
            <a:r>
              <a:rPr lang="lv-LV" sz="1800" dirty="0" smtClean="0"/>
              <a:t>atlīdzība</a:t>
            </a:r>
            <a:endParaRPr lang="lv-LV" sz="1800" dirty="0"/>
          </a:p>
          <a:p>
            <a:pPr marL="441325" lvl="0" indent="-285750">
              <a:buFont typeface="Arial" panose="020B0604020202020204" pitchFamily="34" charset="0"/>
              <a:buChar char="•"/>
            </a:pPr>
            <a:r>
              <a:rPr lang="lv-LV" sz="1800" dirty="0"/>
              <a:t>Komandējuma (darba brauciena) </a:t>
            </a:r>
            <a:r>
              <a:rPr lang="lv-LV" sz="1800" dirty="0" smtClean="0"/>
              <a:t>izmaksas</a:t>
            </a:r>
            <a:endParaRPr lang="lv-LV" sz="1800" dirty="0"/>
          </a:p>
          <a:p>
            <a:pPr marL="441325" lvl="0" indent="-285750">
              <a:buFont typeface="Arial" panose="020B0604020202020204" pitchFamily="34" charset="0"/>
              <a:buChar char="•"/>
            </a:pPr>
            <a:r>
              <a:rPr lang="lv-LV" sz="1800" dirty="0"/>
              <a:t>Komunālo pakalpojumu un sakaru pakalpojumu izmaksas, ciktāl tos izmanto pētniecības </a:t>
            </a:r>
            <a:r>
              <a:rPr lang="lv-LV" sz="1800" dirty="0" smtClean="0"/>
              <a:t>darbībām</a:t>
            </a:r>
            <a:endParaRPr lang="lv-LV" sz="1800" dirty="0"/>
          </a:p>
          <a:p>
            <a:pPr marL="441325" lvl="0" indent="-285750">
              <a:buFont typeface="Arial" panose="020B0604020202020204" pitchFamily="34" charset="0"/>
              <a:buChar char="•"/>
            </a:pPr>
            <a:r>
              <a:rPr lang="lv-LV" sz="1800" dirty="0"/>
              <a:t>T</a:t>
            </a:r>
            <a:r>
              <a:rPr lang="lv-LV" sz="1800" dirty="0" smtClean="0"/>
              <a:t>elpu</a:t>
            </a:r>
            <a:r>
              <a:rPr lang="lv-LV" sz="1800" dirty="0"/>
              <a:t>, instrumentu, iekārtu un to aprīkojuma nomas </a:t>
            </a:r>
            <a:r>
              <a:rPr lang="lv-LV" sz="1800" dirty="0" smtClean="0"/>
              <a:t>izmaksa</a:t>
            </a:r>
            <a:r>
              <a:rPr lang="lv-LV" sz="1800" dirty="0"/>
              <a:t>, ciktāl tos izmanto pētniecības </a:t>
            </a:r>
            <a:r>
              <a:rPr lang="lv-LV" sz="1800" dirty="0" smtClean="0"/>
              <a:t>darbībām</a:t>
            </a:r>
            <a:endParaRPr lang="lv-LV" sz="1800" dirty="0"/>
          </a:p>
          <a:p>
            <a:pPr marL="441325" lvl="0" indent="-285750">
              <a:buFont typeface="Arial" panose="020B0604020202020204" pitchFamily="34" charset="0"/>
              <a:buChar char="•"/>
            </a:pPr>
            <a:r>
              <a:rPr lang="lv-LV" sz="1800" dirty="0"/>
              <a:t>Materiālu (fizikālie, bioloģiskie, ķīmiskie un citi materiāli, izmēģinājuma dzīvnieki, reaktīvi, ķimikālijas, laboratorijas trauki, medikamenti pētniecībai), zinātniskās literatūras un mazvērtīgā inventāra iegādes izmaksas, tai skaitā piegādes izmaksas</a:t>
            </a:r>
          </a:p>
          <a:p>
            <a:pPr marL="441325" lvl="0" indent="-285750">
              <a:buFont typeface="Arial" panose="020B0604020202020204" pitchFamily="34" charset="0"/>
              <a:buChar char="•"/>
            </a:pPr>
            <a:r>
              <a:rPr lang="lv-LV" sz="1800" dirty="0"/>
              <a:t>Ārējo pakalpojumu izmaksas, līgumpētījumu, testēšanas pakalpojumu, patentu meklējumu </a:t>
            </a:r>
            <a:r>
              <a:rPr lang="lv-LV" sz="1800" dirty="0" err="1"/>
              <a:t>utml</a:t>
            </a:r>
            <a:r>
              <a:rPr lang="lv-LV" sz="1800" dirty="0"/>
              <a:t>. darbību izmaksas</a:t>
            </a:r>
          </a:p>
          <a:p>
            <a:pPr marL="441325" lvl="0" indent="-285750">
              <a:buFont typeface="Arial" panose="020B0604020202020204" pitchFamily="34" charset="0"/>
              <a:buChar char="•"/>
            </a:pPr>
            <a:r>
              <a:rPr lang="lv-LV" sz="1800" dirty="0"/>
              <a:t>Netiešās pētniecības izmaksas – neparedzētie izdevumi (ne vairāk kā 10% no tiešajām pētniecības izmaksām)</a:t>
            </a:r>
          </a:p>
          <a:p>
            <a:r>
              <a:rPr lang="lv-LV" sz="1800" dirty="0"/>
              <a:t>Ar projektu koordinācijas un īstenošanas uzraudzību saistītās izmaksas:</a:t>
            </a:r>
          </a:p>
          <a:p>
            <a:pPr marL="441325" lvl="0" indent="-285750">
              <a:buFont typeface="Arial" panose="020B0604020202020204" pitchFamily="34" charset="0"/>
              <a:buChar char="•"/>
            </a:pPr>
            <a:r>
              <a:rPr lang="lv-LV" sz="1800" dirty="0"/>
              <a:t>Kompetences centra </a:t>
            </a:r>
            <a:r>
              <a:rPr lang="lv-LV" sz="1800" dirty="0" smtClean="0"/>
              <a:t>darbinieku atlīdzība</a:t>
            </a:r>
            <a:endParaRPr lang="lv-LV" sz="1800" dirty="0"/>
          </a:p>
          <a:p>
            <a:pPr marL="441325" lvl="0" indent="-285750">
              <a:buFont typeface="Arial" panose="020B0604020202020204" pitchFamily="34" charset="0"/>
              <a:buChar char="•"/>
            </a:pPr>
            <a:r>
              <a:rPr lang="lv-LV" sz="1800" dirty="0"/>
              <a:t>Komandējuma (darba brauciena) </a:t>
            </a:r>
            <a:r>
              <a:rPr lang="lv-LV" sz="1800" dirty="0" smtClean="0"/>
              <a:t>izmaksas</a:t>
            </a:r>
            <a:endParaRPr lang="lv-LV" sz="1800" dirty="0"/>
          </a:p>
          <a:p>
            <a:pPr marL="441325" lvl="0" indent="-285750">
              <a:buFont typeface="Arial" panose="020B0604020202020204" pitchFamily="34" charset="0"/>
              <a:buChar char="•"/>
            </a:pPr>
            <a:r>
              <a:rPr lang="lv-LV" sz="1800" dirty="0" smtClean="0"/>
              <a:t>Telpu</a:t>
            </a:r>
            <a:r>
              <a:rPr lang="lv-LV" sz="1800" dirty="0"/>
              <a:t>, instrumentu un materiālu </a:t>
            </a:r>
            <a:r>
              <a:rPr lang="lv-LV" sz="1800" dirty="0" smtClean="0"/>
              <a:t>izmaksas</a:t>
            </a:r>
            <a:endParaRPr lang="lv-LV" sz="1800" dirty="0"/>
          </a:p>
          <a:p>
            <a:pPr marL="441325" indent="-285750">
              <a:buFont typeface="Arial" panose="020B0604020202020204" pitchFamily="34" charset="0"/>
              <a:buChar char="•"/>
            </a:pPr>
            <a:r>
              <a:rPr lang="lv-LV" sz="1800" dirty="0"/>
              <a:t>Ārējo pakalpojumu </a:t>
            </a:r>
            <a:r>
              <a:rPr lang="lv-LV" sz="1800" dirty="0" smtClean="0"/>
              <a:t>izmaksas</a:t>
            </a:r>
            <a:endParaRPr lang="lv-LV" sz="1800"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8</a:t>
            </a:fld>
            <a:endParaRPr lang="en-US" dirty="0"/>
          </a:p>
        </p:txBody>
      </p:sp>
    </p:spTree>
    <p:extLst>
      <p:ext uri="{BB962C8B-B14F-4D97-AF65-F5344CB8AC3E}">
        <p14:creationId xmlns:p14="http://schemas.microsoft.com/office/powerpoint/2010/main" val="3265869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KC stratēģijas sadaļas</a:t>
            </a:r>
            <a:endParaRPr lang="lv-LV" dirty="0"/>
          </a:p>
        </p:txBody>
      </p:sp>
      <p:sp>
        <p:nvSpPr>
          <p:cNvPr id="3" name="Content Placeholder 2"/>
          <p:cNvSpPr>
            <a:spLocks noGrp="1"/>
          </p:cNvSpPr>
          <p:nvPr>
            <p:ph idx="1"/>
          </p:nvPr>
        </p:nvSpPr>
        <p:spPr>
          <a:xfrm>
            <a:off x="0" y="1306806"/>
            <a:ext cx="9060873" cy="5017794"/>
          </a:xfrm>
        </p:spPr>
        <p:txBody>
          <a:bodyPr>
            <a:normAutofit fontScale="92500" lnSpcReduction="20000"/>
          </a:bodyPr>
          <a:lstStyle/>
          <a:p>
            <a:pPr lvl="1" algn="just">
              <a:spcBef>
                <a:spcPts val="0"/>
              </a:spcBef>
              <a:buClr>
                <a:srgbClr val="005374"/>
              </a:buClr>
              <a:buFont typeface="Wingdings" panose="05000000000000000000" pitchFamily="2" charset="2"/>
              <a:buChar char="q"/>
              <a:defRPr/>
            </a:pP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Pārstāvētās </a:t>
            </a:r>
            <a:r>
              <a:rPr lang="lv-LV" altLang="lv-LV" sz="1800" b="1" kern="0" dirty="0">
                <a:latin typeface="Verdana" panose="020B0604030504040204" pitchFamily="34" charset="0"/>
                <a:ea typeface="Verdana" panose="020B0604030504040204" pitchFamily="34" charset="0"/>
                <a:cs typeface="Verdana" panose="020B0604030504040204" pitchFamily="34" charset="0"/>
              </a:rPr>
              <a:t>nozares apraksts</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 </a:t>
            </a:r>
            <a:endParaRPr lang="lv-LV" altLang="lv-LV" sz="1800" kern="0" dirty="0">
              <a:latin typeface="Verdana" panose="020B0604030504040204" pitchFamily="34" charset="0"/>
              <a:ea typeface="Verdana" panose="020B0604030504040204" pitchFamily="34" charset="0"/>
              <a:cs typeface="Verdana" panose="020B0604030504040204" pitchFamily="34" charset="0"/>
            </a:endParaRPr>
          </a:p>
          <a:p>
            <a:pPr lvl="2" algn="just">
              <a:spcBef>
                <a:spcPts val="0"/>
              </a:spcBef>
              <a:buClr>
                <a:srgbClr val="005374"/>
              </a:buClr>
              <a:buFont typeface="Wingdings" panose="05000000000000000000" pitchFamily="2" charset="2"/>
              <a:buChar char="Ø"/>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Pārstāvji, t.sk., ZI un AII </a:t>
            </a:r>
          </a:p>
          <a:p>
            <a:pPr lvl="2" algn="just">
              <a:spcBef>
                <a:spcPts val="0"/>
              </a:spcBef>
              <a:buClr>
                <a:srgbClr val="005374"/>
              </a:buClr>
              <a:buFont typeface="Wingdings" panose="05000000000000000000" pitchFamily="2" charset="2"/>
              <a:buChar char="Ø"/>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Jomas </a:t>
            </a:r>
            <a:r>
              <a:rPr lang="lv-LV" altLang="lv-LV" sz="1800" kern="0" dirty="0">
                <a:latin typeface="Verdana" panose="020B0604030504040204" pitchFamily="34" charset="0"/>
                <a:ea typeface="Verdana" panose="020B0604030504040204" pitchFamily="34" charset="0"/>
                <a:cs typeface="Verdana" panose="020B0604030504040204" pitchFamily="34" charset="0"/>
              </a:rPr>
              <a:t>komersantu produkta groza raksturojums, tā attīstības un  pielāgošanās iespējas globālajam tirgum – attiecīgās jomas nākotnes kompetenču definējums</a:t>
            </a:r>
          </a:p>
          <a:p>
            <a:pPr lvl="2" algn="just">
              <a:spcBef>
                <a:spcPts val="0"/>
              </a:spcBef>
              <a:buClr>
                <a:srgbClr val="005374"/>
              </a:buClr>
              <a:buFont typeface="Wingdings" panose="05000000000000000000" pitchFamily="2" charset="2"/>
              <a:buChar char="Ø"/>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Jomas uzņēmumu salīdzinošo priekšrocību un būtiskāko trūkumu raksturojums</a:t>
            </a:r>
          </a:p>
          <a:p>
            <a:pPr lvl="2" algn="just">
              <a:spcBef>
                <a:spcPts val="0"/>
              </a:spcBef>
              <a:buClr>
                <a:srgbClr val="005374"/>
              </a:buClr>
              <a:buFont typeface="Wingdings" panose="05000000000000000000" pitchFamily="2" charset="2"/>
              <a:buChar char="Ø"/>
              <a:defRPr/>
            </a:pPr>
            <a:r>
              <a:rPr lang="lv-LV" sz="1800" dirty="0">
                <a:latin typeface="Verdana" panose="020B0604030504040204" pitchFamily="34" charset="0"/>
                <a:ea typeface="Verdana" panose="020B0604030504040204" pitchFamily="34" charset="0"/>
                <a:cs typeface="Verdana" panose="020B0604030504040204" pitchFamily="34" charset="0"/>
              </a:rPr>
              <a:t>Nozares attīstības tendences Latvijā un </a:t>
            </a:r>
            <a:r>
              <a:rPr lang="lv-LV" sz="1800" dirty="0" smtClean="0">
                <a:latin typeface="Verdana" panose="020B0604030504040204" pitchFamily="34" charset="0"/>
                <a:ea typeface="Verdana" panose="020B0604030504040204" pitchFamily="34" charset="0"/>
                <a:cs typeface="Verdana" panose="020B0604030504040204" pitchFamily="34" charset="0"/>
              </a:rPr>
              <a:t>pasaulē</a:t>
            </a:r>
            <a:endParaRPr lang="lv-LV" sz="1800" dirty="0">
              <a:latin typeface="Verdana" panose="020B0604030504040204" pitchFamily="34" charset="0"/>
              <a:ea typeface="Verdana" panose="020B0604030504040204" pitchFamily="34" charset="0"/>
              <a:cs typeface="Verdana" panose="020B0604030504040204" pitchFamily="34" charset="0"/>
            </a:endParaRPr>
          </a:p>
          <a:p>
            <a:pPr lvl="2" algn="just">
              <a:spcBef>
                <a:spcPts val="0"/>
              </a:spcBef>
              <a:buClr>
                <a:srgbClr val="005374"/>
              </a:buClr>
              <a:buFont typeface="Wingdings" panose="05000000000000000000" pitchFamily="2" charset="2"/>
              <a:buChar char="Ø"/>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Saistītās </a:t>
            </a:r>
            <a:r>
              <a:rPr lang="lv-LV" altLang="lv-LV" sz="1800" kern="0" dirty="0">
                <a:latin typeface="Verdana" panose="020B0604030504040204" pitchFamily="34" charset="0"/>
                <a:ea typeface="Verdana" panose="020B0604030504040204" pitchFamily="34" charset="0"/>
                <a:cs typeface="Verdana" panose="020B0604030504040204" pitchFamily="34" charset="0"/>
              </a:rPr>
              <a:t>nozares (piegāžu ķēžu analīze)</a:t>
            </a:r>
          </a:p>
          <a:p>
            <a:pPr lvl="2" algn="just">
              <a:spcBef>
                <a:spcPts val="0"/>
              </a:spcBef>
              <a:buClr>
                <a:srgbClr val="005374"/>
              </a:buClr>
              <a:buFont typeface="Wingdings" panose="05000000000000000000" pitchFamily="2" charset="2"/>
              <a:buChar char="Ø"/>
              <a:defRPr/>
            </a:pPr>
            <a:r>
              <a:rPr lang="lv-LV" altLang="lv-LV" sz="1800" i="1" kern="0" dirty="0" err="1">
                <a:latin typeface="Verdana" panose="020B0604030504040204" pitchFamily="34" charset="0"/>
                <a:ea typeface="Verdana" panose="020B0604030504040204" pitchFamily="34" charset="0"/>
                <a:cs typeface="Verdana" panose="020B0604030504040204" pitchFamily="34" charset="0"/>
              </a:rPr>
              <a:t>E</a:t>
            </a:r>
            <a:r>
              <a:rPr lang="lv-LV" altLang="lv-LV" sz="1800" i="1" kern="0" dirty="0" err="1" smtClean="0">
                <a:latin typeface="Verdana" panose="020B0604030504040204" pitchFamily="34" charset="0"/>
                <a:ea typeface="Verdana" panose="020B0604030504040204" pitchFamily="34" charset="0"/>
                <a:cs typeface="Verdana" panose="020B0604030504040204" pitchFamily="34" charset="0"/>
              </a:rPr>
              <a:t>merging</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 </a:t>
            </a:r>
            <a:r>
              <a:rPr lang="lv-LV" altLang="lv-LV" sz="1800" kern="0" dirty="0">
                <a:latin typeface="Verdana" panose="020B0604030504040204" pitchFamily="34" charset="0"/>
                <a:ea typeface="Verdana" panose="020B0604030504040204" pitchFamily="34" charset="0"/>
                <a:cs typeface="Verdana" panose="020B0604030504040204" pitchFamily="34" charset="0"/>
              </a:rPr>
              <a:t>segmenti globālajā tirgū un ar to saistīto tirgus iespēju un prasību novērtējums</a:t>
            </a:r>
          </a:p>
          <a:p>
            <a:pPr lvl="1" algn="just">
              <a:spcBef>
                <a:spcPts val="0"/>
              </a:spcBef>
              <a:buClr>
                <a:srgbClr val="005374"/>
              </a:buClr>
              <a:buFont typeface="Wingdings" panose="05000000000000000000" pitchFamily="2" charset="2"/>
              <a:buChar char="q"/>
              <a:defRPr/>
            </a:pPr>
            <a:r>
              <a:rPr lang="lv-LV" sz="1800" dirty="0">
                <a:latin typeface="Verdana" panose="020B0604030504040204" pitchFamily="34" charset="0"/>
                <a:ea typeface="Verdana" panose="020B0604030504040204" pitchFamily="34" charset="0"/>
                <a:cs typeface="Verdana" panose="020B0604030504040204" pitchFamily="34" charset="0"/>
              </a:rPr>
              <a:t>Izvēlēto pētniecības virzienu pamatojums un atbilstība viedās specializācijas jomai un nozares attīstības </a:t>
            </a:r>
            <a:r>
              <a:rPr lang="lv-LV" sz="1800" dirty="0" smtClean="0">
                <a:latin typeface="Verdana" panose="020B0604030504040204" pitchFamily="34" charset="0"/>
                <a:ea typeface="Verdana" panose="020B0604030504040204" pitchFamily="34" charset="0"/>
                <a:cs typeface="Verdana" panose="020B0604030504040204" pitchFamily="34" charset="0"/>
              </a:rPr>
              <a:t>tendencēm</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Sadarbības </a:t>
            </a:r>
            <a:r>
              <a:rPr lang="lv-LV" altLang="lv-LV" sz="1800" kern="0" dirty="0">
                <a:latin typeface="Verdana" panose="020B0604030504040204" pitchFamily="34" charset="0"/>
                <a:ea typeface="Verdana" panose="020B0604030504040204" pitchFamily="34" charset="0"/>
                <a:cs typeface="Verdana" panose="020B0604030504040204" pitchFamily="34" charset="0"/>
              </a:rPr>
              <a:t>starp komersantiem, ZI un AII raksturojums </a:t>
            </a:r>
          </a:p>
          <a:p>
            <a:pPr lvl="1" algn="just">
              <a:spcBef>
                <a:spcPts val="0"/>
              </a:spcBef>
              <a:buClr>
                <a:srgbClr val="005374"/>
              </a:buClr>
              <a:buFont typeface="Wingdings" panose="05000000000000000000" pitchFamily="2" charset="2"/>
              <a:buChar char="q"/>
              <a:defRPr/>
            </a:pPr>
            <a:r>
              <a:rPr lang="lv-LV" altLang="lv-LV" sz="1800" kern="0" dirty="0">
                <a:latin typeface="Verdana" panose="020B0604030504040204" pitchFamily="34" charset="0"/>
                <a:ea typeface="Verdana" panose="020B0604030504040204" pitchFamily="34" charset="0"/>
                <a:cs typeface="Verdana" panose="020B0604030504040204" pitchFamily="34" charset="0"/>
              </a:rPr>
              <a:t>Definēts jomai nepieciešamākais atbalsta instrumentu kopums, kas papildina un </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maksimizē KC programmas atdevi </a:t>
            </a:r>
            <a:r>
              <a:rPr lang="lv-LV" sz="1800" dirty="0">
                <a:latin typeface="Verdana" panose="020B0604030504040204" pitchFamily="34" charset="0"/>
                <a:ea typeface="Verdana" panose="020B0604030504040204" pitchFamily="34" charset="0"/>
                <a:cs typeface="Verdana" panose="020B0604030504040204" pitchFamily="34" charset="0"/>
              </a:rPr>
              <a:t>un veicina nozare attīstību un konkurētspējas pieaugumu</a:t>
            </a:r>
            <a:endParaRPr lang="lv-LV" altLang="lv-LV" sz="1800" kern="0" dirty="0" smtClean="0">
              <a:latin typeface="Verdana" panose="020B0604030504040204" pitchFamily="34" charset="0"/>
              <a:ea typeface="Verdana" panose="020B0604030504040204" pitchFamily="34" charset="0"/>
              <a:cs typeface="Verdana" panose="020B0604030504040204" pitchFamily="34" charset="0"/>
            </a:endParaRP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Definēts jomai nepieciešamākais infrastruktūras kopums, analizējot pieejamo un trūkstošo infrastruktūru</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a:t>
            </a:r>
            <a:r>
              <a:rPr lang="lv-LV" altLang="lv-LV" sz="1800" kern="0" dirty="0">
                <a:latin typeface="Verdana" panose="020B0604030504040204" pitchFamily="34" charset="0"/>
                <a:ea typeface="Verdana" panose="020B0604030504040204" pitchFamily="34" charset="0"/>
                <a:cs typeface="Verdana" panose="020B0604030504040204" pitchFamily="34" charset="0"/>
              </a:rPr>
              <a:t>atbalstāmo pētniecības projektu atlases principi un </a:t>
            </a: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kritēriji</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sasniedzamie </a:t>
            </a: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darbības rezultāti un ieguldījumu </a:t>
            </a:r>
            <a:r>
              <a:rPr lang="lv-LV" altLang="lv-LV" sz="1800" b="1" kern="0" dirty="0" err="1" smtClean="0">
                <a:latin typeface="Verdana" panose="020B0604030504040204" pitchFamily="34" charset="0"/>
                <a:ea typeface="Verdana" panose="020B0604030504040204" pitchFamily="34" charset="0"/>
                <a:cs typeface="Verdana" panose="020B0604030504040204" pitchFamily="34" charset="0"/>
              </a:rPr>
              <a:t>atdeves</a:t>
            </a:r>
            <a:r>
              <a:rPr lang="lv-LV" altLang="lv-LV" sz="1800" b="1" kern="0" dirty="0" smtClean="0">
                <a:latin typeface="Verdana" panose="020B0604030504040204" pitchFamily="34" charset="0"/>
                <a:ea typeface="Verdana" panose="020B0604030504040204" pitchFamily="34" charset="0"/>
                <a:cs typeface="Verdana" panose="020B0604030504040204" pitchFamily="34" charset="0"/>
              </a:rPr>
              <a:t> rādītāji</a:t>
            </a:r>
          </a:p>
          <a:p>
            <a:pPr lvl="1" algn="just">
              <a:spcBef>
                <a:spcPts val="0"/>
              </a:spcBef>
              <a:buClr>
                <a:srgbClr val="005374"/>
              </a:buClr>
              <a:buFont typeface="Wingdings" panose="05000000000000000000" pitchFamily="2" charset="2"/>
              <a:buChar char="q"/>
              <a:defRPr/>
            </a:pPr>
            <a:r>
              <a:rPr lang="lv-LV" altLang="lv-LV" sz="1800" kern="0" dirty="0" smtClean="0">
                <a:latin typeface="Verdana" panose="020B0604030504040204" pitchFamily="34" charset="0"/>
                <a:ea typeface="Verdana" panose="020B0604030504040204" pitchFamily="34" charset="0"/>
                <a:cs typeface="Verdana" panose="020B0604030504040204" pitchFamily="34" charset="0"/>
              </a:rPr>
              <a:t>KC institucionālās uzbūves, t.sk. projektu atlases padomes un zinātnisko vadītāju definējums</a:t>
            </a:r>
          </a:p>
          <a:p>
            <a:pPr lvl="1" algn="just">
              <a:spcBef>
                <a:spcPts val="0"/>
              </a:spcBef>
              <a:buClr>
                <a:srgbClr val="005374"/>
              </a:buClr>
              <a:buFont typeface="Wingdings" panose="05000000000000000000" pitchFamily="2" charset="2"/>
              <a:buChar char="q"/>
              <a:defRPr/>
            </a:pPr>
            <a:endParaRPr lang="lv-LV" altLang="lv-LV" sz="1800" kern="0" dirty="0">
              <a:latin typeface="Verdana" panose="020B0604030504040204" pitchFamily="34" charset="0"/>
              <a:ea typeface="Verdana" panose="020B0604030504040204" pitchFamily="34" charset="0"/>
              <a:cs typeface="Verdana" panose="020B0604030504040204" pitchFamily="34" charset="0"/>
            </a:endParaRPr>
          </a:p>
          <a:p>
            <a:endParaRPr lang="lv-LV" sz="1800"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828FAE8F-F377-46EE-AD46-788F816D9050}" type="slidenum">
              <a:rPr lang="en-US" smtClean="0"/>
              <a:pPr>
                <a:defRPr/>
              </a:pPr>
              <a:t>9</a:t>
            </a:fld>
            <a:endParaRPr lang="en-US" dirty="0"/>
          </a:p>
        </p:txBody>
      </p:sp>
    </p:spTree>
    <p:extLst>
      <p:ext uri="{BB962C8B-B14F-4D97-AF65-F5344CB8AC3E}">
        <p14:creationId xmlns:p14="http://schemas.microsoft.com/office/powerpoint/2010/main" val="39215271"/>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ija_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Prezentacija_LV</Template>
  <TotalTime>1951</TotalTime>
  <Words>3655</Words>
  <Application>Microsoft Office PowerPoint</Application>
  <PresentationFormat>On-screen Show (4:3)</PresentationFormat>
  <Paragraphs>476</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Prezentacija_LV</vt:lpstr>
      <vt:lpstr>1.2.1.1.pasākums «Atbalsts jaunu produktu un tehnoloģiju izstrādei kompetences centru ietvaros»</vt:lpstr>
      <vt:lpstr>1.2.1.1.pasākums «Atbalsts jaunu produktu un tehnoloģiju izstrādei kompetences centru ietvaros»</vt:lpstr>
      <vt:lpstr>1.2.1.1.pasākums – sasniedzamie rādītāji</vt:lpstr>
      <vt:lpstr>1.2.1.1.pasākums «Atbalsts jaunu produktu un tehnoloģiju izstrādei kompetences centru ietvaros»</vt:lpstr>
      <vt:lpstr>KC pētījumi</vt:lpstr>
      <vt:lpstr>Būtiskie nosacījumi</vt:lpstr>
      <vt:lpstr>KC pētījumi - atbalsta intensitātes</vt:lpstr>
      <vt:lpstr>KC pētījumi - attiecināmās izmaksas</vt:lpstr>
      <vt:lpstr>KC stratēģijas sadaļas</vt:lpstr>
      <vt:lpstr>Projektu atlases padome</vt:lpstr>
      <vt:lpstr>Būtiskākie KC projektu atlases specifiskie atbilstības kritēriji</vt:lpstr>
      <vt:lpstr>KC projektu atlases kvalitātes kritēriji</vt:lpstr>
      <vt:lpstr>KC projektu atlases kvalitātes kritēriji (I)</vt:lpstr>
      <vt:lpstr>KC projektu atlases kvalitātes kritēriji (II)</vt:lpstr>
      <vt:lpstr>KC projektu atlases kvalitātes kritēriji (III)</vt:lpstr>
      <vt:lpstr>KC projektu atlases kvalitātes kritēriji (III)</vt:lpstr>
      <vt:lpstr>Pārvaldības projekts </vt:lpstr>
      <vt:lpstr>Pārvaldības projekts – atbalstāmās darbības</vt:lpstr>
      <vt:lpstr>Pārvaldības projekts – atlases kritēriji</vt:lpstr>
      <vt:lpstr>Pārvaldības projekta ieguldījums </vt:lpstr>
      <vt:lpstr>PowerPoint Presentation</vt:lpstr>
      <vt:lpstr>Tehnoloģiju gatavības līmeņi (technology readiness  level (TRL))</vt:lpstr>
      <vt:lpstr>EM-IZM demarkācija atbilstoši tehnoloģiju gatavības līmeņiem (TRL)</vt:lpstr>
      <vt:lpstr>PowerPoint Presentation</vt:lpstr>
      <vt:lpstr>Būtiskākās izmaiņas KC ESF 2014-2020 salīdzinot ar ESF 2007-2013 (I)</vt:lpstr>
      <vt:lpstr>Būtiskākās izmaiņas KC ESF 2014-2020 salīdzinot ar ESF 2007-2013 (II)</vt:lpstr>
      <vt:lpstr>Atbalsts pētniecības un produktu attīstības infrastruktūras izveide - telpas, iekārtas, instrumentu komplekti </vt:lpstr>
      <vt:lpstr>1.2.1.1.pasākums «Atbalsts jaunu produktu un tehnoloģiju izstrādei kompetences centru ietvaros»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 inovācijas atbalsta instrumenti</dc:title>
  <dc:creator>Kristaps Soms</dc:creator>
  <cp:lastModifiedBy>Gatis Silovs</cp:lastModifiedBy>
  <cp:revision>268</cp:revision>
  <cp:lastPrinted>2015-04-09T06:43:42Z</cp:lastPrinted>
  <dcterms:created xsi:type="dcterms:W3CDTF">2015-01-28T07:21:40Z</dcterms:created>
  <dcterms:modified xsi:type="dcterms:W3CDTF">2015-11-21T13:39:22Z</dcterms:modified>
</cp:coreProperties>
</file>