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4218" r:id="rId2"/>
  </p:sldMasterIdLst>
  <p:notesMasterIdLst>
    <p:notesMasterId r:id="rId9"/>
  </p:notesMasterIdLst>
  <p:handoutMasterIdLst>
    <p:handoutMasterId r:id="rId10"/>
  </p:handoutMasterIdLst>
  <p:sldIdLst>
    <p:sldId id="414" r:id="rId3"/>
    <p:sldId id="403" r:id="rId4"/>
    <p:sldId id="413" r:id="rId5"/>
    <p:sldId id="411" r:id="rId6"/>
    <p:sldId id="412" r:id="rId7"/>
    <p:sldId id="415" r:id="rId8"/>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74"/>
    <a:srgbClr val="228B9D"/>
    <a:srgbClr val="00859B"/>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10" autoAdjust="0"/>
    <p:restoredTop sz="88462" autoAdjust="0"/>
  </p:normalViewPr>
  <p:slideViewPr>
    <p:cSldViewPr snapToGrid="0" snapToObjects="1">
      <p:cViewPr varScale="1">
        <p:scale>
          <a:sx n="87" d="100"/>
          <a:sy n="87" d="100"/>
        </p:scale>
        <p:origin x="68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058" cy="496100"/>
          </a:xfrm>
          <a:prstGeom prst="rect">
            <a:avLst/>
          </a:prstGeom>
        </p:spPr>
        <p:txBody>
          <a:bodyPr vert="horz" lIns="91440" tIns="45720" rIns="91440" bIns="45720" rtlCol="0"/>
          <a:lstStyle>
            <a:lvl1pPr algn="l" eaLnBrk="1" hangingPunct="1">
              <a:defRPr sz="1200">
                <a:cs typeface="Arial" charset="0"/>
              </a:defRPr>
            </a:lvl1pPr>
          </a:lstStyle>
          <a:p>
            <a:pPr>
              <a:defRPr/>
            </a:pPr>
            <a:endParaRPr lang="lv-LV" dirty="0">
              <a:latin typeface="Century Gothic" panose="020B0502020202020204" pitchFamily="34" charset="0"/>
            </a:endParaRPr>
          </a:p>
        </p:txBody>
      </p:sp>
      <p:sp>
        <p:nvSpPr>
          <p:cNvPr id="3" name="Date Placeholder 2"/>
          <p:cNvSpPr>
            <a:spLocks noGrp="1"/>
          </p:cNvSpPr>
          <p:nvPr>
            <p:ph type="dt" sz="quarter" idx="1"/>
          </p:nvPr>
        </p:nvSpPr>
        <p:spPr>
          <a:xfrm>
            <a:off x="3849443" y="1"/>
            <a:ext cx="2947144" cy="496100"/>
          </a:xfrm>
          <a:prstGeom prst="rect">
            <a:avLst/>
          </a:prstGeom>
        </p:spPr>
        <p:txBody>
          <a:bodyPr vert="horz" lIns="91440" tIns="45720" rIns="91440" bIns="45720" rtlCol="0"/>
          <a:lstStyle>
            <a:lvl1pPr algn="r" eaLnBrk="1" hangingPunct="1">
              <a:defRPr sz="1200">
                <a:cs typeface="Arial" charset="0"/>
              </a:defRPr>
            </a:lvl1pPr>
          </a:lstStyle>
          <a:p>
            <a:pPr>
              <a:defRPr/>
            </a:pPr>
            <a:fld id="{3F3789F4-F83F-4D6B-8939-846108F586F4}" type="datetimeFigureOut">
              <a:rPr lang="lv-LV">
                <a:latin typeface="Century Gothic" panose="020B0502020202020204" pitchFamily="34" charset="0"/>
              </a:rPr>
              <a:pPr>
                <a:defRPr/>
              </a:pPr>
              <a:t>17.02.2016</a:t>
            </a:fld>
            <a:endParaRPr lang="lv-LV" dirty="0">
              <a:latin typeface="Century Gothic" panose="020B0502020202020204" pitchFamily="34" charset="0"/>
            </a:endParaRPr>
          </a:p>
        </p:txBody>
      </p:sp>
      <p:sp>
        <p:nvSpPr>
          <p:cNvPr id="4" name="Footer Placeholder 3"/>
          <p:cNvSpPr>
            <a:spLocks noGrp="1"/>
          </p:cNvSpPr>
          <p:nvPr>
            <p:ph type="ftr" sz="quarter" idx="2"/>
          </p:nvPr>
        </p:nvSpPr>
        <p:spPr>
          <a:xfrm>
            <a:off x="0" y="9428221"/>
            <a:ext cx="2946058" cy="496100"/>
          </a:xfrm>
          <a:prstGeom prst="rect">
            <a:avLst/>
          </a:prstGeom>
        </p:spPr>
        <p:txBody>
          <a:bodyPr vert="horz" lIns="91440" tIns="45720" rIns="91440" bIns="45720" rtlCol="0" anchor="b"/>
          <a:lstStyle>
            <a:lvl1pPr algn="l" eaLnBrk="1" hangingPunct="1">
              <a:defRPr sz="1200">
                <a:cs typeface="Arial" charset="0"/>
              </a:defRPr>
            </a:lvl1pPr>
          </a:lstStyle>
          <a:p>
            <a:pPr>
              <a:defRPr/>
            </a:pPr>
            <a:endParaRPr lang="lv-LV" dirty="0">
              <a:latin typeface="Century Gothic" panose="020B0502020202020204" pitchFamily="34" charset="0"/>
            </a:endParaRPr>
          </a:p>
        </p:txBody>
      </p:sp>
      <p:sp>
        <p:nvSpPr>
          <p:cNvPr id="5" name="Slide Number Placeholder 4"/>
          <p:cNvSpPr>
            <a:spLocks noGrp="1"/>
          </p:cNvSpPr>
          <p:nvPr>
            <p:ph type="sldNum" sz="quarter" idx="3"/>
          </p:nvPr>
        </p:nvSpPr>
        <p:spPr>
          <a:xfrm>
            <a:off x="3849443" y="9428221"/>
            <a:ext cx="2947144" cy="4961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A5C6D55-89A2-40E8-BAAE-60776D1D2447}" type="slidenum">
              <a:rPr lang="lv-LV" altLang="lv-LV">
                <a:latin typeface="Century Gothic" panose="020B0502020202020204" pitchFamily="34" charset="0"/>
              </a:rPr>
              <a:pPr/>
              <a:t>‹#›</a:t>
            </a:fld>
            <a:endParaRPr lang="lv-LV" altLang="lv-LV" dirty="0">
              <a:latin typeface="Century Gothic" panose="020B0502020202020204" pitchFamily="34" charset="0"/>
            </a:endParaRPr>
          </a:p>
        </p:txBody>
      </p:sp>
    </p:spTree>
    <p:extLst>
      <p:ext uri="{BB962C8B-B14F-4D97-AF65-F5344CB8AC3E}">
        <p14:creationId xmlns:p14="http://schemas.microsoft.com/office/powerpoint/2010/main" val="27745581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058" cy="4961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49443" y="1"/>
            <a:ext cx="2947144" cy="4961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61363234-D08B-4E19-A469-119A18415B75}" type="datetimeFigureOut">
              <a:rPr lang="lv-LV"/>
              <a:pPr>
                <a:defRPr/>
              </a:pPr>
              <a:t>17.02.2016</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a:p>
        </p:txBody>
      </p:sp>
      <p:sp>
        <p:nvSpPr>
          <p:cNvPr id="6" name="Footer Placeholder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49443" y="9428221"/>
            <a:ext cx="2947144" cy="4961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E8A995DF-9B1C-4AE8-850B-0183AC496184}" type="slidenum">
              <a:rPr lang="lv-LV" altLang="lv-LV"/>
              <a:pPr/>
              <a:t>‹#›</a:t>
            </a:fld>
            <a:endParaRPr lang="lv-LV" altLang="lv-LV"/>
          </a:p>
        </p:txBody>
      </p:sp>
    </p:spTree>
    <p:extLst>
      <p:ext uri="{BB962C8B-B14F-4D97-AF65-F5344CB8AC3E}">
        <p14:creationId xmlns:p14="http://schemas.microsoft.com/office/powerpoint/2010/main" val="2486382992"/>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8A995DF-9B1C-4AE8-850B-0183AC496184}" type="slidenum">
              <a:rPr lang="lv-LV" altLang="lv-LV" smtClean="0"/>
              <a:pPr/>
              <a:t>2</a:t>
            </a:fld>
            <a:endParaRPr lang="lv-LV" altLang="lv-LV"/>
          </a:p>
        </p:txBody>
      </p:sp>
    </p:spTree>
    <p:extLst>
      <p:ext uri="{BB962C8B-B14F-4D97-AF65-F5344CB8AC3E}">
        <p14:creationId xmlns:p14="http://schemas.microsoft.com/office/powerpoint/2010/main" val="75752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8A995DF-9B1C-4AE8-850B-0183AC496184}" type="slidenum">
              <a:rPr lang="lv-LV" altLang="lv-LV" smtClean="0"/>
              <a:pPr/>
              <a:t>3</a:t>
            </a:fld>
            <a:endParaRPr lang="lv-LV" altLang="lv-LV"/>
          </a:p>
        </p:txBody>
      </p:sp>
    </p:spTree>
    <p:extLst>
      <p:ext uri="{BB962C8B-B14F-4D97-AF65-F5344CB8AC3E}">
        <p14:creationId xmlns:p14="http://schemas.microsoft.com/office/powerpoint/2010/main" val="593129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8A995DF-9B1C-4AE8-850B-0183AC496184}" type="slidenum">
              <a:rPr lang="lv-LV" altLang="lv-LV" smtClean="0"/>
              <a:pPr/>
              <a:t>4</a:t>
            </a:fld>
            <a:endParaRPr lang="lv-LV" altLang="lv-LV"/>
          </a:p>
        </p:txBody>
      </p:sp>
    </p:spTree>
    <p:extLst>
      <p:ext uri="{BB962C8B-B14F-4D97-AF65-F5344CB8AC3E}">
        <p14:creationId xmlns:p14="http://schemas.microsoft.com/office/powerpoint/2010/main" val="3994920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8A995DF-9B1C-4AE8-850B-0183AC496184}" type="slidenum">
              <a:rPr lang="lv-LV" altLang="lv-LV" smtClean="0"/>
              <a:pPr/>
              <a:t>5</a:t>
            </a:fld>
            <a:endParaRPr lang="lv-LV" altLang="lv-LV"/>
          </a:p>
        </p:txBody>
      </p:sp>
    </p:spTree>
    <p:extLst>
      <p:ext uri="{BB962C8B-B14F-4D97-AF65-F5344CB8AC3E}">
        <p14:creationId xmlns:p14="http://schemas.microsoft.com/office/powerpoint/2010/main" val="673877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8A995DF-9B1C-4AE8-850B-0183AC496184}" type="slidenum">
              <a:rPr lang="lv-LV" altLang="lv-LV" smtClean="0"/>
              <a:pPr/>
              <a:t>6</a:t>
            </a:fld>
            <a:endParaRPr lang="lv-LV" altLang="lv-LV"/>
          </a:p>
        </p:txBody>
      </p:sp>
    </p:spTree>
    <p:extLst>
      <p:ext uri="{BB962C8B-B14F-4D97-AF65-F5344CB8AC3E}">
        <p14:creationId xmlns:p14="http://schemas.microsoft.com/office/powerpoint/2010/main" val="10774211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242368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a:prstGeom prst="rect">
            <a:avLst/>
          </a:prstGeom>
        </p:spPr>
        <p:txBody>
          <a:bodyPr/>
          <a:lstStyle/>
          <a:p>
            <a:r>
              <a:rPr lang="en-US" smtClean="0"/>
              <a:t>Click to edit Master title style</a:t>
            </a:r>
            <a:endParaRPr lang="lv-LV"/>
          </a:p>
        </p:txBody>
      </p:sp>
      <p:sp>
        <p:nvSpPr>
          <p:cNvPr id="3" name="Chart Placeholder 2"/>
          <p:cNvSpPr>
            <a:spLocks noGrp="1"/>
          </p:cNvSpPr>
          <p:nvPr>
            <p:ph type="chart" idx="1"/>
          </p:nvPr>
        </p:nvSpPr>
        <p:spPr>
          <a:xfrm>
            <a:off x="566738" y="1752600"/>
            <a:ext cx="8001000" cy="4267200"/>
          </a:xfrm>
        </p:spPr>
        <p:txBody>
          <a:bodyPr/>
          <a:lstStyle/>
          <a:p>
            <a:pPr lvl="0"/>
            <a:r>
              <a:rPr lang="en-US" noProof="0" smtClean="0"/>
              <a:t>Click icon to add chart</a:t>
            </a:r>
            <a:endParaRPr lang="lv-LV" noProof="0"/>
          </a:p>
        </p:txBody>
      </p:sp>
      <p:sp>
        <p:nvSpPr>
          <p:cNvPr id="4" name="Slide Number Placeholder 3"/>
          <p:cNvSpPr>
            <a:spLocks noGrp="1"/>
          </p:cNvSpPr>
          <p:nvPr>
            <p:ph type="sldNum" sz="quarter" idx="10"/>
          </p:nvPr>
        </p:nvSpPr>
        <p:spPr>
          <a:xfrm>
            <a:off x="6553200" y="6245225"/>
            <a:ext cx="2133600" cy="476250"/>
          </a:xfrm>
        </p:spPr>
        <p:txBody>
          <a:bodyPr/>
          <a:lstStyle>
            <a:lvl1pPr>
              <a:defRPr/>
            </a:lvl1pPr>
          </a:lstStyle>
          <a:p>
            <a:fld id="{B1855A4E-D3C7-4C0C-8614-EE31BFC2D437}" type="slidenum">
              <a:rPr lang="lv-LV" altLang="lv-LV"/>
              <a:pPr/>
              <a:t>‹#›</a:t>
            </a:fld>
            <a:endParaRPr lang="lv-LV" altLang="lv-LV"/>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pPr>
              <a:defRPr/>
            </a:pPr>
            <a:endParaRPr lang="lv-LV"/>
          </a:p>
        </p:txBody>
      </p:sp>
    </p:spTree>
    <p:extLst>
      <p:ext uri="{BB962C8B-B14F-4D97-AF65-F5344CB8AC3E}">
        <p14:creationId xmlns:p14="http://schemas.microsoft.com/office/powerpoint/2010/main" val="3135949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5"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7"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229126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solidFill>
                  <a:prstClr val="black">
                    <a:tint val="75000"/>
                  </a:prstClr>
                </a:solidFill>
              </a:rPr>
              <a:pPr/>
              <a:t>17.02.2016</a:t>
            </a:fld>
            <a:endParaRPr lang="lv-LV"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lv-LV">
              <a:solidFill>
                <a:prstClr val="black">
                  <a:tint val="75000"/>
                </a:prstClr>
              </a:solidFill>
            </a:endParaRPr>
          </a:p>
        </p:txBody>
      </p:sp>
      <p:sp>
        <p:nvSpPr>
          <p:cNvPr id="6" name="Slide Number Placeholder 5"/>
          <p:cNvSpPr>
            <a:spLocks noGrp="1"/>
          </p:cNvSpPr>
          <p:nvPr>
            <p:ph type="sldNum" sz="quarter" idx="12"/>
          </p:nvPr>
        </p:nvSpPr>
        <p:spPr/>
        <p:txBody>
          <a:bodyPr/>
          <a:lstStyle/>
          <a:p>
            <a:fld id="{952464FB-6FA6-4E80-ACB1-F4B9846AA373}" type="slidenum">
              <a:rPr lang="lv-LV" smtClean="0">
                <a:solidFill>
                  <a:prstClr val="black">
                    <a:tint val="75000"/>
                  </a:prstClr>
                </a:solidFill>
              </a:rPr>
              <a:pPr/>
              <a:t>‹#›</a:t>
            </a:fld>
            <a:endParaRPr lang="lv-LV">
              <a:solidFill>
                <a:prstClr val="black">
                  <a:tint val="75000"/>
                </a:prstClr>
              </a:solidFill>
            </a:endParaRPr>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8"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70" y="72480"/>
            <a:ext cx="2424467" cy="8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108313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fld id="{B850F3BE-B8D8-40A4-B1BC-D2C948BB0006}" type="slidenum">
              <a:rPr lang="en-US" altLang="lv-LV"/>
              <a:pPr/>
              <a:t>‹#›</a:t>
            </a:fld>
            <a:endParaRPr lang="en-US" altLang="lv-LV"/>
          </a:p>
        </p:txBody>
      </p:sp>
    </p:spTree>
    <p:extLst>
      <p:ext uri="{BB962C8B-B14F-4D97-AF65-F5344CB8AC3E}">
        <p14:creationId xmlns:p14="http://schemas.microsoft.com/office/powerpoint/2010/main" val="932154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fld id="{D2399336-940C-4E07-A788-C054F340C5E5}" type="slidenum">
              <a:rPr lang="en-US" altLang="lv-LV"/>
              <a:pPr/>
              <a:t>‹#›</a:t>
            </a:fld>
            <a:endParaRPr lang="en-US" altLang="lv-LV"/>
          </a:p>
        </p:txBody>
      </p:sp>
    </p:spTree>
    <p:extLst>
      <p:ext uri="{BB962C8B-B14F-4D97-AF65-F5344CB8AC3E}">
        <p14:creationId xmlns:p14="http://schemas.microsoft.com/office/powerpoint/2010/main" val="2662729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fld id="{A2AECBB6-FBCF-4A44-9B73-D22FA1E0A015}" type="slidenum">
              <a:rPr lang="en-US" altLang="lv-LV"/>
              <a:pPr/>
              <a:t>‹#›</a:t>
            </a:fld>
            <a:endParaRPr lang="en-US" altLang="lv-LV"/>
          </a:p>
        </p:txBody>
      </p:sp>
    </p:spTree>
    <p:extLst>
      <p:ext uri="{BB962C8B-B14F-4D97-AF65-F5344CB8AC3E}">
        <p14:creationId xmlns:p14="http://schemas.microsoft.com/office/powerpoint/2010/main" val="3530076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fld id="{834FABA2-35F6-48F1-A7AF-D3EAF9C94457}" type="slidenum">
              <a:rPr lang="en-US" altLang="lv-LV"/>
              <a:pPr/>
              <a:t>‹#›</a:t>
            </a:fld>
            <a:endParaRPr lang="en-US" altLang="lv-LV"/>
          </a:p>
        </p:txBody>
      </p:sp>
    </p:spTree>
    <p:extLst>
      <p:ext uri="{BB962C8B-B14F-4D97-AF65-F5344CB8AC3E}">
        <p14:creationId xmlns:p14="http://schemas.microsoft.com/office/powerpoint/2010/main" val="3832913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fld id="{4F073EC1-AC74-4220-872D-F45273CED150}" type="slidenum">
              <a:rPr lang="en-US" altLang="lv-LV"/>
              <a:pPr/>
              <a:t>‹#›</a:t>
            </a:fld>
            <a:endParaRPr lang="en-US" altLang="lv-LV"/>
          </a:p>
        </p:txBody>
      </p:sp>
    </p:spTree>
    <p:extLst>
      <p:ext uri="{BB962C8B-B14F-4D97-AF65-F5344CB8AC3E}">
        <p14:creationId xmlns:p14="http://schemas.microsoft.com/office/powerpoint/2010/main" val="2684419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fld id="{298FE603-D82F-445D-850D-E8F46EFE30D3}" type="slidenum">
              <a:rPr lang="en-US" altLang="lv-LV"/>
              <a:pPr/>
              <a:t>‹#›</a:t>
            </a:fld>
            <a:endParaRPr lang="en-US" altLang="lv-LV"/>
          </a:p>
        </p:txBody>
      </p:sp>
    </p:spTree>
    <p:extLst>
      <p:ext uri="{BB962C8B-B14F-4D97-AF65-F5344CB8AC3E}">
        <p14:creationId xmlns:p14="http://schemas.microsoft.com/office/powerpoint/2010/main" val="207711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fld id="{BAD10C9A-CF10-4262-B797-5B2114107367}" type="slidenum">
              <a:rPr lang="en-US" altLang="lv-LV"/>
              <a:pPr/>
              <a:t>‹#›</a:t>
            </a:fld>
            <a:endParaRPr lang="en-US" altLang="lv-LV"/>
          </a:p>
        </p:txBody>
      </p:sp>
    </p:spTree>
    <p:extLst>
      <p:ext uri="{BB962C8B-B14F-4D97-AF65-F5344CB8AC3E}">
        <p14:creationId xmlns:p14="http://schemas.microsoft.com/office/powerpoint/2010/main" val="417000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1244712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dirty="0" smtClean="0"/>
              <a:t>Click to edit Master text styles</a:t>
            </a:r>
          </a:p>
          <a:p>
            <a:pPr lvl="1"/>
            <a:r>
              <a:rPr lang="en-US" altLang="lv-LV" dirty="0" smtClean="0"/>
              <a:t>Second level</a:t>
            </a:r>
          </a:p>
          <a:p>
            <a:pPr lvl="2"/>
            <a:r>
              <a:rPr lang="en-US" altLang="lv-LV" dirty="0" smtClean="0"/>
              <a:t>Third level</a:t>
            </a:r>
          </a:p>
          <a:p>
            <a:pPr lvl="3"/>
            <a:r>
              <a:rPr lang="en-US" altLang="lv-LV" dirty="0" smtClean="0"/>
              <a:t>Fourth level</a:t>
            </a:r>
          </a:p>
          <a:p>
            <a:pPr lvl="4"/>
            <a:r>
              <a:rPr lang="en-US" altLang="lv-LV"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Century Gothic" panose="020B0502020202020204" pitchFamily="34" charset="0"/>
                <a:cs typeface="+mn-cs"/>
              </a:defRPr>
            </a:lvl1pPr>
          </a:lstStyle>
          <a:p>
            <a:pPr>
              <a:defRPr/>
            </a:pPr>
            <a:fld id="{2E6944F7-2D72-4EFC-9B6A-D47EA4E7363D}" type="datetime1">
              <a:rPr lang="en-US" smtClean="0"/>
              <a:pPr>
                <a:defRPr/>
              </a:pPr>
              <a:t>2/17/2016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Century Gothic" panose="020B0502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latin typeface="Century Gothic" panose="020B0502020202020204" pitchFamily="34" charset="0"/>
              </a:defRPr>
            </a:lvl1pPr>
          </a:lstStyle>
          <a:p>
            <a:fld id="{6E8EE3D5-FF7F-442D-A15B-0AC5145B21CD}" type="slidenum">
              <a:rPr lang="en-US" altLang="lv-LV" smtClean="0"/>
              <a:pPr/>
              <a:t>‹#›</a:t>
            </a:fld>
            <a:endParaRPr lang="en-US" altLang="lv-LV" dirty="0"/>
          </a:p>
        </p:txBody>
      </p:sp>
    </p:spTree>
  </p:cSld>
  <p:clrMap bg1="lt1" tx1="dk1" bg2="lt2" tx2="dk2" accent1="accent1" accent2="accent2" accent3="accent3" accent4="accent4" accent5="accent5" accent6="accent6" hlink="hlink" folHlink="folHlink"/>
  <p:sldLayoutIdLst>
    <p:sldLayoutId id="2147484202" r:id="rId1"/>
    <p:sldLayoutId id="2147484203" r:id="rId2"/>
    <p:sldLayoutId id="2147484204" r:id="rId3"/>
    <p:sldLayoutId id="2147484205" r:id="rId4"/>
    <p:sldLayoutId id="2147484206" r:id="rId5"/>
    <p:sldLayoutId id="2147484207" r:id="rId6"/>
    <p:sldLayoutId id="2147484208" r:id="rId7"/>
    <p:sldLayoutId id="2147484209" r:id="rId8"/>
    <p:sldLayoutId id="2147484210" r:id="rId9"/>
    <p:sldLayoutId id="2147484217" r:id="rId10"/>
  </p:sldLayoutIdLst>
  <p:timing>
    <p:tnLst>
      <p:par>
        <p:cTn id="1" dur="indefinite" restart="never" nodeType="tmRoot"/>
      </p:par>
    </p:tnLst>
  </p:timing>
  <p:hf hdr="0" ftr="0" dt="0"/>
  <p:txStyles>
    <p:titleStyle>
      <a:lvl1pPr algn="ctr" defTabSz="938213" rtl="0" eaLnBrk="0" fontAlgn="base" hangingPunct="0">
        <a:spcBef>
          <a:spcPct val="0"/>
        </a:spcBef>
        <a:spcAft>
          <a:spcPct val="0"/>
        </a:spcAft>
        <a:defRPr sz="4500" kern="1200">
          <a:solidFill>
            <a:schemeClr val="tx1"/>
          </a:solidFill>
          <a:latin typeface="Century Gothic" panose="020B0502020202020204" pitchFamily="34" charset="0"/>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Century Gothic" panose="020B0502020202020204" pitchFamily="34" charset="0"/>
          <a:ea typeface="+mn-ea"/>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Century Gothic" panose="020B0502020202020204" pitchFamily="34" charset="0"/>
          <a:ea typeface="+mn-ea"/>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Century Gothic" panose="020B0502020202020204" pitchFamily="34" charset="0"/>
          <a:ea typeface="+mn-ea"/>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Century Gothic" panose="020B0502020202020204" pitchFamily="34" charset="0"/>
          <a:ea typeface="+mn-ea"/>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Century Gothic" panose="020B0502020202020204" pitchFamily="34" charset="0"/>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eaLnBrk="1" fontAlgn="auto" hangingPunct="1">
              <a:spcBef>
                <a:spcPts val="0"/>
              </a:spcBef>
              <a:spcAft>
                <a:spcPts val="0"/>
              </a:spcAft>
            </a:pPr>
            <a:fld id="{5BA52DFE-4AF1-43F9-BEFC-C56E8A5F6667}" type="datetime1">
              <a:rPr lang="lv-LV" smtClean="0">
                <a:solidFill>
                  <a:prstClr val="black">
                    <a:tint val="75000"/>
                  </a:prstClr>
                </a:solidFill>
                <a:latin typeface="Franklin Gothic Book"/>
                <a:cs typeface="+mn-cs"/>
              </a:rPr>
              <a:pPr defTabSz="914400" eaLnBrk="1" fontAlgn="auto" hangingPunct="1">
                <a:spcBef>
                  <a:spcPts val="0"/>
                </a:spcBef>
                <a:spcAft>
                  <a:spcPts val="0"/>
                </a:spcAft>
              </a:pPr>
              <a:t>17.02.2016</a:t>
            </a:fld>
            <a:endParaRPr lang="lv-LV">
              <a:solidFill>
                <a:prstClr val="black">
                  <a:tint val="75000"/>
                </a:prstClr>
              </a:solidFill>
              <a:latin typeface="Franklin Gothic Book"/>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eaLnBrk="1" fontAlgn="auto" hangingPunct="1">
              <a:spcBef>
                <a:spcPts val="0"/>
              </a:spcBef>
              <a:spcAft>
                <a:spcPts val="0"/>
              </a:spcAft>
            </a:pPr>
            <a:endParaRPr lang="lv-LV">
              <a:solidFill>
                <a:prstClr val="black">
                  <a:tint val="75000"/>
                </a:prstClr>
              </a:solidFill>
              <a:latin typeface="Franklin Gothic Book"/>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eaLnBrk="1" fontAlgn="auto" hangingPunct="1">
              <a:spcBef>
                <a:spcPts val="0"/>
              </a:spcBef>
              <a:spcAft>
                <a:spcPts val="0"/>
              </a:spcAft>
            </a:pPr>
            <a:fld id="{952464FB-6FA6-4E80-ACB1-F4B9846AA373}" type="slidenum">
              <a:rPr lang="lv-LV" smtClean="0">
                <a:solidFill>
                  <a:prstClr val="black">
                    <a:tint val="75000"/>
                  </a:prstClr>
                </a:solidFill>
                <a:latin typeface="Franklin Gothic Book"/>
                <a:cs typeface="+mn-cs"/>
              </a:rPr>
              <a:pPr defTabSz="914400" eaLnBrk="1" fontAlgn="auto" hangingPunct="1">
                <a:spcBef>
                  <a:spcPts val="0"/>
                </a:spcBef>
                <a:spcAft>
                  <a:spcPts val="0"/>
                </a:spcAft>
              </a:pPr>
              <a:t>‹#›</a:t>
            </a:fld>
            <a:endParaRPr lang="lv-LV">
              <a:solidFill>
                <a:prstClr val="black">
                  <a:tint val="75000"/>
                </a:prstClr>
              </a:solidFill>
              <a:latin typeface="Franklin Gothic Book"/>
              <a:cs typeface="+mn-cs"/>
            </a:endParaRPr>
          </a:p>
        </p:txBody>
      </p:sp>
    </p:spTree>
    <p:extLst>
      <p:ext uri="{BB962C8B-B14F-4D97-AF65-F5344CB8AC3E}">
        <p14:creationId xmlns:p14="http://schemas.microsoft.com/office/powerpoint/2010/main" val="3980009345"/>
      </p:ext>
    </p:extLst>
  </p:cSld>
  <p:clrMap bg1="lt1" tx1="dk1" bg2="lt2" tx2="dk2" accent1="accent1" accent2="accent2" accent3="accent3" accent4="accent4" accent5="accent5" accent6="accent6" hlink="hlink" folHlink="folHlink"/>
  <p:sldLayoutIdLst>
    <p:sldLayoutId id="2147484219" r:id="rId1"/>
    <p:sldLayoutId id="2147484220" r:id="rId2"/>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51115" y="2696705"/>
            <a:ext cx="7772400" cy="1846210"/>
          </a:xfrm>
        </p:spPr>
        <p:txBody>
          <a:bodyPr>
            <a:normAutofit/>
          </a:bodyPr>
          <a:lstStyle/>
          <a:p>
            <a:pPr>
              <a:defRPr/>
            </a:pPr>
            <a:r>
              <a:rPr lang="lv-LV" altLang="lv-LV" dirty="0" smtClean="0">
                <a:solidFill>
                  <a:srgbClr val="005374"/>
                </a:solidFill>
                <a:latin typeface="Century Gothic" panose="020B0502020202020204" pitchFamily="34" charset="0"/>
              </a:rPr>
              <a:t>Pasākums 3.2.1.1. «Klasteru programma» </a:t>
            </a:r>
            <a:endParaRPr lang="lv-LV" altLang="lv-LV" sz="2700" i="1" dirty="0" smtClean="0"/>
          </a:p>
        </p:txBody>
      </p:sp>
      <p:pic>
        <p:nvPicPr>
          <p:cNvPr id="3"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27477" y="4870390"/>
            <a:ext cx="5019675"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248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244436" y="682550"/>
            <a:ext cx="6442364" cy="1036637"/>
          </a:xfrm>
        </p:spPr>
        <p:txBody>
          <a:bodyPr>
            <a:normAutofit/>
          </a:bodyPr>
          <a:lstStyle/>
          <a:p>
            <a:r>
              <a:rPr lang="lv-LV" altLang="lv-LV" dirty="0" smtClean="0">
                <a:solidFill>
                  <a:srgbClr val="005374"/>
                </a:solidFill>
                <a:latin typeface="Century Gothic" panose="020B0502020202020204" pitchFamily="34" charset="0"/>
              </a:rPr>
              <a:t>Klasteru programma</a:t>
            </a:r>
            <a:endParaRPr lang="lv-LV" altLang="lv-LV" dirty="0" smtClean="0">
              <a:solidFill>
                <a:srgbClr val="FF0000"/>
              </a:solidFill>
              <a:latin typeface="Century Gothic" panose="020B0502020202020204" pitchFamily="34" charset="0"/>
            </a:endParaRPr>
          </a:p>
        </p:txBody>
      </p:sp>
      <p:sp>
        <p:nvSpPr>
          <p:cNvPr id="33795" name="Content Placeholder 2"/>
          <p:cNvSpPr>
            <a:spLocks noGrp="1"/>
          </p:cNvSpPr>
          <p:nvPr>
            <p:ph idx="1"/>
          </p:nvPr>
        </p:nvSpPr>
        <p:spPr>
          <a:xfrm>
            <a:off x="1491916" y="1306286"/>
            <a:ext cx="7194884" cy="5052950"/>
          </a:xfrm>
        </p:spPr>
        <p:txBody>
          <a:bodyPr>
            <a:noAutofit/>
          </a:bodyPr>
          <a:lstStyle/>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b="1" dirty="0">
                <a:solidFill>
                  <a:srgbClr val="005374"/>
                </a:solidFill>
              </a:rPr>
              <a:t>Darbības vērstas uz eksporta un apgrozījuma pieaugumu un vēlama specializācija uz kopīga </a:t>
            </a:r>
            <a:r>
              <a:rPr lang="lv-LV" sz="1400" b="1" dirty="0" smtClean="0">
                <a:solidFill>
                  <a:srgbClr val="005374"/>
                </a:solidFill>
              </a:rPr>
              <a:t>produkta attīstīšanu </a:t>
            </a:r>
            <a:r>
              <a:rPr lang="lv-LV" sz="1400" b="1" dirty="0">
                <a:solidFill>
                  <a:srgbClr val="005374"/>
                </a:solidFill>
              </a:rPr>
              <a:t>vai pievienotās vērtības </a:t>
            </a:r>
            <a:r>
              <a:rPr lang="lv-LV" sz="1400" b="1" dirty="0" smtClean="0">
                <a:solidFill>
                  <a:srgbClr val="005374"/>
                </a:solidFill>
              </a:rPr>
              <a:t>ķēdes attīstību </a:t>
            </a:r>
            <a:r>
              <a:rPr lang="lv-LV" sz="1400" b="1" dirty="0">
                <a:solidFill>
                  <a:srgbClr val="005374"/>
                </a:solidFill>
              </a:rPr>
              <a:t>(starpnozaru sadarbība</a:t>
            </a:r>
            <a:r>
              <a:rPr lang="lv-LV" sz="1400" b="1" dirty="0" smtClean="0">
                <a:solidFill>
                  <a:srgbClr val="005374"/>
                </a:solidFill>
              </a:rPr>
              <a:t>)</a:t>
            </a:r>
            <a:endParaRPr lang="lv-LV" altLang="lv-LV" sz="1400" dirty="0" smtClean="0">
              <a:solidFill>
                <a:srgbClr val="005374"/>
              </a:solidFill>
              <a:latin typeface="Century Gothic" panose="020B0502020202020204" pitchFamily="34" charset="0"/>
            </a:endParaRP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altLang="lv-LV" sz="1400" dirty="0" smtClean="0">
                <a:solidFill>
                  <a:schemeClr val="tx2"/>
                </a:solidFill>
                <a:latin typeface="Century Gothic" panose="020B0502020202020204" pitchFamily="34" charset="0"/>
              </a:rPr>
              <a:t>ES fondu finansējums: 6,2 milj. EUR </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altLang="lv-LV" sz="1400" dirty="0" smtClean="0">
                <a:solidFill>
                  <a:schemeClr val="tx2"/>
                </a:solidFill>
                <a:latin typeface="Century Gothic" panose="020B0502020202020204" pitchFamily="34" charset="0"/>
              </a:rPr>
              <a:t>Vienam klasterim </a:t>
            </a:r>
            <a:r>
              <a:rPr lang="lv-LV" altLang="lv-LV" sz="1400" dirty="0">
                <a:solidFill>
                  <a:schemeClr val="tx2"/>
                </a:solidFill>
                <a:latin typeface="Century Gothic" panose="020B0502020202020204" pitchFamily="34" charset="0"/>
              </a:rPr>
              <a:t>pieejamais finansējums: </a:t>
            </a:r>
            <a:r>
              <a:rPr lang="lv-LV" altLang="lv-LV" sz="1400" dirty="0" smtClean="0">
                <a:solidFill>
                  <a:schemeClr val="tx2"/>
                </a:solidFill>
                <a:latin typeface="Century Gothic" panose="020B0502020202020204" pitchFamily="34" charset="0"/>
              </a:rPr>
              <a:t>415 tūkst</a:t>
            </a:r>
            <a:r>
              <a:rPr lang="lv-LV" altLang="lv-LV" sz="1400" dirty="0">
                <a:solidFill>
                  <a:schemeClr val="tx2"/>
                </a:solidFill>
                <a:latin typeface="Century Gothic" panose="020B0502020202020204" pitchFamily="34" charset="0"/>
              </a:rPr>
              <a:t>. </a:t>
            </a:r>
            <a:r>
              <a:rPr lang="lv-LV" altLang="lv-LV" sz="1400" dirty="0" err="1">
                <a:solidFill>
                  <a:schemeClr val="tx2"/>
                </a:solidFill>
                <a:latin typeface="Century Gothic" panose="020B0502020202020204" pitchFamily="34" charset="0"/>
              </a:rPr>
              <a:t>euro</a:t>
            </a:r>
            <a:r>
              <a:rPr lang="lv-LV" altLang="lv-LV" sz="1400" dirty="0">
                <a:solidFill>
                  <a:schemeClr val="tx2"/>
                </a:solidFill>
                <a:latin typeface="Century Gothic" panose="020B0502020202020204" pitchFamily="34" charset="0"/>
              </a:rPr>
              <a:t>, projektu īstenošana ilgst 4 gadus. </a:t>
            </a:r>
            <a:endParaRPr lang="lv-LV" altLang="lv-LV" sz="1400" dirty="0" smtClean="0">
              <a:solidFill>
                <a:schemeClr val="tx2"/>
              </a:solidFill>
              <a:latin typeface="Century Gothic" panose="020B0502020202020204" pitchFamily="34" charset="0"/>
            </a:endParaRP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altLang="lv-LV" sz="1400" dirty="0" smtClean="0">
                <a:solidFill>
                  <a:schemeClr val="tx2"/>
                </a:solidFill>
                <a:latin typeface="Century Gothic" panose="020B0502020202020204" pitchFamily="34" charset="0"/>
              </a:rPr>
              <a:t>Atbalsta intensitāte: līdz 85%</a:t>
            </a:r>
            <a:endParaRPr lang="lv-LV" altLang="lv-LV" sz="1400" dirty="0">
              <a:solidFill>
                <a:schemeClr val="tx2"/>
              </a:solidFill>
              <a:latin typeface="Century Gothic" panose="020B0502020202020204" pitchFamily="34" charset="0"/>
            </a:endParaRP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Nosacījumi klasteriem:</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Apvieno </a:t>
            </a:r>
            <a:r>
              <a:rPr lang="lv-LV" sz="1400" dirty="0">
                <a:solidFill>
                  <a:srgbClr val="005374"/>
                </a:solidFill>
                <a:latin typeface="Century Gothic" panose="020B0502020202020204" pitchFamily="34" charset="0"/>
              </a:rPr>
              <a:t>ne mazāk kā 20 </a:t>
            </a:r>
            <a:r>
              <a:rPr lang="lv-LV" sz="1400" dirty="0" smtClean="0">
                <a:solidFill>
                  <a:srgbClr val="005374"/>
                </a:solidFill>
                <a:latin typeface="Century Gothic" panose="020B0502020202020204" pitchFamily="34" charset="0"/>
              </a:rPr>
              <a:t>(un gada laikā palielina skaitu līdz 30</a:t>
            </a:r>
            <a:r>
              <a:rPr lang="lv-LV" sz="1400" dirty="0">
                <a:solidFill>
                  <a:srgbClr val="005374"/>
                </a:solidFill>
                <a:latin typeface="Century Gothic" panose="020B0502020202020204" pitchFamily="34" charset="0"/>
              </a:rPr>
              <a:t>) MVK, dalībnieku apgrozījums vismaz </a:t>
            </a:r>
            <a:r>
              <a:rPr lang="lv-LV" sz="1400" dirty="0" smtClean="0">
                <a:solidFill>
                  <a:srgbClr val="005374"/>
                </a:solidFill>
                <a:latin typeface="Century Gothic" panose="020B0502020202020204" pitchFamily="34" charset="0"/>
              </a:rPr>
              <a:t>10 milj</a:t>
            </a:r>
            <a:r>
              <a:rPr lang="lv-LV" sz="1400" dirty="0">
                <a:solidFill>
                  <a:srgbClr val="005374"/>
                </a:solidFill>
                <a:latin typeface="Century Gothic" panose="020B0502020202020204" pitchFamily="34" charset="0"/>
              </a:rPr>
              <a:t>. EUR un eksporta apjoms vismaz </a:t>
            </a:r>
            <a:r>
              <a:rPr lang="lv-LV" sz="1400" dirty="0" smtClean="0">
                <a:solidFill>
                  <a:srgbClr val="005374"/>
                </a:solidFill>
                <a:latin typeface="Century Gothic" panose="020B0502020202020204" pitchFamily="34" charset="0"/>
              </a:rPr>
              <a:t>2 milj</a:t>
            </a:r>
            <a:r>
              <a:rPr lang="lv-LV" sz="1400" dirty="0">
                <a:solidFill>
                  <a:srgbClr val="005374"/>
                </a:solidFill>
                <a:latin typeface="Century Gothic" panose="020B0502020202020204" pitchFamily="34" charset="0"/>
              </a:rPr>
              <a:t>. </a:t>
            </a:r>
            <a:r>
              <a:rPr lang="lv-LV" sz="1400" dirty="0" smtClean="0">
                <a:solidFill>
                  <a:srgbClr val="005374"/>
                </a:solidFill>
                <a:latin typeface="Century Gothic" panose="020B0502020202020204" pitchFamily="34" charset="0"/>
              </a:rPr>
              <a:t>EUR;</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400" dirty="0">
                <a:solidFill>
                  <a:srgbClr val="005374"/>
                </a:solidFill>
                <a:latin typeface="Century Gothic" panose="020B0502020202020204" pitchFamily="34" charset="0"/>
              </a:rPr>
              <a:t>Vismaz 2 izglītības iestādes, zinātniskās institūcijas vai pētniecības organizācijas</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Atbalstāmās darbības: Starptautiskās sadarbības, klasteru atpazīstamības, sadarbības ar izglītības iestādēm veicināšana, apmācības, zināšanu pārneses sekmēšanas u.c. pasākumi</a:t>
            </a:r>
            <a:endParaRPr lang="lv-LV" sz="1400" dirty="0">
              <a:solidFill>
                <a:srgbClr val="005374"/>
              </a:solidFill>
              <a:latin typeface="Century Gothic" panose="020B0502020202020204" pitchFamily="34" charset="0"/>
            </a:endParaRPr>
          </a:p>
          <a:p>
            <a:pPr marL="285750" indent="-285750" algn="just">
              <a:lnSpc>
                <a:spcPct val="120000"/>
              </a:lnSpc>
              <a:spcBef>
                <a:spcPts val="600"/>
              </a:spcBef>
              <a:spcAft>
                <a:spcPts val="0"/>
              </a:spcAft>
              <a:buClr>
                <a:srgbClr val="228B9D"/>
              </a:buClr>
              <a:buFont typeface="Wingdings" panose="05000000000000000000" pitchFamily="2" charset="2"/>
              <a:buChar char="Ø"/>
            </a:pPr>
            <a:endParaRPr lang="lv-LV" sz="1400" dirty="0">
              <a:solidFill>
                <a:srgbClr val="005374"/>
              </a:solidFill>
              <a:latin typeface="Century Gothic" panose="020B0502020202020204" pitchFamily="34" charset="0"/>
            </a:endParaRPr>
          </a:p>
          <a:p>
            <a:pPr marL="285750" indent="-285750" algn="just">
              <a:lnSpc>
                <a:spcPct val="120000"/>
              </a:lnSpc>
              <a:spcBef>
                <a:spcPts val="600"/>
              </a:spcBef>
              <a:spcAft>
                <a:spcPts val="0"/>
              </a:spcAft>
              <a:buClr>
                <a:srgbClr val="228B9D"/>
              </a:buClr>
              <a:buFont typeface="Wingdings" panose="05000000000000000000" pitchFamily="2" charset="2"/>
              <a:buChar char="Ø"/>
            </a:pPr>
            <a:endParaRPr lang="lv-LV" altLang="lv-LV" sz="1400" dirty="0" smtClean="0">
              <a:solidFill>
                <a:schemeClr val="tx2"/>
              </a:solidFill>
              <a:latin typeface="Century Gothic" panose="020B0502020202020204" pitchFamily="34" charset="0"/>
            </a:endParaRPr>
          </a:p>
        </p:txBody>
      </p:sp>
    </p:spTree>
    <p:extLst>
      <p:ext uri="{BB962C8B-B14F-4D97-AF65-F5344CB8AC3E}">
        <p14:creationId xmlns:p14="http://schemas.microsoft.com/office/powerpoint/2010/main" val="2442975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244436" y="682550"/>
            <a:ext cx="6442364" cy="1036637"/>
          </a:xfrm>
        </p:spPr>
        <p:txBody>
          <a:bodyPr>
            <a:normAutofit/>
          </a:bodyPr>
          <a:lstStyle/>
          <a:p>
            <a:r>
              <a:rPr lang="lv-LV" altLang="lv-LV" dirty="0">
                <a:solidFill>
                  <a:srgbClr val="005374"/>
                </a:solidFill>
                <a:latin typeface="Century Gothic" panose="020B0502020202020204" pitchFamily="34" charset="0"/>
              </a:rPr>
              <a:t>Kvalitātes</a:t>
            </a:r>
            <a:r>
              <a:rPr lang="lv-LV" altLang="lv-LV" dirty="0" smtClean="0">
                <a:solidFill>
                  <a:srgbClr val="FF0000"/>
                </a:solidFill>
                <a:latin typeface="Century Gothic" panose="020B0502020202020204" pitchFamily="34" charset="0"/>
              </a:rPr>
              <a:t> </a:t>
            </a:r>
            <a:r>
              <a:rPr lang="lv-LV" altLang="lv-LV" dirty="0">
                <a:solidFill>
                  <a:srgbClr val="005374"/>
                </a:solidFill>
                <a:latin typeface="Century Gothic" panose="020B0502020202020204" pitchFamily="34" charset="0"/>
              </a:rPr>
              <a:t>kritēriji</a:t>
            </a:r>
          </a:p>
        </p:txBody>
      </p:sp>
      <p:sp>
        <p:nvSpPr>
          <p:cNvPr id="33795" name="Content Placeholder 2"/>
          <p:cNvSpPr>
            <a:spLocks noGrp="1"/>
          </p:cNvSpPr>
          <p:nvPr>
            <p:ph idx="1"/>
          </p:nvPr>
        </p:nvSpPr>
        <p:spPr>
          <a:xfrm>
            <a:off x="637953" y="1306286"/>
            <a:ext cx="8048847" cy="5052950"/>
          </a:xfrm>
        </p:spPr>
        <p:txBody>
          <a:bodyPr>
            <a:noAutofit/>
          </a:bodyPr>
          <a:lstStyle/>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200" dirty="0">
                <a:solidFill>
                  <a:srgbClr val="005374"/>
                </a:solidFill>
                <a:latin typeface="Century Gothic" panose="020B0502020202020204" pitchFamily="34" charset="0"/>
              </a:rPr>
              <a:t>Klastera darbības </a:t>
            </a:r>
            <a:r>
              <a:rPr lang="lv-LV" sz="1200" dirty="0" smtClean="0">
                <a:solidFill>
                  <a:srgbClr val="005374"/>
                </a:solidFill>
                <a:latin typeface="Century Gothic" panose="020B0502020202020204" pitchFamily="34" charset="0"/>
              </a:rPr>
              <a:t>nozare: </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200" dirty="0" smtClean="0">
                <a:solidFill>
                  <a:srgbClr val="005374"/>
                </a:solidFill>
                <a:latin typeface="Century Gothic" panose="020B0502020202020204" pitchFamily="34" charset="0"/>
              </a:rPr>
              <a:t>Papildus punkti, ja projekta </a:t>
            </a:r>
            <a:r>
              <a:rPr lang="lv-LV" sz="1200" dirty="0">
                <a:solidFill>
                  <a:srgbClr val="005374"/>
                </a:solidFill>
                <a:latin typeface="Century Gothic" panose="020B0502020202020204" pitchFamily="34" charset="0"/>
              </a:rPr>
              <a:t>iesniedzējs ir </a:t>
            </a:r>
            <a:r>
              <a:rPr lang="lv-LV" sz="1200" b="1" dirty="0" smtClean="0">
                <a:solidFill>
                  <a:srgbClr val="005374"/>
                </a:solidFill>
                <a:latin typeface="Century Gothic" panose="020B0502020202020204" pitchFamily="34" charset="0"/>
              </a:rPr>
              <a:t>biedrība/nodibinājums</a:t>
            </a:r>
            <a:r>
              <a:rPr lang="lv-LV" sz="1200" dirty="0" smtClean="0">
                <a:solidFill>
                  <a:srgbClr val="005374"/>
                </a:solidFill>
                <a:latin typeface="Century Gothic" panose="020B0502020202020204" pitchFamily="34" charset="0"/>
              </a:rPr>
              <a:t>, </a:t>
            </a:r>
            <a:r>
              <a:rPr lang="lv-LV" sz="1200" dirty="0">
                <a:solidFill>
                  <a:srgbClr val="005374"/>
                </a:solidFill>
                <a:latin typeface="Century Gothic" panose="020B0502020202020204" pitchFamily="34" charset="0"/>
              </a:rPr>
              <a:t>kura reģistrēta </a:t>
            </a:r>
            <a:r>
              <a:rPr lang="lv-LV" sz="1200" b="1" dirty="0" smtClean="0">
                <a:solidFill>
                  <a:srgbClr val="005374"/>
                </a:solidFill>
                <a:latin typeface="Century Gothic" panose="020B0502020202020204" pitchFamily="34" charset="0"/>
              </a:rPr>
              <a:t>vismaz </a:t>
            </a:r>
            <a:r>
              <a:rPr lang="lv-LV" sz="1200" b="1" dirty="0">
                <a:solidFill>
                  <a:srgbClr val="005374"/>
                </a:solidFill>
                <a:latin typeface="Century Gothic" panose="020B0502020202020204" pitchFamily="34" charset="0"/>
              </a:rPr>
              <a:t>trīs </a:t>
            </a:r>
            <a:r>
              <a:rPr lang="lv-LV" sz="1200" b="1" dirty="0" smtClean="0">
                <a:solidFill>
                  <a:srgbClr val="005374"/>
                </a:solidFill>
                <a:latin typeface="Century Gothic" panose="020B0502020202020204" pitchFamily="34" charset="0"/>
              </a:rPr>
              <a:t>gadus</a:t>
            </a:r>
            <a:r>
              <a:rPr lang="lv-LV" sz="1200" dirty="0" smtClean="0">
                <a:solidFill>
                  <a:srgbClr val="005374"/>
                </a:solidFill>
                <a:latin typeface="Century Gothic" panose="020B0502020202020204" pitchFamily="34" charset="0"/>
              </a:rPr>
              <a:t>, </a:t>
            </a:r>
            <a:r>
              <a:rPr lang="lv-LV" sz="1200" dirty="0">
                <a:solidFill>
                  <a:srgbClr val="005374"/>
                </a:solidFill>
                <a:latin typeface="Century Gothic" panose="020B0502020202020204" pitchFamily="34" charset="0"/>
              </a:rPr>
              <a:t>un kopējais </a:t>
            </a:r>
            <a:r>
              <a:rPr lang="lv-LV" sz="1200" dirty="0" smtClean="0">
                <a:solidFill>
                  <a:srgbClr val="005374"/>
                </a:solidFill>
                <a:latin typeface="Century Gothic" panose="020B0502020202020204" pitchFamily="34" charset="0"/>
              </a:rPr>
              <a:t>projekta iesniedzēja Latvijā </a:t>
            </a:r>
            <a:r>
              <a:rPr lang="lv-LV" sz="1200" dirty="0">
                <a:solidFill>
                  <a:srgbClr val="005374"/>
                </a:solidFill>
                <a:latin typeface="Century Gothic" panose="020B0502020202020204" pitchFamily="34" charset="0"/>
              </a:rPr>
              <a:t>reģistrēto biedru (komersantu) </a:t>
            </a:r>
            <a:r>
              <a:rPr lang="lv-LV" sz="1200" b="1" dirty="0">
                <a:solidFill>
                  <a:srgbClr val="005374"/>
                </a:solidFill>
                <a:latin typeface="Century Gothic" panose="020B0502020202020204" pitchFamily="34" charset="0"/>
              </a:rPr>
              <a:t>apgrozījums </a:t>
            </a:r>
            <a:r>
              <a:rPr lang="lv-LV" sz="1200" dirty="0">
                <a:solidFill>
                  <a:srgbClr val="005374"/>
                </a:solidFill>
                <a:latin typeface="Century Gothic" panose="020B0502020202020204" pitchFamily="34" charset="0"/>
              </a:rPr>
              <a:t>pēdējā noslēgtā pārskata gadā </a:t>
            </a:r>
            <a:r>
              <a:rPr lang="lv-LV" sz="1200" b="1" dirty="0">
                <a:solidFill>
                  <a:srgbClr val="005374"/>
                </a:solidFill>
                <a:latin typeface="Century Gothic" panose="020B0502020202020204" pitchFamily="34" charset="0"/>
              </a:rPr>
              <a:t>pārsniedz 100 miljonus </a:t>
            </a:r>
            <a:r>
              <a:rPr lang="lv-LV" sz="1200" b="1" dirty="0" err="1" smtClean="0">
                <a:solidFill>
                  <a:srgbClr val="005374"/>
                </a:solidFill>
                <a:latin typeface="Century Gothic" panose="020B0502020202020204" pitchFamily="34" charset="0"/>
              </a:rPr>
              <a:t>euro</a:t>
            </a:r>
            <a:r>
              <a:rPr lang="lv-LV" sz="1200" dirty="0" smtClean="0">
                <a:solidFill>
                  <a:srgbClr val="005374"/>
                </a:solidFill>
                <a:latin typeface="Century Gothic" panose="020B0502020202020204" pitchFamily="34" charset="0"/>
              </a:rPr>
              <a:t>. Projekta iesniedzējs </a:t>
            </a:r>
            <a:r>
              <a:rPr lang="lv-LV" sz="1200" b="1" dirty="0" smtClean="0">
                <a:solidFill>
                  <a:srgbClr val="005374"/>
                </a:solidFill>
                <a:latin typeface="Century Gothic" panose="020B0502020202020204" pitchFamily="34" charset="0"/>
              </a:rPr>
              <a:t>pārstāv </a:t>
            </a:r>
            <a:r>
              <a:rPr lang="lv-LV" sz="1200" b="1" dirty="0">
                <a:solidFill>
                  <a:srgbClr val="005374"/>
                </a:solidFill>
                <a:latin typeface="Century Gothic" panose="020B0502020202020204" pitchFamily="34" charset="0"/>
              </a:rPr>
              <a:t>nozares komersantus </a:t>
            </a:r>
            <a:r>
              <a:rPr lang="lv-LV" sz="1200" dirty="0">
                <a:solidFill>
                  <a:srgbClr val="005374"/>
                </a:solidFill>
                <a:latin typeface="Century Gothic" panose="020B0502020202020204" pitchFamily="34" charset="0"/>
              </a:rPr>
              <a:t>(vairāk nekā 50 % no projekta iesniedzēja biedriem darbojas vienā no zemāk minētajām nozarēm) un </a:t>
            </a:r>
            <a:r>
              <a:rPr lang="lv-LV" sz="1200" b="1" dirty="0">
                <a:solidFill>
                  <a:srgbClr val="005374"/>
                </a:solidFill>
                <a:latin typeface="Century Gothic" panose="020B0502020202020204" pitchFamily="34" charset="0"/>
              </a:rPr>
              <a:t>īsteno klastera projektu </a:t>
            </a:r>
            <a:r>
              <a:rPr lang="lv-LV" sz="1200" dirty="0">
                <a:solidFill>
                  <a:srgbClr val="005374"/>
                </a:solidFill>
                <a:latin typeface="Century Gothic" panose="020B0502020202020204" pitchFamily="34" charset="0"/>
              </a:rPr>
              <a:t>vienā no zemāk minētajām nozarēm: </a:t>
            </a:r>
          </a:p>
          <a:p>
            <a:pPr lvl="1" indent="0" algn="just">
              <a:spcBef>
                <a:spcPts val="600"/>
              </a:spcBef>
              <a:spcAft>
                <a:spcPts val="0"/>
              </a:spcAft>
              <a:buClr>
                <a:srgbClr val="228B9D"/>
              </a:buClr>
              <a:buNone/>
            </a:pPr>
            <a:r>
              <a:rPr lang="lv-LV" sz="1200" dirty="0">
                <a:solidFill>
                  <a:srgbClr val="005374"/>
                </a:solidFill>
                <a:latin typeface="Century Gothic" panose="020B0502020202020204" pitchFamily="34" charset="0"/>
              </a:rPr>
              <a:t>-	</a:t>
            </a:r>
            <a:r>
              <a:rPr lang="lv-LV" sz="1100" dirty="0">
                <a:solidFill>
                  <a:srgbClr val="005374"/>
                </a:solidFill>
                <a:latin typeface="Century Gothic" panose="020B0502020202020204" pitchFamily="34" charset="0"/>
              </a:rPr>
              <a:t>kokapstrāde;</a:t>
            </a:r>
          </a:p>
          <a:p>
            <a:pPr lvl="1" indent="0" algn="just">
              <a:spcBef>
                <a:spcPts val="600"/>
              </a:spcBef>
              <a:spcAft>
                <a:spcPts val="0"/>
              </a:spcAft>
              <a:buClr>
                <a:srgbClr val="228B9D"/>
              </a:buClr>
              <a:buNone/>
            </a:pPr>
            <a:r>
              <a:rPr lang="lv-LV" sz="1100" dirty="0">
                <a:solidFill>
                  <a:srgbClr val="005374"/>
                </a:solidFill>
                <a:latin typeface="Century Gothic" panose="020B0502020202020204" pitchFamily="34" charset="0"/>
              </a:rPr>
              <a:t>-	mašīnbūve un metālapstrāde;</a:t>
            </a:r>
          </a:p>
          <a:p>
            <a:pPr lvl="1" indent="0" algn="just">
              <a:spcBef>
                <a:spcPts val="600"/>
              </a:spcBef>
              <a:spcAft>
                <a:spcPts val="0"/>
              </a:spcAft>
              <a:buClr>
                <a:srgbClr val="228B9D"/>
              </a:buClr>
              <a:buNone/>
            </a:pPr>
            <a:r>
              <a:rPr lang="lv-LV" sz="1100" dirty="0">
                <a:solidFill>
                  <a:srgbClr val="005374"/>
                </a:solidFill>
                <a:latin typeface="Century Gothic" panose="020B0502020202020204" pitchFamily="34" charset="0"/>
              </a:rPr>
              <a:t>-	elektrisko un optisko iekārtu ražošana;</a:t>
            </a:r>
          </a:p>
          <a:p>
            <a:pPr lvl="1" indent="0" algn="just">
              <a:spcBef>
                <a:spcPts val="600"/>
              </a:spcBef>
              <a:spcAft>
                <a:spcPts val="0"/>
              </a:spcAft>
              <a:buClr>
                <a:srgbClr val="228B9D"/>
              </a:buClr>
              <a:buNone/>
            </a:pPr>
            <a:r>
              <a:rPr lang="lv-LV" sz="1100" dirty="0">
                <a:solidFill>
                  <a:srgbClr val="005374"/>
                </a:solidFill>
                <a:latin typeface="Century Gothic" panose="020B0502020202020204" pitchFamily="34" charset="0"/>
              </a:rPr>
              <a:t>-	ķīmiskā rūpniecība;</a:t>
            </a:r>
          </a:p>
          <a:p>
            <a:pPr lvl="1" indent="0" algn="just">
              <a:spcBef>
                <a:spcPts val="600"/>
              </a:spcBef>
              <a:spcAft>
                <a:spcPts val="0"/>
              </a:spcAft>
              <a:buClr>
                <a:srgbClr val="228B9D"/>
              </a:buClr>
              <a:buNone/>
            </a:pPr>
            <a:r>
              <a:rPr lang="lv-LV" sz="1100" dirty="0">
                <a:solidFill>
                  <a:srgbClr val="005374"/>
                </a:solidFill>
                <a:latin typeface="Century Gothic" panose="020B0502020202020204" pitchFamily="34" charset="0"/>
              </a:rPr>
              <a:t>-	nemetālisko minerālu ražošana; </a:t>
            </a:r>
          </a:p>
          <a:p>
            <a:pPr lvl="1" indent="0" algn="just">
              <a:spcBef>
                <a:spcPts val="600"/>
              </a:spcBef>
              <a:spcAft>
                <a:spcPts val="0"/>
              </a:spcAft>
              <a:buClr>
                <a:srgbClr val="228B9D"/>
              </a:buClr>
              <a:buNone/>
            </a:pPr>
            <a:r>
              <a:rPr lang="lv-LV" sz="1100" dirty="0">
                <a:solidFill>
                  <a:srgbClr val="005374"/>
                </a:solidFill>
                <a:latin typeface="Century Gothic" panose="020B0502020202020204" pitchFamily="34" charset="0"/>
              </a:rPr>
              <a:t>-	pārtikas un dzērienu ražošana;</a:t>
            </a:r>
          </a:p>
          <a:p>
            <a:pPr lvl="1" indent="0" algn="just">
              <a:spcBef>
                <a:spcPts val="600"/>
              </a:spcBef>
              <a:spcAft>
                <a:spcPts val="0"/>
              </a:spcAft>
              <a:buClr>
                <a:srgbClr val="228B9D"/>
              </a:buClr>
              <a:buNone/>
            </a:pPr>
            <a:r>
              <a:rPr lang="lv-LV" sz="1100" dirty="0">
                <a:solidFill>
                  <a:srgbClr val="005374"/>
                </a:solidFill>
                <a:latin typeface="Century Gothic" panose="020B0502020202020204" pitchFamily="34" charset="0"/>
              </a:rPr>
              <a:t>-	vieglā rūpniecība;</a:t>
            </a:r>
          </a:p>
          <a:p>
            <a:pPr lvl="1" indent="0" algn="just">
              <a:spcBef>
                <a:spcPts val="600"/>
              </a:spcBef>
              <a:spcAft>
                <a:spcPts val="0"/>
              </a:spcAft>
              <a:buClr>
                <a:srgbClr val="228B9D"/>
              </a:buClr>
              <a:buNone/>
            </a:pPr>
            <a:r>
              <a:rPr lang="lv-LV" sz="1100" dirty="0">
                <a:solidFill>
                  <a:srgbClr val="005374"/>
                </a:solidFill>
                <a:latin typeface="Century Gothic" panose="020B0502020202020204" pitchFamily="34" charset="0"/>
              </a:rPr>
              <a:t>-	papīra ražošana un poligrāfija; </a:t>
            </a:r>
          </a:p>
          <a:p>
            <a:pPr lvl="1" indent="0" algn="just">
              <a:spcBef>
                <a:spcPts val="600"/>
              </a:spcBef>
              <a:spcAft>
                <a:spcPts val="0"/>
              </a:spcAft>
              <a:buClr>
                <a:srgbClr val="228B9D"/>
              </a:buClr>
              <a:buNone/>
            </a:pPr>
            <a:r>
              <a:rPr lang="lv-LV" sz="1100" dirty="0">
                <a:solidFill>
                  <a:srgbClr val="005374"/>
                </a:solidFill>
                <a:latin typeface="Century Gothic" panose="020B0502020202020204" pitchFamily="34" charset="0"/>
              </a:rPr>
              <a:t>-	informācijas un komunikācijas tehnoloģiju nozare; </a:t>
            </a:r>
          </a:p>
          <a:p>
            <a:pPr lvl="1" indent="0" algn="just">
              <a:spcBef>
                <a:spcPts val="600"/>
              </a:spcBef>
              <a:spcAft>
                <a:spcPts val="0"/>
              </a:spcAft>
              <a:buClr>
                <a:srgbClr val="228B9D"/>
              </a:buClr>
              <a:buNone/>
            </a:pPr>
            <a:r>
              <a:rPr lang="lv-LV" sz="1100" dirty="0">
                <a:solidFill>
                  <a:srgbClr val="005374"/>
                </a:solidFill>
                <a:latin typeface="Century Gothic" panose="020B0502020202020204" pitchFamily="34" charset="0"/>
              </a:rPr>
              <a:t>-	izmitināšanas un ēdināšanas pakalpojumi; </a:t>
            </a:r>
          </a:p>
          <a:p>
            <a:pPr marL="933450" lvl="1" indent="-171450" algn="just">
              <a:spcBef>
                <a:spcPts val="600"/>
              </a:spcBef>
              <a:spcAft>
                <a:spcPts val="0"/>
              </a:spcAft>
              <a:buClr>
                <a:srgbClr val="228B9D"/>
              </a:buClr>
              <a:buFontTx/>
              <a:buChar char="-"/>
            </a:pPr>
            <a:r>
              <a:rPr lang="lv-LV" sz="1100" dirty="0" smtClean="0">
                <a:solidFill>
                  <a:srgbClr val="005374"/>
                </a:solidFill>
                <a:latin typeface="Century Gothic" panose="020B0502020202020204" pitchFamily="34" charset="0"/>
              </a:rPr>
              <a:t>veselība </a:t>
            </a:r>
            <a:r>
              <a:rPr lang="lv-LV" sz="1100" dirty="0">
                <a:solidFill>
                  <a:srgbClr val="005374"/>
                </a:solidFill>
                <a:latin typeface="Century Gothic" panose="020B0502020202020204" pitchFamily="34" charset="0"/>
              </a:rPr>
              <a:t>un sociālā </a:t>
            </a:r>
            <a:r>
              <a:rPr lang="lv-LV" sz="1100" dirty="0" smtClean="0">
                <a:solidFill>
                  <a:srgbClr val="005374"/>
                </a:solidFill>
                <a:latin typeface="Century Gothic" panose="020B0502020202020204" pitchFamily="34" charset="0"/>
              </a:rPr>
              <a:t>aprūpe</a:t>
            </a:r>
          </a:p>
          <a:p>
            <a:pPr marL="933450" lvl="1" indent="-171450" algn="just">
              <a:spcBef>
                <a:spcPts val="600"/>
              </a:spcBef>
              <a:spcAft>
                <a:spcPts val="0"/>
              </a:spcAft>
              <a:buClr>
                <a:srgbClr val="228B9D"/>
              </a:buClr>
              <a:buFontTx/>
              <a:buChar char="-"/>
            </a:pPr>
            <a:r>
              <a:rPr lang="lv-LV" sz="1100" dirty="0" smtClean="0">
                <a:solidFill>
                  <a:srgbClr val="005374"/>
                </a:solidFill>
                <a:latin typeface="Century Gothic" panose="020B0502020202020204" pitchFamily="34" charset="0"/>
              </a:rPr>
              <a:t>Transports</a:t>
            </a:r>
          </a:p>
          <a:p>
            <a:pPr marL="933450" lvl="1" indent="-171450" algn="just">
              <a:spcBef>
                <a:spcPts val="600"/>
              </a:spcBef>
              <a:spcAft>
                <a:spcPts val="0"/>
              </a:spcAft>
              <a:buClr>
                <a:srgbClr val="228B9D"/>
              </a:buClr>
              <a:buFontTx/>
              <a:buChar char="-"/>
            </a:pPr>
            <a:r>
              <a:rPr lang="lv-LV" sz="1100" dirty="0" smtClean="0">
                <a:solidFill>
                  <a:srgbClr val="005374"/>
                </a:solidFill>
                <a:latin typeface="Century Gothic" panose="020B0502020202020204" pitchFamily="34" charset="0"/>
              </a:rPr>
              <a:t>Starpnozaru klasteris (tiek atbalstīti 2 starpnozaru klasteri)</a:t>
            </a:r>
            <a:r>
              <a:rPr lang="lv-LV" sz="1100" dirty="0" smtClean="0">
                <a:solidFill>
                  <a:srgbClr val="005374"/>
                </a:solidFill>
                <a:latin typeface="Century Gothic" panose="020B0502020202020204" pitchFamily="34" charset="0"/>
              </a:rPr>
              <a:t> </a:t>
            </a:r>
            <a:endParaRPr lang="lv-LV" sz="1100" dirty="0">
              <a:solidFill>
                <a:srgbClr val="005374"/>
              </a:solidFill>
              <a:latin typeface="Century Gothic" panose="020B0502020202020204" pitchFamily="34" charset="0"/>
            </a:endParaRPr>
          </a:p>
          <a:p>
            <a:pPr marL="285750" indent="-285750" algn="just">
              <a:spcBef>
                <a:spcPts val="600"/>
              </a:spcBef>
              <a:spcAft>
                <a:spcPts val="0"/>
              </a:spcAft>
              <a:buClr>
                <a:srgbClr val="228B9D"/>
              </a:buClr>
              <a:buFont typeface="Wingdings" panose="05000000000000000000" pitchFamily="2" charset="2"/>
              <a:buChar char="Ø"/>
            </a:pPr>
            <a:r>
              <a:rPr lang="lv-LV" sz="1100" dirty="0" smtClean="0">
                <a:solidFill>
                  <a:srgbClr val="005374"/>
                </a:solidFill>
                <a:latin typeface="Century Gothic" panose="020B0502020202020204" pitchFamily="34" charset="0"/>
                <a:ea typeface="+mn-ea"/>
                <a:cs typeface="Times New Roman" panose="02020603050405020304" pitchFamily="18" charset="0"/>
              </a:rPr>
              <a:t>Tiek </a:t>
            </a:r>
            <a:r>
              <a:rPr lang="lv-LV" sz="1100" dirty="0">
                <a:solidFill>
                  <a:srgbClr val="005374"/>
                </a:solidFill>
                <a:latin typeface="Century Gothic" panose="020B0502020202020204" pitchFamily="34" charset="0"/>
                <a:ea typeface="+mn-ea"/>
                <a:cs typeface="Times New Roman" panose="02020603050405020304" pitchFamily="18" charset="0"/>
              </a:rPr>
              <a:t>atbalstīts viens klasteris </a:t>
            </a:r>
            <a:r>
              <a:rPr lang="lv-LV" sz="1200" b="1" dirty="0" smtClean="0">
                <a:solidFill>
                  <a:srgbClr val="005374"/>
                </a:solidFill>
                <a:latin typeface="Century Gothic" panose="020B0502020202020204" pitchFamily="34" charset="0"/>
              </a:rPr>
              <a:t>katrā </a:t>
            </a:r>
            <a:r>
              <a:rPr lang="lv-LV" sz="1200" b="1" dirty="0" smtClean="0">
                <a:solidFill>
                  <a:srgbClr val="005374"/>
                </a:solidFill>
                <a:latin typeface="Century Gothic" panose="020B0502020202020204" pitchFamily="34" charset="0"/>
              </a:rPr>
              <a:t>nozarē</a:t>
            </a:r>
            <a:endParaRPr lang="lv-LV" sz="1200" b="1" dirty="0">
              <a:solidFill>
                <a:srgbClr val="005374"/>
              </a:solidFill>
              <a:latin typeface="Century Gothic" panose="020B0502020202020204" pitchFamily="34" charset="0"/>
            </a:endParaRPr>
          </a:p>
          <a:p>
            <a:pPr marL="1047750" lvl="1" indent="-285750" algn="just">
              <a:spcBef>
                <a:spcPts val="600"/>
              </a:spcBef>
              <a:spcAft>
                <a:spcPts val="0"/>
              </a:spcAft>
              <a:buClr>
                <a:srgbClr val="228B9D"/>
              </a:buClr>
              <a:buFont typeface="Wingdings" panose="05000000000000000000" pitchFamily="2" charset="2"/>
              <a:buChar char="Ø"/>
            </a:pPr>
            <a:endParaRPr lang="lv-LV" sz="1100" dirty="0">
              <a:solidFill>
                <a:srgbClr val="005374"/>
              </a:solidFill>
              <a:latin typeface="Century Gothic" panose="020B0502020202020204" pitchFamily="34" charset="0"/>
            </a:endParaRPr>
          </a:p>
        </p:txBody>
      </p:sp>
    </p:spTree>
    <p:extLst>
      <p:ext uri="{BB962C8B-B14F-4D97-AF65-F5344CB8AC3E}">
        <p14:creationId xmlns:p14="http://schemas.microsoft.com/office/powerpoint/2010/main" val="35298721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244436" y="682550"/>
            <a:ext cx="6442364" cy="1036637"/>
          </a:xfrm>
        </p:spPr>
        <p:txBody>
          <a:bodyPr>
            <a:normAutofit/>
          </a:bodyPr>
          <a:lstStyle/>
          <a:p>
            <a:r>
              <a:rPr lang="lv-LV" altLang="lv-LV" dirty="0">
                <a:solidFill>
                  <a:srgbClr val="005374"/>
                </a:solidFill>
                <a:latin typeface="Century Gothic" panose="020B0502020202020204" pitchFamily="34" charset="0"/>
              </a:rPr>
              <a:t>Kvalitātes</a:t>
            </a:r>
            <a:r>
              <a:rPr lang="lv-LV" altLang="lv-LV" dirty="0" smtClean="0">
                <a:solidFill>
                  <a:srgbClr val="FF0000"/>
                </a:solidFill>
                <a:latin typeface="Century Gothic" panose="020B0502020202020204" pitchFamily="34" charset="0"/>
              </a:rPr>
              <a:t> </a:t>
            </a:r>
            <a:r>
              <a:rPr lang="lv-LV" altLang="lv-LV" dirty="0">
                <a:solidFill>
                  <a:srgbClr val="005374"/>
                </a:solidFill>
                <a:latin typeface="Century Gothic" panose="020B0502020202020204" pitchFamily="34" charset="0"/>
              </a:rPr>
              <a:t>kritēriji</a:t>
            </a:r>
          </a:p>
        </p:txBody>
      </p:sp>
      <p:sp>
        <p:nvSpPr>
          <p:cNvPr id="33795" name="Content Placeholder 2"/>
          <p:cNvSpPr>
            <a:spLocks noGrp="1"/>
          </p:cNvSpPr>
          <p:nvPr>
            <p:ph idx="1"/>
          </p:nvPr>
        </p:nvSpPr>
        <p:spPr>
          <a:xfrm>
            <a:off x="1491916" y="1306286"/>
            <a:ext cx="7194884" cy="5052950"/>
          </a:xfrm>
        </p:spPr>
        <p:txBody>
          <a:bodyPr>
            <a:noAutofit/>
          </a:bodyPr>
          <a:lstStyle/>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a:solidFill>
                  <a:srgbClr val="005374"/>
                </a:solidFill>
                <a:latin typeface="Century Gothic" panose="020B0502020202020204" pitchFamily="34" charset="0"/>
              </a:rPr>
              <a:t>Klastera dalībnieku (sīko (mikro), mazo un vidējo komersantu) </a:t>
            </a:r>
            <a:r>
              <a:rPr lang="lv-LV" sz="1400" b="1" dirty="0">
                <a:solidFill>
                  <a:srgbClr val="005374"/>
                </a:solidFill>
                <a:latin typeface="Century Gothic" panose="020B0502020202020204" pitchFamily="34" charset="0"/>
              </a:rPr>
              <a:t>eksporta apjoms </a:t>
            </a:r>
            <a:r>
              <a:rPr lang="lv-LV" sz="1400" dirty="0">
                <a:solidFill>
                  <a:srgbClr val="005374"/>
                </a:solidFill>
                <a:latin typeface="Century Gothic" panose="020B0502020202020204" pitchFamily="34" charset="0"/>
              </a:rPr>
              <a:t>uz vienu strādājošo </a:t>
            </a:r>
            <a:endParaRPr lang="lv-LV" sz="1400" dirty="0" smtClean="0">
              <a:solidFill>
                <a:srgbClr val="005374"/>
              </a:solidFill>
              <a:latin typeface="Century Gothic" panose="020B0502020202020204" pitchFamily="34" charset="0"/>
            </a:endParaRP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a:solidFill>
                  <a:srgbClr val="005374"/>
                </a:solidFill>
                <a:latin typeface="Century Gothic" panose="020B0502020202020204" pitchFamily="34" charset="0"/>
              </a:rPr>
              <a:t>Klastera dalībniekos (sīkie (mikro), mazie un vidējie komersanti) strādājošo </a:t>
            </a:r>
            <a:r>
              <a:rPr lang="lv-LV" sz="1400" b="1" dirty="0">
                <a:solidFill>
                  <a:srgbClr val="005374"/>
                </a:solidFill>
                <a:latin typeface="Century Gothic" panose="020B0502020202020204" pitchFamily="34" charset="0"/>
              </a:rPr>
              <a:t>mēneša vidējā darba </a:t>
            </a:r>
            <a:r>
              <a:rPr lang="lv-LV" sz="1400" b="1" dirty="0" smtClean="0">
                <a:solidFill>
                  <a:srgbClr val="005374"/>
                </a:solidFill>
                <a:latin typeface="Century Gothic" panose="020B0502020202020204" pitchFamily="34" charset="0"/>
              </a:rPr>
              <a:t>samaksa</a:t>
            </a:r>
            <a:r>
              <a:rPr lang="lv-LV" sz="1400" dirty="0" smtClean="0">
                <a:solidFill>
                  <a:srgbClr val="005374"/>
                </a:solidFill>
                <a:latin typeface="Century Gothic" panose="020B0502020202020204" pitchFamily="34" charset="0"/>
              </a:rPr>
              <a:t>. (vidējā </a:t>
            </a:r>
            <a:r>
              <a:rPr lang="lv-LV" sz="1400" dirty="0">
                <a:solidFill>
                  <a:srgbClr val="005374"/>
                </a:solidFill>
                <a:latin typeface="Century Gothic" panose="020B0502020202020204" pitchFamily="34" charset="0"/>
              </a:rPr>
              <a:t>darba samaksa pēdējā gada laikā, salīdzinot ar valsts vidējo rādītāju (pēc datiem, kas publicēti Centrālās statistikas pārvaldes tīmekļa vietnē). Vērtēšanā tiek piemērots darba samaksu koriģējošs koeficients atbilstoši reģionam, kurā reģistrēts klastera dalībnieks</a:t>
            </a:r>
            <a:r>
              <a:rPr lang="lv-LV" sz="1400" dirty="0" smtClean="0">
                <a:solidFill>
                  <a:srgbClr val="005374"/>
                </a:solidFill>
                <a:latin typeface="Century Gothic" panose="020B0502020202020204" pitchFamily="34" charset="0"/>
              </a:rPr>
              <a:t>.)</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a:solidFill>
                  <a:srgbClr val="005374"/>
                </a:solidFill>
                <a:latin typeface="Century Gothic" panose="020B0502020202020204" pitchFamily="34" charset="0"/>
              </a:rPr>
              <a:t> Klastera darbības sasaiste ar </a:t>
            </a:r>
            <a:r>
              <a:rPr lang="lv-LV" sz="1400" b="1" dirty="0">
                <a:solidFill>
                  <a:srgbClr val="005374"/>
                </a:solidFill>
                <a:latin typeface="Century Gothic" panose="020B0502020202020204" pitchFamily="34" charset="0"/>
              </a:rPr>
              <a:t>RIS3</a:t>
            </a:r>
            <a:r>
              <a:rPr lang="lv-LV" sz="1400" dirty="0">
                <a:solidFill>
                  <a:srgbClr val="005374"/>
                </a:solidFill>
                <a:latin typeface="Century Gothic" panose="020B0502020202020204" pitchFamily="34" charset="0"/>
              </a:rPr>
              <a:t> noteiktajām specializācijas jomām </a:t>
            </a:r>
            <a:endParaRPr lang="lv-LV" sz="1400" dirty="0" smtClean="0">
              <a:solidFill>
                <a:srgbClr val="005374"/>
              </a:solidFill>
              <a:latin typeface="Century Gothic" panose="020B0502020202020204" pitchFamily="34" charset="0"/>
            </a:endParaRP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a:solidFill>
                  <a:srgbClr val="005374"/>
                </a:solidFill>
                <a:latin typeface="Century Gothic" panose="020B0502020202020204" pitchFamily="34" charset="0"/>
              </a:rPr>
              <a:t>Klastera </a:t>
            </a:r>
            <a:r>
              <a:rPr lang="lv-LV" sz="1400" b="1" dirty="0">
                <a:solidFill>
                  <a:srgbClr val="005374"/>
                </a:solidFill>
                <a:latin typeface="Century Gothic" panose="020B0502020202020204" pitchFamily="34" charset="0"/>
              </a:rPr>
              <a:t>līdzšinējās darbības pieredze </a:t>
            </a:r>
            <a:r>
              <a:rPr lang="lv-LV" sz="1400" dirty="0" smtClean="0">
                <a:solidFill>
                  <a:srgbClr val="005374"/>
                </a:solidFill>
                <a:latin typeface="Century Gothic" panose="020B0502020202020204" pitchFamily="34" charset="0"/>
              </a:rPr>
              <a:t>(ir iepriekš īstenots projekts 2.3.2.3.aktivitātē un projektā nav konstatētas nepamatotas, sadārdzinātas izmaksas)</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Klastera stratēģija </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a:solidFill>
                  <a:srgbClr val="005374"/>
                </a:solidFill>
                <a:latin typeface="Century Gothic" panose="020B0502020202020204" pitchFamily="34" charset="0"/>
              </a:rPr>
              <a:t>Klastera dalībnieku </a:t>
            </a:r>
            <a:r>
              <a:rPr lang="lv-LV" sz="1400" b="1" dirty="0" smtClean="0">
                <a:solidFill>
                  <a:srgbClr val="005374"/>
                </a:solidFill>
                <a:latin typeface="Century Gothic" panose="020B0502020202020204" pitchFamily="34" charset="0"/>
              </a:rPr>
              <a:t>plānotais apgrozījuma </a:t>
            </a:r>
            <a:r>
              <a:rPr lang="lv-LV" sz="1400" dirty="0">
                <a:solidFill>
                  <a:srgbClr val="005374"/>
                </a:solidFill>
                <a:latin typeface="Century Gothic" panose="020B0502020202020204" pitchFamily="34" charset="0"/>
              </a:rPr>
              <a:t>ikgadējais </a:t>
            </a:r>
            <a:r>
              <a:rPr lang="lv-LV" sz="1400" b="1" dirty="0">
                <a:solidFill>
                  <a:srgbClr val="005374"/>
                </a:solidFill>
                <a:latin typeface="Century Gothic" panose="020B0502020202020204" pitchFamily="34" charset="0"/>
              </a:rPr>
              <a:t>pieauguma temps </a:t>
            </a:r>
            <a:r>
              <a:rPr lang="lv-LV" sz="1400" dirty="0">
                <a:solidFill>
                  <a:srgbClr val="005374"/>
                </a:solidFill>
                <a:latin typeface="Century Gothic" panose="020B0502020202020204" pitchFamily="34" charset="0"/>
              </a:rPr>
              <a:t>projekta īstenošanas laikā, salīdzinot ar iepriekšējo </a:t>
            </a:r>
            <a:r>
              <a:rPr lang="lv-LV" sz="1400" dirty="0" smtClean="0">
                <a:solidFill>
                  <a:srgbClr val="005374"/>
                </a:solidFill>
                <a:latin typeface="Century Gothic" panose="020B0502020202020204" pitchFamily="34" charset="0"/>
              </a:rPr>
              <a:t>gadu</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a:solidFill>
                  <a:srgbClr val="005374"/>
                </a:solidFill>
                <a:latin typeface="Century Gothic" panose="020B0502020202020204" pitchFamily="34" charset="0"/>
              </a:rPr>
              <a:t>Pieprasītā </a:t>
            </a:r>
            <a:r>
              <a:rPr lang="lv-LV" sz="1400" b="1" dirty="0">
                <a:solidFill>
                  <a:srgbClr val="005374"/>
                </a:solidFill>
                <a:latin typeface="Century Gothic" panose="020B0502020202020204" pitchFamily="34" charset="0"/>
              </a:rPr>
              <a:t>finansējuma</a:t>
            </a:r>
            <a:r>
              <a:rPr lang="lv-LV" sz="1400" dirty="0">
                <a:solidFill>
                  <a:srgbClr val="005374"/>
                </a:solidFill>
                <a:latin typeface="Century Gothic" panose="020B0502020202020204" pitchFamily="34" charset="0"/>
              </a:rPr>
              <a:t> </a:t>
            </a:r>
            <a:r>
              <a:rPr lang="lv-LV" sz="1400" b="1" dirty="0" smtClean="0">
                <a:solidFill>
                  <a:srgbClr val="005374"/>
                </a:solidFill>
                <a:latin typeface="Century Gothic" panose="020B0502020202020204" pitchFamily="34" charset="0"/>
              </a:rPr>
              <a:t>intensitāte</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a:solidFill>
                  <a:srgbClr val="005374"/>
                </a:solidFill>
                <a:latin typeface="Century Gothic" panose="020B0502020202020204" pitchFamily="34" charset="0"/>
              </a:rPr>
              <a:t>HP </a:t>
            </a:r>
            <a:r>
              <a:rPr lang="lv-LV" sz="1400" dirty="0" smtClean="0">
                <a:solidFill>
                  <a:srgbClr val="005374"/>
                </a:solidFill>
                <a:latin typeface="Century Gothic" panose="020B0502020202020204" pitchFamily="34" charset="0"/>
              </a:rPr>
              <a:t>«Ilgtspējīga attīstība»</a:t>
            </a:r>
            <a:endParaRPr lang="lv-LV" sz="1400" dirty="0">
              <a:solidFill>
                <a:srgbClr val="005374"/>
              </a:solidFill>
              <a:latin typeface="Century Gothic" panose="020B0502020202020204" pitchFamily="34" charset="0"/>
            </a:endParaRPr>
          </a:p>
        </p:txBody>
      </p:sp>
    </p:spTree>
    <p:extLst>
      <p:ext uri="{BB962C8B-B14F-4D97-AF65-F5344CB8AC3E}">
        <p14:creationId xmlns:p14="http://schemas.microsoft.com/office/powerpoint/2010/main" val="29992613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244436" y="682550"/>
            <a:ext cx="6442364" cy="1036637"/>
          </a:xfrm>
        </p:spPr>
        <p:txBody>
          <a:bodyPr>
            <a:normAutofit/>
          </a:bodyPr>
          <a:lstStyle/>
          <a:p>
            <a:r>
              <a:rPr lang="lv-LV" altLang="lv-LV" dirty="0">
                <a:solidFill>
                  <a:srgbClr val="005374"/>
                </a:solidFill>
                <a:latin typeface="Century Gothic" panose="020B0502020202020204" pitchFamily="34" charset="0"/>
              </a:rPr>
              <a:t>Kvalitātes</a:t>
            </a:r>
            <a:r>
              <a:rPr lang="lv-LV" altLang="lv-LV" dirty="0" smtClean="0">
                <a:solidFill>
                  <a:srgbClr val="FF0000"/>
                </a:solidFill>
                <a:latin typeface="Century Gothic" panose="020B0502020202020204" pitchFamily="34" charset="0"/>
              </a:rPr>
              <a:t> </a:t>
            </a:r>
            <a:r>
              <a:rPr lang="lv-LV" altLang="lv-LV" dirty="0">
                <a:solidFill>
                  <a:srgbClr val="005374"/>
                </a:solidFill>
                <a:latin typeface="Century Gothic" panose="020B0502020202020204" pitchFamily="34" charset="0"/>
              </a:rPr>
              <a:t>kritēriji</a:t>
            </a:r>
          </a:p>
        </p:txBody>
      </p:sp>
      <p:sp>
        <p:nvSpPr>
          <p:cNvPr id="33795" name="Content Placeholder 2"/>
          <p:cNvSpPr>
            <a:spLocks noGrp="1"/>
          </p:cNvSpPr>
          <p:nvPr>
            <p:ph idx="1"/>
          </p:nvPr>
        </p:nvSpPr>
        <p:spPr>
          <a:xfrm>
            <a:off x="1491916" y="1306286"/>
            <a:ext cx="7194884" cy="5052950"/>
          </a:xfrm>
        </p:spPr>
        <p:txBody>
          <a:bodyPr>
            <a:noAutofit/>
          </a:bodyPr>
          <a:lstStyle/>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a:solidFill>
                  <a:srgbClr val="005374"/>
                </a:solidFill>
                <a:latin typeface="Century Gothic" panose="020B0502020202020204" pitchFamily="34" charset="0"/>
              </a:rPr>
              <a:t>Projekta iesniedzēja iesniegtā </a:t>
            </a:r>
            <a:r>
              <a:rPr lang="lv-LV" sz="1400" b="1" dirty="0">
                <a:solidFill>
                  <a:srgbClr val="005374"/>
                </a:solidFill>
                <a:latin typeface="Century Gothic" panose="020B0502020202020204" pitchFamily="34" charset="0"/>
              </a:rPr>
              <a:t>klastera attīstības stratēģija </a:t>
            </a:r>
            <a:r>
              <a:rPr lang="lv-LV" sz="1400" dirty="0">
                <a:solidFill>
                  <a:srgbClr val="005374"/>
                </a:solidFill>
                <a:latin typeface="Century Gothic" panose="020B0502020202020204" pitchFamily="34" charset="0"/>
              </a:rPr>
              <a:t>(par atbilstību katram </a:t>
            </a:r>
            <a:r>
              <a:rPr lang="lv-LV" sz="1400" dirty="0" err="1">
                <a:solidFill>
                  <a:srgbClr val="005374"/>
                </a:solidFill>
                <a:latin typeface="Century Gothic" panose="020B0502020202020204" pitchFamily="34" charset="0"/>
              </a:rPr>
              <a:t>apakškritērijam</a:t>
            </a:r>
            <a:r>
              <a:rPr lang="lv-LV" sz="1400" dirty="0">
                <a:solidFill>
                  <a:srgbClr val="005374"/>
                </a:solidFill>
                <a:latin typeface="Century Gothic" panose="020B0502020202020204" pitchFamily="34" charset="0"/>
              </a:rPr>
              <a:t> piešķir punktus): </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200" dirty="0" smtClean="0">
                <a:solidFill>
                  <a:srgbClr val="005374"/>
                </a:solidFill>
                <a:latin typeface="Century Gothic" panose="020B0502020202020204" pitchFamily="34" charset="0"/>
              </a:rPr>
              <a:t>Stratēģijā </a:t>
            </a:r>
            <a:r>
              <a:rPr lang="lv-LV" sz="1200" dirty="0">
                <a:solidFill>
                  <a:srgbClr val="005374"/>
                </a:solidFill>
                <a:latin typeface="Century Gothic" panose="020B0502020202020204" pitchFamily="34" charset="0"/>
              </a:rPr>
              <a:t>skaidri un precīzi raksturotas darbības klastera dalībnieku </a:t>
            </a:r>
            <a:r>
              <a:rPr lang="lv-LV" sz="1200" b="1" dirty="0">
                <a:solidFill>
                  <a:srgbClr val="005374"/>
                </a:solidFill>
                <a:latin typeface="Century Gothic" panose="020B0502020202020204" pitchFamily="34" charset="0"/>
              </a:rPr>
              <a:t>eksporta</a:t>
            </a:r>
            <a:r>
              <a:rPr lang="lv-LV" sz="1200" dirty="0">
                <a:solidFill>
                  <a:srgbClr val="005374"/>
                </a:solidFill>
                <a:latin typeface="Century Gothic" panose="020B0502020202020204" pitchFamily="34" charset="0"/>
              </a:rPr>
              <a:t> </a:t>
            </a:r>
            <a:r>
              <a:rPr lang="lv-LV" sz="1200" b="1" dirty="0">
                <a:solidFill>
                  <a:srgbClr val="005374"/>
                </a:solidFill>
                <a:latin typeface="Century Gothic" panose="020B0502020202020204" pitchFamily="34" charset="0"/>
              </a:rPr>
              <a:t>veicināšanā</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200" dirty="0">
                <a:solidFill>
                  <a:srgbClr val="005374"/>
                </a:solidFill>
                <a:latin typeface="Century Gothic" panose="020B0502020202020204" pitchFamily="34" charset="0"/>
              </a:rPr>
              <a:t>Stratēģijā skaidri un precīzi raksturotas darbības klastera dalībnieku </a:t>
            </a:r>
            <a:r>
              <a:rPr lang="lv-LV" sz="1200" b="1" dirty="0">
                <a:solidFill>
                  <a:srgbClr val="005374"/>
                </a:solidFill>
                <a:latin typeface="Century Gothic" panose="020B0502020202020204" pitchFamily="34" charset="0"/>
              </a:rPr>
              <a:t>apgrozījuma apjoma pieaugumam </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200" dirty="0">
                <a:solidFill>
                  <a:srgbClr val="005374"/>
                </a:solidFill>
                <a:latin typeface="Century Gothic" panose="020B0502020202020204" pitchFamily="34" charset="0"/>
              </a:rPr>
              <a:t>Stratēģijā skaidri un precīzi raksturotas darbības klastera dalībnieku </a:t>
            </a:r>
            <a:r>
              <a:rPr lang="lv-LV" sz="1200" b="1" dirty="0">
                <a:solidFill>
                  <a:srgbClr val="005374"/>
                </a:solidFill>
                <a:latin typeface="Century Gothic" panose="020B0502020202020204" pitchFamily="34" charset="0"/>
              </a:rPr>
              <a:t>produktivitātes paaugstināšanai </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200" dirty="0">
                <a:solidFill>
                  <a:srgbClr val="005374"/>
                </a:solidFill>
                <a:latin typeface="Century Gothic" panose="020B0502020202020204" pitchFamily="34" charset="0"/>
              </a:rPr>
              <a:t>Stratēģijā skaidri un precīzi raksturotas darbības nozares </a:t>
            </a:r>
            <a:r>
              <a:rPr lang="lv-LV" sz="1200" b="1" dirty="0">
                <a:solidFill>
                  <a:srgbClr val="005374"/>
                </a:solidFill>
                <a:latin typeface="Century Gothic" panose="020B0502020202020204" pitchFamily="34" charset="0"/>
              </a:rPr>
              <a:t>cilvēkresursu attīstībai</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200" dirty="0">
                <a:solidFill>
                  <a:srgbClr val="005374"/>
                </a:solidFill>
                <a:latin typeface="Century Gothic" panose="020B0502020202020204" pitchFamily="34" charset="0"/>
              </a:rPr>
              <a:t>Klasteris paredz </a:t>
            </a:r>
            <a:r>
              <a:rPr lang="lv-LV" sz="1200" b="1" dirty="0">
                <a:solidFill>
                  <a:srgbClr val="005374"/>
                </a:solidFill>
                <a:latin typeface="Century Gothic" panose="020B0502020202020204" pitchFamily="34" charset="0"/>
              </a:rPr>
              <a:t>specializāciju uz kopīga produkta vai pakalpojuma izveidi </a:t>
            </a:r>
            <a:r>
              <a:rPr lang="lv-LV" sz="1200" dirty="0">
                <a:solidFill>
                  <a:srgbClr val="005374"/>
                </a:solidFill>
                <a:latin typeface="Century Gothic" panose="020B0502020202020204" pitchFamily="34" charset="0"/>
              </a:rPr>
              <a:t>vai attīstīšanu un virzīšanu tirgū (kopīgā produkta vai pakalpojuma izveidē un attīstīšanā iesaistīti vismaz 20% no klastera dalībniekiem)</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200" dirty="0">
                <a:solidFill>
                  <a:srgbClr val="005374"/>
                </a:solidFill>
                <a:latin typeface="Century Gothic" panose="020B0502020202020204" pitchFamily="34" charset="0"/>
              </a:rPr>
              <a:t>Klastera darbība vērsta arī uz ja</a:t>
            </a:r>
            <a:r>
              <a:rPr lang="lv-LV" sz="1200" b="1" dirty="0">
                <a:solidFill>
                  <a:srgbClr val="005374"/>
                </a:solidFill>
                <a:latin typeface="Century Gothic" panose="020B0502020202020204" pitchFamily="34" charset="0"/>
              </a:rPr>
              <a:t>unu darbvietu radīšanu vai ieguldījumu pētniecībā un attīstībā</a:t>
            </a:r>
            <a:r>
              <a:rPr lang="lv-LV" sz="1200" dirty="0">
                <a:solidFill>
                  <a:srgbClr val="005374"/>
                </a:solidFill>
                <a:latin typeface="Century Gothic" panose="020B0502020202020204" pitchFamily="34" charset="0"/>
              </a:rPr>
              <a:t> palielināšanu klastera dalībniekos</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200" dirty="0">
                <a:solidFill>
                  <a:srgbClr val="005374"/>
                </a:solidFill>
                <a:latin typeface="Century Gothic" panose="020B0502020202020204" pitchFamily="34" charset="0"/>
              </a:rPr>
              <a:t>Klasteris ir paredzējis konkrētas darbības </a:t>
            </a:r>
            <a:r>
              <a:rPr lang="lv-LV" sz="1200" b="1" dirty="0">
                <a:solidFill>
                  <a:srgbClr val="005374"/>
                </a:solidFill>
                <a:latin typeface="Century Gothic" panose="020B0502020202020204" pitchFamily="34" charset="0"/>
              </a:rPr>
              <a:t>sadarbības uzsākšanai </a:t>
            </a:r>
            <a:r>
              <a:rPr lang="lv-LV" sz="1200" dirty="0">
                <a:solidFill>
                  <a:srgbClr val="005374"/>
                </a:solidFill>
                <a:latin typeface="Century Gothic" panose="020B0502020202020204" pitchFamily="34" charset="0"/>
              </a:rPr>
              <a:t>ar līdzīgām organizācijām (klasteri, klasteru apvienības, nozaru asociācijas, u.tml.) </a:t>
            </a:r>
            <a:r>
              <a:rPr lang="lv-LV" sz="1200" b="1" dirty="0">
                <a:solidFill>
                  <a:srgbClr val="005374"/>
                </a:solidFill>
                <a:latin typeface="Century Gothic" panose="020B0502020202020204" pitchFamily="34" charset="0"/>
              </a:rPr>
              <a:t>ārpus Latvijas</a:t>
            </a:r>
          </a:p>
          <a:p>
            <a:pPr marL="1047750" lvl="1" indent="-285750" algn="just">
              <a:lnSpc>
                <a:spcPct val="120000"/>
              </a:lnSpc>
              <a:spcBef>
                <a:spcPts val="600"/>
              </a:spcBef>
              <a:spcAft>
                <a:spcPts val="0"/>
              </a:spcAft>
              <a:buClr>
                <a:srgbClr val="228B9D"/>
              </a:buClr>
              <a:buFont typeface="Wingdings" panose="05000000000000000000" pitchFamily="2" charset="2"/>
              <a:buChar char="Ø"/>
            </a:pPr>
            <a:r>
              <a:rPr lang="lv-LV" sz="1200" dirty="0">
                <a:solidFill>
                  <a:srgbClr val="005374"/>
                </a:solidFill>
                <a:latin typeface="Century Gothic" panose="020B0502020202020204" pitchFamily="34" charset="0"/>
              </a:rPr>
              <a:t>Klasteris projekta īstenošanas laikā ir paredzējis veikt </a:t>
            </a:r>
            <a:r>
              <a:rPr lang="lv-LV" sz="1200" b="1" dirty="0">
                <a:solidFill>
                  <a:srgbClr val="005374"/>
                </a:solidFill>
                <a:latin typeface="Century Gothic" panose="020B0502020202020204" pitchFamily="34" charset="0"/>
              </a:rPr>
              <a:t>Eiropas Klasteru ekselences iniciatīvas novērtējumu </a:t>
            </a:r>
            <a:r>
              <a:rPr lang="lv-LV" sz="1200" dirty="0">
                <a:solidFill>
                  <a:srgbClr val="005374"/>
                </a:solidFill>
                <a:latin typeface="Century Gothic" panose="020B0502020202020204" pitchFamily="34" charset="0"/>
              </a:rPr>
              <a:t>atbilstoši bronzas, sudraba vai zelta līmeņa kritērijiem</a:t>
            </a:r>
          </a:p>
          <a:p>
            <a:pPr marL="285750" indent="-285750" algn="just">
              <a:lnSpc>
                <a:spcPct val="120000"/>
              </a:lnSpc>
              <a:spcBef>
                <a:spcPts val="600"/>
              </a:spcBef>
              <a:spcAft>
                <a:spcPts val="0"/>
              </a:spcAft>
              <a:buClr>
                <a:srgbClr val="228B9D"/>
              </a:buClr>
              <a:buFont typeface="Wingdings" panose="05000000000000000000" pitchFamily="2" charset="2"/>
              <a:buChar char="Ø"/>
            </a:pPr>
            <a:endParaRPr lang="lv-LV" sz="1400" dirty="0">
              <a:solidFill>
                <a:srgbClr val="005374"/>
              </a:solidFill>
              <a:latin typeface="Century Gothic" panose="020B0502020202020204" pitchFamily="34" charset="0"/>
            </a:endParaRPr>
          </a:p>
        </p:txBody>
      </p:sp>
    </p:spTree>
    <p:extLst>
      <p:ext uri="{BB962C8B-B14F-4D97-AF65-F5344CB8AC3E}">
        <p14:creationId xmlns:p14="http://schemas.microsoft.com/office/powerpoint/2010/main" val="3897832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244436" y="682550"/>
            <a:ext cx="6442364" cy="1036637"/>
          </a:xfrm>
        </p:spPr>
        <p:txBody>
          <a:bodyPr>
            <a:normAutofit/>
          </a:bodyPr>
          <a:lstStyle/>
          <a:p>
            <a:r>
              <a:rPr lang="lv-LV" altLang="lv-LV" dirty="0" smtClean="0">
                <a:solidFill>
                  <a:srgbClr val="005374"/>
                </a:solidFill>
                <a:latin typeface="Century Gothic" panose="020B0502020202020204" pitchFamily="34" charset="0"/>
              </a:rPr>
              <a:t>Atbalstāmās darbības </a:t>
            </a:r>
            <a:endParaRPr lang="lv-LV" altLang="lv-LV" dirty="0">
              <a:solidFill>
                <a:srgbClr val="005374"/>
              </a:solidFill>
              <a:latin typeface="Century Gothic" panose="020B0502020202020204" pitchFamily="34" charset="0"/>
            </a:endParaRPr>
          </a:p>
        </p:txBody>
      </p:sp>
      <p:sp>
        <p:nvSpPr>
          <p:cNvPr id="33795" name="Content Placeholder 2"/>
          <p:cNvSpPr>
            <a:spLocks noGrp="1"/>
          </p:cNvSpPr>
          <p:nvPr>
            <p:ph idx="1"/>
          </p:nvPr>
        </p:nvSpPr>
        <p:spPr>
          <a:xfrm>
            <a:off x="1167788" y="1306286"/>
            <a:ext cx="7519012" cy="5052950"/>
          </a:xfrm>
        </p:spPr>
        <p:txBody>
          <a:bodyPr>
            <a:noAutofit/>
          </a:bodyPr>
          <a:lstStyle/>
          <a:p>
            <a:pPr algn="just">
              <a:lnSpc>
                <a:spcPct val="120000"/>
              </a:lnSpc>
              <a:spcBef>
                <a:spcPts val="600"/>
              </a:spcBef>
              <a:spcAft>
                <a:spcPts val="0"/>
              </a:spcAft>
              <a:buClr>
                <a:srgbClr val="228B9D"/>
              </a:buClr>
            </a:pPr>
            <a:r>
              <a:rPr lang="lv-LV" sz="1400" b="1" dirty="0" smtClean="0">
                <a:solidFill>
                  <a:srgbClr val="005374"/>
                </a:solidFill>
                <a:latin typeface="Century Gothic" panose="020B0502020202020204" pitchFamily="34" charset="0"/>
              </a:rPr>
              <a:t>Atbalstu piešķir:</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klastera </a:t>
            </a:r>
            <a:r>
              <a:rPr lang="lv-LV" sz="1400" dirty="0">
                <a:solidFill>
                  <a:srgbClr val="005374"/>
                </a:solidFill>
                <a:latin typeface="Century Gothic" panose="020B0502020202020204" pitchFamily="34" charset="0"/>
              </a:rPr>
              <a:t>darbības un klastera īstenoto pasākumu koordinācijas nodrošināšanai;</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klastera </a:t>
            </a:r>
            <a:r>
              <a:rPr lang="lv-LV" sz="1400" dirty="0">
                <a:solidFill>
                  <a:srgbClr val="005374"/>
                </a:solidFill>
                <a:latin typeface="Century Gothic" panose="020B0502020202020204" pitchFamily="34" charset="0"/>
              </a:rPr>
              <a:t>starptautiskās sadarbības veicināšanas pasākumiem;</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klastera </a:t>
            </a:r>
            <a:r>
              <a:rPr lang="lv-LV" sz="1400" dirty="0">
                <a:solidFill>
                  <a:srgbClr val="005374"/>
                </a:solidFill>
                <a:latin typeface="Century Gothic" panose="020B0502020202020204" pitchFamily="34" charset="0"/>
              </a:rPr>
              <a:t>atpazīstamības, mārketinga un komerciālās sadarbības sekmēšanas pasākumiem, tai skaitā tirgus izpētei;</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klastera </a:t>
            </a:r>
            <a:r>
              <a:rPr lang="lv-LV" sz="1400" dirty="0">
                <a:solidFill>
                  <a:srgbClr val="005374"/>
                </a:solidFill>
                <a:latin typeface="Century Gothic" panose="020B0502020202020204" pitchFamily="34" charset="0"/>
              </a:rPr>
              <a:t>koordinatora un speciālistu apmācībām, ja iegūtās zināšanas saistītas ar klastera darbības nodrošināšanu vai tiek nodotas plašam klastera dalībnieku lokam;</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pasākumiem</a:t>
            </a:r>
            <a:r>
              <a:rPr lang="lv-LV" sz="1400" dirty="0">
                <a:solidFill>
                  <a:srgbClr val="005374"/>
                </a:solidFill>
                <a:latin typeface="Century Gothic" panose="020B0502020202020204" pitchFamily="34" charset="0"/>
              </a:rPr>
              <a:t>, kas sekmē sadarbību ar izglītības iestādēm, zinātniskām institūcijām un pētniecības organizācijām, tai skaitā klastera dalībnieku pētniecības, infrastruktūras un apmācību vajadzību identificēšanai;</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pasākumiem</a:t>
            </a:r>
            <a:r>
              <a:rPr lang="lv-LV" sz="1400" dirty="0">
                <a:solidFill>
                  <a:srgbClr val="005374"/>
                </a:solidFill>
                <a:latin typeface="Century Gothic" panose="020B0502020202020204" pitchFamily="34" charset="0"/>
              </a:rPr>
              <a:t>, kas sekmē zināšanu pārnesi par klastera dalībniekiem saistošām inovācijām un jaunākajām tehnoloģijām; </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pasākumiem</a:t>
            </a:r>
            <a:r>
              <a:rPr lang="lv-LV" sz="1400" dirty="0">
                <a:solidFill>
                  <a:srgbClr val="005374"/>
                </a:solidFill>
                <a:latin typeface="Century Gothic" panose="020B0502020202020204" pitchFamily="34" charset="0"/>
              </a:rPr>
              <a:t>, kas vērsti uz resursu efektivitātes un produktivitātes paaugstināšanu produkta, pakalpojuma, piegādes vai vērtības ķēdes ietvaros;</a:t>
            </a:r>
          </a:p>
          <a:p>
            <a:pPr marL="285750" indent="-285750" algn="just">
              <a:lnSpc>
                <a:spcPct val="120000"/>
              </a:lnSpc>
              <a:spcBef>
                <a:spcPts val="600"/>
              </a:spcBef>
              <a:spcAft>
                <a:spcPts val="0"/>
              </a:spcAft>
              <a:buClr>
                <a:srgbClr val="228B9D"/>
              </a:buClr>
              <a:buFont typeface="Wingdings" panose="05000000000000000000" pitchFamily="2" charset="2"/>
              <a:buChar char="Ø"/>
            </a:pPr>
            <a:r>
              <a:rPr lang="lv-LV" sz="1400" dirty="0" smtClean="0">
                <a:solidFill>
                  <a:srgbClr val="005374"/>
                </a:solidFill>
                <a:latin typeface="Century Gothic" panose="020B0502020202020204" pitchFamily="34" charset="0"/>
              </a:rPr>
              <a:t>citiem </a:t>
            </a:r>
            <a:r>
              <a:rPr lang="lv-LV" sz="1400" dirty="0">
                <a:solidFill>
                  <a:srgbClr val="005374"/>
                </a:solidFill>
                <a:latin typeface="Century Gothic" panose="020B0502020202020204" pitchFamily="34" charset="0"/>
              </a:rPr>
              <a:t>klastera īstenotiem pasākumiem, kas ir vērsti uz stratēģijā noteikto mērķu sasniegšanu. </a:t>
            </a:r>
          </a:p>
          <a:p>
            <a:pPr marL="285750" indent="-285750" algn="just">
              <a:lnSpc>
                <a:spcPct val="120000"/>
              </a:lnSpc>
              <a:spcBef>
                <a:spcPts val="600"/>
              </a:spcBef>
              <a:spcAft>
                <a:spcPts val="0"/>
              </a:spcAft>
              <a:buClr>
                <a:srgbClr val="228B9D"/>
              </a:buClr>
              <a:buFont typeface="Wingdings" panose="05000000000000000000" pitchFamily="2" charset="2"/>
              <a:buChar char="Ø"/>
            </a:pPr>
            <a:endParaRPr lang="lv-LV" sz="1400" dirty="0">
              <a:solidFill>
                <a:srgbClr val="005374"/>
              </a:solidFill>
              <a:latin typeface="Century Gothic" panose="020B0502020202020204" pitchFamily="34" charset="0"/>
            </a:endParaRPr>
          </a:p>
        </p:txBody>
      </p:sp>
    </p:spTree>
    <p:extLst>
      <p:ext uri="{BB962C8B-B14F-4D97-AF65-F5344CB8AC3E}">
        <p14:creationId xmlns:p14="http://schemas.microsoft.com/office/powerpoint/2010/main" val="576336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4235</TotalTime>
  <Words>616</Words>
  <Application>Microsoft Office PowerPoint</Application>
  <PresentationFormat>On-screen Show (4:3)</PresentationFormat>
  <Paragraphs>61</Paragraphs>
  <Slides>6</Slides>
  <Notes>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6</vt:i4>
      </vt:variant>
    </vt:vector>
  </HeadingPairs>
  <TitlesOfParts>
    <vt:vector size="15" baseType="lpstr">
      <vt:lpstr>Arial</vt:lpstr>
      <vt:lpstr>Calibri</vt:lpstr>
      <vt:lpstr>Century Gothic</vt:lpstr>
      <vt:lpstr>Franklin Gothic Book</vt:lpstr>
      <vt:lpstr>Times New Roman</vt:lpstr>
      <vt:lpstr>Verdana</vt:lpstr>
      <vt:lpstr>Wingdings</vt:lpstr>
      <vt:lpstr>89_Prezentacija_templateLV</vt:lpstr>
      <vt:lpstr>1_Custom Design</vt:lpstr>
      <vt:lpstr>Pasākums 3.2.1.1. «Klasteru programma» </vt:lpstr>
      <vt:lpstr>Klasteru programma</vt:lpstr>
      <vt:lpstr>Kvalitātes kritēriji</vt:lpstr>
      <vt:lpstr>Kvalitātes kritēriji</vt:lpstr>
      <vt:lpstr>Kvalitātes kritēriji</vt:lpstr>
      <vt:lpstr>Atbalstāmās darbības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Zane Dziļuma</cp:lastModifiedBy>
  <cp:revision>371</cp:revision>
  <cp:lastPrinted>2015-09-28T13:33:43Z</cp:lastPrinted>
  <dcterms:created xsi:type="dcterms:W3CDTF">2014-11-20T14:46:47Z</dcterms:created>
  <dcterms:modified xsi:type="dcterms:W3CDTF">2016-02-17T13:35:26Z</dcterms:modified>
</cp:coreProperties>
</file>