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33"/>
  </p:notesMasterIdLst>
  <p:handoutMasterIdLst>
    <p:handoutMasterId r:id="rId34"/>
  </p:handoutMasterIdLst>
  <p:sldIdLst>
    <p:sldId id="463" r:id="rId2"/>
    <p:sldId id="464" r:id="rId3"/>
    <p:sldId id="465" r:id="rId4"/>
    <p:sldId id="466" r:id="rId5"/>
    <p:sldId id="467" r:id="rId6"/>
    <p:sldId id="468" r:id="rId7"/>
    <p:sldId id="469" r:id="rId8"/>
    <p:sldId id="493" r:id="rId9"/>
    <p:sldId id="494" r:id="rId10"/>
    <p:sldId id="470" r:id="rId11"/>
    <p:sldId id="471" r:id="rId12"/>
    <p:sldId id="472" r:id="rId13"/>
    <p:sldId id="473" r:id="rId14"/>
    <p:sldId id="474" r:id="rId15"/>
    <p:sldId id="475" r:id="rId16"/>
    <p:sldId id="476" r:id="rId17"/>
    <p:sldId id="477" r:id="rId18"/>
    <p:sldId id="478" r:id="rId19"/>
    <p:sldId id="479" r:id="rId20"/>
    <p:sldId id="486" r:id="rId21"/>
    <p:sldId id="488" r:id="rId22"/>
    <p:sldId id="489" r:id="rId23"/>
    <p:sldId id="487" r:id="rId24"/>
    <p:sldId id="481" r:id="rId25"/>
    <p:sldId id="482" r:id="rId26"/>
    <p:sldId id="483" r:id="rId27"/>
    <p:sldId id="485" r:id="rId28"/>
    <p:sldId id="490" r:id="rId29"/>
    <p:sldId id="491" r:id="rId30"/>
    <p:sldId id="492" r:id="rId31"/>
    <p:sldId id="411" r:id="rId32"/>
  </p:sldIdLst>
  <p:sldSz cx="9144000" cy="6858000" type="screen4x3"/>
  <p:notesSz cx="6797675" cy="9874250"/>
  <p:defaultTextStyle>
    <a:defPPr>
      <a:defRPr lang="en-US"/>
    </a:defPPr>
    <a:lvl1pPr algn="l" defTabSz="938213" rtl="0" fontAlgn="base">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fontAlgn="base">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fontAlgn="base">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fontAlgn="base">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fontAlgn="base">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74"/>
    <a:srgbClr val="228B9D"/>
    <a:srgbClr val="00859B"/>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snapToGrid="0" snapToObjects="1">
      <p:cViewPr varScale="1">
        <p:scale>
          <a:sx n="110" d="100"/>
          <a:sy n="110" d="100"/>
        </p:scale>
        <p:origin x="19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4265"/>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sz="quarter" idx="1"/>
          </p:nvPr>
        </p:nvSpPr>
        <p:spPr>
          <a:xfrm>
            <a:off x="3849688" y="2"/>
            <a:ext cx="2946400" cy="494265"/>
          </a:xfrm>
          <a:prstGeom prst="rect">
            <a:avLst/>
          </a:prstGeom>
        </p:spPr>
        <p:txBody>
          <a:bodyPr vert="horz" lIns="91440" tIns="45720" rIns="91440" bIns="45720" rtlCol="0"/>
          <a:lstStyle>
            <a:lvl1pPr algn="r">
              <a:defRPr sz="1200"/>
            </a:lvl1pPr>
          </a:lstStyle>
          <a:p>
            <a:pPr>
              <a:defRPr/>
            </a:pPr>
            <a:fld id="{37A7F451-16B7-41A7-9252-200DE0230B2E}" type="datetimeFigureOut">
              <a:rPr lang="lv-LV"/>
              <a:pPr>
                <a:defRPr/>
              </a:pPr>
              <a:t>12.04.2016</a:t>
            </a:fld>
            <a:endParaRPr lang="lv-LV"/>
          </a:p>
        </p:txBody>
      </p:sp>
      <p:sp>
        <p:nvSpPr>
          <p:cNvPr id="4" name="Footer Placeholder 3"/>
          <p:cNvSpPr>
            <a:spLocks noGrp="1"/>
          </p:cNvSpPr>
          <p:nvPr>
            <p:ph type="ftr" sz="quarter" idx="2"/>
          </p:nvPr>
        </p:nvSpPr>
        <p:spPr>
          <a:xfrm>
            <a:off x="1" y="9378407"/>
            <a:ext cx="2946400" cy="494264"/>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p:cNvSpPr>
            <a:spLocks noGrp="1"/>
          </p:cNvSpPr>
          <p:nvPr>
            <p:ph type="sldNum" sz="quarter" idx="3"/>
          </p:nvPr>
        </p:nvSpPr>
        <p:spPr>
          <a:xfrm>
            <a:off x="3849688" y="9378407"/>
            <a:ext cx="2946400" cy="494264"/>
          </a:xfrm>
          <a:prstGeom prst="rect">
            <a:avLst/>
          </a:prstGeom>
        </p:spPr>
        <p:txBody>
          <a:bodyPr vert="horz" lIns="91440" tIns="45720" rIns="91440" bIns="45720" rtlCol="0" anchor="b"/>
          <a:lstStyle>
            <a:lvl1pPr algn="r">
              <a:defRPr sz="1200"/>
            </a:lvl1pPr>
          </a:lstStyle>
          <a:p>
            <a:pPr>
              <a:defRPr/>
            </a:pPr>
            <a:fld id="{A5960624-7584-4CF1-A5E0-E4A4D459F558}" type="slidenum">
              <a:rPr lang="lv-LV"/>
              <a:pPr>
                <a:defRPr/>
              </a:pPr>
              <a:t>‹#›</a:t>
            </a:fld>
            <a:endParaRPr lang="lv-LV"/>
          </a:p>
        </p:txBody>
      </p:sp>
    </p:spTree>
    <p:extLst>
      <p:ext uri="{BB962C8B-B14F-4D97-AF65-F5344CB8AC3E}">
        <p14:creationId xmlns:p14="http://schemas.microsoft.com/office/powerpoint/2010/main" val="1453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4265"/>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49688" y="2"/>
            <a:ext cx="2946400" cy="494265"/>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D76590CA-4C88-43C1-A6C1-89344CB9A104}" type="datetimeFigureOut">
              <a:rPr lang="lv-LV"/>
              <a:pPr>
                <a:defRPr/>
              </a:pPr>
              <a:t>12.04.2016</a:t>
            </a:fld>
            <a:endParaRPr lang="lv-LV"/>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 y="9378407"/>
            <a:ext cx="2946400" cy="494264"/>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49688" y="9378407"/>
            <a:ext cx="2946400" cy="494264"/>
          </a:xfrm>
          <a:prstGeom prst="rect">
            <a:avLst/>
          </a:prstGeom>
        </p:spPr>
        <p:txBody>
          <a:bodyPr vert="horz" lIns="91440" tIns="45720" rIns="91440" bIns="45720" rtlCol="0" anchor="b"/>
          <a:lstStyle>
            <a:lvl1pPr algn="r" defTabSz="939575" fontAlgn="auto">
              <a:spcBef>
                <a:spcPts val="0"/>
              </a:spcBef>
              <a:spcAft>
                <a:spcPts val="0"/>
              </a:spcAft>
              <a:defRPr sz="1200">
                <a:latin typeface="+mn-lt"/>
                <a:cs typeface="+mn-cs"/>
              </a:defRPr>
            </a:lvl1pPr>
          </a:lstStyle>
          <a:p>
            <a:pPr>
              <a:defRPr/>
            </a:pPr>
            <a:fld id="{C23D0683-FC04-4696-94CA-725B16CC6185}" type="slidenum">
              <a:rPr lang="lv-LV"/>
              <a:pPr>
                <a:defRPr/>
              </a:pPr>
              <a:t>‹#›</a:t>
            </a:fld>
            <a:endParaRPr lang="lv-LV"/>
          </a:p>
        </p:txBody>
      </p:sp>
    </p:spTree>
    <p:extLst>
      <p:ext uri="{BB962C8B-B14F-4D97-AF65-F5344CB8AC3E}">
        <p14:creationId xmlns:p14="http://schemas.microsoft.com/office/powerpoint/2010/main" val="243062869"/>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8C55B36-877B-4D06-97C0-251F89221AEF}" type="datetime1">
              <a:rPr lang="en-US" smtClean="0"/>
              <a:pPr>
                <a:defRPr/>
              </a:pPr>
              <a:t>4/12/2016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88884A4-6910-4A83-AAB9-3A1DC28C4A1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FBDEBCD-D912-46FE-B905-5FC749565839}" type="datetime1">
              <a:rPr lang="en-US" smtClean="0"/>
              <a:pPr>
                <a:defRPr/>
              </a:pPr>
              <a:t>4/12/2016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E093017-AF64-4B51-8427-F1ADE557D9D9}" type="datetime1">
              <a:rPr lang="en-US" smtClean="0"/>
              <a:pPr>
                <a:defRPr/>
              </a:pPr>
              <a:t>4/12/2016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58E76CD5-C918-4684-B1C1-0A93277C3563}" type="slidenum">
              <a:rPr lang="en-US"/>
              <a:pPr>
                <a:defRPr/>
              </a:pPr>
              <a:t>‹#›</a:t>
            </a:fld>
            <a:endParaRPr lang="en-US" dirty="0"/>
          </a:p>
        </p:txBody>
      </p:sp>
    </p:spTree>
    <p:extLst>
      <p:ext uri="{BB962C8B-B14F-4D97-AF65-F5344CB8AC3E}">
        <p14:creationId xmlns:p14="http://schemas.microsoft.com/office/powerpoint/2010/main" val="393361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3CF7FAD5-0012-4BB5-A0DA-D8500A267CFE}" type="slidenum">
              <a:rPr lang="en-US"/>
              <a:pPr>
                <a:defRPr/>
              </a:pPr>
              <a:t>‹#›</a:t>
            </a:fld>
            <a:endParaRPr lang="en-US" dirty="0"/>
          </a:p>
        </p:txBody>
      </p:sp>
    </p:spTree>
    <p:extLst>
      <p:ext uri="{BB962C8B-B14F-4D97-AF65-F5344CB8AC3E}">
        <p14:creationId xmlns:p14="http://schemas.microsoft.com/office/powerpoint/2010/main" val="254018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385C9108-4A20-48CA-A834-BA919CCF0867}" type="slidenum">
              <a:rPr lang="en-US"/>
              <a:pPr>
                <a:defRPr/>
              </a:pPr>
              <a:t>‹#›</a:t>
            </a:fld>
            <a:endParaRPr lang="en-US" dirty="0"/>
          </a:p>
        </p:txBody>
      </p:sp>
    </p:spTree>
    <p:extLst>
      <p:ext uri="{BB962C8B-B14F-4D97-AF65-F5344CB8AC3E}">
        <p14:creationId xmlns:p14="http://schemas.microsoft.com/office/powerpoint/2010/main" val="230395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6F27AE96-8B75-4B84-8FAE-24751A9B86E7}" type="slidenum">
              <a:rPr lang="en-US"/>
              <a:pPr>
                <a:defRPr/>
              </a:pPr>
              <a:t>‹#›</a:t>
            </a:fld>
            <a:endParaRPr lang="en-US" dirty="0"/>
          </a:p>
        </p:txBody>
      </p:sp>
    </p:spTree>
    <p:extLst>
      <p:ext uri="{BB962C8B-B14F-4D97-AF65-F5344CB8AC3E}">
        <p14:creationId xmlns:p14="http://schemas.microsoft.com/office/powerpoint/2010/main" val="126505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D56FC56A-0603-4FDB-864E-7D08FB0A108B}" type="slidenum">
              <a:rPr lang="en-US"/>
              <a:pPr>
                <a:defRPr/>
              </a:pPr>
              <a:t>‹#›</a:t>
            </a:fld>
            <a:endParaRPr lang="en-US" dirty="0"/>
          </a:p>
        </p:txBody>
      </p:sp>
    </p:spTree>
    <p:extLst>
      <p:ext uri="{BB962C8B-B14F-4D97-AF65-F5344CB8AC3E}">
        <p14:creationId xmlns:p14="http://schemas.microsoft.com/office/powerpoint/2010/main" val="140548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CC3F3309-10BF-4563-8890-8DDC8A0598A0}" type="slidenum">
              <a:rPr lang="en-US"/>
              <a:pPr>
                <a:defRPr/>
              </a:pPr>
              <a:t>‹#›</a:t>
            </a:fld>
            <a:endParaRPr lang="en-US" dirty="0"/>
          </a:p>
        </p:txBody>
      </p:sp>
    </p:spTree>
    <p:extLst>
      <p:ext uri="{BB962C8B-B14F-4D97-AF65-F5344CB8AC3E}">
        <p14:creationId xmlns:p14="http://schemas.microsoft.com/office/powerpoint/2010/main" val="3787929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pPr>
              <a:defRPr/>
            </a:pPr>
            <a:fld id="{96D74588-B106-4CDE-BF83-319BAD492D86}" type="slidenum">
              <a:rPr lang="en-US"/>
              <a:pPr>
                <a:defRPr/>
              </a:pPr>
              <a:t>‹#›</a:t>
            </a:fld>
            <a:endParaRPr lang="en-US" dirty="0"/>
          </a:p>
        </p:txBody>
      </p:sp>
    </p:spTree>
    <p:extLst>
      <p:ext uri="{BB962C8B-B14F-4D97-AF65-F5344CB8AC3E}">
        <p14:creationId xmlns:p14="http://schemas.microsoft.com/office/powerpoint/2010/main" val="2356752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132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85EDEB0-6CA6-460D-A2A4-0FEEFC4CFABB}" type="datetime1">
              <a:rPr lang="en-US" smtClean="0"/>
              <a:pPr>
                <a:defRPr/>
              </a:pPr>
              <a:t>4/12/2016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129A69B7-5EE7-47ED-98AE-051CCAD24A9D}" type="datetime1">
              <a:rPr lang="en-US" smtClean="0"/>
              <a:pPr>
                <a:defRPr/>
              </a:pPr>
              <a:t>4/12/2016</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583AF81-6E43-4D18-BCB0-09A03579EE91}" type="datetime1">
              <a:rPr lang="en-US" smtClean="0"/>
              <a:pPr>
                <a:defRPr/>
              </a:pPr>
              <a:t>4/12/2016</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DC720B-0F23-4629-AC12-F5DB18A14578}" type="datetime1">
              <a:rPr lang="en-US" smtClean="0"/>
              <a:pPr>
                <a:defRPr/>
              </a:pPr>
              <a:t>4/12/2016</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064ABB7-77DA-4943-978D-CB8F237E7409}" type="datetime1">
              <a:rPr lang="en-US" smtClean="0"/>
              <a:pPr>
                <a:defRPr/>
              </a:pPr>
              <a:t>4/12/2016</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F46242D5-FC6E-4E04-846C-6C715F1580A3}" type="datetime1">
              <a:rPr lang="en-US" smtClean="0"/>
              <a:pPr>
                <a:defRPr/>
              </a:pPr>
              <a:t>4/12/2016</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CB99CD68-FAF7-411F-B3AA-F3BAFBBE260D}" type="datetime1">
              <a:rPr lang="en-US" smtClean="0"/>
              <a:pPr>
                <a:defRPr/>
              </a:pPr>
              <a:t>4/12/2016</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88884A4-6910-4A83-AAB9-3A1DC28C4A1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0BF6CD2D-A6F5-4EC1-A4BA-C2533081C85D}" type="datetime1">
              <a:rPr lang="en-US" smtClean="0"/>
              <a:pPr>
                <a:defRPr/>
              </a:pPr>
              <a:t>4/12/2016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88884A4-6910-4A83-AAB9-3A1DC28C4A1A}"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2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C7D5EB12-0216-47ED-8510-BA60BB24D7BF}" type="datetime1">
              <a:rPr lang="en-US" smtClean="0"/>
              <a:pPr>
                <a:defRPr/>
              </a:pPr>
              <a:t>4/12/2016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88884A4-6910-4A83-AAB9-3A1DC28C4A1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30" r:id="rId12"/>
    <p:sldLayoutId id="2147483831" r:id="rId13"/>
    <p:sldLayoutId id="2147483832" r:id="rId14"/>
    <p:sldLayoutId id="2147483833" r:id="rId15"/>
    <p:sldLayoutId id="2147483834" r:id="rId16"/>
    <p:sldLayoutId id="2147483835" r:id="rId17"/>
    <p:sldLayoutId id="2147483836" r:id="rId18"/>
    <p:sldLayoutId id="2147483852" r:id="rId19"/>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bis.gov.lv/bisp/lv/expert_certificates?utf8=%E2%9C%93&amp;search%5bname%5d=&amp;search%5blast_name%5d=&amp;search%5bcertificate_number%5d=&amp;search%5bcurr_status%5d%5b%5d=A&amp;search%5bsearch_type%5d=simple&amp;commit=Mekl%C4%93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t>Daudzdzīvokļu dzīvojamās mājas siltumenerģijas </a:t>
            </a:r>
            <a:r>
              <a:rPr lang="lv-LV" sz="3600" dirty="0"/>
              <a:t>maksājamās daļas noteikšana</a:t>
            </a:r>
          </a:p>
        </p:txBody>
      </p:sp>
      <p:sp>
        <p:nvSpPr>
          <p:cNvPr id="3" name="Subtitle 2"/>
          <p:cNvSpPr>
            <a:spLocks noGrp="1"/>
          </p:cNvSpPr>
          <p:nvPr>
            <p:ph type="body" idx="1"/>
          </p:nvPr>
        </p:nvSpPr>
        <p:spPr/>
        <p:txBody>
          <a:bodyPr/>
          <a:lstStyle/>
          <a:p>
            <a:pPr algn="r"/>
            <a:endParaRPr lang="lv-LV" dirty="0"/>
          </a:p>
        </p:txBody>
      </p:sp>
    </p:spTree>
    <p:extLst>
      <p:ext uri="{BB962C8B-B14F-4D97-AF65-F5344CB8AC3E}">
        <p14:creationId xmlns:p14="http://schemas.microsoft.com/office/powerpoint/2010/main" val="133578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943" y="263891"/>
            <a:ext cx="6447501" cy="518984"/>
          </a:xfrm>
        </p:spPr>
        <p:txBody>
          <a:bodyPr>
            <a:noAutofit/>
          </a:bodyPr>
          <a:lstStyle/>
          <a:p>
            <a:pPr algn="ctr"/>
            <a:r>
              <a:rPr lang="lv-LV" sz="2400" dirty="0"/>
              <a:t>Metodiku siltumenerģijas sadales aprēķinu principi 1</a:t>
            </a:r>
          </a:p>
        </p:txBody>
      </p:sp>
      <p:sp>
        <p:nvSpPr>
          <p:cNvPr id="3" name="Content Placeholder 2"/>
          <p:cNvSpPr>
            <a:spLocks noGrp="1"/>
          </p:cNvSpPr>
          <p:nvPr>
            <p:ph idx="1"/>
          </p:nvPr>
        </p:nvSpPr>
        <p:spPr>
          <a:xfrm>
            <a:off x="507999" y="1481267"/>
            <a:ext cx="8226697" cy="4727944"/>
          </a:xfrm>
        </p:spPr>
        <p:txBody>
          <a:bodyPr>
            <a:normAutofit fontScale="77500" lnSpcReduction="20000"/>
          </a:bodyPr>
          <a:lstStyle/>
          <a:p>
            <a:r>
              <a:rPr lang="lv-LV" dirty="0" smtClean="0"/>
              <a:t>MK 524 23.punkts:</a:t>
            </a:r>
          </a:p>
          <a:p>
            <a:pPr lvl="1"/>
            <a:r>
              <a:rPr lang="lv-LV" dirty="0" smtClean="0"/>
              <a:t>23. Ja, nosakot maksājamo daļu, tiek izmantota siltumenerģijas uzskaites (sadales) kārtība, kas nav minēta šo noteikumu 19. punktā, dzīvojamās mājas īpašnieki var vienoties arī par citas, šo noteikumu pielikumos neminētas siltumenerģijas patēriņa metodikas izmantošanu, ja tiek ievēroti šo noteikumu pielikumos minētajās metodikās noteiktie siltumenerģijas sadales aprēķinu principi.</a:t>
            </a:r>
          </a:p>
          <a:p>
            <a:pPr marL="342900" lvl="1" indent="0">
              <a:buNone/>
            </a:pPr>
            <a:endParaRPr lang="lv-LV" dirty="0" smtClean="0"/>
          </a:p>
          <a:p>
            <a:r>
              <a:rPr lang="lv-LV" dirty="0" smtClean="0"/>
              <a:t>Pirmais princips:</a:t>
            </a:r>
          </a:p>
          <a:p>
            <a:pPr lvl="1"/>
            <a:r>
              <a:rPr lang="lv-LV" dirty="0" smtClean="0"/>
              <a:t>Dzīvojamās mājas kopējais siltumenerģijas daudzums tiek sadalīts konkrētās siltumenerģijas komponentēs un jebkura noteiktā komponente vienmēr ir starpība no ēkas kopējā uzskaitītā siltumenerģijas daudzuma. </a:t>
            </a:r>
          </a:p>
          <a:p>
            <a:pPr lvl="2"/>
            <a:r>
              <a:rPr lang="lv-LV" dirty="0" smtClean="0"/>
              <a:t> Piemēram,  </a:t>
            </a:r>
            <a:r>
              <a:rPr lang="lv-LV" dirty="0" err="1" smtClean="0"/>
              <a:t>Q</a:t>
            </a:r>
            <a:r>
              <a:rPr lang="lv-LV" baseline="-25000" dirty="0" err="1" smtClean="0"/>
              <a:t>kop</a:t>
            </a:r>
            <a:r>
              <a:rPr lang="lv-LV" baseline="-25000" dirty="0" smtClean="0"/>
              <a:t>.</a:t>
            </a:r>
            <a:r>
              <a:rPr lang="lv-LV" dirty="0" smtClean="0"/>
              <a:t> = </a:t>
            </a:r>
            <a:r>
              <a:rPr lang="lv-LV" dirty="0" err="1" smtClean="0"/>
              <a:t>Q</a:t>
            </a:r>
            <a:r>
              <a:rPr lang="lv-LV" baseline="-25000" dirty="0" err="1" smtClean="0"/>
              <a:t>apk</a:t>
            </a:r>
            <a:r>
              <a:rPr lang="lv-LV" baseline="-25000" dirty="0" smtClean="0"/>
              <a:t>.</a:t>
            </a:r>
            <a:r>
              <a:rPr lang="lv-LV" dirty="0" smtClean="0"/>
              <a:t> + </a:t>
            </a:r>
            <a:r>
              <a:rPr lang="lv-LV" dirty="0" err="1" smtClean="0"/>
              <a:t>Q</a:t>
            </a:r>
            <a:r>
              <a:rPr lang="lv-LV" baseline="-25000" dirty="0" err="1" smtClean="0"/>
              <a:t>k.ū</a:t>
            </a:r>
            <a:r>
              <a:rPr lang="lv-LV" baseline="-25000" dirty="0" smtClean="0"/>
              <a:t>.</a:t>
            </a:r>
            <a:r>
              <a:rPr lang="lv-LV" dirty="0" smtClean="0"/>
              <a:t> + </a:t>
            </a:r>
            <a:r>
              <a:rPr lang="lv-LV" dirty="0" err="1" smtClean="0"/>
              <a:t>Q</a:t>
            </a:r>
            <a:r>
              <a:rPr lang="lv-LV" baseline="-25000" dirty="0" err="1" smtClean="0"/>
              <a:t>cirk</a:t>
            </a:r>
            <a:r>
              <a:rPr lang="lv-LV" baseline="-25000" dirty="0" smtClean="0"/>
              <a:t>.</a:t>
            </a:r>
            <a:r>
              <a:rPr lang="lv-LV" dirty="0" smtClean="0"/>
              <a:t>  </a:t>
            </a:r>
          </a:p>
          <a:p>
            <a:pPr marL="685800" lvl="2" indent="0">
              <a:buNone/>
            </a:pPr>
            <a:r>
              <a:rPr lang="lv-LV" dirty="0" smtClean="0"/>
              <a:t>		vai </a:t>
            </a:r>
            <a:r>
              <a:rPr lang="lv-LV" dirty="0" err="1" smtClean="0"/>
              <a:t>Q</a:t>
            </a:r>
            <a:r>
              <a:rPr lang="lv-LV" baseline="-25000" dirty="0" err="1" smtClean="0"/>
              <a:t>kop</a:t>
            </a:r>
            <a:r>
              <a:rPr lang="lv-LV" baseline="-25000" dirty="0" smtClean="0"/>
              <a:t>.</a:t>
            </a:r>
            <a:r>
              <a:rPr lang="lv-LV" dirty="0" smtClean="0"/>
              <a:t> = </a:t>
            </a:r>
            <a:r>
              <a:rPr lang="lv-LV" dirty="0" err="1" smtClean="0"/>
              <a:t>Q</a:t>
            </a:r>
            <a:r>
              <a:rPr lang="lv-LV" baseline="-25000" dirty="0" err="1" smtClean="0"/>
              <a:t>apk</a:t>
            </a:r>
            <a:r>
              <a:rPr lang="lv-LV" baseline="-25000" dirty="0" smtClean="0"/>
              <a:t>./</a:t>
            </a:r>
            <a:r>
              <a:rPr lang="lv-LV" baseline="-25000" dirty="0" err="1" smtClean="0"/>
              <a:t>cirk</a:t>
            </a:r>
            <a:r>
              <a:rPr lang="lv-LV" dirty="0" smtClean="0"/>
              <a:t> + </a:t>
            </a:r>
            <a:r>
              <a:rPr lang="lv-LV" dirty="0" err="1" smtClean="0"/>
              <a:t>Q</a:t>
            </a:r>
            <a:r>
              <a:rPr lang="lv-LV" baseline="-25000" dirty="0" err="1" smtClean="0"/>
              <a:t>k.ū</a:t>
            </a:r>
            <a:r>
              <a:rPr lang="lv-LV" baseline="-25000" dirty="0" smtClean="0"/>
              <a:t>.</a:t>
            </a:r>
            <a:r>
              <a:rPr lang="lv-LV" dirty="0" smtClean="0"/>
              <a:t>  </a:t>
            </a:r>
          </a:p>
          <a:p>
            <a:pPr marL="685800" lvl="2" indent="0">
              <a:buNone/>
            </a:pPr>
            <a:r>
              <a:rPr lang="lv-LV" dirty="0" smtClean="0"/>
              <a:t>ja atsevišķi nav iespējams noteikt kādu konkrētu siltumenerģijas komponenti </a:t>
            </a:r>
            <a:endParaRPr lang="lv-LV" baseline="-25000" dirty="0" smtClean="0"/>
          </a:p>
        </p:txBody>
      </p:sp>
    </p:spTree>
    <p:extLst>
      <p:ext uri="{BB962C8B-B14F-4D97-AF65-F5344CB8AC3E}">
        <p14:creationId xmlns:p14="http://schemas.microsoft.com/office/powerpoint/2010/main" val="94385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57" y="298725"/>
            <a:ext cx="6447501" cy="518984"/>
          </a:xfrm>
        </p:spPr>
        <p:txBody>
          <a:bodyPr>
            <a:noAutofit/>
          </a:bodyPr>
          <a:lstStyle/>
          <a:p>
            <a:pPr algn="ctr"/>
            <a:r>
              <a:rPr lang="lv-LV" sz="2400" dirty="0"/>
              <a:t>Metodiku siltumenerģijas sadales aprēķinu principi 2</a:t>
            </a:r>
          </a:p>
        </p:txBody>
      </p:sp>
      <p:sp>
        <p:nvSpPr>
          <p:cNvPr id="3" name="Content Placeholder 2"/>
          <p:cNvSpPr>
            <a:spLocks noGrp="1"/>
          </p:cNvSpPr>
          <p:nvPr>
            <p:ph idx="1"/>
          </p:nvPr>
        </p:nvSpPr>
        <p:spPr>
          <a:xfrm>
            <a:off x="507999" y="1254034"/>
            <a:ext cx="8191863" cy="5146765"/>
          </a:xfrm>
        </p:spPr>
        <p:txBody>
          <a:bodyPr>
            <a:normAutofit fontScale="92500" lnSpcReduction="20000"/>
          </a:bodyPr>
          <a:lstStyle/>
          <a:p>
            <a:r>
              <a:rPr lang="lv-LV" dirty="0" smtClean="0"/>
              <a:t>Otrais </a:t>
            </a:r>
            <a:r>
              <a:rPr lang="lv-LV" dirty="0"/>
              <a:t>princips:</a:t>
            </a:r>
          </a:p>
          <a:p>
            <a:pPr lvl="1"/>
            <a:r>
              <a:rPr lang="lv-LV" dirty="0" smtClean="0"/>
              <a:t>Metodikās vispirms </a:t>
            </a:r>
            <a:r>
              <a:rPr lang="lv-LV" dirty="0"/>
              <a:t>tiek noteikta visvieglāk nosakāmā siltumenerģijas komponente</a:t>
            </a:r>
          </a:p>
          <a:p>
            <a:pPr lvl="2"/>
            <a:r>
              <a:rPr lang="lv-LV" dirty="0"/>
              <a:t>p</a:t>
            </a:r>
            <a:r>
              <a:rPr lang="lv-LV" dirty="0" smtClean="0"/>
              <a:t>iemēram</a:t>
            </a:r>
            <a:r>
              <a:rPr lang="lv-LV" dirty="0"/>
              <a:t>, </a:t>
            </a:r>
            <a:r>
              <a:rPr lang="lv-LV" dirty="0" smtClean="0"/>
              <a:t>vispirms noteikts siltumenerģijas </a:t>
            </a:r>
            <a:r>
              <a:rPr lang="lv-LV" dirty="0"/>
              <a:t>daudzums karstā ūdens sagatavošanai =&gt; izmantojot metodikās noteiktās aprēķinu </a:t>
            </a:r>
            <a:r>
              <a:rPr lang="lv-LV" dirty="0" smtClean="0"/>
              <a:t>formulas, un pēc tam sadalīts atlikušais siltumenerģijas daudzums (MK 524 2.pielikuma metodika)</a:t>
            </a:r>
          </a:p>
          <a:p>
            <a:pPr lvl="3"/>
            <a:r>
              <a:rPr lang="lv-LV" dirty="0" err="1" smtClean="0"/>
              <a:t>Q</a:t>
            </a:r>
            <a:r>
              <a:rPr lang="lv-LV" baseline="-25000" dirty="0" err="1" smtClean="0"/>
              <a:t>k.ū</a:t>
            </a:r>
            <a:r>
              <a:rPr lang="lv-LV" baseline="-25000" dirty="0"/>
              <a:t>.</a:t>
            </a:r>
            <a:r>
              <a:rPr lang="lv-LV" dirty="0"/>
              <a:t> </a:t>
            </a:r>
            <a:r>
              <a:rPr lang="lv-LV" dirty="0" smtClean="0"/>
              <a:t>= </a:t>
            </a:r>
            <a:r>
              <a:rPr lang="lv-LV" dirty="0" err="1" smtClean="0"/>
              <a:t>q</a:t>
            </a:r>
            <a:r>
              <a:rPr lang="lv-LV" baseline="-25000" dirty="0" err="1" smtClean="0"/>
              <a:t>k.ū</a:t>
            </a:r>
            <a:r>
              <a:rPr lang="lv-LV" baseline="-25000" dirty="0" smtClean="0"/>
              <a:t>.</a:t>
            </a:r>
            <a:r>
              <a:rPr lang="lv-LV" dirty="0" smtClean="0"/>
              <a:t> * </a:t>
            </a:r>
            <a:r>
              <a:rPr lang="lv-LV" dirty="0" err="1" smtClean="0"/>
              <a:t>V</a:t>
            </a:r>
            <a:r>
              <a:rPr lang="lv-LV" baseline="-25000" dirty="0" err="1" smtClean="0"/>
              <a:t>a.ū.smn</a:t>
            </a:r>
            <a:endParaRPr lang="lv-LV" baseline="-25000" dirty="0" smtClean="0"/>
          </a:p>
          <a:p>
            <a:pPr lvl="3"/>
            <a:r>
              <a:rPr lang="lv-LV" dirty="0" err="1" smtClean="0"/>
              <a:t>Q</a:t>
            </a:r>
            <a:r>
              <a:rPr lang="lv-LV" baseline="-25000" dirty="0" err="1" smtClean="0"/>
              <a:t>apk</a:t>
            </a:r>
            <a:r>
              <a:rPr lang="lv-LV" baseline="-25000" dirty="0" smtClean="0"/>
              <a:t>./cirk.</a:t>
            </a:r>
            <a:r>
              <a:rPr lang="lv-LV" dirty="0" smtClean="0"/>
              <a:t> </a:t>
            </a:r>
            <a:r>
              <a:rPr lang="lv-LV" dirty="0"/>
              <a:t>= </a:t>
            </a:r>
            <a:r>
              <a:rPr lang="lv-LV" dirty="0" err="1" smtClean="0"/>
              <a:t>Q</a:t>
            </a:r>
            <a:r>
              <a:rPr lang="lv-LV" baseline="-25000" dirty="0" err="1" smtClean="0"/>
              <a:t>kop</a:t>
            </a:r>
            <a:r>
              <a:rPr lang="lv-LV" baseline="-25000" dirty="0" smtClean="0"/>
              <a:t>.</a:t>
            </a:r>
            <a:r>
              <a:rPr lang="lv-LV" dirty="0" smtClean="0"/>
              <a:t> </a:t>
            </a:r>
            <a:r>
              <a:rPr lang="lv-LV" dirty="0"/>
              <a:t>-</a:t>
            </a:r>
            <a:r>
              <a:rPr lang="lv-LV" dirty="0" smtClean="0"/>
              <a:t> </a:t>
            </a:r>
            <a:r>
              <a:rPr lang="lv-LV" dirty="0" err="1"/>
              <a:t>Q</a:t>
            </a:r>
            <a:r>
              <a:rPr lang="lv-LV" baseline="-25000" dirty="0" err="1"/>
              <a:t>k.ū</a:t>
            </a:r>
            <a:r>
              <a:rPr lang="lv-LV" baseline="-25000" dirty="0" smtClean="0"/>
              <a:t>.</a:t>
            </a:r>
            <a:endParaRPr lang="lv-LV" dirty="0" smtClean="0"/>
          </a:p>
          <a:p>
            <a:pPr lvl="2"/>
            <a:r>
              <a:rPr lang="lv-LV" dirty="0" smtClean="0"/>
              <a:t>vai, piemēram, vispirms tiek noteikts kopējais siltumenerģijas daudzums karstā ūdens cirkulācijai, ja tā tiek pieņemta kā konstanta vērtība uz vienu dzīvojamās mājas īpašumu, pēc tam tiek noteikts karstā </a:t>
            </a:r>
            <a:r>
              <a:rPr lang="lv-LV" dirty="0"/>
              <a:t>ū</a:t>
            </a:r>
            <a:r>
              <a:rPr lang="lv-LV" dirty="0" smtClean="0"/>
              <a:t>dens patēriņš, līdz beigās atlikušais siltumenerģijas apjoms tiek sadalīts apkures vajadzībām </a:t>
            </a:r>
            <a:r>
              <a:rPr lang="lv-LV" dirty="0"/>
              <a:t>(MK 524 </a:t>
            </a:r>
            <a:r>
              <a:rPr lang="lv-LV" dirty="0" smtClean="0"/>
              <a:t>4.pielikuma </a:t>
            </a:r>
            <a:r>
              <a:rPr lang="lv-LV" dirty="0"/>
              <a:t>metodika</a:t>
            </a:r>
            <a:r>
              <a:rPr lang="lv-LV" dirty="0" smtClean="0"/>
              <a:t>)</a:t>
            </a:r>
          </a:p>
          <a:p>
            <a:pPr lvl="3"/>
            <a:r>
              <a:rPr lang="lv-LV" dirty="0" err="1" smtClean="0"/>
              <a:t>Q</a:t>
            </a:r>
            <a:r>
              <a:rPr lang="lv-LV" baseline="-25000" dirty="0" err="1" smtClean="0"/>
              <a:t>cirk</a:t>
            </a:r>
            <a:r>
              <a:rPr lang="lv-LV" baseline="-25000" dirty="0" smtClean="0"/>
              <a:t>.</a:t>
            </a:r>
            <a:r>
              <a:rPr lang="lv-LV" dirty="0" smtClean="0"/>
              <a:t> </a:t>
            </a:r>
            <a:r>
              <a:rPr lang="lv-LV" dirty="0"/>
              <a:t>= </a:t>
            </a:r>
            <a:r>
              <a:rPr lang="lv-LV" dirty="0" err="1" smtClean="0"/>
              <a:t>Q</a:t>
            </a:r>
            <a:r>
              <a:rPr lang="lv-LV" baseline="-25000" dirty="0" err="1" smtClean="0"/>
              <a:t>cirk.konst</a:t>
            </a:r>
            <a:r>
              <a:rPr lang="lv-LV" baseline="-25000" dirty="0" smtClean="0"/>
              <a:t>.</a:t>
            </a:r>
            <a:r>
              <a:rPr lang="lv-LV" dirty="0" smtClean="0"/>
              <a:t> </a:t>
            </a:r>
            <a:r>
              <a:rPr lang="lv-LV" dirty="0"/>
              <a:t>* </a:t>
            </a:r>
            <a:r>
              <a:rPr lang="lv-LV" dirty="0" smtClean="0"/>
              <a:t>N</a:t>
            </a:r>
            <a:endParaRPr lang="lv-LV" baseline="-25000" dirty="0"/>
          </a:p>
          <a:p>
            <a:pPr lvl="3"/>
            <a:r>
              <a:rPr lang="lv-LV" dirty="0" err="1"/>
              <a:t>Q</a:t>
            </a:r>
            <a:r>
              <a:rPr lang="lv-LV" baseline="-25000" dirty="0" err="1"/>
              <a:t>k.ū</a:t>
            </a:r>
            <a:r>
              <a:rPr lang="lv-LV" baseline="-25000" dirty="0"/>
              <a:t>.</a:t>
            </a:r>
            <a:r>
              <a:rPr lang="lv-LV" dirty="0"/>
              <a:t> = </a:t>
            </a:r>
            <a:r>
              <a:rPr lang="lv-LV" dirty="0" err="1"/>
              <a:t>q</a:t>
            </a:r>
            <a:r>
              <a:rPr lang="lv-LV" baseline="-25000" dirty="0" err="1"/>
              <a:t>k.ū</a:t>
            </a:r>
            <a:r>
              <a:rPr lang="lv-LV" baseline="-25000" dirty="0"/>
              <a:t>.</a:t>
            </a:r>
            <a:r>
              <a:rPr lang="lv-LV" dirty="0"/>
              <a:t> * </a:t>
            </a:r>
            <a:r>
              <a:rPr lang="lv-LV" dirty="0" err="1"/>
              <a:t>V</a:t>
            </a:r>
            <a:r>
              <a:rPr lang="lv-LV" baseline="-25000" dirty="0" err="1"/>
              <a:t>a.ū.smn</a:t>
            </a:r>
            <a:endParaRPr lang="lv-LV" baseline="-25000" dirty="0"/>
          </a:p>
          <a:p>
            <a:pPr lvl="3"/>
            <a:r>
              <a:rPr lang="lv-LV" dirty="0" err="1" smtClean="0"/>
              <a:t>Q</a:t>
            </a:r>
            <a:r>
              <a:rPr lang="lv-LV" baseline="-25000" dirty="0" err="1" smtClean="0"/>
              <a:t>apk</a:t>
            </a:r>
            <a:r>
              <a:rPr lang="lv-LV" baseline="-25000" dirty="0"/>
              <a:t>.</a:t>
            </a:r>
            <a:r>
              <a:rPr lang="lv-LV" dirty="0"/>
              <a:t> = </a:t>
            </a:r>
            <a:r>
              <a:rPr lang="lv-LV" dirty="0" err="1"/>
              <a:t>Q</a:t>
            </a:r>
            <a:r>
              <a:rPr lang="lv-LV" baseline="-25000" dirty="0" err="1"/>
              <a:t>kop</a:t>
            </a:r>
            <a:r>
              <a:rPr lang="lv-LV" baseline="-25000" dirty="0"/>
              <a:t>.</a:t>
            </a:r>
            <a:r>
              <a:rPr lang="lv-LV" dirty="0"/>
              <a:t> - </a:t>
            </a:r>
            <a:r>
              <a:rPr lang="lv-LV" dirty="0" err="1" smtClean="0"/>
              <a:t>Q</a:t>
            </a:r>
            <a:r>
              <a:rPr lang="lv-LV" baseline="-25000" dirty="0" err="1" smtClean="0"/>
              <a:t>cirk</a:t>
            </a:r>
            <a:r>
              <a:rPr lang="lv-LV" baseline="-25000" dirty="0" smtClean="0"/>
              <a:t>. </a:t>
            </a:r>
            <a:r>
              <a:rPr lang="lv-LV" dirty="0" smtClean="0"/>
              <a:t>- </a:t>
            </a:r>
            <a:r>
              <a:rPr lang="lv-LV" dirty="0" err="1" smtClean="0"/>
              <a:t>Q</a:t>
            </a:r>
            <a:r>
              <a:rPr lang="lv-LV" baseline="-25000" dirty="0" err="1" smtClean="0"/>
              <a:t>k.ū</a:t>
            </a:r>
            <a:r>
              <a:rPr lang="lv-LV" baseline="-25000" dirty="0"/>
              <a:t>.</a:t>
            </a:r>
            <a:endParaRPr lang="lv-LV" dirty="0"/>
          </a:p>
          <a:p>
            <a:pPr lvl="3"/>
            <a:endParaRPr lang="lv-LV" dirty="0"/>
          </a:p>
        </p:txBody>
      </p:sp>
    </p:spTree>
    <p:extLst>
      <p:ext uri="{BB962C8B-B14F-4D97-AF65-F5344CB8AC3E}">
        <p14:creationId xmlns:p14="http://schemas.microsoft.com/office/powerpoint/2010/main" val="316700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333560"/>
            <a:ext cx="6447501" cy="518984"/>
          </a:xfrm>
        </p:spPr>
        <p:txBody>
          <a:bodyPr>
            <a:noAutofit/>
          </a:bodyPr>
          <a:lstStyle/>
          <a:p>
            <a:pPr algn="ctr"/>
            <a:r>
              <a:rPr lang="lv-LV" sz="2400" dirty="0"/>
              <a:t>Metodiku siltumenerģijas sadales aprēķinu principi 3</a:t>
            </a:r>
          </a:p>
        </p:txBody>
      </p:sp>
      <p:sp>
        <p:nvSpPr>
          <p:cNvPr id="3" name="Content Placeholder 2"/>
          <p:cNvSpPr>
            <a:spLocks noGrp="1"/>
          </p:cNvSpPr>
          <p:nvPr>
            <p:ph idx="1"/>
          </p:nvPr>
        </p:nvSpPr>
        <p:spPr>
          <a:xfrm>
            <a:off x="508000" y="1254034"/>
            <a:ext cx="8061234" cy="4885509"/>
          </a:xfrm>
        </p:spPr>
        <p:txBody>
          <a:bodyPr>
            <a:normAutofit fontScale="92500" lnSpcReduction="10000"/>
          </a:bodyPr>
          <a:lstStyle/>
          <a:p>
            <a:r>
              <a:rPr lang="lv-LV" dirty="0" smtClean="0"/>
              <a:t>Trešais </a:t>
            </a:r>
            <a:r>
              <a:rPr lang="lv-LV" dirty="0"/>
              <a:t>princips:</a:t>
            </a:r>
          </a:p>
          <a:p>
            <a:pPr lvl="1"/>
            <a:r>
              <a:rPr lang="lv-LV" dirty="0" smtClean="0"/>
              <a:t>Ja ēkas uzskaites iespējas nodrošina atsevišķas ēkas daļas vai atsevišķa siltumenerģijas veida uzskaiti, esošās metodikas var pielāgot katrai individuālajai situācijai</a:t>
            </a:r>
            <a:endParaRPr lang="lv-LV" dirty="0"/>
          </a:p>
          <a:p>
            <a:pPr lvl="2"/>
            <a:r>
              <a:rPr lang="lv-LV" dirty="0" smtClean="0"/>
              <a:t>piemēram</a:t>
            </a:r>
            <a:r>
              <a:rPr lang="lv-LV" dirty="0"/>
              <a:t>, </a:t>
            </a:r>
            <a:r>
              <a:rPr lang="lv-LV" dirty="0" smtClean="0"/>
              <a:t>ēkai uzstādīts kopējā karstā ūdens siltumenerģijas skaitītājs, kas atsevišķi MK 524 redakcijā nav noteikts.</a:t>
            </a:r>
          </a:p>
          <a:p>
            <a:pPr lvl="3"/>
            <a:r>
              <a:rPr lang="lv-LV" dirty="0" err="1" smtClean="0"/>
              <a:t>Q</a:t>
            </a:r>
            <a:r>
              <a:rPr lang="lv-LV" baseline="-25000" dirty="0" err="1" smtClean="0"/>
              <a:t>kop</a:t>
            </a:r>
            <a:r>
              <a:rPr lang="lv-LV" baseline="-25000" dirty="0" smtClean="0"/>
              <a:t>.</a:t>
            </a:r>
            <a:r>
              <a:rPr lang="lv-LV" dirty="0" smtClean="0"/>
              <a:t> = </a:t>
            </a:r>
            <a:r>
              <a:rPr lang="lv-LV" dirty="0" err="1" smtClean="0"/>
              <a:t>Q</a:t>
            </a:r>
            <a:r>
              <a:rPr lang="lv-LV" baseline="-25000" dirty="0" err="1" smtClean="0"/>
              <a:t>k.ū</a:t>
            </a:r>
            <a:r>
              <a:rPr lang="lv-LV" baseline="-25000" dirty="0" smtClean="0"/>
              <a:t>.</a:t>
            </a:r>
            <a:r>
              <a:rPr lang="lv-LV" dirty="0" smtClean="0"/>
              <a:t> + </a:t>
            </a:r>
            <a:r>
              <a:rPr lang="lv-LV" dirty="0" err="1" smtClean="0"/>
              <a:t>Q</a:t>
            </a:r>
            <a:r>
              <a:rPr lang="lv-LV" baseline="-25000" dirty="0" err="1" smtClean="0"/>
              <a:t>apk</a:t>
            </a:r>
            <a:r>
              <a:rPr lang="lv-LV" baseline="-25000" dirty="0" smtClean="0"/>
              <a:t>.</a:t>
            </a:r>
          </a:p>
          <a:p>
            <a:pPr lvl="3"/>
            <a:r>
              <a:rPr lang="lv-LV" dirty="0" err="1" smtClean="0"/>
              <a:t>Q</a:t>
            </a:r>
            <a:r>
              <a:rPr lang="lv-LV" baseline="-25000" dirty="0" err="1" smtClean="0"/>
              <a:t>k.ū</a:t>
            </a:r>
            <a:r>
              <a:rPr lang="lv-LV" dirty="0" smtClean="0"/>
              <a:t> </a:t>
            </a:r>
            <a:r>
              <a:rPr lang="lv-LV" dirty="0"/>
              <a:t>= </a:t>
            </a:r>
            <a:r>
              <a:rPr lang="lv-LV" dirty="0" smtClean="0"/>
              <a:t>Q</a:t>
            </a:r>
            <a:r>
              <a:rPr lang="lv-LV" baseline="-25000" dirty="0" smtClean="0"/>
              <a:t>k.ū.sk.</a:t>
            </a:r>
          </a:p>
          <a:p>
            <a:pPr lvl="3"/>
            <a:r>
              <a:rPr lang="lv-LV" dirty="0" err="1"/>
              <a:t>Q</a:t>
            </a:r>
            <a:r>
              <a:rPr lang="lv-LV" baseline="-25000" dirty="0" err="1"/>
              <a:t>apk</a:t>
            </a:r>
            <a:r>
              <a:rPr lang="lv-LV" baseline="-25000" dirty="0" smtClean="0"/>
              <a:t>.</a:t>
            </a:r>
            <a:r>
              <a:rPr lang="lv-LV" dirty="0" smtClean="0"/>
              <a:t> = </a:t>
            </a:r>
            <a:r>
              <a:rPr lang="lv-LV" dirty="0" err="1" smtClean="0"/>
              <a:t>Q</a:t>
            </a:r>
            <a:r>
              <a:rPr lang="lv-LV" baseline="-25000" dirty="0" err="1" smtClean="0"/>
              <a:t>kop</a:t>
            </a:r>
            <a:r>
              <a:rPr lang="lv-LV" baseline="-25000" dirty="0"/>
              <a:t>.</a:t>
            </a:r>
            <a:r>
              <a:rPr lang="lv-LV" dirty="0"/>
              <a:t> - </a:t>
            </a:r>
            <a:r>
              <a:rPr lang="lv-LV" dirty="0" err="1" smtClean="0"/>
              <a:t>Q</a:t>
            </a:r>
            <a:r>
              <a:rPr lang="lv-LV" baseline="-25000" dirty="0" err="1" smtClean="0"/>
              <a:t>k.ū</a:t>
            </a:r>
            <a:r>
              <a:rPr lang="lv-LV" baseline="-25000" smtClean="0"/>
              <a:t>. </a:t>
            </a:r>
            <a:endParaRPr lang="lv-LV" dirty="0" smtClean="0"/>
          </a:p>
          <a:p>
            <a:pPr lvl="2"/>
            <a:r>
              <a:rPr lang="lv-LV" dirty="0" smtClean="0"/>
              <a:t>vai, piemēram, ēkas siltumenerģijas uzskaitei uzstādīti divi vai vairāk skaitītāju.</a:t>
            </a:r>
          </a:p>
          <a:p>
            <a:pPr lvl="3"/>
            <a:r>
              <a:rPr lang="lv-LV" dirty="0" err="1"/>
              <a:t>Q</a:t>
            </a:r>
            <a:r>
              <a:rPr lang="lv-LV" baseline="-25000" dirty="0" err="1"/>
              <a:t>kop</a:t>
            </a:r>
            <a:r>
              <a:rPr lang="lv-LV" baseline="-25000" dirty="0"/>
              <a:t>.</a:t>
            </a:r>
            <a:r>
              <a:rPr lang="lv-LV" dirty="0"/>
              <a:t> = </a:t>
            </a:r>
            <a:r>
              <a:rPr lang="lv-LV" dirty="0" err="1"/>
              <a:t>Q</a:t>
            </a:r>
            <a:r>
              <a:rPr lang="lv-LV" baseline="-25000" dirty="0" err="1"/>
              <a:t>k.ū</a:t>
            </a:r>
            <a:r>
              <a:rPr lang="lv-LV" baseline="-25000" dirty="0"/>
              <a:t>.</a:t>
            </a:r>
            <a:r>
              <a:rPr lang="lv-LV" dirty="0"/>
              <a:t> + </a:t>
            </a:r>
            <a:r>
              <a:rPr lang="lv-LV" dirty="0" smtClean="0"/>
              <a:t>Q</a:t>
            </a:r>
            <a:r>
              <a:rPr lang="lv-LV" baseline="-25000" dirty="0" smtClean="0"/>
              <a:t>apk.1.sk.</a:t>
            </a:r>
            <a:r>
              <a:rPr lang="lv-LV" dirty="0" smtClean="0"/>
              <a:t> + Q</a:t>
            </a:r>
            <a:r>
              <a:rPr lang="lv-LV" baseline="-25000" dirty="0" smtClean="0"/>
              <a:t>apk.2.sk.</a:t>
            </a:r>
          </a:p>
          <a:p>
            <a:pPr lvl="2"/>
            <a:r>
              <a:rPr lang="lv-LV" dirty="0" smtClean="0"/>
              <a:t>+ dažādi citi neminēti gadījumi.</a:t>
            </a:r>
            <a:endParaRPr lang="lv-LV" baseline="-25000" dirty="0" smtClean="0"/>
          </a:p>
          <a:p>
            <a:pPr marL="1028700" lvl="3" indent="0">
              <a:buNone/>
            </a:pPr>
            <a:endParaRPr lang="lv-LV" baseline="-25000" dirty="0" smtClean="0"/>
          </a:p>
        </p:txBody>
      </p:sp>
    </p:spTree>
    <p:extLst>
      <p:ext uri="{BB962C8B-B14F-4D97-AF65-F5344CB8AC3E}">
        <p14:creationId xmlns:p14="http://schemas.microsoft.com/office/powerpoint/2010/main" val="160084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05" y="316143"/>
            <a:ext cx="6447501" cy="518984"/>
          </a:xfrm>
        </p:spPr>
        <p:txBody>
          <a:bodyPr>
            <a:noAutofit/>
          </a:bodyPr>
          <a:lstStyle/>
          <a:p>
            <a:pPr algn="ctr"/>
            <a:r>
              <a:rPr lang="lv-LV" sz="2400" dirty="0"/>
              <a:t>No centralizētās siltumapgādes sistēmas atvienotie dzīvojamās mājas īpašumi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7999" y="1227909"/>
                <a:ext cx="8383452" cy="4963885"/>
              </a:xfrm>
            </p:spPr>
            <p:txBody>
              <a:bodyPr>
                <a:normAutofit fontScale="85000" lnSpcReduction="20000"/>
              </a:bodyPr>
              <a:lstStyle/>
              <a:p>
                <a:pPr marL="109728" indent="0">
                  <a:buNone/>
                </a:pPr>
                <a:r>
                  <a:rPr lang="lv-LV" sz="2300" dirty="0"/>
                  <a:t>Ja dzīvoklis, nedzīvojamā telpa vai mākslinieka darbnīca ir atvienota no dzīvojamās mājas kopējās apkures </a:t>
                </a:r>
                <a:r>
                  <a:rPr lang="lv-LV" sz="2300" dirty="0" smtClean="0"/>
                  <a:t>un karstā </a:t>
                </a:r>
                <a:r>
                  <a:rPr lang="lv-LV" sz="2300" dirty="0"/>
                  <a:t>ūdens apgādes sistēmas, dzīvojamās mājas īpašnieks maksā par patērētās siltumenerģijas daļu (piemēram</a:t>
                </a:r>
                <a:r>
                  <a:rPr lang="lv-LV" sz="2300" dirty="0" smtClean="0"/>
                  <a:t>, koplietošanas </a:t>
                </a:r>
                <a:r>
                  <a:rPr lang="lv-LV" sz="2300" dirty="0"/>
                  <a:t>vajadzībām patērēto siltumenerģiju apkurei, dzīvoklī, nedzīvojamā telpā vai mākslinieka </a:t>
                </a:r>
                <a:r>
                  <a:rPr lang="lv-LV" sz="2300" dirty="0" smtClean="0"/>
                  <a:t>darbnīcā esošajiem </a:t>
                </a:r>
                <a:r>
                  <a:rPr lang="lv-LV" sz="2300" dirty="0"/>
                  <a:t>dzīvojamās mājas apkures un karstā ūdens apgādes sistēmas elementiem, kas ietekmē dzīvokļa</a:t>
                </a:r>
                <a:r>
                  <a:rPr lang="lv-LV" sz="2300" dirty="0" smtClean="0"/>
                  <a:t>, nedzīvojamās </a:t>
                </a:r>
                <a:r>
                  <a:rPr lang="lv-LV" sz="2300" dirty="0"/>
                  <a:t>telpas vai mākslinieka darbnīcas siltumenerģijas patēriņa bilanci</a:t>
                </a:r>
                <a:r>
                  <a:rPr lang="lv-LV" sz="2300" dirty="0" smtClean="0"/>
                  <a:t>):</a:t>
                </a:r>
              </a:p>
              <a:p>
                <a:pPr marL="109728" indent="0">
                  <a:buNone/>
                </a:pPr>
                <a:endParaRPr lang="lv-LV" sz="2300" dirty="0" smtClean="0"/>
              </a:p>
              <a:p>
                <a:r>
                  <a:rPr lang="lv-LV" dirty="0" smtClean="0"/>
                  <a:t>Divas iespējas</a:t>
                </a:r>
              </a:p>
              <a:p>
                <a:pPr lvl="1"/>
                <a:r>
                  <a:rPr lang="lv-LV" sz="2100" dirty="0" smtClean="0"/>
                  <a:t>Dzīvojamās mājas īpašnieki vienojas par konkrētu siltumenerģijas daļu, ko maksā atslēgtais īpašums, ja atslēgtā dzīvokļa īpašnieks piekritis dzīvojamās mājas īpašnieku lēmumam.</a:t>
                </a:r>
              </a:p>
              <a:p>
                <a:pPr lvl="1"/>
                <a:r>
                  <a:rPr lang="lv-LV" sz="2100" dirty="0" smtClean="0"/>
                  <a:t>Vai arī ēkai jāveic </a:t>
                </a:r>
                <a:r>
                  <a:rPr lang="lv-LV" sz="2100" dirty="0" err="1" smtClean="0"/>
                  <a:t>energosertifikācija</a:t>
                </a:r>
                <a:r>
                  <a:rPr lang="lv-LV" sz="2100" dirty="0" smtClean="0"/>
                  <a:t>, kur pielikumā </a:t>
                </a:r>
                <a:r>
                  <a:rPr lang="lv-LV" sz="2100" dirty="0"/>
                  <a:t>iekļauts pilns </a:t>
                </a:r>
                <a:r>
                  <a:rPr lang="lv-LV" sz="2100" dirty="0" err="1"/>
                  <a:t>siltumtehniskais</a:t>
                </a:r>
                <a:r>
                  <a:rPr lang="lv-LV" sz="2100" dirty="0"/>
                  <a:t> aprēķins atvienotā dzīvokļa, nedzīvojamās telpas </a:t>
                </a:r>
                <a:r>
                  <a:rPr lang="lv-LV" sz="2100" dirty="0" smtClean="0"/>
                  <a:t>vai mākslinieka </a:t>
                </a:r>
                <a:r>
                  <a:rPr lang="lv-LV" sz="2100" dirty="0"/>
                  <a:t>darbnīcas īpašnieka maksājamās daļas noteikšanai </a:t>
                </a:r>
                <a:endParaRPr lang="lv-LV" sz="2100" dirty="0" smtClean="0"/>
              </a:p>
              <a:p>
                <a:pPr marL="257175" lvl="1" indent="-257175"/>
                <a:r>
                  <a:rPr lang="lv-LV" sz="2100" dirty="0" err="1"/>
                  <a:t>Q</a:t>
                </a:r>
                <a:r>
                  <a:rPr lang="lv-LV" sz="2100" baseline="-25000" dirty="0" err="1"/>
                  <a:t>apk.atsl.īp</a:t>
                </a:r>
                <a:r>
                  <a:rPr lang="lv-LV" sz="2100" baseline="-25000" dirty="0"/>
                  <a:t>.</a:t>
                </a:r>
                <a:r>
                  <a:rPr lang="lv-LV" sz="2100" dirty="0"/>
                  <a:t> = a * </a:t>
                </a:r>
                <a:r>
                  <a:rPr lang="lv-LV" sz="2100" dirty="0" err="1"/>
                  <a:t>Q</a:t>
                </a:r>
                <a:r>
                  <a:rPr lang="lv-LV" sz="2100" baseline="-25000" dirty="0" err="1"/>
                  <a:t>kop</a:t>
                </a:r>
                <a:r>
                  <a:rPr lang="lv-LV" sz="2100" baseline="-25000" dirty="0"/>
                  <a:t>.</a:t>
                </a:r>
                <a:endParaRPr lang="lv-LV" sz="2100" dirty="0"/>
              </a:p>
              <a:p>
                <a:pPr marL="257175" lvl="1" indent="-257175"/>
                <a:r>
                  <a:rPr lang="lv-LV" sz="2100" dirty="0" err="1"/>
                  <a:t>Q</a:t>
                </a:r>
                <a:r>
                  <a:rPr lang="lv-LV" sz="2100" baseline="-25000" dirty="0" err="1"/>
                  <a:t>piesl</a:t>
                </a:r>
                <a:r>
                  <a:rPr lang="lv-LV" sz="2100" baseline="-25000" dirty="0"/>
                  <a:t>.</a:t>
                </a:r>
                <a:r>
                  <a:rPr lang="lv-LV" sz="2100" dirty="0"/>
                  <a:t> = </a:t>
                </a:r>
                <a:r>
                  <a:rPr lang="lv-LV" sz="2100" dirty="0" err="1"/>
                  <a:t>Q</a:t>
                </a:r>
                <a:r>
                  <a:rPr lang="lv-LV" sz="2100" baseline="-25000" dirty="0" err="1"/>
                  <a:t>kop</a:t>
                </a:r>
                <a:r>
                  <a:rPr lang="lv-LV" sz="2100" baseline="-25000" dirty="0"/>
                  <a:t>.</a:t>
                </a:r>
                <a:r>
                  <a:rPr lang="lv-LV" sz="2100" dirty="0"/>
                  <a:t> - </a:t>
                </a:r>
                <a14:m>
                  <m:oMath xmlns:m="http://schemas.openxmlformats.org/officeDocument/2006/math">
                    <m:nary>
                      <m:naryPr>
                        <m:chr m:val="∑"/>
                        <m:subHide m:val="on"/>
                        <m:supHide m:val="on"/>
                        <m:ctrlPr>
                          <a:rPr lang="lv-LV" sz="2100" i="1">
                            <a:latin typeface="Cambria Math" panose="02040503050406030204" pitchFamily="18" charset="0"/>
                          </a:rPr>
                        </m:ctrlPr>
                      </m:naryPr>
                      <m:sub/>
                      <m:sup/>
                      <m:e>
                        <m:r>
                          <m:rPr>
                            <m:nor/>
                          </m:rPr>
                          <a:rPr lang="lv-LV" sz="2100" dirty="0"/>
                          <m:t>Q</m:t>
                        </m:r>
                        <m:r>
                          <m:rPr>
                            <m:nor/>
                          </m:rPr>
                          <a:rPr lang="lv-LV" sz="2100" baseline="-25000" dirty="0"/>
                          <m:t>apk</m:t>
                        </m:r>
                        <m:r>
                          <m:rPr>
                            <m:nor/>
                          </m:rPr>
                          <a:rPr lang="lv-LV" sz="2100" baseline="-25000" dirty="0"/>
                          <m:t>.</m:t>
                        </m:r>
                        <m:r>
                          <m:rPr>
                            <m:nor/>
                          </m:rPr>
                          <a:rPr lang="lv-LV" sz="2100" baseline="-25000" dirty="0"/>
                          <m:t>atsl</m:t>
                        </m:r>
                        <m:r>
                          <m:rPr>
                            <m:nor/>
                          </m:rPr>
                          <a:rPr lang="lv-LV" sz="2100" baseline="-25000" dirty="0"/>
                          <m:t>.ī</m:t>
                        </m:r>
                        <m:r>
                          <m:rPr>
                            <m:nor/>
                          </m:rPr>
                          <a:rPr lang="lv-LV" sz="2100" baseline="-25000" dirty="0"/>
                          <m:t>p</m:t>
                        </m:r>
                        <m:r>
                          <m:rPr>
                            <m:nor/>
                          </m:rPr>
                          <a:rPr lang="lv-LV" sz="2100" baseline="-25000" dirty="0"/>
                          <m:t>.</m:t>
                        </m:r>
                      </m:e>
                    </m:nary>
                  </m:oMath>
                </a14:m>
                <a:endParaRPr lang="lv-LV" sz="2100" baseline="-25000" dirty="0"/>
              </a:p>
              <a:p>
                <a:pPr marL="257175" lvl="1" indent="-257175"/>
                <a:endParaRPr lang="lv-LV" sz="1900" baseline="-25000" dirty="0"/>
              </a:p>
              <a:p>
                <a:pPr marL="257175" lvl="1" indent="-257175"/>
                <a:endParaRPr lang="lv-LV" sz="1350" baseline="-25000" dirty="0"/>
              </a:p>
              <a:p>
                <a:pPr marL="1028700" lvl="3" indent="0">
                  <a:buNone/>
                </a:pPr>
                <a:endParaRPr lang="lv-LV" baseline="-25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7999" y="1227909"/>
                <a:ext cx="8383452" cy="4963885"/>
              </a:xfrm>
              <a:blipFill rotWithShape="0">
                <a:blip r:embed="rId2" cstate="print"/>
                <a:stretch>
                  <a:fillRect l="-581" t="-1595" r="-73" b="-10920"/>
                </a:stretch>
              </a:blipFill>
            </p:spPr>
            <p:txBody>
              <a:bodyPr/>
              <a:lstStyle/>
              <a:p>
                <a:r>
                  <a:rPr lang="lv-LV">
                    <a:noFill/>
                  </a:rPr>
                  <a:t> </a:t>
                </a:r>
              </a:p>
            </p:txBody>
          </p:sp>
        </mc:Fallback>
      </mc:AlternateContent>
    </p:spTree>
    <p:extLst>
      <p:ext uri="{BB962C8B-B14F-4D97-AF65-F5344CB8AC3E}">
        <p14:creationId xmlns:p14="http://schemas.microsoft.com/office/powerpoint/2010/main" val="237399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441" y="148045"/>
            <a:ext cx="6447501" cy="1210491"/>
          </a:xfrm>
        </p:spPr>
        <p:txBody>
          <a:bodyPr>
            <a:noAutofit/>
          </a:bodyPr>
          <a:lstStyle/>
          <a:p>
            <a:pPr algn="ctr"/>
            <a:r>
              <a:rPr lang="lv-LV" sz="2400" dirty="0"/>
              <a:t>Ministru kabineta 2008.gada 21.oktobra noteikumi Nr.876 «Siltumenerģijas piegādes un lietošanas noteikumi»</a:t>
            </a:r>
            <a:r>
              <a:rPr lang="lv-LV" sz="1500" dirty="0"/>
              <a:t/>
            </a:r>
            <a:br>
              <a:rPr lang="lv-LV" sz="1500" dirty="0"/>
            </a:br>
            <a:r>
              <a:rPr lang="lv-LV" sz="1500" dirty="0"/>
              <a:t>(</a:t>
            </a:r>
            <a:r>
              <a:rPr lang="lv-LV" sz="1200" i="1" dirty="0"/>
              <a:t>stājās spēkā 2015.gada 10.novembrī</a:t>
            </a:r>
            <a:r>
              <a:rPr lang="lv-LV" sz="1500" dirty="0"/>
              <a:t>)</a:t>
            </a:r>
          </a:p>
        </p:txBody>
      </p:sp>
      <p:sp>
        <p:nvSpPr>
          <p:cNvPr id="3" name="Content Placeholder 2"/>
          <p:cNvSpPr>
            <a:spLocks noGrp="1"/>
          </p:cNvSpPr>
          <p:nvPr>
            <p:ph idx="1"/>
          </p:nvPr>
        </p:nvSpPr>
        <p:spPr>
          <a:xfrm>
            <a:off x="508001" y="1463040"/>
            <a:ext cx="8191862" cy="5059680"/>
          </a:xfrm>
        </p:spPr>
        <p:txBody>
          <a:bodyPr>
            <a:normAutofit fontScale="55000" lnSpcReduction="20000"/>
          </a:bodyPr>
          <a:lstStyle/>
          <a:p>
            <a:r>
              <a:rPr lang="lv-LV" dirty="0" smtClean="0"/>
              <a:t>8.</a:t>
            </a:r>
            <a:r>
              <a:rPr lang="lv-LV" baseline="30000" dirty="0" smtClean="0"/>
              <a:t>2</a:t>
            </a:r>
            <a:r>
              <a:rPr lang="lv-LV" dirty="0" smtClean="0"/>
              <a:t> </a:t>
            </a:r>
            <a:r>
              <a:rPr lang="lv-LV" dirty="0"/>
              <a:t>Daudzdzīvokļu un nedzīvojamajās ēkās, kurās, neskaitot koplietošanas telpu grupas, atrodas vairākas </a:t>
            </a:r>
            <a:r>
              <a:rPr lang="lv-LV" dirty="0" smtClean="0"/>
              <a:t>citas telpu </a:t>
            </a:r>
            <a:r>
              <a:rPr lang="lv-LV" dirty="0"/>
              <a:t>grupas, kam savstarpēji jādala rēķins par patērēto siltumenerģiju, pilnvarotā persona sadala ēkā </a:t>
            </a:r>
            <a:r>
              <a:rPr lang="lv-LV" dirty="0" smtClean="0"/>
              <a:t>patērēto siltumenerģijas </a:t>
            </a:r>
            <a:r>
              <a:rPr lang="lv-LV" dirty="0"/>
              <a:t>apjomu, izmantojot galalietotāju dzīvokļos, mākslinieku darbnīcās vai nedzīvojamajās telpās </a:t>
            </a:r>
            <a:r>
              <a:rPr lang="lv-LV" dirty="0" smtClean="0"/>
              <a:t>uzstādītus uzskaites </a:t>
            </a:r>
            <a:r>
              <a:rPr lang="lv-LV" dirty="0"/>
              <a:t>mēraparātus patērētās siltumenerģijas daudzuma, siltuma slodzes un siltumnesēja parametru kontrolei </a:t>
            </a:r>
            <a:r>
              <a:rPr lang="lv-LV" dirty="0" smtClean="0"/>
              <a:t>un uzskaitei</a:t>
            </a:r>
            <a:r>
              <a:rPr lang="lv-LV" dirty="0"/>
              <a:t>. Ja šādu mēraparātu vai mēraparātu sistēmu izmantošana nav tehniski iespējama vai nav rentabla, </a:t>
            </a:r>
            <a:r>
              <a:rPr lang="lv-LV" dirty="0" smtClean="0"/>
              <a:t>izmanto siltuma </a:t>
            </a:r>
            <a:r>
              <a:rPr lang="lv-LV" dirty="0"/>
              <a:t>maksas sadalītājus. Karstā ūdens patēriņa noteikšanai dzīvoklī, nedzīvojamajā telpā vai mākslinieka </a:t>
            </a:r>
            <a:r>
              <a:rPr lang="lv-LV" dirty="0" smtClean="0"/>
              <a:t>darbnīcā izmanto </a:t>
            </a:r>
            <a:r>
              <a:rPr lang="lv-LV" dirty="0"/>
              <a:t>karstā ūdens patēriņa skaitītājus</a:t>
            </a:r>
            <a:r>
              <a:rPr lang="lv-LV" dirty="0" smtClean="0"/>
              <a:t>. </a:t>
            </a:r>
          </a:p>
          <a:p>
            <a:r>
              <a:rPr lang="lv-LV" dirty="0" smtClean="0"/>
              <a:t>8.</a:t>
            </a:r>
            <a:r>
              <a:rPr lang="lv-LV" baseline="30000" dirty="0" smtClean="0"/>
              <a:t>3</a:t>
            </a:r>
            <a:r>
              <a:rPr lang="lv-LV" dirty="0" smtClean="0"/>
              <a:t> </a:t>
            </a:r>
            <a:r>
              <a:rPr lang="lv-LV" dirty="0"/>
              <a:t>Šo noteikumu 8.</a:t>
            </a:r>
            <a:r>
              <a:rPr lang="lv-LV" baseline="30000" dirty="0"/>
              <a:t>2</a:t>
            </a:r>
            <a:r>
              <a:rPr lang="lv-LV" dirty="0"/>
              <a:t> punkta prasības attiecas uz tādām ēkām, kurām būvatļauja izdota pēc </a:t>
            </a:r>
            <a:r>
              <a:rPr lang="lv-LV" dirty="0" smtClean="0"/>
              <a:t>2016.gada 1.janvāra un </a:t>
            </a:r>
            <a:r>
              <a:rPr lang="lv-LV" dirty="0"/>
              <a:t>kurām siltumapgāde ir nodrošināta no kopīga siltuma avota vai no centralizētās siltumapgādes sistēmas, un kuras</a:t>
            </a:r>
            <a:r>
              <a:rPr lang="lv-LV" dirty="0" smtClean="0"/>
              <a:t>:</a:t>
            </a:r>
          </a:p>
          <a:p>
            <a:pPr lvl="1"/>
            <a:r>
              <a:rPr lang="lv-LV" dirty="0" smtClean="0"/>
              <a:t>8.</a:t>
            </a:r>
            <a:r>
              <a:rPr lang="lv-LV" baseline="30000" dirty="0" smtClean="0"/>
              <a:t>3 </a:t>
            </a:r>
            <a:r>
              <a:rPr lang="lv-LV" dirty="0" smtClean="0"/>
              <a:t>1</a:t>
            </a:r>
            <a:r>
              <a:rPr lang="lv-LV" dirty="0"/>
              <a:t>. ir jaunbūves vai tiek pārbūvētas;</a:t>
            </a:r>
            <a:endParaRPr lang="lv-LV" dirty="0" smtClean="0"/>
          </a:p>
          <a:p>
            <a:pPr lvl="1"/>
            <a:r>
              <a:rPr lang="lv-LV" dirty="0" smtClean="0"/>
              <a:t>8.</a:t>
            </a:r>
            <a:r>
              <a:rPr lang="lv-LV" baseline="30000" dirty="0" smtClean="0"/>
              <a:t>3 </a:t>
            </a:r>
            <a:r>
              <a:rPr lang="lv-LV" dirty="0" smtClean="0"/>
              <a:t>2</a:t>
            </a:r>
            <a:r>
              <a:rPr lang="lv-LV" dirty="0"/>
              <a:t>. tiek atjaunotas par Eiropas Savienības fondu, valsts vai pašvaldību budžeta </a:t>
            </a:r>
            <a:r>
              <a:rPr lang="lv-LV" dirty="0" smtClean="0"/>
              <a:t>līdzekļiem.</a:t>
            </a:r>
          </a:p>
          <a:p>
            <a:r>
              <a:rPr lang="lv-LV" dirty="0"/>
              <a:t>8.</a:t>
            </a:r>
            <a:r>
              <a:rPr lang="lv-LV" baseline="30000" dirty="0"/>
              <a:t>4</a:t>
            </a:r>
            <a:r>
              <a:rPr lang="lv-LV" dirty="0"/>
              <a:t> Šo noteikumu 8.</a:t>
            </a:r>
            <a:r>
              <a:rPr lang="lv-LV" baseline="30000" dirty="0"/>
              <a:t>2</a:t>
            </a:r>
            <a:r>
              <a:rPr lang="lv-LV" dirty="0"/>
              <a:t> punktā minēto mēraparātu un siltuma maksas sadalītāju iegādi, uzstādīšanu, nomaiņu</a:t>
            </a:r>
            <a:r>
              <a:rPr lang="lv-LV" dirty="0" smtClean="0"/>
              <a:t>, remontu </a:t>
            </a:r>
            <a:r>
              <a:rPr lang="lv-LV" dirty="0"/>
              <a:t>un apkopi daudzdzīvokļu un nedzīvojamajās ēkās, kurās, neskaitot koplietošanas telpu grupas, </a:t>
            </a:r>
            <a:r>
              <a:rPr lang="lv-LV" dirty="0" smtClean="0"/>
              <a:t>atrodas vairākas </a:t>
            </a:r>
            <a:r>
              <a:rPr lang="lv-LV" dirty="0"/>
              <a:t>citas telpu grupas, kam savstarpēji jādala rēķins par patērēto siltumenerģiju, nodrošina ēkas īpašnieks</a:t>
            </a:r>
            <a:r>
              <a:rPr lang="lv-LV" dirty="0" smtClean="0"/>
              <a:t>.</a:t>
            </a:r>
            <a:endParaRPr lang="lv-LV" dirty="0"/>
          </a:p>
          <a:p>
            <a:r>
              <a:rPr lang="lv-LV" dirty="0"/>
              <a:t>8.</a:t>
            </a:r>
            <a:r>
              <a:rPr lang="lv-LV" baseline="30000" dirty="0"/>
              <a:t>5</a:t>
            </a:r>
            <a:r>
              <a:rPr lang="lv-LV" dirty="0"/>
              <a:t> Siltuma maksas sadalītāju uzstādīšanas, izmantošanas, vērtēšanas, apkopes un citas prasības </a:t>
            </a:r>
            <a:r>
              <a:rPr lang="lv-LV" dirty="0" smtClean="0"/>
              <a:t>nosaka normatīvie </a:t>
            </a:r>
            <a:r>
              <a:rPr lang="lv-LV" dirty="0"/>
              <a:t>akti par mērījumu </a:t>
            </a:r>
            <a:r>
              <a:rPr lang="lv-LV" dirty="0" smtClean="0"/>
              <a:t>vienotību.</a:t>
            </a:r>
          </a:p>
          <a:p>
            <a:r>
              <a:rPr lang="lv-LV" dirty="0"/>
              <a:t>44. Šo noteikumu 8.</a:t>
            </a:r>
            <a:r>
              <a:rPr lang="lv-LV" baseline="30000" dirty="0"/>
              <a:t>2</a:t>
            </a:r>
            <a:r>
              <a:rPr lang="lv-LV" dirty="0"/>
              <a:t> punkts tiek piemērots ar </a:t>
            </a:r>
            <a:r>
              <a:rPr lang="lv-LV" dirty="0" smtClean="0"/>
              <a:t>2016.gada 31.decembri</a:t>
            </a:r>
            <a:r>
              <a:rPr lang="lv-LV" dirty="0"/>
              <a:t>.</a:t>
            </a:r>
          </a:p>
        </p:txBody>
      </p:sp>
    </p:spTree>
    <p:extLst>
      <p:ext uri="{BB962C8B-B14F-4D97-AF65-F5344CB8AC3E}">
        <p14:creationId xmlns:p14="http://schemas.microsoft.com/office/powerpoint/2010/main" val="160538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003" y="69669"/>
            <a:ext cx="6447501" cy="1075554"/>
          </a:xfrm>
        </p:spPr>
        <p:txBody>
          <a:bodyPr>
            <a:noAutofit/>
          </a:bodyPr>
          <a:lstStyle/>
          <a:p>
            <a:pPr algn="ctr"/>
            <a:r>
              <a:rPr lang="lv-LV" sz="2400" dirty="0"/>
              <a:t>Piemērojamās metodikas jaunbūvēm un atjaunošanām/pārbūvēm pēc 2016.gada 31.decembra</a:t>
            </a:r>
          </a:p>
        </p:txBody>
      </p:sp>
      <p:graphicFrame>
        <p:nvGraphicFramePr>
          <p:cNvPr id="4" name="Content Placeholder 3"/>
          <p:cNvGraphicFramePr>
            <a:graphicFrameLocks noGrp="1"/>
          </p:cNvGraphicFramePr>
          <p:nvPr>
            <p:ph idx="1"/>
            <p:extLst/>
          </p:nvPr>
        </p:nvGraphicFramePr>
        <p:xfrm>
          <a:off x="12357" y="1345890"/>
          <a:ext cx="9131644" cy="4654873"/>
        </p:xfrm>
        <a:graphic>
          <a:graphicData uri="http://schemas.openxmlformats.org/drawingml/2006/table">
            <a:tbl>
              <a:tblPr firstRow="1" bandRow="1">
                <a:tableStyleId>{5C22544A-7EE6-4342-B048-85BDC9FD1C3A}</a:tableStyleId>
              </a:tblPr>
              <a:tblGrid>
                <a:gridCol w="641374"/>
                <a:gridCol w="1606610"/>
                <a:gridCol w="1543109"/>
                <a:gridCol w="5340551"/>
              </a:tblGrid>
              <a:tr h="472173">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Metodikas pielikuma Nr.</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Metodikās raksturojošās siltumenerģijas izmantošanas tehniskās iespējas</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Siltumenerģijas uzskaites (sadales iespējas)</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sadalīta:</a:t>
                      </a:r>
                    </a:p>
                  </a:txBody>
                  <a:tcPr marL="51435" marR="51435" marT="0" marB="0" anchor="ctr"/>
                </a:tc>
              </a:tr>
              <a:tr h="209135">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iespējama visos gadījumos</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iespējama visos gadījumos</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2.</a:t>
                      </a:r>
                    </a:p>
                  </a:txBody>
                  <a:tcPr marL="51435" marR="51435" marT="0" marB="0" anchor="ctr"/>
                </a:tc>
                <a:tc>
                  <a:txBody>
                    <a:bodyPr/>
                    <a:lstStyle/>
                    <a:p>
                      <a:pPr algn="ctr">
                        <a:spcAft>
                          <a:spcPts val="0"/>
                        </a:spcAft>
                      </a:pP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Apk</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K.ū</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proporcionāli apkurināmās platības kvadrātmetriem (Cirk. / m</a:t>
                      </a:r>
                      <a:r>
                        <a:rPr lang="lv-LV" sz="9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3.</a:t>
                      </a:r>
                    </a:p>
                  </a:txBody>
                  <a:tcPr marL="51435" marR="51435" marT="0" marB="0" anchor="ctr"/>
                </a:tc>
                <a:tc>
                  <a:txBody>
                    <a:bodyPr/>
                    <a:lstStyle/>
                    <a:p>
                      <a:pPr algn="ctr">
                        <a:spcAft>
                          <a:spcPts val="0"/>
                        </a:spcAft>
                      </a:pP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Apk</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K.ū</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uz dzīvojamās ēkas īpašumu skaitu (Cirk. / N)</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4.</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Sk.iev</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Karstā ūdens cirkulācija uz vienu dzīvojamās mājas īpašumu tiek pieņemta kā konstanta vērtība (Cirk. / konst.)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5.</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Sk.iev</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Sk.apk</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proporcionāli apkurināmās platības kvadrātmetriem (Cirk. / m</a:t>
                      </a:r>
                      <a:r>
                        <a:rPr lang="lv-LV" sz="9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lv-LV" sz="90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6.</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Sk.iev</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Sk.apk</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uz dzīvojamās ēkas īpašumu skaitu (Cirk. / N)</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7.</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Sk.apk.</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uz vienu dzīvojamās mājas īpašumu tiek pieņemta kā konstanta vērtība (Cirk.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konst</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8.</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alok.dzīv.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proporcionāli apkurināmās platības kvadrātmetriem (Cirk. / m</a:t>
                      </a:r>
                      <a:r>
                        <a:rPr lang="lv-LV" sz="9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9.</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alok.dzīv.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uz dzīvojamās ēkas īpašumu skaitu (Cirk. / N)</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10.</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alok.dzīv.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uz vienu dzīvojamās mājas īpašumu tiek pieņemta kā konstanta vērtība (Cirk.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konst</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11.</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proporcionāli apkurināmās platības kvadrātmetriem (Cirk. / m</a:t>
                      </a:r>
                      <a:r>
                        <a:rPr lang="lv-LV" sz="9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12.</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tiek sadalīta uz dzīvojamās ēkas īpašumu skaitu (Cirk. / N)</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13.</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 + Cirk.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Karstā ūdens cirkulācija uz vienu dzīvojamās mājas īpašumu tiek pieņemta kā konstanta vērtība (Cirk. / </a:t>
                      </a:r>
                      <a:r>
                        <a:rPr lang="lv-LV" sz="900" dirty="0" err="1">
                          <a:effectLst/>
                          <a:latin typeface="Times New Roman" panose="02020603050405020304" pitchFamily="18" charset="0"/>
                          <a:ea typeface="Calibri" panose="020F0502020204030204" pitchFamily="34" charset="0"/>
                          <a:cs typeface="Times New Roman" panose="02020603050405020304" pitchFamily="18" charset="0"/>
                        </a:rPr>
                        <a:t>konst</a:t>
                      </a:r>
                      <a:r>
                        <a:rPr lang="lv-LV" sz="9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14.</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15.</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Sk.apk.</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16.</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alok.dzīv.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17.</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 + K.ū.</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18.</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19.</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alok.dzīv.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r h="209135">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20.</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Apk.</a:t>
                      </a:r>
                    </a:p>
                  </a:txBody>
                  <a:tcPr marL="51435" marR="51435" marT="0" marB="0" anchor="ctr"/>
                </a:tc>
                <a:tc>
                  <a:txBody>
                    <a:bodyPr/>
                    <a:lstStyle/>
                    <a:p>
                      <a:pPr algn="ctr">
                        <a:spcAft>
                          <a:spcPts val="0"/>
                        </a:spcAft>
                      </a:pPr>
                      <a:r>
                        <a:rPr lang="lv-LV" sz="900">
                          <a:effectLst/>
                          <a:latin typeface="Times New Roman" panose="02020603050405020304" pitchFamily="18" charset="0"/>
                          <a:ea typeface="Calibri" panose="020F0502020204030204" pitchFamily="34" charset="0"/>
                          <a:cs typeface="Times New Roman" panose="02020603050405020304" pitchFamily="18" charset="0"/>
                        </a:rPr>
                        <a:t>Sk.iev. + sk.dzīv.</a:t>
                      </a:r>
                    </a:p>
                  </a:txBody>
                  <a:tcPr marL="51435" marR="51435" marT="0" marB="0" anchor="ctr"/>
                </a:tc>
                <a:tc>
                  <a:txBody>
                    <a:bodyPr/>
                    <a:lstStyle/>
                    <a:p>
                      <a:pPr algn="ctr">
                        <a:spcAft>
                          <a:spcPts val="0"/>
                        </a:spcAft>
                      </a:pPr>
                      <a:r>
                        <a:rPr lang="lv-LV" sz="900" dirty="0">
                          <a:effectLst/>
                          <a:latin typeface="Times New Roman" panose="02020603050405020304" pitchFamily="18" charset="0"/>
                          <a:ea typeface="Calibri" panose="020F0502020204030204" pitchFamily="34" charset="0"/>
                          <a:cs typeface="Times New Roman" panose="02020603050405020304" pitchFamily="18" charset="0"/>
                        </a:rPr>
                        <a:t>cirkulācija netiek izdalīta</a:t>
                      </a:r>
                    </a:p>
                  </a:txBody>
                  <a:tcPr marL="51435" marR="51435" marT="0" marB="0" anchor="ctr"/>
                </a:tc>
              </a:tr>
            </a:tbl>
          </a:graphicData>
        </a:graphic>
      </p:graphicFrame>
      <p:cxnSp>
        <p:nvCxnSpPr>
          <p:cNvPr id="6" name="Straight Connector 5"/>
          <p:cNvCxnSpPr/>
          <p:nvPr/>
        </p:nvCxnSpPr>
        <p:spPr>
          <a:xfrm>
            <a:off x="160638" y="1913752"/>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638" y="2129448"/>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0638" y="2345143"/>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638" y="2551989"/>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638" y="2755745"/>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638" y="2975545"/>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0638" y="3189167"/>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638" y="4849306"/>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0638" y="5484887"/>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0638" y="4635684"/>
            <a:ext cx="8915400" cy="61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047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241" y="292488"/>
            <a:ext cx="6447501" cy="579381"/>
          </a:xfrm>
        </p:spPr>
        <p:txBody>
          <a:bodyPr>
            <a:noAutofit/>
          </a:bodyPr>
          <a:lstStyle/>
          <a:p>
            <a:pPr algn="ctr"/>
            <a:r>
              <a:rPr lang="lv-LV" sz="2400" dirty="0"/>
              <a:t>Individuālie īpašumu apkures skaitītāji</a:t>
            </a:r>
            <a:br>
              <a:rPr lang="lv-LV" sz="2400" dirty="0"/>
            </a:br>
            <a:r>
              <a:rPr lang="lv-LV" sz="2400" dirty="0"/>
              <a:t>siltuma plūsmas mērītājs 1</a:t>
            </a:r>
          </a:p>
        </p:txBody>
      </p:sp>
      <p:sp>
        <p:nvSpPr>
          <p:cNvPr id="3" name="Content Placeholder 2"/>
          <p:cNvSpPr>
            <a:spLocks noGrp="1"/>
          </p:cNvSpPr>
          <p:nvPr>
            <p:ph idx="1"/>
          </p:nvPr>
        </p:nvSpPr>
        <p:spPr>
          <a:xfrm>
            <a:off x="508001" y="1294236"/>
            <a:ext cx="8366033" cy="1471748"/>
          </a:xfrm>
        </p:spPr>
        <p:txBody>
          <a:bodyPr>
            <a:normAutofit/>
          </a:bodyPr>
          <a:lstStyle/>
          <a:p>
            <a:r>
              <a:rPr lang="lv-LV" sz="1900" dirty="0" smtClean="0"/>
              <a:t>Ierīce mēra siltumnesēja plūsmu, tai ir divi temperatūras sensori un elektroniskā aprēķina ierīce, kas nosaka faktiski patērēto siltumenerģijas daudzumu </a:t>
            </a:r>
            <a:r>
              <a:rPr lang="lv-LV" sz="1900" dirty="0" err="1" smtClean="0"/>
              <a:t>kWh</a:t>
            </a:r>
            <a:r>
              <a:rPr lang="lv-LV" sz="1900" dirty="0" smtClean="0"/>
              <a:t>.</a:t>
            </a:r>
          </a:p>
          <a:p>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1676" y="2448122"/>
            <a:ext cx="2498681" cy="3689378"/>
          </a:xfrm>
          <a:prstGeom prst="rect">
            <a:avLst/>
          </a:prstGeom>
        </p:spPr>
      </p:pic>
      <p:sp>
        <p:nvSpPr>
          <p:cNvPr id="5" name="Rectangle 4"/>
          <p:cNvSpPr/>
          <p:nvPr/>
        </p:nvSpPr>
        <p:spPr>
          <a:xfrm>
            <a:off x="1371549" y="6137500"/>
            <a:ext cx="7502485" cy="276999"/>
          </a:xfrm>
          <a:prstGeom prst="rect">
            <a:avLst/>
          </a:prstGeom>
        </p:spPr>
        <p:txBody>
          <a:bodyPr wrap="square">
            <a:spAutoFit/>
          </a:bodyPr>
          <a:lstStyle/>
          <a:p>
            <a:pPr algn="ctr" defTabSz="914400" fontAlgn="auto">
              <a:spcAft>
                <a:spcPts val="0"/>
              </a:spcAft>
            </a:pPr>
            <a:r>
              <a:rPr lang="lv-LV" sz="1200" dirty="0" smtClean="0">
                <a:ea typeface="+mj-ea"/>
                <a:cs typeface="Times New Roman" pitchFamily="18" charset="0"/>
              </a:rPr>
              <a:t>Attēla avots: http://www.mesa.lv/</a:t>
            </a:r>
          </a:p>
        </p:txBody>
      </p:sp>
    </p:spTree>
    <p:extLst>
      <p:ext uri="{BB962C8B-B14F-4D97-AF65-F5344CB8AC3E}">
        <p14:creationId xmlns:p14="http://schemas.microsoft.com/office/powerpoint/2010/main" val="3558614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52" y="266362"/>
            <a:ext cx="6447501" cy="579381"/>
          </a:xfrm>
        </p:spPr>
        <p:txBody>
          <a:bodyPr>
            <a:noAutofit/>
          </a:bodyPr>
          <a:lstStyle/>
          <a:p>
            <a:pPr algn="ctr"/>
            <a:r>
              <a:rPr lang="lv-LV" sz="2400" dirty="0"/>
              <a:t>Individuālie īpašumu apkures skaitītāji</a:t>
            </a:r>
            <a:br>
              <a:rPr lang="lv-LV" sz="2400" dirty="0"/>
            </a:br>
            <a:r>
              <a:rPr lang="lv-LV" sz="2400" dirty="0"/>
              <a:t>siltuma plūsmas mērītājs 2</a:t>
            </a:r>
          </a:p>
        </p:txBody>
      </p:sp>
      <p:sp>
        <p:nvSpPr>
          <p:cNvPr id="3" name="Content Placeholder 2"/>
          <p:cNvSpPr>
            <a:spLocks noGrp="1"/>
          </p:cNvSpPr>
          <p:nvPr>
            <p:ph idx="1"/>
          </p:nvPr>
        </p:nvSpPr>
        <p:spPr>
          <a:xfrm>
            <a:off x="508001" y="1271451"/>
            <a:ext cx="8270239" cy="4955177"/>
          </a:xfrm>
        </p:spPr>
        <p:txBody>
          <a:bodyPr>
            <a:normAutofit fontScale="62500" lnSpcReduction="20000"/>
          </a:bodyPr>
          <a:lstStyle/>
          <a:p>
            <a:pPr marL="0" indent="0">
              <a:buNone/>
            </a:pPr>
            <a:r>
              <a:rPr lang="lv-LV" dirty="0" smtClean="0"/>
              <a:t>Individuālo siltumenerģijas skaitītāju plusi un mīnusi</a:t>
            </a:r>
          </a:p>
          <a:p>
            <a:pPr marL="0" indent="0">
              <a:buNone/>
            </a:pPr>
            <a:r>
              <a:rPr lang="lv-LV" dirty="0" smtClean="0"/>
              <a:t>+</a:t>
            </a:r>
          </a:p>
          <a:p>
            <a:pPr marL="557213" lvl="2" indent="-257175"/>
            <a:r>
              <a:rPr lang="lv-LV" sz="2200" dirty="0"/>
              <a:t>Šī ir mērierīce, tiek uzskaitīts faktiskais siltumenerģijas daudzums </a:t>
            </a:r>
            <a:r>
              <a:rPr lang="lv-LV" sz="2200" dirty="0" err="1"/>
              <a:t>kWh</a:t>
            </a:r>
            <a:r>
              <a:rPr lang="lv-LV" sz="2200" dirty="0"/>
              <a:t>, kas ar siltumnesēju caurplūdis noteiktā laika periodā</a:t>
            </a:r>
            <a:r>
              <a:rPr lang="lv-LV" sz="2200" dirty="0" smtClean="0"/>
              <a:t>. </a:t>
            </a:r>
          </a:p>
          <a:p>
            <a:pPr marL="557213" lvl="2" indent="-257175"/>
            <a:r>
              <a:rPr lang="lv-LV" sz="2200" dirty="0" smtClean="0"/>
              <a:t>Tehniskais risinājums parasti tiek piemērots vienlaikus ar siltumenerģijas regulēšanas iespējām, līdz ar to iespējams regulēt un prognozēt ikmēneša konkrētā īpašuma maksājumu</a:t>
            </a:r>
          </a:p>
          <a:p>
            <a:pPr marL="557213" lvl="2" indent="-257175"/>
            <a:r>
              <a:rPr lang="lv-LV" sz="2200" dirty="0" smtClean="0"/>
              <a:t>dzīvojamās mājas vidus dzīvokļiem atkarībā no tehniskā risinājuma un metodikas iespējām parasti būtiski zemāki rēķina maksājumi (vienlaikus mīnuss tiem īpašumiem, kam būtiski lielākas ārējās norobežojošās konstrukcijas)</a:t>
            </a:r>
          </a:p>
          <a:p>
            <a:pPr marL="300038" lvl="2" indent="0">
              <a:buNone/>
            </a:pPr>
            <a:endParaRPr lang="lv-LV" sz="2200" dirty="0"/>
          </a:p>
          <a:p>
            <a:pPr marL="0" lvl="1" indent="0">
              <a:buNone/>
            </a:pPr>
            <a:r>
              <a:rPr lang="lv-LV" sz="2200" dirty="0"/>
              <a:t>-</a:t>
            </a:r>
          </a:p>
          <a:p>
            <a:pPr marL="557213" lvl="2" indent="-257175"/>
            <a:r>
              <a:rPr lang="lv-LV" sz="2200" dirty="0" smtClean="0"/>
              <a:t>Tāpat jebkurai citai mērierīcei, kas uzskaita konkrētu apjomu, jāveic regulāras iekārtas verifikācijas, kas palielina ekspluatācijas izdevumus</a:t>
            </a:r>
          </a:p>
          <a:p>
            <a:pPr marL="557213" lvl="2" indent="-257175"/>
            <a:r>
              <a:rPr lang="lv-LV" sz="2200" dirty="0" smtClean="0"/>
              <a:t>Ierīce izmantojama tikai horizontālām apkures sistēmām, līdz ar to esošām ēkām nepieciešama apkures sistēmas rekonstrukcija</a:t>
            </a:r>
          </a:p>
          <a:p>
            <a:pPr marL="557213" lvl="2" indent="-257175"/>
            <a:r>
              <a:rPr lang="lv-LV" sz="2200" dirty="0" smtClean="0"/>
              <a:t>Atkarībā no apkures sistēmas iespējams uzstādīt arī konkrētiem </a:t>
            </a:r>
            <a:r>
              <a:rPr lang="lv-LV" sz="2200" dirty="0" err="1" smtClean="0"/>
              <a:t>sidķermeņiem</a:t>
            </a:r>
            <a:r>
              <a:rPr lang="lv-LV" sz="2200" dirty="0" smtClean="0"/>
              <a:t>, bet tas palielina iekārtu skaitu, līdz ar to arī pieaug uzstādīšanas un ekspluatācijas izmaksas.</a:t>
            </a:r>
          </a:p>
          <a:p>
            <a:pPr marL="557213" lvl="2" indent="-257175"/>
            <a:r>
              <a:rPr lang="lv-LV" sz="2200" dirty="0" smtClean="0"/>
              <a:t>Lai relatīvi samazinātu īpašumu nevienlīdzību, nepieciešama metodiku papildināšana ar korekcijas koeficientiem.</a:t>
            </a:r>
          </a:p>
          <a:p>
            <a:pPr marL="557213" lvl="2" indent="-257175"/>
            <a:r>
              <a:rPr lang="lv-LV" sz="2200" dirty="0" smtClean="0"/>
              <a:t>Tehniskais risinājums ieteicams tikai atjaunotām ēkām, pretējā gadījumā maksājumu nevienlīdzība stūra dzīvokļiem pret vidus dzīvokļiem ir dramatiska.</a:t>
            </a:r>
          </a:p>
          <a:p>
            <a:pPr marL="557213" lvl="2" indent="-257175"/>
            <a:r>
              <a:rPr lang="lv-LV" sz="2200" dirty="0" smtClean="0"/>
              <a:t>Iekārtas mērierīces saskaras ar siltumnesēju, līdz ar to var būtiski samazināties iekārtas izmantošanas periods.</a:t>
            </a:r>
            <a:endParaRPr lang="lv-LV" sz="2200" dirty="0"/>
          </a:p>
          <a:p>
            <a:pPr lvl="1"/>
            <a:endParaRPr lang="lv-LV" dirty="0" smtClean="0"/>
          </a:p>
          <a:p>
            <a:endParaRPr lang="lv-LV" dirty="0"/>
          </a:p>
        </p:txBody>
      </p:sp>
    </p:spTree>
    <p:extLst>
      <p:ext uri="{BB962C8B-B14F-4D97-AF65-F5344CB8AC3E}">
        <p14:creationId xmlns:p14="http://schemas.microsoft.com/office/powerpoint/2010/main" val="360010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698" y="205402"/>
            <a:ext cx="6447501" cy="579381"/>
          </a:xfrm>
        </p:spPr>
        <p:txBody>
          <a:bodyPr>
            <a:noAutofit/>
          </a:bodyPr>
          <a:lstStyle/>
          <a:p>
            <a:pPr algn="ctr"/>
            <a:r>
              <a:rPr lang="lv-LV" sz="2400" dirty="0"/>
              <a:t>Individuālie īpašumu siltuma maksas sadalītāji</a:t>
            </a:r>
          </a:p>
        </p:txBody>
      </p:sp>
      <p:sp>
        <p:nvSpPr>
          <p:cNvPr id="3" name="Content Placeholder 2"/>
          <p:cNvSpPr>
            <a:spLocks noGrp="1"/>
          </p:cNvSpPr>
          <p:nvPr>
            <p:ph idx="1"/>
          </p:nvPr>
        </p:nvSpPr>
        <p:spPr>
          <a:xfrm>
            <a:off x="508001" y="1002497"/>
            <a:ext cx="8400868" cy="1096270"/>
          </a:xfrm>
        </p:spPr>
        <p:txBody>
          <a:bodyPr>
            <a:normAutofit/>
          </a:bodyPr>
          <a:lstStyle/>
          <a:p>
            <a:r>
              <a:rPr lang="lv-LV" sz="1800" dirty="0" smtClean="0"/>
              <a:t>Elektriska mērierīce, kas nosaka katra sildķermeņa izstaroto siltumenerģijas daudzumu no kopējā attiecināmā siltumenerģijas daudzuma noteiktā laika periodā.</a:t>
            </a:r>
          </a:p>
          <a:p>
            <a:endParaRPr lang="lv-LV"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1837" y="2395674"/>
            <a:ext cx="4353196" cy="3264897"/>
          </a:xfrm>
          <a:prstGeom prst="rect">
            <a:avLst/>
          </a:prstGeom>
        </p:spPr>
      </p:pic>
      <p:sp>
        <p:nvSpPr>
          <p:cNvPr id="6" name="Rectangle 5"/>
          <p:cNvSpPr/>
          <p:nvPr/>
        </p:nvSpPr>
        <p:spPr>
          <a:xfrm>
            <a:off x="1371549" y="6137500"/>
            <a:ext cx="7502485" cy="276999"/>
          </a:xfrm>
          <a:prstGeom prst="rect">
            <a:avLst/>
          </a:prstGeom>
        </p:spPr>
        <p:txBody>
          <a:bodyPr wrap="square">
            <a:spAutoFit/>
          </a:bodyPr>
          <a:lstStyle/>
          <a:p>
            <a:pPr algn="ctr" defTabSz="914400" fontAlgn="auto">
              <a:spcAft>
                <a:spcPts val="0"/>
              </a:spcAft>
            </a:pPr>
            <a:r>
              <a:rPr lang="lv-LV" sz="1200" dirty="0" smtClean="0">
                <a:ea typeface="+mj-ea"/>
                <a:cs typeface="Times New Roman" pitchFamily="18" charset="0"/>
              </a:rPr>
              <a:t>Attēla avots: http://www.mesa.lv/mesapro.html</a:t>
            </a:r>
          </a:p>
        </p:txBody>
      </p:sp>
    </p:spTree>
    <p:extLst>
      <p:ext uri="{BB962C8B-B14F-4D97-AF65-F5344CB8AC3E}">
        <p14:creationId xmlns:p14="http://schemas.microsoft.com/office/powerpoint/2010/main" val="3743872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818" y="292487"/>
            <a:ext cx="6447501" cy="579381"/>
          </a:xfrm>
        </p:spPr>
        <p:txBody>
          <a:bodyPr>
            <a:noAutofit/>
          </a:bodyPr>
          <a:lstStyle/>
          <a:p>
            <a:pPr algn="ctr"/>
            <a:r>
              <a:rPr lang="lv-LV" sz="2400" dirty="0"/>
              <a:t>Individuālie īpašumu siltuma maksas sadalītāji 2</a:t>
            </a:r>
          </a:p>
        </p:txBody>
      </p:sp>
      <p:sp>
        <p:nvSpPr>
          <p:cNvPr id="3" name="Content Placeholder 2"/>
          <p:cNvSpPr>
            <a:spLocks noGrp="1"/>
          </p:cNvSpPr>
          <p:nvPr>
            <p:ph idx="1"/>
          </p:nvPr>
        </p:nvSpPr>
        <p:spPr>
          <a:xfrm>
            <a:off x="508001" y="1175657"/>
            <a:ext cx="8348616" cy="4929051"/>
          </a:xfrm>
        </p:spPr>
        <p:txBody>
          <a:bodyPr>
            <a:normAutofit fontScale="62500" lnSpcReduction="20000"/>
          </a:bodyPr>
          <a:lstStyle/>
          <a:p>
            <a:pPr marL="0" indent="0">
              <a:buNone/>
            </a:pPr>
            <a:r>
              <a:rPr lang="lv-LV" dirty="0" smtClean="0"/>
              <a:t>Individuālo maksas sadalītāju plusi un mīnusi</a:t>
            </a:r>
          </a:p>
          <a:p>
            <a:pPr marL="0" indent="0">
              <a:buNone/>
            </a:pPr>
            <a:r>
              <a:rPr lang="lv-LV" dirty="0" smtClean="0"/>
              <a:t>+</a:t>
            </a:r>
          </a:p>
          <a:p>
            <a:pPr marL="557213" lvl="2" indent="-257175"/>
            <a:r>
              <a:rPr lang="lv-LV" sz="2200" dirty="0" smtClean="0"/>
              <a:t>Risinājums iespējams gandrīz jebkādiem sildķermeņiem un apkures sistēmām. </a:t>
            </a:r>
          </a:p>
          <a:p>
            <a:pPr marL="557213" lvl="2" indent="-257175"/>
            <a:r>
              <a:rPr lang="lv-LV" sz="2200" dirty="0" smtClean="0"/>
              <a:t>Tehniskais risinājums parasti tiek piemērots vienlaikus ar siltumenerģijas regulēšanas iespējām, līdz ar to iespējams regulēt siltumenerģijas plūsmu, līdz ar to proporcionāli palielināt vai samazināt mēneša maksājumu. Papildus, uzstādot sistēmu tiek apzināts viss apkures sistēmas stāvoklis (sildķermeņu skaits, izmēri, sistēmas stāvoklis)</a:t>
            </a:r>
          </a:p>
          <a:p>
            <a:pPr marL="557213" lvl="2" indent="-257175"/>
            <a:r>
              <a:rPr lang="lv-LV" sz="2200" dirty="0" smtClean="0"/>
              <a:t>dzīvojamās mājas vidus dzīvokļiem atkarībā no tehniskā risinājuma un metodikas iespējām parasti būtiski zemāki rēķina maksājumi (vienlaikus mīnuss tiem īpašumiem, kam būtiski lielākas ārējās norobežojošās konstrukcijas)</a:t>
            </a:r>
          </a:p>
          <a:p>
            <a:pPr marL="557213" lvl="2" indent="-257175"/>
            <a:r>
              <a:rPr lang="lv-LV" sz="2200" dirty="0" smtClean="0"/>
              <a:t>Lētāks risinājums kā siltumenerģijas skaitītāju uzstādīšana.</a:t>
            </a:r>
          </a:p>
          <a:p>
            <a:pPr marL="557213" lvl="2" indent="-257175"/>
            <a:r>
              <a:rPr lang="lv-LV" sz="2200" dirty="0" smtClean="0"/>
              <a:t>Parasti tiek uzstādīta attālināta datu nolasīšana norēķina perioda beigās</a:t>
            </a:r>
          </a:p>
          <a:p>
            <a:pPr marL="557213" lvl="2" indent="-257175"/>
            <a:r>
              <a:rPr lang="lv-LV" sz="2200" dirty="0" smtClean="0"/>
              <a:t>Ierīces kalpošanas laiks ~ 10 gadi</a:t>
            </a:r>
          </a:p>
          <a:p>
            <a:pPr marL="300038" lvl="2" indent="0">
              <a:buNone/>
            </a:pPr>
            <a:endParaRPr lang="lv-LV" sz="2200" dirty="0"/>
          </a:p>
          <a:p>
            <a:pPr marL="0" lvl="1" indent="0">
              <a:buNone/>
            </a:pPr>
            <a:r>
              <a:rPr lang="lv-LV" sz="2200" dirty="0"/>
              <a:t>-</a:t>
            </a:r>
          </a:p>
          <a:p>
            <a:pPr marL="557213" lvl="2" indent="-257175"/>
            <a:r>
              <a:rPr lang="lv-LV" sz="2200" dirty="0" smtClean="0"/>
              <a:t>Nav </a:t>
            </a:r>
            <a:r>
              <a:rPr lang="lv-LV" sz="2200" dirty="0"/>
              <a:t>mērierīce, tiek </a:t>
            </a:r>
            <a:r>
              <a:rPr lang="lv-LV" sz="2200" dirty="0" smtClean="0"/>
              <a:t>uzskaitīta siltumenerģijas starojuma ēkas proporcionalitāte, </a:t>
            </a:r>
            <a:r>
              <a:rPr lang="lv-LV" sz="2200" dirty="0"/>
              <a:t>kas </a:t>
            </a:r>
            <a:r>
              <a:rPr lang="lv-LV" sz="2200" dirty="0" smtClean="0"/>
              <a:t>rezultātu sniedz tikai maksājamā perioda beigās, kad apkopoti visas ēkas rezultatīvie rādītāji. Mēneša vidū nav iespējams aplēst maksājuma apjomu.</a:t>
            </a:r>
          </a:p>
          <a:p>
            <a:pPr marL="557213" lvl="2" indent="-257175"/>
            <a:r>
              <a:rPr lang="lv-LV" sz="2200" dirty="0" smtClean="0"/>
              <a:t>Nav izmantojams silto grīdu gadījumā.</a:t>
            </a:r>
          </a:p>
          <a:p>
            <a:pPr marL="557213" lvl="2" indent="-257175"/>
            <a:r>
              <a:rPr lang="lv-LV" sz="2200" dirty="0" smtClean="0"/>
              <a:t>Lai relatīvi samazinātu īpašumu nevienlīdzību, nepieciešama metodiku papildināšana ar korekcijas koeficientiem.</a:t>
            </a:r>
          </a:p>
          <a:p>
            <a:pPr marL="557213" lvl="2" indent="-257175"/>
            <a:r>
              <a:rPr lang="lv-LV" sz="2200" dirty="0" smtClean="0"/>
              <a:t>Tehniskais risinājums ieteicams tikai atjaunotām ēkām, pretējā gadījumā maksājumu nevienlīdzība stūra dzīvokļiem pret ēkas vidus dzīvokļiem ir dramatiska.</a:t>
            </a:r>
            <a:endParaRPr lang="lv-LV" sz="2200" dirty="0"/>
          </a:p>
          <a:p>
            <a:pPr lvl="1"/>
            <a:endParaRPr lang="lv-LV" dirty="0" smtClean="0"/>
          </a:p>
          <a:p>
            <a:endParaRPr lang="lv-LV" dirty="0"/>
          </a:p>
        </p:txBody>
      </p:sp>
    </p:spTree>
    <p:extLst>
      <p:ext uri="{BB962C8B-B14F-4D97-AF65-F5344CB8AC3E}">
        <p14:creationId xmlns:p14="http://schemas.microsoft.com/office/powerpoint/2010/main" val="938197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275" y="245046"/>
            <a:ext cx="6447501" cy="1068860"/>
          </a:xfrm>
        </p:spPr>
        <p:txBody>
          <a:bodyPr>
            <a:noAutofit/>
          </a:bodyPr>
          <a:lstStyle/>
          <a:p>
            <a:pPr algn="ctr"/>
            <a:r>
              <a:rPr lang="lv-LV" sz="1600" dirty="0"/>
              <a:t>Ministru kabineta 2015.gada 15.septembra noteikumi Nr.524 «Kārtība, kādā nosaka, aprēķina un uzskaita katra dzīvojamās</a:t>
            </a:r>
            <a:br>
              <a:rPr lang="lv-LV" sz="1600" dirty="0"/>
            </a:br>
            <a:r>
              <a:rPr lang="lv-LV" sz="1600" dirty="0"/>
              <a:t>mājas īpašnieka maksājamo daļu par dzīvojamās mājas</a:t>
            </a:r>
            <a:br>
              <a:rPr lang="lv-LV" sz="1600" dirty="0"/>
            </a:br>
            <a:r>
              <a:rPr lang="lv-LV" sz="1600" dirty="0"/>
              <a:t>uzturēšanai nepieciešamajiem pakalpojumiem»</a:t>
            </a:r>
          </a:p>
        </p:txBody>
      </p:sp>
      <p:sp>
        <p:nvSpPr>
          <p:cNvPr id="3" name="Content Placeholder 2"/>
          <p:cNvSpPr>
            <a:spLocks noGrp="1"/>
          </p:cNvSpPr>
          <p:nvPr>
            <p:ph idx="1"/>
          </p:nvPr>
        </p:nvSpPr>
        <p:spPr>
          <a:xfrm>
            <a:off x="508001" y="1776550"/>
            <a:ext cx="8296365" cy="4371702"/>
          </a:xfrm>
        </p:spPr>
        <p:txBody>
          <a:bodyPr>
            <a:normAutofit lnSpcReduction="10000"/>
          </a:bodyPr>
          <a:lstStyle/>
          <a:p>
            <a:r>
              <a:rPr lang="lv-LV" dirty="0" smtClean="0"/>
              <a:t>Kas jādara, lai noteiktu dzīvojamai ēkai piemērotāko metodiku?</a:t>
            </a:r>
          </a:p>
          <a:p>
            <a:endParaRPr lang="lv-LV" dirty="0"/>
          </a:p>
          <a:p>
            <a:r>
              <a:rPr lang="lv-LV" dirty="0" smtClean="0"/>
              <a:t>divas iespējas (MK 524 17.punkta prasības):</a:t>
            </a:r>
          </a:p>
          <a:p>
            <a:pPr lvl="1"/>
            <a:r>
              <a:rPr lang="lv-LV" dirty="0" smtClean="0"/>
              <a:t>Vienkāršotā metodika (1.pielikums) =&gt; viss patērētais siltumenerģijas daudzums tiek sadalīts atbilstoši dzīvojamās mājas īpašnieku apkurināmajai platībai</a:t>
            </a:r>
          </a:p>
          <a:p>
            <a:pPr lvl="1"/>
            <a:r>
              <a:rPr lang="lv-LV" dirty="0" smtClean="0"/>
              <a:t>Komplicētākās metodikas (2.-19.pielikums) =&gt; tiek ņemtas vērā ēkas tehniskās iespējas, iespējami dažādi risinājumi maksājamās daļas par siltumenerģiju sadalīšanai</a:t>
            </a:r>
          </a:p>
          <a:p>
            <a:pPr marL="342900" lvl="1" indent="0">
              <a:buNone/>
            </a:pPr>
            <a:endParaRPr lang="lv-LV" dirty="0" smtClean="0"/>
          </a:p>
        </p:txBody>
      </p:sp>
    </p:spTree>
    <p:extLst>
      <p:ext uri="{BB962C8B-B14F-4D97-AF65-F5344CB8AC3E}">
        <p14:creationId xmlns:p14="http://schemas.microsoft.com/office/powerpoint/2010/main" val="23965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773" y="-33625"/>
            <a:ext cx="8340811" cy="1489166"/>
          </a:xfrm>
        </p:spPr>
        <p:txBody>
          <a:bodyPr>
            <a:noAutofit/>
          </a:bodyPr>
          <a:lstStyle/>
          <a:p>
            <a:pPr algn="ctr"/>
            <a:r>
              <a:rPr lang="lv-LV" sz="2400" dirty="0" smtClean="0"/>
              <a:t>Piemērs </a:t>
            </a:r>
            <a:r>
              <a:rPr lang="lv-LV" sz="2400" dirty="0"/>
              <a:t>ar siltuma maksas sadalītāju </a:t>
            </a:r>
            <a:r>
              <a:rPr lang="lv-LV" sz="2400" dirty="0" smtClean="0"/>
              <a:t>norēķiniem 1</a:t>
            </a:r>
            <a:endParaRPr lang="lv-LV" sz="2400" dirty="0"/>
          </a:p>
        </p:txBody>
      </p:sp>
      <p:sp>
        <p:nvSpPr>
          <p:cNvPr id="14" name="Content Placeholder 13"/>
          <p:cNvSpPr>
            <a:spLocks noGrp="1"/>
          </p:cNvSpPr>
          <p:nvPr>
            <p:ph sz="half" idx="4294967295"/>
          </p:nvPr>
        </p:nvSpPr>
        <p:spPr>
          <a:xfrm>
            <a:off x="135923" y="1383957"/>
            <a:ext cx="9144001" cy="4658157"/>
          </a:xfrm>
        </p:spPr>
        <p:txBody>
          <a:bodyPr>
            <a:normAutofit/>
          </a:bodyPr>
          <a:lstStyle/>
          <a:p>
            <a:r>
              <a:rPr lang="lv-LV" sz="1400" dirty="0" smtClean="0"/>
              <a:t>Piemēra pamatdati: 318.sērījas </a:t>
            </a:r>
            <a:r>
              <a:rPr lang="lv-LV" sz="1400" dirty="0"/>
              <a:t>5 stāvu </a:t>
            </a:r>
            <a:r>
              <a:rPr lang="lv-LV" sz="1400" dirty="0" smtClean="0"/>
              <a:t>atjaunota ēka, Kopējā ēkas apkurināmā platība – 2303,9 m</a:t>
            </a:r>
            <a:r>
              <a:rPr lang="lv-LV" sz="1400" baseline="30000" dirty="0" smtClean="0"/>
              <a:t>2</a:t>
            </a:r>
            <a:r>
              <a:rPr lang="lv-LV" sz="1400" dirty="0" smtClean="0"/>
              <a:t>, dzīvokļu apkurināmā platība – 2154,2 m</a:t>
            </a:r>
            <a:r>
              <a:rPr lang="lv-LV" sz="1400" baseline="30000" dirty="0" smtClean="0"/>
              <a:t>2</a:t>
            </a:r>
            <a:r>
              <a:rPr lang="lv-LV" sz="1400" dirty="0" smtClean="0"/>
              <a:t>, koplietošanas telpu apkurināmā platība – 149,4 m</a:t>
            </a:r>
            <a:r>
              <a:rPr lang="lv-LV" sz="1400" baseline="30000" dirty="0" smtClean="0"/>
              <a:t>2</a:t>
            </a:r>
            <a:endParaRPr lang="lv-LV" sz="1400" baseline="30000" dirty="0"/>
          </a:p>
          <a:p>
            <a:r>
              <a:rPr lang="lv-LV" sz="1400" dirty="0" smtClean="0"/>
              <a:t>Uzskaitītais kopējais siltumenerģijas daudzums =&gt; 51,00 </a:t>
            </a:r>
            <a:r>
              <a:rPr lang="lv-LV" sz="1400" dirty="0" err="1" smtClean="0"/>
              <a:t>MWh</a:t>
            </a:r>
            <a:r>
              <a:rPr lang="lv-LV" sz="1400" dirty="0" smtClean="0"/>
              <a:t>/janv.</a:t>
            </a:r>
          </a:p>
          <a:p>
            <a:r>
              <a:rPr lang="lv-LV" sz="1400" dirty="0"/>
              <a:t>Siltumenerģijas tarifs </a:t>
            </a:r>
            <a:r>
              <a:rPr lang="lv-LV" sz="1400" dirty="0" smtClean="0"/>
              <a:t>- 43,47 </a:t>
            </a:r>
            <a:r>
              <a:rPr lang="lv-LV" sz="1400" dirty="0"/>
              <a:t>EUR/</a:t>
            </a:r>
            <a:r>
              <a:rPr lang="lv-LV" sz="1400" dirty="0" err="1"/>
              <a:t>MWh</a:t>
            </a:r>
            <a:r>
              <a:rPr lang="lv-LV" sz="1400" dirty="0"/>
              <a:t> bez </a:t>
            </a:r>
            <a:r>
              <a:rPr lang="lv-LV" sz="1400" dirty="0" smtClean="0"/>
              <a:t>PVN</a:t>
            </a:r>
          </a:p>
          <a:p>
            <a:r>
              <a:rPr lang="lv-LV" sz="1400" dirty="0" smtClean="0"/>
              <a:t>Siltuma maksas sadalītāju uzskaitītās vienības janvārī – 13000 vien.</a:t>
            </a:r>
          </a:p>
          <a:p>
            <a:r>
              <a:rPr lang="lv-LV" sz="1400" dirty="0" smtClean="0"/>
              <a:t>Attiecība </a:t>
            </a:r>
            <a:r>
              <a:rPr lang="lv-LV" sz="1400" dirty="0"/>
              <a:t>starp koplietošanas telpu, stāvvadu un </a:t>
            </a:r>
            <a:r>
              <a:rPr lang="lv-LV" sz="1400" dirty="0" err="1"/>
              <a:t>guļvadu</a:t>
            </a:r>
            <a:r>
              <a:rPr lang="lv-LV" sz="1400" dirty="0"/>
              <a:t> patērēto siltumenerģiju, kas sadalāma līdzvērtīgi visiem dzīvojamās mājas īpašniekiem: </a:t>
            </a:r>
            <a:r>
              <a:rPr lang="lv-LV" sz="1400" dirty="0" smtClean="0"/>
              <a:t>40:60</a:t>
            </a:r>
          </a:p>
          <a:p>
            <a:r>
              <a:rPr lang="lv-LV" sz="1400" dirty="0" smtClean="0"/>
              <a:t>Uzskaitītais aukstā ūdens patēriņš janvārī pirms karstā ūdens </a:t>
            </a:r>
            <a:r>
              <a:rPr lang="lv-LV" sz="1400" dirty="0" err="1" smtClean="0"/>
              <a:t>siltummaiņa</a:t>
            </a:r>
            <a:r>
              <a:rPr lang="lv-LV" sz="1400" dirty="0" smtClean="0"/>
              <a:t> – 155 m</a:t>
            </a:r>
            <a:r>
              <a:rPr lang="lv-LV" sz="1400" baseline="30000" dirty="0" smtClean="0"/>
              <a:t>3</a:t>
            </a:r>
            <a:r>
              <a:rPr lang="lv-LV" sz="1400" dirty="0" smtClean="0"/>
              <a:t>, T</a:t>
            </a:r>
            <a:r>
              <a:rPr lang="lv-LV" sz="1400" baseline="30000" dirty="0"/>
              <a:t>o</a:t>
            </a:r>
            <a:r>
              <a:rPr lang="lv-LV" sz="1400" dirty="0" smtClean="0"/>
              <a:t> pirms </a:t>
            </a:r>
            <a:r>
              <a:rPr lang="lv-LV" sz="1400" dirty="0" err="1" smtClean="0"/>
              <a:t>siltummaiņa</a:t>
            </a:r>
            <a:r>
              <a:rPr lang="lv-LV" sz="1400" dirty="0" smtClean="0"/>
              <a:t> 10</a:t>
            </a:r>
            <a:r>
              <a:rPr lang="lv-LV" sz="1400" baseline="30000" dirty="0" smtClean="0"/>
              <a:t>o</a:t>
            </a:r>
            <a:r>
              <a:rPr lang="lv-LV" sz="1400" dirty="0" smtClean="0"/>
              <a:t>C, T</a:t>
            </a:r>
            <a:r>
              <a:rPr lang="lv-LV" sz="1400" baseline="30000" dirty="0" smtClean="0"/>
              <a:t>0</a:t>
            </a:r>
            <a:r>
              <a:rPr lang="lv-LV" sz="1400" dirty="0" smtClean="0"/>
              <a:t> pēc </a:t>
            </a:r>
            <a:r>
              <a:rPr lang="lv-LV" sz="1400" dirty="0" err="1" smtClean="0"/>
              <a:t>siltummaiņa</a:t>
            </a:r>
            <a:r>
              <a:rPr lang="lv-LV" sz="1400" dirty="0" smtClean="0"/>
              <a:t> - 55</a:t>
            </a:r>
            <a:r>
              <a:rPr lang="lv-LV" sz="1400" baseline="30000" dirty="0" smtClean="0"/>
              <a:t>o</a:t>
            </a:r>
            <a:r>
              <a:rPr lang="lv-LV" sz="1400" dirty="0" smtClean="0"/>
              <a:t>C</a:t>
            </a:r>
          </a:p>
          <a:p>
            <a:pPr marL="109728" indent="0">
              <a:buNone/>
            </a:pPr>
            <a:endParaRPr lang="lv-LV" sz="1800" dirty="0"/>
          </a:p>
          <a:p>
            <a:pPr marL="109728" indent="0">
              <a:buNone/>
            </a:pPr>
            <a:endParaRPr lang="lv-LV" sz="1800" dirty="0" smtClean="0"/>
          </a:p>
          <a:p>
            <a:endParaRPr lang="lv-LV" sz="1800" dirty="0" smtClean="0"/>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567071" y="2107407"/>
            <a:ext cx="3138026" cy="2780803"/>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pic>
        <p:nvPicPr>
          <p:cNvPr id="1026" name="Picture 2" descr="CIMG52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3427" y="3781425"/>
            <a:ext cx="41052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623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5760" y="156754"/>
            <a:ext cx="8424672" cy="1489166"/>
          </a:xfrm>
        </p:spPr>
        <p:txBody>
          <a:bodyPr>
            <a:noAutofit/>
          </a:bodyPr>
          <a:lstStyle/>
          <a:p>
            <a:pPr algn="ctr"/>
            <a:r>
              <a:rPr lang="lv-LV" sz="2400" dirty="0" smtClean="0"/>
              <a:t>Piemērs </a:t>
            </a:r>
            <a:r>
              <a:rPr lang="lv-LV" sz="2400" dirty="0"/>
              <a:t>ar siltuma maksas sadalītāju </a:t>
            </a:r>
            <a:r>
              <a:rPr lang="lv-LV" sz="2400" dirty="0" smtClean="0"/>
              <a:t>norēķiniem 2</a:t>
            </a:r>
            <a:endParaRPr lang="lv-LV" sz="2400" dirty="0"/>
          </a:p>
        </p:txBody>
      </p:sp>
      <p:sp>
        <p:nvSpPr>
          <p:cNvPr id="14" name="Content Placeholder 13"/>
          <p:cNvSpPr>
            <a:spLocks noGrp="1"/>
          </p:cNvSpPr>
          <p:nvPr>
            <p:ph sz="half" idx="4294967295"/>
          </p:nvPr>
        </p:nvSpPr>
        <p:spPr>
          <a:xfrm>
            <a:off x="-69669" y="1706880"/>
            <a:ext cx="9213669" cy="4232365"/>
          </a:xfrm>
        </p:spPr>
        <p:txBody>
          <a:bodyPr>
            <a:normAutofit fontScale="92500" lnSpcReduction="10000"/>
          </a:bodyPr>
          <a:lstStyle/>
          <a:p>
            <a:pPr marL="109728" indent="0">
              <a:buNone/>
            </a:pPr>
            <a:endParaRPr lang="lv-LV" sz="1400" dirty="0"/>
          </a:p>
          <a:p>
            <a:r>
              <a:rPr lang="lv-LV" sz="1400" dirty="0" err="1"/>
              <a:t>Q</a:t>
            </a:r>
            <a:r>
              <a:rPr lang="lv-LV" sz="1400" baseline="-25000" dirty="0" err="1"/>
              <a:t>kop</a:t>
            </a:r>
            <a:r>
              <a:rPr lang="lv-LV" sz="1400" baseline="-25000" dirty="0"/>
              <a:t>.</a:t>
            </a:r>
            <a:r>
              <a:rPr lang="lv-LV" sz="1400" dirty="0"/>
              <a:t> = </a:t>
            </a:r>
            <a:r>
              <a:rPr lang="lv-LV" sz="1400" dirty="0" err="1"/>
              <a:t>Q</a:t>
            </a:r>
            <a:r>
              <a:rPr lang="lv-LV" sz="1400" baseline="-25000" dirty="0" err="1"/>
              <a:t>k.ū</a:t>
            </a:r>
            <a:r>
              <a:rPr lang="lv-LV" sz="1400" baseline="-25000" dirty="0"/>
              <a:t>.</a:t>
            </a:r>
            <a:r>
              <a:rPr lang="lv-LV" sz="1400" dirty="0"/>
              <a:t> + </a:t>
            </a:r>
            <a:r>
              <a:rPr lang="lv-LV" sz="1400" dirty="0" err="1"/>
              <a:t>Q</a:t>
            </a:r>
            <a:r>
              <a:rPr lang="lv-LV" sz="1400" baseline="-25000" dirty="0" err="1"/>
              <a:t>kopl.apk</a:t>
            </a:r>
            <a:r>
              <a:rPr lang="lv-LV" sz="1400" baseline="-25000" dirty="0"/>
              <a:t>.</a:t>
            </a:r>
            <a:r>
              <a:rPr lang="lv-LV" sz="1400" dirty="0"/>
              <a:t> + </a:t>
            </a:r>
            <a:r>
              <a:rPr lang="lv-LV" sz="1400" dirty="0" err="1"/>
              <a:t>Q</a:t>
            </a:r>
            <a:r>
              <a:rPr lang="lv-LV" sz="1400" baseline="-25000" dirty="0" err="1"/>
              <a:t>apk.al.īp</a:t>
            </a:r>
            <a:r>
              <a:rPr lang="lv-LV" sz="1400" baseline="-25000" dirty="0"/>
              <a:t>.</a:t>
            </a:r>
            <a:r>
              <a:rPr lang="lv-LV" sz="1400" dirty="0"/>
              <a:t>  (MK 524 16.pielikums)</a:t>
            </a:r>
            <a:endParaRPr lang="lv-LV" sz="1400" baseline="-25000" dirty="0"/>
          </a:p>
          <a:p>
            <a:r>
              <a:rPr lang="lv-LV" sz="1400" dirty="0" err="1"/>
              <a:t>Q</a:t>
            </a:r>
            <a:r>
              <a:rPr lang="lv-LV" sz="1400" baseline="-25000" dirty="0" err="1"/>
              <a:t>k.ū</a:t>
            </a:r>
            <a:r>
              <a:rPr lang="lv-LV" sz="1400" baseline="-25000" dirty="0"/>
              <a:t>.</a:t>
            </a:r>
            <a:r>
              <a:rPr lang="lv-LV" sz="1400" dirty="0"/>
              <a:t> =</a:t>
            </a:r>
            <a:r>
              <a:rPr lang="lv-LV" sz="1400" dirty="0" err="1"/>
              <a:t>q</a:t>
            </a:r>
            <a:r>
              <a:rPr lang="lv-LV" sz="1400" baseline="-25000" dirty="0" err="1"/>
              <a:t>k.ū</a:t>
            </a:r>
            <a:r>
              <a:rPr lang="lv-LV" sz="1400" baseline="-25000" dirty="0"/>
              <a:t>.</a:t>
            </a:r>
            <a:r>
              <a:rPr lang="lv-LV" sz="1400" dirty="0"/>
              <a:t> * </a:t>
            </a:r>
            <a:r>
              <a:rPr lang="lv-LV" sz="1400" dirty="0" err="1"/>
              <a:t>V</a:t>
            </a:r>
            <a:r>
              <a:rPr lang="lv-LV" sz="1400" baseline="-25000" dirty="0" err="1"/>
              <a:t>a.ū.smn</a:t>
            </a:r>
            <a:r>
              <a:rPr lang="lv-LV" sz="1400" baseline="-25000" dirty="0"/>
              <a:t>.</a:t>
            </a:r>
            <a:r>
              <a:rPr lang="lv-LV" sz="1400" dirty="0"/>
              <a:t> </a:t>
            </a:r>
          </a:p>
          <a:p>
            <a:pPr marL="109728" indent="0">
              <a:buNone/>
            </a:pPr>
            <a:endParaRPr lang="lv-LV" sz="1400" dirty="0"/>
          </a:p>
          <a:p>
            <a:r>
              <a:rPr lang="lv-LV" sz="1400" dirty="0" err="1"/>
              <a:t>q</a:t>
            </a:r>
            <a:r>
              <a:rPr lang="lv-LV" sz="1400" baseline="-25000" dirty="0" err="1"/>
              <a:t>k.ū</a:t>
            </a:r>
            <a:r>
              <a:rPr lang="lv-LV" sz="1400" baseline="-25000" dirty="0"/>
              <a:t>.</a:t>
            </a:r>
            <a:r>
              <a:rPr lang="lv-LV" sz="1400" dirty="0"/>
              <a:t> = 4,182 * (</a:t>
            </a:r>
            <a:r>
              <a:rPr lang="lv-LV" sz="1400" dirty="0" err="1"/>
              <a:t>T</a:t>
            </a:r>
            <a:r>
              <a:rPr lang="lv-LV" sz="1400" baseline="-25000" dirty="0" err="1"/>
              <a:t>k.ū.apk</a:t>
            </a:r>
            <a:r>
              <a:rPr lang="lv-LV" sz="1400" baseline="-25000" dirty="0"/>
              <a:t>.</a:t>
            </a:r>
            <a:r>
              <a:rPr lang="lv-LV" sz="1400" dirty="0"/>
              <a:t> – </a:t>
            </a:r>
            <a:r>
              <a:rPr lang="lv-LV" sz="1400" dirty="0" err="1"/>
              <a:t>T</a:t>
            </a:r>
            <a:r>
              <a:rPr lang="lv-LV" sz="1400" baseline="-25000" dirty="0" err="1"/>
              <a:t>a.ū.apk</a:t>
            </a:r>
            <a:r>
              <a:rPr lang="lv-LV" sz="1400" baseline="-25000" dirty="0"/>
              <a:t>.</a:t>
            </a:r>
            <a:r>
              <a:rPr lang="lv-LV" sz="1400" dirty="0"/>
              <a:t>) / 3600 = 4,182 * (55 – 10) / 3600 = 0,0523 (</a:t>
            </a:r>
            <a:r>
              <a:rPr lang="lv-LV" sz="1400" dirty="0" err="1"/>
              <a:t>MWh</a:t>
            </a:r>
            <a:r>
              <a:rPr lang="lv-LV" sz="1400" dirty="0"/>
              <a:t>/m</a:t>
            </a:r>
            <a:r>
              <a:rPr lang="lv-LV" sz="1400" baseline="30000" dirty="0"/>
              <a:t>3</a:t>
            </a:r>
            <a:r>
              <a:rPr lang="lv-LV" sz="1400" dirty="0"/>
              <a:t>)</a:t>
            </a:r>
          </a:p>
          <a:p>
            <a:r>
              <a:rPr lang="lv-LV" sz="1400" dirty="0" err="1"/>
              <a:t>Q</a:t>
            </a:r>
            <a:r>
              <a:rPr lang="lv-LV" sz="1400" baseline="-25000" dirty="0" err="1"/>
              <a:t>k.ū</a:t>
            </a:r>
            <a:r>
              <a:rPr lang="lv-LV" sz="1400" baseline="-25000" dirty="0"/>
              <a:t>.</a:t>
            </a:r>
            <a:r>
              <a:rPr lang="lv-LV" sz="1400" dirty="0"/>
              <a:t> = 0,0523 * </a:t>
            </a:r>
            <a:r>
              <a:rPr lang="lv-LV" sz="1400" dirty="0" smtClean="0"/>
              <a:t>155 </a:t>
            </a:r>
            <a:r>
              <a:rPr lang="lv-LV" sz="1400" dirty="0"/>
              <a:t>= </a:t>
            </a:r>
            <a:r>
              <a:rPr lang="lv-LV" sz="1400" b="1" dirty="0" smtClean="0"/>
              <a:t>8,10 </a:t>
            </a:r>
            <a:r>
              <a:rPr lang="lv-LV" sz="1400" b="1" dirty="0" err="1" smtClean="0"/>
              <a:t>MWh</a:t>
            </a:r>
            <a:r>
              <a:rPr lang="lv-LV" sz="1400" b="1" dirty="0" smtClean="0"/>
              <a:t>/</a:t>
            </a:r>
            <a:r>
              <a:rPr lang="lv-LV" sz="1400" b="1" dirty="0" err="1" smtClean="0"/>
              <a:t>janv</a:t>
            </a:r>
            <a:r>
              <a:rPr lang="lv-LV" sz="1400" b="1" dirty="0" smtClean="0"/>
              <a:t> </a:t>
            </a:r>
            <a:r>
              <a:rPr lang="lv-LV" sz="1400" b="1" dirty="0"/>
              <a:t>=&gt; sadalāms atbilstoši individuālo karstā ūdens skaitītāju rādījumiem</a:t>
            </a:r>
          </a:p>
          <a:p>
            <a:endParaRPr lang="lv-LV" sz="1400" dirty="0"/>
          </a:p>
          <a:p>
            <a:r>
              <a:rPr lang="lv-LV" sz="1400" dirty="0" err="1"/>
              <a:t>Q</a:t>
            </a:r>
            <a:r>
              <a:rPr lang="lv-LV" sz="1400" baseline="-25000" dirty="0" err="1"/>
              <a:t>apk</a:t>
            </a:r>
            <a:r>
              <a:rPr lang="lv-LV" sz="1400" baseline="-25000" dirty="0"/>
              <a:t>. </a:t>
            </a:r>
            <a:r>
              <a:rPr lang="lv-LV" sz="1400" dirty="0"/>
              <a:t> = </a:t>
            </a:r>
            <a:r>
              <a:rPr lang="lv-LV" sz="1400" dirty="0" err="1"/>
              <a:t>Q</a:t>
            </a:r>
            <a:r>
              <a:rPr lang="lv-LV" sz="1400" baseline="-25000" dirty="0" err="1"/>
              <a:t>kop</a:t>
            </a:r>
            <a:r>
              <a:rPr lang="lv-LV" sz="1400" baseline="-25000" dirty="0"/>
              <a:t>.</a:t>
            </a:r>
            <a:r>
              <a:rPr lang="lv-LV" sz="1400" dirty="0"/>
              <a:t> - </a:t>
            </a:r>
            <a:r>
              <a:rPr lang="lv-LV" sz="1400" dirty="0" err="1"/>
              <a:t>Q</a:t>
            </a:r>
            <a:r>
              <a:rPr lang="lv-LV" sz="1400" baseline="-25000" dirty="0" err="1"/>
              <a:t>k.ū</a:t>
            </a:r>
            <a:r>
              <a:rPr lang="lv-LV" sz="1400" baseline="-25000" dirty="0"/>
              <a:t>.</a:t>
            </a:r>
            <a:r>
              <a:rPr lang="lv-LV" sz="1400" dirty="0"/>
              <a:t> = </a:t>
            </a:r>
            <a:r>
              <a:rPr lang="lv-LV" sz="1400" dirty="0" smtClean="0"/>
              <a:t>51,00 </a:t>
            </a:r>
            <a:r>
              <a:rPr lang="lv-LV" sz="1400" dirty="0"/>
              <a:t>– </a:t>
            </a:r>
            <a:r>
              <a:rPr lang="lv-LV" sz="1400" dirty="0" smtClean="0"/>
              <a:t>8,10 </a:t>
            </a:r>
            <a:r>
              <a:rPr lang="lv-LV" sz="1400" dirty="0"/>
              <a:t>= </a:t>
            </a:r>
            <a:r>
              <a:rPr lang="lv-LV" sz="1400" b="1" dirty="0" smtClean="0"/>
              <a:t>42,90 </a:t>
            </a:r>
            <a:r>
              <a:rPr lang="lv-LV" sz="1400" b="1" dirty="0" err="1"/>
              <a:t>MWh</a:t>
            </a:r>
            <a:r>
              <a:rPr lang="lv-LV" sz="1400" b="1" dirty="0"/>
              <a:t>/janv.</a:t>
            </a:r>
          </a:p>
          <a:p>
            <a:r>
              <a:rPr lang="lv-LV" sz="1400" dirty="0" err="1"/>
              <a:t>Q</a:t>
            </a:r>
            <a:r>
              <a:rPr lang="lv-LV" sz="1400" baseline="-25000" dirty="0" err="1"/>
              <a:t>apk</a:t>
            </a:r>
            <a:r>
              <a:rPr lang="lv-LV" sz="1400" baseline="-25000" dirty="0"/>
              <a:t>. </a:t>
            </a:r>
            <a:r>
              <a:rPr lang="lv-LV" sz="1400" dirty="0"/>
              <a:t> = </a:t>
            </a:r>
            <a:r>
              <a:rPr lang="lv-LV" sz="1400" dirty="0" err="1"/>
              <a:t>Q</a:t>
            </a:r>
            <a:r>
              <a:rPr lang="lv-LV" sz="1400" baseline="-25000" dirty="0" err="1"/>
              <a:t>kopl.apk</a:t>
            </a:r>
            <a:r>
              <a:rPr lang="lv-LV" sz="1400" baseline="-25000" dirty="0"/>
              <a:t>.</a:t>
            </a:r>
            <a:r>
              <a:rPr lang="lv-LV" sz="1400" dirty="0"/>
              <a:t> + </a:t>
            </a:r>
            <a:r>
              <a:rPr lang="lv-LV" sz="1400" dirty="0" err="1"/>
              <a:t>Q</a:t>
            </a:r>
            <a:r>
              <a:rPr lang="lv-LV" sz="1400" baseline="-25000" dirty="0" err="1"/>
              <a:t>apk.al.īp</a:t>
            </a:r>
            <a:r>
              <a:rPr lang="lv-LV" sz="1400" baseline="-25000" dirty="0"/>
              <a:t>.</a:t>
            </a:r>
            <a:r>
              <a:rPr lang="lv-LV" sz="1400" dirty="0"/>
              <a:t> =&gt;</a:t>
            </a:r>
          </a:p>
          <a:p>
            <a:r>
              <a:rPr lang="lv-LV" sz="1400" dirty="0" err="1"/>
              <a:t>Q</a:t>
            </a:r>
            <a:r>
              <a:rPr lang="lv-LV" sz="1400" baseline="-25000" dirty="0" err="1"/>
              <a:t>kopl.apk</a:t>
            </a:r>
            <a:r>
              <a:rPr lang="lv-LV" sz="1400" baseline="-25000" dirty="0"/>
              <a:t>.</a:t>
            </a:r>
            <a:r>
              <a:rPr lang="lv-LV" sz="1400" dirty="0"/>
              <a:t> = </a:t>
            </a:r>
            <a:r>
              <a:rPr lang="lv-LV" sz="1400" dirty="0" err="1"/>
              <a:t>Q</a:t>
            </a:r>
            <a:r>
              <a:rPr lang="lv-LV" sz="1400" baseline="-25000" dirty="0" err="1"/>
              <a:t>apk</a:t>
            </a:r>
            <a:r>
              <a:rPr lang="lv-LV" sz="1400" baseline="-25000" dirty="0"/>
              <a:t>. </a:t>
            </a:r>
            <a:r>
              <a:rPr lang="lv-LV" sz="1400" dirty="0"/>
              <a:t> * (1-k) = </a:t>
            </a:r>
            <a:r>
              <a:rPr lang="lv-LV" sz="1400" dirty="0" smtClean="0"/>
              <a:t>42,90 </a:t>
            </a:r>
            <a:r>
              <a:rPr lang="lv-LV" sz="1400" dirty="0"/>
              <a:t>* (1-0,6) = </a:t>
            </a:r>
            <a:r>
              <a:rPr lang="lv-LV" sz="1400" b="1" dirty="0" smtClean="0"/>
              <a:t>17,16 </a:t>
            </a:r>
            <a:r>
              <a:rPr lang="lv-LV" sz="1400" b="1" dirty="0" err="1"/>
              <a:t>MWh</a:t>
            </a:r>
            <a:r>
              <a:rPr lang="lv-LV" sz="1400" b="1" dirty="0"/>
              <a:t>/janv. =&gt; sadalāms uz dzīvokļu apkures kvadrātmetriem</a:t>
            </a:r>
          </a:p>
          <a:p>
            <a:r>
              <a:rPr lang="lv-LV" sz="1400" dirty="0" err="1"/>
              <a:t>Q</a:t>
            </a:r>
            <a:r>
              <a:rPr lang="lv-LV" sz="1400" baseline="-25000" dirty="0" err="1"/>
              <a:t>apk.al.īp</a:t>
            </a:r>
            <a:r>
              <a:rPr lang="lv-LV" sz="1400" baseline="-25000" dirty="0"/>
              <a:t>.</a:t>
            </a:r>
            <a:r>
              <a:rPr lang="lv-LV" sz="1400" dirty="0"/>
              <a:t> = </a:t>
            </a:r>
            <a:r>
              <a:rPr lang="lv-LV" sz="1400" dirty="0" err="1"/>
              <a:t>Q</a:t>
            </a:r>
            <a:r>
              <a:rPr lang="lv-LV" sz="1400" baseline="-25000" dirty="0" err="1"/>
              <a:t>apk</a:t>
            </a:r>
            <a:r>
              <a:rPr lang="lv-LV" sz="1400" baseline="-25000" dirty="0"/>
              <a:t>. </a:t>
            </a:r>
            <a:r>
              <a:rPr lang="lv-LV" sz="1400" dirty="0"/>
              <a:t> * k = </a:t>
            </a:r>
            <a:r>
              <a:rPr lang="lv-LV" sz="1400" dirty="0" smtClean="0"/>
              <a:t>42,90 </a:t>
            </a:r>
            <a:r>
              <a:rPr lang="lv-LV" sz="1400" dirty="0"/>
              <a:t>* 0,6 = </a:t>
            </a:r>
            <a:r>
              <a:rPr lang="lv-LV" sz="1400" b="1" dirty="0" smtClean="0"/>
              <a:t>25,74 </a:t>
            </a:r>
            <a:r>
              <a:rPr lang="lv-LV" sz="1400" b="1" dirty="0" err="1"/>
              <a:t>MWh</a:t>
            </a:r>
            <a:r>
              <a:rPr lang="lv-LV" sz="1400" b="1" dirty="0"/>
              <a:t>/janv. =&gt; sadalāms pēc siltuma maksas sadalītāju rādītājiem</a:t>
            </a:r>
          </a:p>
          <a:p>
            <a:endParaRPr lang="lv-LV" sz="1400" b="1" dirty="0" smtClean="0"/>
          </a:p>
          <a:p>
            <a:r>
              <a:rPr lang="lv-LV" sz="1400" dirty="0" err="1" smtClean="0"/>
              <a:t>M</a:t>
            </a:r>
            <a:r>
              <a:rPr lang="lv-LV" sz="1400" baseline="-25000" dirty="0" err="1" smtClean="0"/>
              <a:t>apk.kop</a:t>
            </a:r>
            <a:r>
              <a:rPr lang="lv-LV" sz="1400" baseline="-25000" dirty="0" smtClean="0"/>
              <a:t>.</a:t>
            </a:r>
            <a:r>
              <a:rPr lang="lv-LV" sz="1400" b="1" dirty="0" smtClean="0"/>
              <a:t> </a:t>
            </a:r>
            <a:r>
              <a:rPr lang="lv-LV" sz="1400" b="1" dirty="0"/>
              <a:t>= </a:t>
            </a:r>
            <a:r>
              <a:rPr lang="lv-LV" sz="1400" dirty="0" err="1" smtClean="0"/>
              <a:t>Q</a:t>
            </a:r>
            <a:r>
              <a:rPr lang="lv-LV" sz="1400" baseline="-25000" dirty="0" err="1" smtClean="0"/>
              <a:t>apk</a:t>
            </a:r>
            <a:r>
              <a:rPr lang="lv-LV" sz="1400" baseline="-25000" dirty="0" smtClean="0"/>
              <a:t>.</a:t>
            </a:r>
            <a:r>
              <a:rPr lang="lv-LV" sz="1400" dirty="0" smtClean="0"/>
              <a:t> </a:t>
            </a:r>
            <a:r>
              <a:rPr lang="lv-LV" sz="1400" dirty="0"/>
              <a:t>* T = </a:t>
            </a:r>
            <a:r>
              <a:rPr lang="lv-LV" sz="1400" dirty="0" smtClean="0"/>
              <a:t>42,90 </a:t>
            </a:r>
            <a:r>
              <a:rPr lang="lv-LV" sz="1400" dirty="0"/>
              <a:t>* 43,47 = </a:t>
            </a:r>
            <a:r>
              <a:rPr lang="lv-LV" sz="1400" dirty="0" smtClean="0"/>
              <a:t>1864,75 </a:t>
            </a:r>
            <a:r>
              <a:rPr lang="lv-LV" sz="1400" dirty="0" err="1" smtClean="0"/>
              <a:t>euro</a:t>
            </a:r>
            <a:r>
              <a:rPr lang="lv-LV" sz="1400" dirty="0" smtClean="0"/>
              <a:t>/janv.</a:t>
            </a:r>
            <a:endParaRPr lang="lv-LV" sz="1400" dirty="0"/>
          </a:p>
          <a:p>
            <a:r>
              <a:rPr lang="lv-LV" sz="1400" dirty="0" err="1" smtClean="0"/>
              <a:t>M</a:t>
            </a:r>
            <a:r>
              <a:rPr lang="lv-LV" sz="1400" baseline="-25000" dirty="0" err="1" smtClean="0"/>
              <a:t>kopl.apk.kop</a:t>
            </a:r>
            <a:r>
              <a:rPr lang="lv-LV" sz="1400" baseline="-25000" dirty="0"/>
              <a:t>.</a:t>
            </a:r>
            <a:r>
              <a:rPr lang="lv-LV" sz="1400" b="1" dirty="0" smtClean="0"/>
              <a:t> </a:t>
            </a:r>
            <a:r>
              <a:rPr lang="lv-LV" sz="1400" b="1" dirty="0"/>
              <a:t>= </a:t>
            </a:r>
            <a:r>
              <a:rPr lang="lv-LV" sz="1400" dirty="0" err="1" smtClean="0"/>
              <a:t>Q</a:t>
            </a:r>
            <a:r>
              <a:rPr lang="lv-LV" sz="1400" baseline="-25000" dirty="0" err="1" smtClean="0"/>
              <a:t>kopl.apk</a:t>
            </a:r>
            <a:r>
              <a:rPr lang="lv-LV" sz="1400" baseline="-25000" dirty="0" smtClean="0"/>
              <a:t>.</a:t>
            </a:r>
            <a:r>
              <a:rPr lang="lv-LV" sz="1400" dirty="0" smtClean="0"/>
              <a:t> </a:t>
            </a:r>
            <a:r>
              <a:rPr lang="lv-LV" sz="1400" dirty="0"/>
              <a:t>* T = </a:t>
            </a:r>
            <a:r>
              <a:rPr lang="lv-LV" sz="1400" dirty="0" smtClean="0"/>
              <a:t>17,16 </a:t>
            </a:r>
            <a:r>
              <a:rPr lang="lv-LV" sz="1400" dirty="0"/>
              <a:t>* 43,47 = </a:t>
            </a:r>
            <a:r>
              <a:rPr lang="lv-LV" sz="1400" dirty="0" smtClean="0"/>
              <a:t>745,90 </a:t>
            </a:r>
            <a:r>
              <a:rPr lang="lv-LV" sz="1400" dirty="0" err="1" smtClean="0"/>
              <a:t>euro</a:t>
            </a:r>
            <a:r>
              <a:rPr lang="lv-LV" sz="1400" dirty="0" smtClean="0"/>
              <a:t>/janv.</a:t>
            </a:r>
          </a:p>
          <a:p>
            <a:r>
              <a:rPr lang="lv-LV" sz="1400" dirty="0" err="1"/>
              <a:t>M</a:t>
            </a:r>
            <a:r>
              <a:rPr lang="lv-LV" sz="1400" baseline="-25000" dirty="0" err="1"/>
              <a:t>alok.īp.kop</a:t>
            </a:r>
            <a:r>
              <a:rPr lang="lv-LV" sz="1400" baseline="-25000" dirty="0"/>
              <a:t>.</a:t>
            </a:r>
            <a:r>
              <a:rPr lang="lv-LV" sz="1400" b="1" dirty="0"/>
              <a:t> = </a:t>
            </a:r>
            <a:r>
              <a:rPr lang="lv-LV" sz="1400" dirty="0" err="1"/>
              <a:t>Q</a:t>
            </a:r>
            <a:r>
              <a:rPr lang="lv-LV" sz="1400" baseline="-25000" dirty="0" err="1"/>
              <a:t>apk.al.īp</a:t>
            </a:r>
            <a:r>
              <a:rPr lang="lv-LV" sz="1400" baseline="-25000" dirty="0"/>
              <a:t>.</a:t>
            </a:r>
            <a:r>
              <a:rPr lang="lv-LV" sz="1400" dirty="0"/>
              <a:t> * T = 25,74 * 43,47 = </a:t>
            </a:r>
            <a:r>
              <a:rPr lang="lv-LV" sz="1400" dirty="0" smtClean="0"/>
              <a:t>1118,85 </a:t>
            </a:r>
            <a:r>
              <a:rPr lang="lv-LV" sz="1400" dirty="0" err="1"/>
              <a:t>euro</a:t>
            </a:r>
            <a:r>
              <a:rPr lang="lv-LV" sz="1400" dirty="0"/>
              <a:t>/janv.</a:t>
            </a:r>
          </a:p>
          <a:p>
            <a:endParaRPr lang="lv-LV" sz="1400" b="1" dirty="0" smtClean="0"/>
          </a:p>
          <a:p>
            <a:endParaRPr lang="lv-LV" sz="1400" b="1" dirty="0"/>
          </a:p>
          <a:p>
            <a:pPr marL="109728" indent="0">
              <a:buNone/>
            </a:pPr>
            <a:endParaRPr lang="lv-LV" sz="1800" dirty="0"/>
          </a:p>
          <a:p>
            <a:pPr marL="109728" indent="0">
              <a:buNone/>
            </a:pPr>
            <a:endParaRPr lang="lv-LV" sz="1800" dirty="0" smtClean="0"/>
          </a:p>
          <a:p>
            <a:endParaRPr lang="lv-LV" sz="1800" dirty="0" smtClean="0"/>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567071" y="2107407"/>
            <a:ext cx="3138026" cy="2780803"/>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spTree>
    <p:extLst>
      <p:ext uri="{BB962C8B-B14F-4D97-AF65-F5344CB8AC3E}">
        <p14:creationId xmlns:p14="http://schemas.microsoft.com/office/powerpoint/2010/main" val="4234123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0160" y="156754"/>
            <a:ext cx="6446838" cy="1489166"/>
          </a:xfrm>
        </p:spPr>
        <p:txBody>
          <a:bodyPr>
            <a:noAutofit/>
          </a:bodyPr>
          <a:lstStyle/>
          <a:p>
            <a:pPr algn="ctr"/>
            <a:r>
              <a:rPr lang="lv-LV" sz="2400" dirty="0" smtClean="0"/>
              <a:t>Piemērs </a:t>
            </a:r>
            <a:r>
              <a:rPr lang="lv-LV" sz="2400" dirty="0"/>
              <a:t>ar siltuma maksas sadalītāju </a:t>
            </a:r>
            <a:r>
              <a:rPr lang="lv-LV" sz="2400" dirty="0" smtClean="0"/>
              <a:t>norēķiniem 3</a:t>
            </a:r>
            <a:endParaRPr lang="lv-LV" sz="2400" dirty="0"/>
          </a:p>
        </p:txBody>
      </p:sp>
      <p:sp>
        <p:nvSpPr>
          <p:cNvPr id="14" name="Content Placeholder 13"/>
          <p:cNvSpPr>
            <a:spLocks noGrp="1"/>
          </p:cNvSpPr>
          <p:nvPr>
            <p:ph sz="half" idx="4294967295"/>
          </p:nvPr>
        </p:nvSpPr>
        <p:spPr>
          <a:xfrm>
            <a:off x="103443" y="1143001"/>
            <a:ext cx="9144001" cy="4470990"/>
          </a:xfrm>
        </p:spPr>
        <p:txBody>
          <a:bodyPr>
            <a:normAutofit/>
          </a:bodyPr>
          <a:lstStyle/>
          <a:p>
            <a:pPr marL="109728" indent="0">
              <a:buNone/>
            </a:pPr>
            <a:endParaRPr lang="lv-LV" sz="1800" dirty="0"/>
          </a:p>
          <a:p>
            <a:r>
              <a:rPr lang="lv-LV" sz="1400" dirty="0"/>
              <a:t>Izdalīti divi vienistabas dzīvokļi, viens stūra dzīvoklis, otrs – vidus dzīvoklis</a:t>
            </a:r>
            <a:r>
              <a:rPr lang="lv-LV" sz="1400" dirty="0" smtClean="0"/>
              <a:t>. Norēķini </a:t>
            </a:r>
            <a:r>
              <a:rPr lang="lv-LV" sz="1400" b="1" dirty="0" smtClean="0"/>
              <a:t>pie ideāla gadījuma</a:t>
            </a:r>
            <a:r>
              <a:rPr lang="lv-LV" sz="1400" dirty="0" smtClean="0"/>
              <a:t>, kad visos dzīvokļos tiek uzturēts vienāds komforta līmenis.</a:t>
            </a:r>
            <a:endParaRPr lang="lv-LV" sz="1400" dirty="0"/>
          </a:p>
          <a:p>
            <a:pPr marL="109728" indent="0">
              <a:buNone/>
            </a:pPr>
            <a:endParaRPr lang="lv-LV" sz="1800" dirty="0" smtClean="0"/>
          </a:p>
          <a:p>
            <a:endParaRPr lang="lv-LV" sz="1800" dirty="0" smtClean="0"/>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567071" y="2107407"/>
            <a:ext cx="3138026" cy="2780803"/>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0086926"/>
              </p:ext>
            </p:extLst>
          </p:nvPr>
        </p:nvGraphicFramePr>
        <p:xfrm>
          <a:off x="0" y="2150758"/>
          <a:ext cx="9144000" cy="4707241"/>
        </p:xfrm>
        <a:graphic>
          <a:graphicData uri="http://schemas.openxmlformats.org/drawingml/2006/table">
            <a:tbl>
              <a:tblPr firstRow="1" bandRow="1">
                <a:tableStyleId>{5C22544A-7EE6-4342-B048-85BDC9FD1C3A}</a:tableStyleId>
              </a:tblPr>
              <a:tblGrid>
                <a:gridCol w="1140488"/>
                <a:gridCol w="1151214"/>
                <a:gridCol w="1139009"/>
                <a:gridCol w="1139009"/>
                <a:gridCol w="1143570"/>
                <a:gridCol w="1143570"/>
                <a:gridCol w="1143570"/>
                <a:gridCol w="1143570"/>
              </a:tblGrid>
              <a:tr h="1847633">
                <a:tc>
                  <a:txBody>
                    <a:bodyPr/>
                    <a:lstStyle/>
                    <a:p>
                      <a:pPr algn="ctr"/>
                      <a:r>
                        <a:rPr lang="lv-LV" sz="1400" dirty="0" smtClean="0"/>
                        <a:t>Dzīvoklis</a:t>
                      </a:r>
                      <a:endParaRPr lang="lv-LV" sz="1400" dirty="0"/>
                    </a:p>
                  </a:txBody>
                  <a:tcPr marL="0" marR="0" anchor="ctr"/>
                </a:tc>
                <a:tc>
                  <a:txBody>
                    <a:bodyPr/>
                    <a:lstStyle/>
                    <a:p>
                      <a:pPr algn="ctr"/>
                      <a:r>
                        <a:rPr lang="lv-LV" sz="1400" dirty="0" smtClean="0"/>
                        <a:t>Apkurināmā platība, m</a:t>
                      </a:r>
                      <a:r>
                        <a:rPr lang="lv-LV" sz="1400" baseline="30000" dirty="0" smtClean="0"/>
                        <a:t>2</a:t>
                      </a:r>
                      <a:endParaRPr lang="lv-LV" sz="1400" baseline="30000" dirty="0"/>
                    </a:p>
                  </a:txBody>
                  <a:tcPr marL="0" marR="0" anchor="ctr"/>
                </a:tc>
                <a:tc>
                  <a:txBody>
                    <a:bodyPr/>
                    <a:lstStyle/>
                    <a:p>
                      <a:pPr algn="ctr"/>
                      <a:r>
                        <a:rPr lang="lv-LV" sz="1400" dirty="0" err="1" smtClean="0"/>
                        <a:t>Alokatoru</a:t>
                      </a:r>
                      <a:r>
                        <a:rPr lang="lv-LV" sz="1400" dirty="0" smtClean="0"/>
                        <a:t> uzskaitītās vienības</a:t>
                      </a:r>
                      <a:endParaRPr lang="lv-LV" sz="1400" dirty="0"/>
                    </a:p>
                  </a:txBody>
                  <a:tcPr marL="0" marR="0" anchor="ctr"/>
                </a:tc>
                <a:tc>
                  <a:txBody>
                    <a:bodyPr/>
                    <a:lstStyle/>
                    <a:p>
                      <a:pPr algn="ctr"/>
                      <a:r>
                        <a:rPr lang="lv-LV" sz="1400" dirty="0" smtClean="0"/>
                        <a:t>Maksājamā </a:t>
                      </a:r>
                      <a:r>
                        <a:rPr lang="lv-LV" sz="1400" dirty="0" err="1" smtClean="0"/>
                        <a:t>procentdaļa</a:t>
                      </a:r>
                      <a:endParaRPr lang="lv-LV" sz="1400" dirty="0"/>
                    </a:p>
                  </a:txBody>
                  <a:tcPr marL="0" marR="0" anchor="ctr"/>
                </a:tc>
                <a:tc>
                  <a:txBody>
                    <a:bodyPr/>
                    <a:lstStyle/>
                    <a:p>
                      <a:pPr algn="ctr"/>
                      <a:r>
                        <a:rPr lang="lv-LV" sz="1400" dirty="0" err="1" smtClean="0"/>
                        <a:t>Alokatoru</a:t>
                      </a:r>
                      <a:r>
                        <a:rPr lang="lv-LV" sz="1400" baseline="0" dirty="0" smtClean="0"/>
                        <a:t> maksājums, </a:t>
                      </a:r>
                      <a:r>
                        <a:rPr lang="lv-LV" sz="1400" baseline="0" dirty="0" err="1" smtClean="0"/>
                        <a:t>euro</a:t>
                      </a:r>
                      <a:endParaRPr lang="lv-LV" sz="1400" dirty="0"/>
                    </a:p>
                  </a:txBody>
                  <a:tcPr marL="0" marR="0" anchor="ctr"/>
                </a:tc>
                <a:tc>
                  <a:txBody>
                    <a:bodyPr/>
                    <a:lstStyle/>
                    <a:p>
                      <a:pPr algn="ctr"/>
                      <a:r>
                        <a:rPr lang="lv-LV" sz="1400" dirty="0" smtClean="0"/>
                        <a:t>Viena</a:t>
                      </a:r>
                      <a:r>
                        <a:rPr lang="lv-LV" sz="1400" baseline="0" dirty="0" smtClean="0"/>
                        <a:t> apkures m</a:t>
                      </a:r>
                      <a:r>
                        <a:rPr lang="lv-LV" sz="1400" baseline="30000" dirty="0" smtClean="0"/>
                        <a:t>2</a:t>
                      </a:r>
                      <a:r>
                        <a:rPr lang="lv-LV" sz="1400" baseline="0" dirty="0" smtClean="0"/>
                        <a:t> maksa par koplietošanas telpu patērēto siltumenerģiju, </a:t>
                      </a:r>
                      <a:r>
                        <a:rPr lang="lv-LV" sz="1400" baseline="0" dirty="0" err="1" smtClean="0"/>
                        <a:t>euro</a:t>
                      </a:r>
                      <a:r>
                        <a:rPr lang="lv-LV" sz="1400" baseline="0" dirty="0" smtClean="0"/>
                        <a:t>/m</a:t>
                      </a:r>
                      <a:r>
                        <a:rPr lang="lv-LV" sz="1400" baseline="30000" dirty="0" smtClean="0"/>
                        <a:t>2</a:t>
                      </a:r>
                      <a:r>
                        <a:rPr lang="lv-LV" sz="1400" baseline="0" dirty="0" smtClean="0"/>
                        <a:t> </a:t>
                      </a:r>
                      <a:endParaRPr lang="lv-LV" sz="1400" dirty="0"/>
                    </a:p>
                  </a:txBody>
                  <a:tcPr marL="0" marR="0" anchor="ctr"/>
                </a:tc>
                <a:tc>
                  <a:txBody>
                    <a:bodyPr/>
                    <a:lstStyle/>
                    <a:p>
                      <a:pPr algn="ctr"/>
                      <a:r>
                        <a:rPr lang="lv-LV" sz="1400" dirty="0" smtClean="0"/>
                        <a:t>Maksa par koplietošanas </a:t>
                      </a:r>
                      <a:r>
                        <a:rPr lang="lv-LV" sz="1400" dirty="0" err="1" smtClean="0"/>
                        <a:t>siltumenrģiju</a:t>
                      </a:r>
                      <a:r>
                        <a:rPr lang="lv-LV" sz="1400" dirty="0" smtClean="0"/>
                        <a:t>, </a:t>
                      </a:r>
                      <a:r>
                        <a:rPr lang="lv-LV" sz="1400" dirty="0" err="1" smtClean="0"/>
                        <a:t>euro</a:t>
                      </a:r>
                      <a:endParaRPr lang="lv-LV" sz="1400" dirty="0"/>
                    </a:p>
                  </a:txBody>
                  <a:tcPr marL="0" marR="0" anchor="ctr"/>
                </a:tc>
                <a:tc>
                  <a:txBody>
                    <a:bodyPr/>
                    <a:lstStyle/>
                    <a:p>
                      <a:pPr algn="ctr"/>
                      <a:r>
                        <a:rPr lang="lv-LV" sz="1400" dirty="0" smtClean="0"/>
                        <a:t>Kopējais maksājums par apkuri, </a:t>
                      </a:r>
                      <a:r>
                        <a:rPr lang="lv-LV" sz="1400" dirty="0" err="1" smtClean="0"/>
                        <a:t>euro</a:t>
                      </a:r>
                      <a:endParaRPr lang="lv-LV" sz="1400" dirty="0"/>
                    </a:p>
                  </a:txBody>
                  <a:tcPr marL="0" marR="0" anchor="ctr"/>
                </a:tc>
              </a:tr>
              <a:tr h="970790">
                <a:tc>
                  <a:txBody>
                    <a:bodyPr/>
                    <a:lstStyle/>
                    <a:p>
                      <a:pPr algn="ctr"/>
                      <a:r>
                        <a:rPr lang="lv-LV" sz="1400" dirty="0" smtClean="0"/>
                        <a:t>Nr.1</a:t>
                      </a:r>
                    </a:p>
                    <a:p>
                      <a:pPr algn="ctr"/>
                      <a:r>
                        <a:rPr lang="lv-LV" sz="1400" dirty="0" smtClean="0"/>
                        <a:t>(</a:t>
                      </a:r>
                      <a:r>
                        <a:rPr lang="lv-LV" sz="1400" b="1" dirty="0" smtClean="0"/>
                        <a:t>stūra dzīvoklis </a:t>
                      </a:r>
                      <a:r>
                        <a:rPr lang="lv-LV" sz="1400" dirty="0" smtClean="0"/>
                        <a:t>1.stāvā)</a:t>
                      </a:r>
                      <a:endParaRPr lang="lv-LV" sz="1400" dirty="0"/>
                    </a:p>
                  </a:txBody>
                  <a:tcPr anchor="ctr"/>
                </a:tc>
                <a:tc>
                  <a:txBody>
                    <a:bodyPr/>
                    <a:lstStyle/>
                    <a:p>
                      <a:pPr marL="0" algn="ctr" rtl="0" eaLnBrk="1" fontAlgn="b" latinLnBrk="0" hangingPunct="1"/>
                      <a:r>
                        <a:rPr kumimoji="0" lang="lv-LV" sz="1400" kern="1200" dirty="0">
                          <a:solidFill>
                            <a:schemeClr val="dk1"/>
                          </a:solidFill>
                          <a:latin typeface="+mn-lt"/>
                          <a:ea typeface="+mn-ea"/>
                          <a:cs typeface="+mn-cs"/>
                        </a:rPr>
                        <a:t>28,9</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330</a:t>
                      </a:r>
                    </a:p>
                  </a:txBody>
                  <a:tcPr marL="9525" marR="9525" marT="9525" marB="0" anchor="ctr"/>
                </a:tc>
                <a:tc>
                  <a:txBody>
                    <a:bodyPr/>
                    <a:lstStyle/>
                    <a:p>
                      <a:pPr marL="0" algn="ctr" rtl="0" eaLnBrk="1" fontAlgn="b" latinLnBrk="0" hangingPunct="1"/>
                      <a:r>
                        <a:rPr kumimoji="0" lang="lv-LV" sz="1400" kern="1200" dirty="0" smtClean="0">
                          <a:solidFill>
                            <a:schemeClr val="dk1"/>
                          </a:solidFill>
                          <a:latin typeface="+mn-lt"/>
                          <a:ea typeface="+mn-ea"/>
                          <a:cs typeface="+mn-cs"/>
                        </a:rPr>
                        <a:t>0,0254</a:t>
                      </a:r>
                      <a:endParaRPr kumimoji="0" lang="lv-LV" sz="14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400" kern="1200" dirty="0" smtClean="0">
                          <a:solidFill>
                            <a:schemeClr val="dk1"/>
                          </a:solidFill>
                          <a:latin typeface="+mn-lt"/>
                          <a:ea typeface="+mn-ea"/>
                          <a:cs typeface="+mn-cs"/>
                        </a:rPr>
                        <a:t>28,40</a:t>
                      </a:r>
                      <a:endParaRPr kumimoji="0" lang="lv-LV" sz="14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10,01</a:t>
                      </a:r>
                    </a:p>
                  </a:txBody>
                  <a:tcPr marL="9525" marR="9525" marT="9525" marB="0" anchor="ctr"/>
                </a:tc>
                <a:tc>
                  <a:txBody>
                    <a:bodyPr/>
                    <a:lstStyle/>
                    <a:p>
                      <a:pPr marL="0" algn="ctr" rtl="0" eaLnBrk="1" fontAlgn="b" latinLnBrk="0" hangingPunct="1"/>
                      <a:r>
                        <a:rPr kumimoji="0" lang="lv-LV" sz="1400" b="1" kern="1200" dirty="0" smtClean="0">
                          <a:solidFill>
                            <a:schemeClr val="dk1"/>
                          </a:solidFill>
                          <a:latin typeface="+mn-lt"/>
                          <a:ea typeface="+mn-ea"/>
                          <a:cs typeface="+mn-cs"/>
                        </a:rPr>
                        <a:t>38,41</a:t>
                      </a:r>
                      <a:endParaRPr kumimoji="0" lang="lv-LV" sz="1400" b="1" kern="1200" dirty="0">
                        <a:solidFill>
                          <a:schemeClr val="dk1"/>
                        </a:solidFill>
                        <a:latin typeface="+mn-lt"/>
                        <a:ea typeface="+mn-ea"/>
                        <a:cs typeface="+mn-cs"/>
                      </a:endParaRPr>
                    </a:p>
                  </a:txBody>
                  <a:tcPr marL="9525" marR="9525" marT="9525" marB="0" anchor="ctr"/>
                </a:tc>
              </a:tr>
              <a:tr h="970790">
                <a:tc>
                  <a:txBody>
                    <a:bodyPr/>
                    <a:lstStyle/>
                    <a:p>
                      <a:pPr algn="ctr"/>
                      <a:r>
                        <a:rPr lang="lv-LV" sz="1400" dirty="0" smtClean="0"/>
                        <a:t>Nr.45</a:t>
                      </a:r>
                    </a:p>
                    <a:p>
                      <a:pPr algn="ctr"/>
                      <a:r>
                        <a:rPr lang="lv-LV" sz="1400" dirty="0" smtClean="0"/>
                        <a:t>(</a:t>
                      </a:r>
                      <a:r>
                        <a:rPr lang="lv-LV" sz="1400" b="1" dirty="0" smtClean="0"/>
                        <a:t>vidus</a:t>
                      </a:r>
                      <a:r>
                        <a:rPr lang="lv-LV" sz="1400" b="1" baseline="0" dirty="0" smtClean="0"/>
                        <a:t> dzīvoklis </a:t>
                      </a:r>
                      <a:r>
                        <a:rPr lang="lv-LV" sz="1400" baseline="0" dirty="0" smtClean="0"/>
                        <a:t>3.stāvā)</a:t>
                      </a:r>
                      <a:endParaRPr lang="lv-LV" sz="1400" dirty="0"/>
                    </a:p>
                  </a:txBody>
                  <a:tcPr anchor="ctr"/>
                </a:tc>
                <a:tc>
                  <a:txBody>
                    <a:bodyPr/>
                    <a:lstStyle/>
                    <a:p>
                      <a:pPr marL="0" algn="ctr" rtl="0" eaLnBrk="1" fontAlgn="b" latinLnBrk="0" hangingPunct="1"/>
                      <a:r>
                        <a:rPr kumimoji="0" lang="lv-LV" sz="1400" kern="1200" dirty="0">
                          <a:solidFill>
                            <a:schemeClr val="dk1"/>
                          </a:solidFill>
                          <a:latin typeface="+mn-lt"/>
                          <a:ea typeface="+mn-ea"/>
                          <a:cs typeface="+mn-cs"/>
                        </a:rPr>
                        <a:t>30,1</a:t>
                      </a:r>
                    </a:p>
                  </a:txBody>
                  <a:tcPr marL="9525" marR="9525" marT="9525" marB="0" anchor="ctr"/>
                </a:tc>
                <a:tc>
                  <a:txBody>
                    <a:bodyPr/>
                    <a:lstStyle/>
                    <a:p>
                      <a:pPr marL="0" algn="ctr" rtl="0" eaLnBrk="1" fontAlgn="b" latinLnBrk="0" hangingPunct="1"/>
                      <a:r>
                        <a:rPr kumimoji="0" lang="lv-LV" sz="1400" kern="1200">
                          <a:solidFill>
                            <a:schemeClr val="dk1"/>
                          </a:solidFill>
                          <a:latin typeface="+mn-lt"/>
                          <a:ea typeface="+mn-ea"/>
                          <a:cs typeface="+mn-cs"/>
                        </a:rPr>
                        <a:t>125</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0,0096</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10,79</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10,42</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21,21</a:t>
                      </a:r>
                    </a:p>
                  </a:txBody>
                  <a:tcPr marL="9525" marR="9525" marT="9525" marB="0" anchor="ctr"/>
                </a:tc>
              </a:tr>
              <a:tr h="532369">
                <a:tc>
                  <a:txBody>
                    <a:bodyPr/>
                    <a:lstStyle/>
                    <a:p>
                      <a:pPr algn="ctr"/>
                      <a:r>
                        <a:rPr lang="lv-LV" sz="1400" dirty="0" smtClean="0"/>
                        <a:t>Pārējie dzīvokļi</a:t>
                      </a:r>
                      <a:endParaRPr lang="lv-LV" sz="1400" dirty="0"/>
                    </a:p>
                  </a:txBody>
                  <a:tcPr anchor="ctr"/>
                </a:tc>
                <a:tc>
                  <a:txBody>
                    <a:bodyPr/>
                    <a:lstStyle/>
                    <a:p>
                      <a:pPr marL="0" algn="ctr" rtl="0" eaLnBrk="1" fontAlgn="b" latinLnBrk="0" hangingPunct="1"/>
                      <a:r>
                        <a:rPr kumimoji="0" lang="lv-LV" sz="1400" kern="1200" dirty="0">
                          <a:solidFill>
                            <a:schemeClr val="dk1"/>
                          </a:solidFill>
                          <a:latin typeface="+mn-lt"/>
                          <a:ea typeface="+mn-ea"/>
                          <a:cs typeface="+mn-cs"/>
                        </a:rPr>
                        <a:t>2095,5</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12545</a:t>
                      </a:r>
                    </a:p>
                  </a:txBody>
                  <a:tcPr marL="9525" marR="9525" marT="9525" marB="0" anchor="ctr"/>
                </a:tc>
                <a:tc>
                  <a:txBody>
                    <a:bodyPr/>
                    <a:lstStyle/>
                    <a:p>
                      <a:pPr marL="0" algn="ctr" rtl="0" eaLnBrk="1" fontAlgn="b" latinLnBrk="0" hangingPunct="1"/>
                      <a:r>
                        <a:rPr kumimoji="0" lang="lv-LV" sz="1400" kern="1200" dirty="0" smtClean="0">
                          <a:solidFill>
                            <a:schemeClr val="dk1"/>
                          </a:solidFill>
                          <a:latin typeface="+mn-lt"/>
                          <a:ea typeface="+mn-ea"/>
                          <a:cs typeface="+mn-cs"/>
                        </a:rPr>
                        <a:t>0,9650</a:t>
                      </a:r>
                      <a:endParaRPr kumimoji="0" lang="lv-LV" sz="14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400" kern="1200" dirty="0" smtClean="0">
                          <a:solidFill>
                            <a:schemeClr val="dk1"/>
                          </a:solidFill>
                          <a:latin typeface="+mn-lt"/>
                          <a:ea typeface="+mn-ea"/>
                          <a:cs typeface="+mn-cs"/>
                        </a:rPr>
                        <a:t>1079,66</a:t>
                      </a:r>
                      <a:endParaRPr kumimoji="0" lang="lv-LV" sz="14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400" kern="1200" dirty="0">
                          <a:solidFill>
                            <a:schemeClr val="dk1"/>
                          </a:solidFill>
                          <a:latin typeface="+mn-lt"/>
                          <a:ea typeface="+mn-ea"/>
                          <a:cs typeface="+mn-cs"/>
                        </a:rPr>
                        <a:t>725,47</a:t>
                      </a:r>
                    </a:p>
                  </a:txBody>
                  <a:tcPr marL="9525" marR="9525" marT="9525" marB="0" anchor="ctr"/>
                </a:tc>
                <a:tc>
                  <a:txBody>
                    <a:bodyPr/>
                    <a:lstStyle/>
                    <a:p>
                      <a:pPr marL="0" algn="ctr" rtl="0" eaLnBrk="1" fontAlgn="b" latinLnBrk="0" hangingPunct="1"/>
                      <a:r>
                        <a:rPr kumimoji="0" lang="lv-LV" sz="1400" b="1" kern="1200" dirty="0" smtClean="0">
                          <a:solidFill>
                            <a:schemeClr val="dk1"/>
                          </a:solidFill>
                          <a:latin typeface="+mn-lt"/>
                          <a:ea typeface="+mn-ea"/>
                          <a:cs typeface="+mn-cs"/>
                        </a:rPr>
                        <a:t>1805,13</a:t>
                      </a:r>
                      <a:endParaRPr kumimoji="0" lang="lv-LV" sz="1400" b="1" kern="1200" dirty="0">
                        <a:solidFill>
                          <a:schemeClr val="dk1"/>
                        </a:solidFill>
                        <a:latin typeface="+mn-lt"/>
                        <a:ea typeface="+mn-ea"/>
                        <a:cs typeface="+mn-cs"/>
                      </a:endParaRPr>
                    </a:p>
                  </a:txBody>
                  <a:tcPr marL="9525" marR="9525" marT="9525" marB="0" anchor="ctr"/>
                </a:tc>
              </a:tr>
              <a:tr h="385659">
                <a:tc>
                  <a:txBody>
                    <a:bodyPr/>
                    <a:lstStyle/>
                    <a:p>
                      <a:pPr algn="ctr"/>
                      <a:r>
                        <a:rPr lang="lv-LV" sz="1400" b="1" dirty="0" smtClean="0"/>
                        <a:t>Kopā</a:t>
                      </a:r>
                      <a:endParaRPr lang="lv-LV" sz="1400" b="1" dirty="0"/>
                    </a:p>
                  </a:txBody>
                  <a:tcPr anchor="ctr"/>
                </a:tc>
                <a:tc>
                  <a:txBody>
                    <a:bodyPr/>
                    <a:lstStyle/>
                    <a:p>
                      <a:pPr marL="0" algn="ctr" rtl="0" eaLnBrk="1" fontAlgn="b" latinLnBrk="0" hangingPunct="1"/>
                      <a:r>
                        <a:rPr kumimoji="0" lang="lv-LV" sz="1400" b="1" kern="1200" dirty="0">
                          <a:solidFill>
                            <a:schemeClr val="dk1"/>
                          </a:solidFill>
                          <a:latin typeface="+mn-lt"/>
                          <a:ea typeface="+mn-ea"/>
                          <a:cs typeface="+mn-cs"/>
                        </a:rPr>
                        <a:t>2154,5</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13000</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1,0000</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1118,85</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745,90</a:t>
                      </a:r>
                    </a:p>
                  </a:txBody>
                  <a:tcPr marL="9525" marR="9525" marT="9525" marB="0" anchor="ctr"/>
                </a:tc>
                <a:tc>
                  <a:txBody>
                    <a:bodyPr/>
                    <a:lstStyle/>
                    <a:p>
                      <a:pPr marL="0" algn="ctr" rtl="0" eaLnBrk="1" fontAlgn="b" latinLnBrk="0" hangingPunct="1"/>
                      <a:r>
                        <a:rPr kumimoji="0" lang="lv-LV" sz="1400" b="1" kern="1200" dirty="0">
                          <a:solidFill>
                            <a:schemeClr val="dk1"/>
                          </a:solidFill>
                          <a:latin typeface="+mn-lt"/>
                          <a:ea typeface="+mn-ea"/>
                          <a:cs typeface="+mn-cs"/>
                        </a:rPr>
                        <a:t>1864,75</a:t>
                      </a:r>
                    </a:p>
                  </a:txBody>
                  <a:tcPr marL="9525" marR="9525" marT="9525" marB="0" anchor="ctr"/>
                </a:tc>
              </a:tr>
            </a:tbl>
          </a:graphicData>
        </a:graphic>
      </p:graphicFrame>
      <p:sp>
        <p:nvSpPr>
          <p:cNvPr id="4" name="Oval 3"/>
          <p:cNvSpPr/>
          <p:nvPr/>
        </p:nvSpPr>
        <p:spPr>
          <a:xfrm>
            <a:off x="7779249" y="4149373"/>
            <a:ext cx="1698172" cy="696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7779249" y="5157130"/>
            <a:ext cx="1698172" cy="696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73782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 y="-94074"/>
            <a:ext cx="9006840" cy="708987"/>
          </a:xfrm>
        </p:spPr>
        <p:txBody>
          <a:bodyPr>
            <a:noAutofit/>
          </a:bodyPr>
          <a:lstStyle/>
          <a:p>
            <a:pPr algn="ctr"/>
            <a:r>
              <a:rPr lang="lv-LV" sz="2400" dirty="0" smtClean="0"/>
              <a:t>Reālā situācija</a:t>
            </a:r>
            <a:endParaRPr lang="lv-LV" sz="2400" dirty="0"/>
          </a:p>
        </p:txBody>
      </p:sp>
      <p:sp>
        <p:nvSpPr>
          <p:cNvPr id="14" name="Content Placeholder 13"/>
          <p:cNvSpPr>
            <a:spLocks noGrp="1"/>
          </p:cNvSpPr>
          <p:nvPr>
            <p:ph type="subTitle" idx="1"/>
          </p:nvPr>
        </p:nvSpPr>
        <p:spPr/>
        <p:txBody>
          <a:bodyPr>
            <a:normAutofit/>
          </a:bodyPr>
          <a:lstStyle/>
          <a:p>
            <a:pPr marL="109728" indent="0">
              <a:buNone/>
            </a:pPr>
            <a:endParaRPr lang="lv-LV" sz="1800" dirty="0" smtClean="0"/>
          </a:p>
          <a:p>
            <a:endParaRPr lang="lv-LV" sz="18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184" y="657871"/>
            <a:ext cx="4242816" cy="6187139"/>
          </a:xfrm>
          <a:prstGeom prst="rect">
            <a:avLst/>
          </a:prstGeom>
        </p:spPr>
      </p:pic>
      <p:sp>
        <p:nvSpPr>
          <p:cNvPr id="7" name="Title 1"/>
          <p:cNvSpPr txBox="1">
            <a:spLocks/>
          </p:cNvSpPr>
          <p:nvPr/>
        </p:nvSpPr>
        <p:spPr>
          <a:xfrm>
            <a:off x="137160" y="1242004"/>
            <a:ext cx="5495544" cy="4975915"/>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defTabSz="914400" fontAlgn="auto">
              <a:spcAft>
                <a:spcPts val="0"/>
              </a:spcAft>
            </a:pPr>
            <a:endParaRPr lang="lv-LV" sz="2400" dirty="0"/>
          </a:p>
        </p:txBody>
      </p:sp>
      <p:sp>
        <p:nvSpPr>
          <p:cNvPr id="4" name="Rectangle 3"/>
          <p:cNvSpPr/>
          <p:nvPr/>
        </p:nvSpPr>
        <p:spPr>
          <a:xfrm>
            <a:off x="137160" y="1417638"/>
            <a:ext cx="4215384" cy="2349361"/>
          </a:xfrm>
          <a:prstGeom prst="rect">
            <a:avLst/>
          </a:prstGeom>
        </p:spPr>
        <p:txBody>
          <a:bodyPr wrap="square">
            <a:spAutoFit/>
          </a:bodyPr>
          <a:lstStyle/>
          <a:p>
            <a:pPr marL="365760" indent="-256032">
              <a:spcBef>
                <a:spcPts val="400"/>
              </a:spcBef>
              <a:spcAft>
                <a:spcPts val="0"/>
              </a:spcAft>
              <a:buClr>
                <a:schemeClr val="accent1"/>
              </a:buClr>
              <a:buSzPct val="68000"/>
              <a:buFont typeface="Wingdings 3"/>
              <a:buChar char=""/>
            </a:pPr>
            <a:r>
              <a:rPr lang="lv-LV" sz="1400" dirty="0" smtClean="0">
                <a:latin typeface="+mn-lt"/>
                <a:cs typeface="+mn-cs"/>
              </a:rPr>
              <a:t>Vidus dzīvokļi nogriež </a:t>
            </a:r>
            <a:r>
              <a:rPr lang="lv-LV" sz="1400" dirty="0" err="1" smtClean="0">
                <a:latin typeface="+mn-lt"/>
                <a:cs typeface="+mn-cs"/>
              </a:rPr>
              <a:t>termoregulatorus</a:t>
            </a:r>
            <a:r>
              <a:rPr lang="lv-LV" sz="1400" dirty="0" smtClean="0">
                <a:latin typeface="+mn-lt"/>
                <a:cs typeface="+mn-cs"/>
              </a:rPr>
              <a:t> līdz nullei un sildās uz kaimiņu dzīvokļa rēķina</a:t>
            </a:r>
          </a:p>
          <a:p>
            <a:pPr marL="365760" indent="-256032">
              <a:spcBef>
                <a:spcPts val="400"/>
              </a:spcBef>
              <a:spcAft>
                <a:spcPts val="0"/>
              </a:spcAft>
              <a:buClr>
                <a:schemeClr val="accent1"/>
              </a:buClr>
              <a:buSzPct val="68000"/>
              <a:buFont typeface="Wingdings 3"/>
              <a:buChar char=""/>
            </a:pPr>
            <a:r>
              <a:rPr lang="lv-LV" sz="1400" dirty="0" smtClean="0">
                <a:latin typeface="+mn-lt"/>
                <a:cs typeface="+mn-cs"/>
              </a:rPr>
              <a:t>Rezultātā rēķina maksājums vidus dzīvokļiem salīdzinājumā pret stūra dzīvokļiem var sasniegt pat 10 reizes par līdzīgas platības īpašumu.</a:t>
            </a:r>
          </a:p>
          <a:p>
            <a:pPr marL="365760" indent="-256032">
              <a:spcBef>
                <a:spcPts val="400"/>
              </a:spcBef>
              <a:spcAft>
                <a:spcPts val="0"/>
              </a:spcAft>
              <a:buClr>
                <a:schemeClr val="accent1"/>
              </a:buClr>
              <a:buSzPct val="68000"/>
              <a:buFont typeface="Wingdings 3"/>
              <a:buChar char=""/>
            </a:pPr>
            <a:r>
              <a:rPr lang="lv-LV" sz="1400" dirty="0" smtClean="0">
                <a:latin typeface="+mn-lt"/>
                <a:cs typeface="+mn-cs"/>
              </a:rPr>
              <a:t>Var tikt sabojātas kaimiņattiecības uzzinot summu, par kādu norēķinās kaimiņš.</a:t>
            </a:r>
            <a:endParaRPr lang="lv-LV" sz="1400" dirty="0">
              <a:latin typeface="+mn-lt"/>
              <a:cs typeface="+mn-cs"/>
            </a:endParaRPr>
          </a:p>
        </p:txBody>
      </p:sp>
    </p:spTree>
    <p:extLst>
      <p:ext uri="{BB962C8B-B14F-4D97-AF65-F5344CB8AC3E}">
        <p14:creationId xmlns:p14="http://schemas.microsoft.com/office/powerpoint/2010/main" val="2547231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567" y="113211"/>
            <a:ext cx="6447501" cy="1105989"/>
          </a:xfrm>
        </p:spPr>
        <p:txBody>
          <a:bodyPr>
            <a:noAutofit/>
          </a:bodyPr>
          <a:lstStyle/>
          <a:p>
            <a:pPr algn="ctr"/>
            <a:r>
              <a:rPr lang="lv-LV" sz="2400" dirty="0"/>
              <a:t>Korekcijas koeficientu piemērošana siltuma maksas sadalītāju vai individuālo apkures skaitītāju norēķinu gadījumos</a:t>
            </a:r>
          </a:p>
        </p:txBody>
      </p:sp>
      <p:sp>
        <p:nvSpPr>
          <p:cNvPr id="3" name="Content Placeholder 2"/>
          <p:cNvSpPr>
            <a:spLocks noGrp="1"/>
          </p:cNvSpPr>
          <p:nvPr>
            <p:ph idx="1"/>
          </p:nvPr>
        </p:nvSpPr>
        <p:spPr>
          <a:xfrm>
            <a:off x="508001" y="1463040"/>
            <a:ext cx="8191862" cy="4615543"/>
          </a:xfrm>
        </p:spPr>
        <p:txBody>
          <a:bodyPr>
            <a:normAutofit fontScale="77500" lnSpcReduction="20000"/>
          </a:bodyPr>
          <a:lstStyle/>
          <a:p>
            <a:r>
              <a:rPr lang="lv-LV" sz="2300" dirty="0"/>
              <a:t>Dzīvojamās mājas īpašnieki var lemt par nedzīvojamo telpu, mākslinieka darbnīcu un </a:t>
            </a:r>
            <a:r>
              <a:rPr lang="lv-LV" sz="2300" dirty="0" smtClean="0"/>
              <a:t>dzīvokļu apkures </a:t>
            </a:r>
            <a:r>
              <a:rPr lang="lv-LV" sz="2300" dirty="0"/>
              <a:t>patēriņa korekcijas koeficientiem un to piemērošanu. Korekcijas koeficientu aprēķinus </a:t>
            </a:r>
            <a:r>
              <a:rPr lang="lv-LV" sz="2300" dirty="0" smtClean="0"/>
              <a:t>veic neatkarīgs </a:t>
            </a:r>
            <a:r>
              <a:rPr lang="lv-LV" sz="2300" dirty="0"/>
              <a:t>ēku energoefektivitātes eksperts, veicot ēkas </a:t>
            </a:r>
            <a:r>
              <a:rPr lang="lv-LV" sz="2300" dirty="0" err="1"/>
              <a:t>energosertifikāciju</a:t>
            </a:r>
            <a:r>
              <a:rPr lang="lv-LV" sz="2300" dirty="0" smtClean="0"/>
              <a:t>.</a:t>
            </a:r>
          </a:p>
          <a:p>
            <a:pPr marL="0" indent="0">
              <a:buNone/>
            </a:pPr>
            <a:endParaRPr lang="lv-LV" dirty="0" smtClean="0"/>
          </a:p>
          <a:p>
            <a:r>
              <a:rPr lang="lv-LV" sz="2300" dirty="0"/>
              <a:t>Korekcijas koeficientu piemērošanas nepieciešamība</a:t>
            </a:r>
          </a:p>
          <a:p>
            <a:pPr marL="557213" lvl="2" indent="-257175"/>
            <a:r>
              <a:rPr lang="lv-LV" sz="1900" dirty="0" smtClean="0"/>
              <a:t>Lai novērstu ēkas vidus dzīvokļu maksājumu nevienlīdzību pret stūra dzīvokļu maksājumiem</a:t>
            </a:r>
          </a:p>
          <a:p>
            <a:pPr marL="557213" lvl="2" indent="-257175"/>
            <a:r>
              <a:rPr lang="lv-LV" sz="1900" dirty="0" smtClean="0"/>
              <a:t>Lai novērstu nevienlīdzību starp telpām, kam palielināts augstums (</a:t>
            </a:r>
            <a:r>
              <a:rPr lang="lv-LV" sz="1900" dirty="0" err="1" smtClean="0"/>
              <a:t>komerctelpas</a:t>
            </a:r>
            <a:r>
              <a:rPr lang="lv-LV" sz="1900" dirty="0" smtClean="0"/>
              <a:t> ēkas 1. stāvā)</a:t>
            </a:r>
          </a:p>
          <a:p>
            <a:pPr marL="300038" lvl="2" indent="0">
              <a:buNone/>
            </a:pPr>
            <a:endParaRPr lang="lv-LV" dirty="0" smtClean="0"/>
          </a:p>
          <a:p>
            <a:pPr marL="365760" lvl="2" indent="-256032">
              <a:spcBef>
                <a:spcPts val="400"/>
              </a:spcBef>
              <a:buClr>
                <a:schemeClr val="accent1"/>
              </a:buClr>
              <a:buSzPct val="68000"/>
              <a:buFont typeface="Wingdings 3"/>
              <a:buChar char=""/>
            </a:pPr>
            <a:r>
              <a:rPr lang="lv-LV" sz="2300" dirty="0"/>
              <a:t>Ēkas </a:t>
            </a:r>
            <a:r>
              <a:rPr lang="lv-LV" sz="2300" dirty="0" err="1"/>
              <a:t>energosertifikāciju</a:t>
            </a:r>
            <a:r>
              <a:rPr lang="lv-LV" sz="2300" dirty="0"/>
              <a:t> veic neatkarīgs eksperts ēku energoefektivitātes </a:t>
            </a:r>
            <a:r>
              <a:rPr lang="lv-LV" sz="2300" dirty="0" smtClean="0"/>
              <a:t>jomā</a:t>
            </a:r>
            <a:endParaRPr lang="lv-LV" sz="2300" dirty="0"/>
          </a:p>
          <a:p>
            <a:pPr marL="600075" lvl="3" indent="-257175"/>
            <a:r>
              <a:rPr lang="lv-LV" sz="1800" dirty="0"/>
              <a:t>Neatkarīgu ekspertu saraksts pieejams:</a:t>
            </a:r>
          </a:p>
          <a:p>
            <a:pPr marL="600075" lvl="3" indent="-257175"/>
            <a:r>
              <a:rPr lang="lv-LV" sz="1800" dirty="0">
                <a:hlinkClick r:id="rId2"/>
              </a:rPr>
              <a:t>https://bis.gov.lv/bisp/lv/expert_certificates?utf8=%E2%9C%93&amp;search%5Bname%5D=&amp;search%5Blast_name%5D=&amp;search%5Bcertificate_number%5D=&amp;search%5Bcurr_status%5D%5B%5D=A&amp;search%5Bsearch_type%5D=simple&amp;commit=Mekl%C4%93t</a:t>
            </a:r>
            <a:endParaRPr lang="lv-LV" sz="1800" dirty="0"/>
          </a:p>
          <a:p>
            <a:pPr marL="600075" lvl="3" indent="-257175"/>
            <a:endParaRPr lang="lv-LV" sz="1800" dirty="0"/>
          </a:p>
          <a:p>
            <a:pPr marL="557213" lvl="2" indent="-257175"/>
            <a:endParaRPr lang="lv-LV" dirty="0" smtClean="0"/>
          </a:p>
        </p:txBody>
      </p:sp>
    </p:spTree>
    <p:extLst>
      <p:ext uri="{BB962C8B-B14F-4D97-AF65-F5344CB8AC3E}">
        <p14:creationId xmlns:p14="http://schemas.microsoft.com/office/powerpoint/2010/main" val="4265373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4294967295"/>
          </p:nvPr>
        </p:nvSpPr>
        <p:spPr>
          <a:xfrm>
            <a:off x="4814592" y="1716881"/>
            <a:ext cx="4085568" cy="2909887"/>
          </a:xfrm>
        </p:spPr>
        <p:txBody>
          <a:bodyPr>
            <a:normAutofit/>
          </a:bodyPr>
          <a:lstStyle/>
          <a:p>
            <a:pPr marL="257175" indent="-257175" defTabSz="938213">
              <a:lnSpc>
                <a:spcPct val="80000"/>
              </a:lnSpc>
              <a:spcBef>
                <a:spcPts val="750"/>
              </a:spcBef>
              <a:spcAft>
                <a:spcPct val="0"/>
              </a:spcAft>
              <a:buSzPct val="80000"/>
              <a:buFont typeface="Wingdings 3" charset="2"/>
              <a:buChar char=""/>
              <a:defRPr/>
            </a:pPr>
            <a:r>
              <a:rPr lang="lv-LV" sz="1600" dirty="0">
                <a:solidFill>
                  <a:schemeClr val="tx1">
                    <a:lumMod val="75000"/>
                    <a:lumOff val="25000"/>
                  </a:schemeClr>
                </a:solidFill>
                <a:latin typeface="Times New Roman" pitchFamily="18" charset="0"/>
                <a:cs typeface="Arial" charset="0"/>
              </a:rPr>
              <a:t>1. stāva stūra dzīvoklis</a:t>
            </a:r>
          </a:p>
          <a:p>
            <a:pPr marL="257175" indent="-257175" defTabSz="938213">
              <a:lnSpc>
                <a:spcPct val="80000"/>
              </a:lnSpc>
              <a:spcBef>
                <a:spcPts val="750"/>
              </a:spcBef>
              <a:spcAft>
                <a:spcPct val="0"/>
              </a:spcAft>
              <a:buSzPct val="80000"/>
              <a:buFont typeface="Wingdings 3" charset="2"/>
              <a:buChar char=""/>
              <a:defRPr/>
            </a:pPr>
            <a:r>
              <a:rPr lang="lv-LV" sz="1600" dirty="0">
                <a:solidFill>
                  <a:schemeClr val="tx1">
                    <a:lumMod val="75000"/>
                    <a:lumOff val="25000"/>
                  </a:schemeClr>
                </a:solidFill>
                <a:latin typeface="Times New Roman" pitchFamily="18" charset="0"/>
                <a:cs typeface="Arial" charset="0"/>
              </a:rPr>
              <a:t>Vienistabas dzīvoklis, platība – 28.9 m</a:t>
            </a:r>
            <a:r>
              <a:rPr lang="lv-LV" sz="1600" baseline="30000" dirty="0">
                <a:solidFill>
                  <a:schemeClr val="tx1">
                    <a:lumMod val="75000"/>
                    <a:lumOff val="25000"/>
                  </a:schemeClr>
                </a:solidFill>
                <a:latin typeface="Times New Roman" pitchFamily="18" charset="0"/>
                <a:cs typeface="Arial" charset="0"/>
              </a:rPr>
              <a:t>2</a:t>
            </a:r>
          </a:p>
          <a:p>
            <a:pPr marL="257175" indent="-257175" defTabSz="938213">
              <a:lnSpc>
                <a:spcPct val="80000"/>
              </a:lnSpc>
              <a:spcBef>
                <a:spcPts val="750"/>
              </a:spcBef>
              <a:spcAft>
                <a:spcPct val="0"/>
              </a:spcAft>
              <a:buSzPct val="80000"/>
              <a:buFont typeface="Wingdings 3" charset="2"/>
              <a:buChar char=""/>
              <a:defRPr/>
            </a:pPr>
            <a:r>
              <a:rPr lang="lv-LV" sz="1600" dirty="0" smtClean="0">
                <a:solidFill>
                  <a:schemeClr val="tx1">
                    <a:lumMod val="75000"/>
                    <a:lumOff val="25000"/>
                  </a:schemeClr>
                </a:solidFill>
                <a:latin typeface="Times New Roman" pitchFamily="18" charset="0"/>
                <a:cs typeface="Arial" charset="0"/>
              </a:rPr>
              <a:t>Divas norobežojošās ārsienas, zem dzīvokļa pagraba </a:t>
            </a:r>
            <a:r>
              <a:rPr lang="lv-LV" sz="1600" dirty="0">
                <a:solidFill>
                  <a:schemeClr val="tx1">
                    <a:lumMod val="75000"/>
                    <a:lumOff val="25000"/>
                  </a:schemeClr>
                </a:solidFill>
                <a:latin typeface="Times New Roman" pitchFamily="18" charset="0"/>
                <a:cs typeface="Arial" charset="0"/>
              </a:rPr>
              <a:t>pārsegums Tikai viena patiesi siltā siena, kāpņu telpā, ja regulāri notiek kustība 1.stāvā temperatūra var būt stipri pazemināta.</a:t>
            </a:r>
          </a:p>
          <a:p>
            <a:pPr marL="257175" indent="-257175" defTabSz="938213">
              <a:lnSpc>
                <a:spcPct val="80000"/>
              </a:lnSpc>
              <a:spcBef>
                <a:spcPts val="750"/>
              </a:spcBef>
              <a:spcAft>
                <a:spcPct val="0"/>
              </a:spcAft>
              <a:buSzPct val="80000"/>
              <a:buFont typeface="Wingdings 3" charset="2"/>
              <a:buChar char=""/>
              <a:defRPr/>
            </a:pPr>
            <a:r>
              <a:rPr lang="lv-LV" sz="1600" dirty="0">
                <a:solidFill>
                  <a:schemeClr val="tx1">
                    <a:lumMod val="75000"/>
                    <a:lumOff val="25000"/>
                  </a:schemeClr>
                </a:solidFill>
                <a:latin typeface="Times New Roman" pitchFamily="18" charset="0"/>
                <a:cs typeface="Arial" charset="0"/>
              </a:rPr>
              <a:t>Lai uzturētu komfortu, </a:t>
            </a:r>
            <a:r>
              <a:rPr lang="lv-LV" sz="1600" dirty="0" err="1">
                <a:solidFill>
                  <a:schemeClr val="tx1">
                    <a:lumMod val="75000"/>
                    <a:lumOff val="25000"/>
                  </a:schemeClr>
                </a:solidFill>
                <a:latin typeface="Times New Roman" pitchFamily="18" charset="0"/>
                <a:cs typeface="Arial" charset="0"/>
              </a:rPr>
              <a:t>termoregulatoru</a:t>
            </a:r>
            <a:r>
              <a:rPr lang="lv-LV" sz="1600" dirty="0">
                <a:solidFill>
                  <a:schemeClr val="tx1">
                    <a:lumMod val="75000"/>
                    <a:lumOff val="25000"/>
                  </a:schemeClr>
                </a:solidFill>
                <a:latin typeface="Times New Roman" pitchFamily="18" charset="0"/>
                <a:cs typeface="Arial" charset="0"/>
              </a:rPr>
              <a:t> nogriešana būs limitēta</a:t>
            </a:r>
          </a:p>
          <a:p>
            <a:pPr marL="257175" indent="-257175" defTabSz="938213">
              <a:lnSpc>
                <a:spcPct val="80000"/>
              </a:lnSpc>
              <a:spcBef>
                <a:spcPts val="750"/>
              </a:spcBef>
              <a:spcAft>
                <a:spcPct val="0"/>
              </a:spcAft>
              <a:buSzPct val="80000"/>
              <a:buFont typeface="Wingdings 3" charset="2"/>
              <a:buChar char=""/>
              <a:defRPr/>
            </a:pPr>
            <a:endParaRPr lang="lv-LV" sz="1600" dirty="0">
              <a:solidFill>
                <a:schemeClr val="tx1">
                  <a:lumMod val="75000"/>
                  <a:lumOff val="25000"/>
                </a:schemeClr>
              </a:solidFill>
              <a:latin typeface="Times New Roman" pitchFamily="18" charset="0"/>
              <a:cs typeface="Arial" charset="0"/>
            </a:endParaRPr>
          </a:p>
        </p:txBody>
      </p:sp>
      <p:sp>
        <p:nvSpPr>
          <p:cNvPr id="3" name="Content Placeholder 2"/>
          <p:cNvSpPr>
            <a:spLocks noGrp="1"/>
          </p:cNvSpPr>
          <p:nvPr>
            <p:ph sz="half" idx="4294967295"/>
          </p:nvPr>
        </p:nvSpPr>
        <p:spPr>
          <a:xfrm>
            <a:off x="274638" y="1009524"/>
            <a:ext cx="6423025" cy="585415"/>
          </a:xfrm>
        </p:spPr>
        <p:txBody>
          <a:bodyPr>
            <a:normAutofit fontScale="25000" lnSpcReduction="20000"/>
          </a:bodyPr>
          <a:lstStyle/>
          <a:p>
            <a:r>
              <a:rPr lang="lv-LV" sz="7200" dirty="0"/>
              <a:t>Dzīvokļa norobežojošo konstrukciju īpatsvars ēkas dzīvokļa norobežojošajās konstrukcijās</a:t>
            </a:r>
          </a:p>
          <a:p>
            <a:pPr marL="0" indent="0">
              <a:buNone/>
            </a:pPr>
            <a:r>
              <a:rPr lang="lv-LV" dirty="0" smtClean="0"/>
              <a:t>		</a:t>
            </a:r>
          </a:p>
        </p:txBody>
      </p:sp>
      <p:sp>
        <p:nvSpPr>
          <p:cNvPr id="2" name="Title 1"/>
          <p:cNvSpPr>
            <a:spLocks noGrp="1"/>
          </p:cNvSpPr>
          <p:nvPr>
            <p:ph type="title" idx="4294967295"/>
          </p:nvPr>
        </p:nvSpPr>
        <p:spPr>
          <a:xfrm>
            <a:off x="1591174" y="182812"/>
            <a:ext cx="6446837" cy="751975"/>
          </a:xfrm>
        </p:spPr>
        <p:txBody>
          <a:bodyPr>
            <a:noAutofit/>
          </a:bodyPr>
          <a:lstStyle/>
          <a:p>
            <a:pPr algn="ctr"/>
            <a:r>
              <a:rPr lang="lv-LV" sz="2400" dirty="0"/>
              <a:t>Faktori, kas ietekmē maksājumu nevienlīdzību 1</a:t>
            </a:r>
          </a:p>
        </p:txBody>
      </p:sp>
      <p:sp>
        <p:nvSpPr>
          <p:cNvPr id="16" name="Content Placeholder 13"/>
          <p:cNvSpPr txBox="1">
            <a:spLocks/>
          </p:cNvSpPr>
          <p:nvPr/>
        </p:nvSpPr>
        <p:spPr>
          <a:xfrm>
            <a:off x="531352" y="2456261"/>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445535" y="1796109"/>
            <a:ext cx="4239675" cy="2910580"/>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r>
              <a:rPr lang="lv-LV" sz="1600" dirty="0">
                <a:solidFill>
                  <a:schemeClr val="tx1">
                    <a:lumMod val="75000"/>
                    <a:lumOff val="25000"/>
                  </a:schemeClr>
                </a:solidFill>
              </a:rPr>
              <a:t>3. stāva vidus dzīvoklis</a:t>
            </a:r>
          </a:p>
          <a:p>
            <a:pPr marL="257175" indent="-257175" fontAlgn="auto">
              <a:lnSpc>
                <a:spcPct val="80000"/>
              </a:lnSpc>
              <a:spcBef>
                <a:spcPts val="750"/>
              </a:spcBef>
              <a:buClr>
                <a:schemeClr val="accent1"/>
              </a:buClr>
              <a:buSzPct val="80000"/>
              <a:buFont typeface="Wingdings 3" charset="2"/>
              <a:buChar char=""/>
              <a:defRPr/>
            </a:pPr>
            <a:r>
              <a:rPr lang="lv-LV" sz="1600" dirty="0">
                <a:solidFill>
                  <a:schemeClr val="tx1">
                    <a:lumMod val="75000"/>
                    <a:lumOff val="25000"/>
                  </a:schemeClr>
                </a:solidFill>
              </a:rPr>
              <a:t>Vienistabas dzīvoklis, platība – 30.1 m</a:t>
            </a:r>
            <a:r>
              <a:rPr lang="lv-LV" sz="1600" baseline="30000" dirty="0">
                <a:solidFill>
                  <a:schemeClr val="tx1">
                    <a:lumMod val="75000"/>
                    <a:lumOff val="25000"/>
                  </a:schemeClr>
                </a:solidFill>
              </a:rPr>
              <a:t>2</a:t>
            </a:r>
          </a:p>
          <a:p>
            <a:pPr marL="257175" indent="-257175" fontAlgn="auto">
              <a:lnSpc>
                <a:spcPct val="80000"/>
              </a:lnSpc>
              <a:spcBef>
                <a:spcPts val="750"/>
              </a:spcBef>
              <a:buClr>
                <a:schemeClr val="accent1"/>
              </a:buClr>
              <a:buSzPct val="80000"/>
              <a:buFont typeface="Wingdings 3" charset="2"/>
              <a:buChar char=""/>
              <a:defRPr/>
            </a:pPr>
            <a:r>
              <a:rPr lang="lv-LV" sz="1600" dirty="0">
                <a:solidFill>
                  <a:schemeClr val="tx1">
                    <a:lumMod val="75000"/>
                    <a:lumOff val="25000"/>
                  </a:schemeClr>
                </a:solidFill>
              </a:rPr>
              <a:t>Viena norobežojošā </a:t>
            </a:r>
            <a:r>
              <a:rPr lang="lv-LV" sz="1600" dirty="0" smtClean="0">
                <a:solidFill>
                  <a:schemeClr val="tx1">
                    <a:lumMod val="75000"/>
                    <a:lumOff val="25000"/>
                  </a:schemeClr>
                </a:solidFill>
              </a:rPr>
              <a:t>siena</a:t>
            </a:r>
          </a:p>
          <a:p>
            <a:pPr marL="257175" lvl="1" indent="-257175" fontAlgn="auto">
              <a:lnSpc>
                <a:spcPct val="80000"/>
              </a:lnSpc>
              <a:spcBef>
                <a:spcPts val="750"/>
              </a:spcBef>
              <a:buClr>
                <a:schemeClr val="accent1"/>
              </a:buClr>
              <a:buSzPct val="80000"/>
              <a:buFont typeface="Wingdings 3" charset="2"/>
              <a:buChar char=""/>
              <a:defRPr/>
            </a:pPr>
            <a:r>
              <a:rPr lang="lv-LV" sz="1600" dirty="0">
                <a:solidFill>
                  <a:schemeClr val="tx1">
                    <a:lumMod val="75000"/>
                    <a:lumOff val="25000"/>
                  </a:schemeClr>
                </a:solidFill>
              </a:rPr>
              <a:t>Ja tehniskais risinājums ļauj, var atļauties nogriezt </a:t>
            </a:r>
            <a:r>
              <a:rPr lang="lv-LV" sz="1600" dirty="0" err="1">
                <a:solidFill>
                  <a:schemeClr val="tx1">
                    <a:lumMod val="75000"/>
                    <a:lumOff val="25000"/>
                  </a:schemeClr>
                </a:solidFill>
              </a:rPr>
              <a:t>termoregulatorus</a:t>
            </a:r>
            <a:r>
              <a:rPr lang="lv-LV" sz="1600" dirty="0">
                <a:solidFill>
                  <a:schemeClr val="tx1">
                    <a:lumMod val="75000"/>
                    <a:lumOff val="25000"/>
                  </a:schemeClr>
                </a:solidFill>
              </a:rPr>
              <a:t> līdz minimumam, jo kaimiņu siltās sienas piesildīs tāpat.</a:t>
            </a:r>
          </a:p>
          <a:p>
            <a:pPr marL="257175" indent="-257175" fontAlgn="auto">
              <a:lnSpc>
                <a:spcPct val="80000"/>
              </a:lnSpc>
              <a:spcBef>
                <a:spcPts val="750"/>
              </a:spcBef>
              <a:buClr>
                <a:schemeClr val="accent1"/>
              </a:buClr>
              <a:buSzPct val="80000"/>
              <a:buFont typeface="Wingdings 3" charset="2"/>
              <a:buChar char=""/>
              <a:defRPr/>
            </a:pPr>
            <a:endParaRPr lang="lv-LV" sz="1600" dirty="0">
              <a:solidFill>
                <a:schemeClr val="tx1">
                  <a:lumMod val="75000"/>
                  <a:lumOff val="25000"/>
                </a:schemeClr>
              </a:solidFill>
            </a:endParaRPr>
          </a:p>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pic>
        <p:nvPicPr>
          <p:cNvPr id="4" name="Picture 3"/>
          <p:cNvPicPr>
            <a:picLocks noChangeAspect="1"/>
          </p:cNvPicPr>
          <p:nvPr/>
        </p:nvPicPr>
        <p:blipFill>
          <a:blip r:embed="rId2" cstate="print"/>
          <a:stretch>
            <a:fillRect/>
          </a:stretch>
        </p:blipFill>
        <p:spPr>
          <a:xfrm>
            <a:off x="445536" y="3713819"/>
            <a:ext cx="3560373" cy="2645893"/>
          </a:xfrm>
          <a:prstGeom prst="rect">
            <a:avLst/>
          </a:prstGeom>
        </p:spPr>
      </p:pic>
      <p:grpSp>
        <p:nvGrpSpPr>
          <p:cNvPr id="11" name="Group 10"/>
          <p:cNvGrpSpPr/>
          <p:nvPr/>
        </p:nvGrpSpPr>
        <p:grpSpPr>
          <a:xfrm>
            <a:off x="4814592" y="4090020"/>
            <a:ext cx="4865389" cy="2359465"/>
            <a:chOff x="6657542" y="3040162"/>
            <a:chExt cx="6487185" cy="3145952"/>
          </a:xfrm>
        </p:grpSpPr>
        <p:pic>
          <p:nvPicPr>
            <p:cNvPr id="12" name="Picture 4"/>
            <p:cNvPicPr>
              <a:picLocks noChangeAspect="1" noChangeArrowheads="1"/>
            </p:cNvPicPr>
            <p:nvPr/>
          </p:nvPicPr>
          <p:blipFill>
            <a:blip r:embed="rId3" cstate="print"/>
            <a:srcRect/>
            <a:stretch>
              <a:fillRect/>
            </a:stretch>
          </p:blipFill>
          <p:spPr bwMode="auto">
            <a:xfrm>
              <a:off x="6657542" y="3040162"/>
              <a:ext cx="4716142" cy="2649190"/>
            </a:xfrm>
            <a:prstGeom prst="rect">
              <a:avLst/>
            </a:prstGeom>
            <a:noFill/>
            <a:ln w="9525">
              <a:noFill/>
              <a:miter lim="800000"/>
              <a:headEnd/>
              <a:tailEnd/>
            </a:ln>
            <a:effectLst/>
          </p:spPr>
        </p:pic>
        <p:cxnSp>
          <p:nvCxnSpPr>
            <p:cNvPr id="13" name="Straight Arrow Connector 12"/>
            <p:cNvCxnSpPr/>
            <p:nvPr/>
          </p:nvCxnSpPr>
          <p:spPr>
            <a:xfrm flipV="1">
              <a:off x="10520591" y="4867445"/>
              <a:ext cx="638173" cy="3"/>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312366" y="5459312"/>
              <a:ext cx="1" cy="581022"/>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510942" y="3120555"/>
              <a:ext cx="1009649" cy="384721"/>
            </a:xfrm>
            <a:prstGeom prst="rect">
              <a:avLst/>
            </a:prstGeom>
            <a:noFill/>
          </p:spPr>
          <p:txBody>
            <a:bodyPr wrap="square" rtlCol="0">
              <a:spAutoFit/>
            </a:bodyPr>
            <a:lstStyle/>
            <a:p>
              <a:r>
                <a:rPr lang="lv-LV" sz="1275" b="1" dirty="0">
                  <a:solidFill>
                    <a:srgbClr val="FF0000"/>
                  </a:solidFill>
                </a:rPr>
                <a:t>+18 </a:t>
              </a:r>
              <a:r>
                <a:rPr lang="lv-LV" sz="1275" b="1" baseline="30000" dirty="0">
                  <a:solidFill>
                    <a:srgbClr val="FF0000"/>
                  </a:solidFill>
                </a:rPr>
                <a:t>0</a:t>
              </a:r>
              <a:r>
                <a:rPr lang="lv-LV" sz="1275" b="1" dirty="0">
                  <a:solidFill>
                    <a:srgbClr val="FF0000"/>
                  </a:solidFill>
                </a:rPr>
                <a:t>C</a:t>
              </a:r>
              <a:endParaRPr lang="en-US" sz="1275" b="1" dirty="0">
                <a:solidFill>
                  <a:srgbClr val="FF0000"/>
                </a:solidFill>
              </a:endParaRPr>
            </a:p>
          </p:txBody>
        </p:sp>
        <p:sp>
          <p:nvSpPr>
            <p:cNvPr id="19" name="TextBox 18"/>
            <p:cNvSpPr txBox="1"/>
            <p:nvPr/>
          </p:nvSpPr>
          <p:spPr>
            <a:xfrm>
              <a:off x="7388739" y="3830740"/>
              <a:ext cx="1009649" cy="384721"/>
            </a:xfrm>
            <a:prstGeom prst="rect">
              <a:avLst/>
            </a:prstGeom>
            <a:noFill/>
          </p:spPr>
          <p:txBody>
            <a:bodyPr wrap="square" rtlCol="0">
              <a:spAutoFit/>
            </a:bodyPr>
            <a:lstStyle/>
            <a:p>
              <a:r>
                <a:rPr lang="lv-LV" sz="1275" b="1" dirty="0">
                  <a:solidFill>
                    <a:srgbClr val="FF0000"/>
                  </a:solidFill>
                </a:rPr>
                <a:t>+15 </a:t>
              </a:r>
              <a:r>
                <a:rPr lang="lv-LV" sz="1275" b="1" baseline="30000" dirty="0">
                  <a:solidFill>
                    <a:srgbClr val="FF0000"/>
                  </a:solidFill>
                </a:rPr>
                <a:t>0</a:t>
              </a:r>
              <a:r>
                <a:rPr lang="lv-LV" sz="1275" b="1" dirty="0">
                  <a:solidFill>
                    <a:srgbClr val="FF0000"/>
                  </a:solidFill>
                </a:rPr>
                <a:t>C</a:t>
              </a:r>
              <a:endParaRPr lang="en-US" sz="1275" b="1" dirty="0">
                <a:solidFill>
                  <a:srgbClr val="FF0000"/>
                </a:solidFill>
              </a:endParaRPr>
            </a:p>
          </p:txBody>
        </p:sp>
        <p:cxnSp>
          <p:nvCxnSpPr>
            <p:cNvPr id="21" name="Straight Arrow Connector 20"/>
            <p:cNvCxnSpPr/>
            <p:nvPr/>
          </p:nvCxnSpPr>
          <p:spPr>
            <a:xfrm>
              <a:off x="10196514" y="4204246"/>
              <a:ext cx="28575" cy="571500"/>
            </a:xfrm>
            <a:prstGeom prst="straightConnector1">
              <a:avLst/>
            </a:prstGeom>
            <a:ln w="889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34627" y="3712927"/>
              <a:ext cx="4610100" cy="384721"/>
            </a:xfrm>
            <a:prstGeom prst="rect">
              <a:avLst/>
            </a:prstGeom>
            <a:noFill/>
          </p:spPr>
          <p:txBody>
            <a:bodyPr wrap="square" rtlCol="0">
              <a:spAutoFit/>
            </a:bodyPr>
            <a:lstStyle/>
            <a:p>
              <a:r>
                <a:rPr lang="lv-LV" sz="1275" dirty="0"/>
                <a:t>pagraba pārseguma zudumi, +5 līdz +12</a:t>
              </a:r>
              <a:r>
                <a:rPr lang="lv-LV" sz="1275" baseline="30000" dirty="0"/>
                <a:t>0</a:t>
              </a:r>
              <a:r>
                <a:rPr lang="lv-LV" sz="1275" dirty="0"/>
                <a:t>C</a:t>
              </a:r>
              <a:endParaRPr lang="en-US" sz="1275" dirty="0"/>
            </a:p>
          </p:txBody>
        </p:sp>
        <p:sp>
          <p:nvSpPr>
            <p:cNvPr id="23" name="TextBox 22"/>
            <p:cNvSpPr txBox="1"/>
            <p:nvPr/>
          </p:nvSpPr>
          <p:spPr>
            <a:xfrm>
              <a:off x="9527758" y="5801393"/>
              <a:ext cx="1009649" cy="384721"/>
            </a:xfrm>
            <a:prstGeom prst="rect">
              <a:avLst/>
            </a:prstGeom>
            <a:noFill/>
          </p:spPr>
          <p:txBody>
            <a:bodyPr wrap="square" rtlCol="0">
              <a:spAutoFit/>
            </a:bodyPr>
            <a:lstStyle/>
            <a:p>
              <a:r>
                <a:rPr lang="lv-LV" sz="1275" b="1" dirty="0">
                  <a:solidFill>
                    <a:srgbClr val="0070C0"/>
                  </a:solidFill>
                </a:rPr>
                <a:t>+0 </a:t>
              </a:r>
              <a:r>
                <a:rPr lang="lv-LV" sz="1275" b="1" baseline="30000" dirty="0">
                  <a:solidFill>
                    <a:srgbClr val="0070C0"/>
                  </a:solidFill>
                </a:rPr>
                <a:t>0</a:t>
              </a:r>
              <a:r>
                <a:rPr lang="lv-LV" sz="1275" b="1" dirty="0">
                  <a:solidFill>
                    <a:srgbClr val="0070C0"/>
                  </a:solidFill>
                </a:rPr>
                <a:t>C</a:t>
              </a:r>
              <a:endParaRPr lang="en-US" sz="1275" b="1" dirty="0">
                <a:solidFill>
                  <a:srgbClr val="0070C0"/>
                </a:solidFill>
              </a:endParaRPr>
            </a:p>
          </p:txBody>
        </p:sp>
        <p:sp>
          <p:nvSpPr>
            <p:cNvPr id="24" name="TextBox 23"/>
            <p:cNvSpPr txBox="1"/>
            <p:nvPr/>
          </p:nvSpPr>
          <p:spPr>
            <a:xfrm>
              <a:off x="11373684" y="4768267"/>
              <a:ext cx="1009649" cy="384721"/>
            </a:xfrm>
            <a:prstGeom prst="rect">
              <a:avLst/>
            </a:prstGeom>
            <a:noFill/>
          </p:spPr>
          <p:txBody>
            <a:bodyPr wrap="square" rtlCol="0">
              <a:spAutoFit/>
            </a:bodyPr>
            <a:lstStyle/>
            <a:p>
              <a:r>
                <a:rPr lang="lv-LV" sz="1275" b="1" dirty="0" smtClean="0">
                  <a:solidFill>
                    <a:srgbClr val="0070C0"/>
                  </a:solidFill>
                </a:rPr>
                <a:t>+0 </a:t>
              </a:r>
              <a:r>
                <a:rPr lang="lv-LV" sz="1275" b="1" baseline="30000" dirty="0">
                  <a:solidFill>
                    <a:srgbClr val="0070C0"/>
                  </a:solidFill>
                </a:rPr>
                <a:t>0</a:t>
              </a:r>
              <a:r>
                <a:rPr lang="lv-LV" sz="1275" b="1" dirty="0">
                  <a:solidFill>
                    <a:srgbClr val="0070C0"/>
                  </a:solidFill>
                </a:rPr>
                <a:t>C</a:t>
              </a:r>
              <a:endParaRPr lang="en-US" sz="1275" b="1" dirty="0">
                <a:solidFill>
                  <a:srgbClr val="0070C0"/>
                </a:solidFill>
              </a:endParaRPr>
            </a:p>
          </p:txBody>
        </p:sp>
      </p:grpSp>
    </p:spTree>
    <p:extLst>
      <p:ext uri="{BB962C8B-B14F-4D97-AF65-F5344CB8AC3E}">
        <p14:creationId xmlns:p14="http://schemas.microsoft.com/office/powerpoint/2010/main" val="223606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58" y="104503"/>
            <a:ext cx="6447501" cy="836023"/>
          </a:xfrm>
        </p:spPr>
        <p:txBody>
          <a:bodyPr>
            <a:noAutofit/>
          </a:bodyPr>
          <a:lstStyle/>
          <a:p>
            <a:pPr algn="ctr"/>
            <a:r>
              <a:rPr lang="lv-LV" sz="2400" dirty="0"/>
              <a:t>Faktori, kas ietekmē maksājumu nevienlīdzību 2</a:t>
            </a:r>
          </a:p>
        </p:txBody>
      </p:sp>
      <p:sp>
        <p:nvSpPr>
          <p:cNvPr id="3" name="Content Placeholder 2"/>
          <p:cNvSpPr>
            <a:spLocks noGrp="1"/>
          </p:cNvSpPr>
          <p:nvPr>
            <p:ph idx="1"/>
          </p:nvPr>
        </p:nvSpPr>
        <p:spPr>
          <a:xfrm>
            <a:off x="508001" y="1794976"/>
            <a:ext cx="6447501" cy="3593297"/>
          </a:xfrm>
        </p:spPr>
        <p:txBody>
          <a:bodyPr>
            <a:normAutofit/>
          </a:bodyPr>
          <a:lstStyle/>
          <a:p>
            <a:pPr marL="0" indent="0">
              <a:buNone/>
            </a:pPr>
            <a:r>
              <a:rPr lang="lv-LV" dirty="0" smtClean="0"/>
              <a:t>		</a:t>
            </a:r>
          </a:p>
        </p:txBody>
      </p:sp>
      <p:pic>
        <p:nvPicPr>
          <p:cNvPr id="1026" name="Picture 2" descr="CIMG5248"/>
          <p:cNvPicPr>
            <a:picLocks noChangeAspect="1" noChangeArrowheads="1"/>
          </p:cNvPicPr>
          <p:nvPr/>
        </p:nvPicPr>
        <p:blipFill>
          <a:blip r:embed="rId2" cstate="print"/>
          <a:srcRect/>
          <a:stretch>
            <a:fillRect/>
          </a:stretch>
        </p:blipFill>
        <p:spPr bwMode="auto">
          <a:xfrm>
            <a:off x="1915510" y="1265874"/>
            <a:ext cx="4816215" cy="3609368"/>
          </a:xfrm>
          <a:prstGeom prst="rect">
            <a:avLst/>
          </a:prstGeom>
          <a:noFill/>
          <a:ln w="9525">
            <a:noFill/>
            <a:miter lim="800000"/>
            <a:headEnd/>
            <a:tailEnd/>
          </a:ln>
        </p:spPr>
      </p:pic>
      <p:sp>
        <p:nvSpPr>
          <p:cNvPr id="6" name="Rectangle 5"/>
          <p:cNvSpPr/>
          <p:nvPr/>
        </p:nvSpPr>
        <p:spPr>
          <a:xfrm>
            <a:off x="4991032" y="3766934"/>
            <a:ext cx="1505562" cy="58578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
        <p:nvSpPr>
          <p:cNvPr id="7" name="Rectangle 6"/>
          <p:cNvSpPr/>
          <p:nvPr/>
        </p:nvSpPr>
        <p:spPr>
          <a:xfrm>
            <a:off x="4114801" y="3021875"/>
            <a:ext cx="701039" cy="34835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5"/>
          </a:p>
        </p:txBody>
      </p:sp>
    </p:spTree>
    <p:extLst>
      <p:ext uri="{BB962C8B-B14F-4D97-AF65-F5344CB8AC3E}">
        <p14:creationId xmlns:p14="http://schemas.microsoft.com/office/powerpoint/2010/main" val="3559407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011" y="156755"/>
            <a:ext cx="6447501" cy="767366"/>
          </a:xfrm>
        </p:spPr>
        <p:txBody>
          <a:bodyPr>
            <a:noAutofit/>
          </a:bodyPr>
          <a:lstStyle/>
          <a:p>
            <a:pPr algn="ctr"/>
            <a:r>
              <a:rPr lang="lv-LV" sz="2400" dirty="0"/>
              <a:t>Faktori, kas ietekmē maksājumu nevienlīdzību 4</a:t>
            </a:r>
          </a:p>
        </p:txBody>
      </p:sp>
      <p:sp>
        <p:nvSpPr>
          <p:cNvPr id="3" name="Content Placeholder 2"/>
          <p:cNvSpPr>
            <a:spLocks noGrp="1"/>
          </p:cNvSpPr>
          <p:nvPr>
            <p:ph idx="1"/>
          </p:nvPr>
        </p:nvSpPr>
        <p:spPr>
          <a:xfrm>
            <a:off x="508001" y="1794976"/>
            <a:ext cx="6447501" cy="3593297"/>
          </a:xfrm>
        </p:spPr>
        <p:txBody>
          <a:bodyPr>
            <a:normAutofit/>
          </a:bodyPr>
          <a:lstStyle/>
          <a:p>
            <a:r>
              <a:rPr lang="lv-LV" sz="1800" dirty="0" smtClean="0"/>
              <a:t>Lai lemtu par koeficientu piemērošanu svarīga ir arī īpašnieku ieinteresētība šādiem risinājumiem.</a:t>
            </a:r>
          </a:p>
          <a:p>
            <a:r>
              <a:rPr lang="lv-LV" sz="1800" dirty="0" smtClean="0"/>
              <a:t>Ēkas forma un proporcija starp īpašniekiem.</a:t>
            </a:r>
          </a:p>
          <a:p>
            <a:pPr marL="0" indent="0">
              <a:buNone/>
            </a:pPr>
            <a:r>
              <a:rPr lang="lv-LV" sz="1800" dirty="0" smtClean="0"/>
              <a:t>		</a:t>
            </a:r>
          </a:p>
        </p:txBody>
      </p:sp>
      <p:grpSp>
        <p:nvGrpSpPr>
          <p:cNvPr id="4" name="Group 8"/>
          <p:cNvGrpSpPr/>
          <p:nvPr/>
        </p:nvGrpSpPr>
        <p:grpSpPr>
          <a:xfrm>
            <a:off x="1786278" y="3325764"/>
            <a:ext cx="6053234" cy="1329612"/>
            <a:chOff x="1278294" y="1810139"/>
            <a:chExt cx="8070979" cy="1772816"/>
          </a:xfrm>
        </p:grpSpPr>
        <p:sp>
          <p:nvSpPr>
            <p:cNvPr id="7" name="Rectangle 6"/>
            <p:cNvSpPr/>
            <p:nvPr/>
          </p:nvSpPr>
          <p:spPr>
            <a:xfrm>
              <a:off x="1278294" y="1810139"/>
              <a:ext cx="8070979"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8" name="Rectangle 7"/>
            <p:cNvSpPr/>
            <p:nvPr/>
          </p:nvSpPr>
          <p:spPr>
            <a:xfrm>
              <a:off x="1334278" y="1875453"/>
              <a:ext cx="802432"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Stūra dzīvokļi</a:t>
              </a:r>
            </a:p>
          </p:txBody>
        </p:sp>
        <p:sp>
          <p:nvSpPr>
            <p:cNvPr id="18" name="Rectangle 17"/>
            <p:cNvSpPr/>
            <p:nvPr/>
          </p:nvSpPr>
          <p:spPr>
            <a:xfrm>
              <a:off x="2192693" y="1875453"/>
              <a:ext cx="6208032"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Vidus dzīvokļi</a:t>
              </a:r>
            </a:p>
          </p:txBody>
        </p:sp>
        <p:sp>
          <p:nvSpPr>
            <p:cNvPr id="20" name="Rectangle 19"/>
            <p:cNvSpPr/>
            <p:nvPr/>
          </p:nvSpPr>
          <p:spPr>
            <a:xfrm>
              <a:off x="8475996" y="1875453"/>
              <a:ext cx="802432"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Stūra dzīvokļi</a:t>
              </a:r>
            </a:p>
          </p:txBody>
        </p:sp>
      </p:grpSp>
      <p:grpSp>
        <p:nvGrpSpPr>
          <p:cNvPr id="5" name="Group 20"/>
          <p:cNvGrpSpPr/>
          <p:nvPr/>
        </p:nvGrpSpPr>
        <p:grpSpPr>
          <a:xfrm>
            <a:off x="3427826" y="5090803"/>
            <a:ext cx="2582248" cy="1329612"/>
            <a:chOff x="1278294" y="1810139"/>
            <a:chExt cx="8070979" cy="1772816"/>
          </a:xfrm>
        </p:grpSpPr>
        <p:sp>
          <p:nvSpPr>
            <p:cNvPr id="25" name="Rectangle 24"/>
            <p:cNvSpPr/>
            <p:nvPr/>
          </p:nvSpPr>
          <p:spPr>
            <a:xfrm>
              <a:off x="1278294" y="1810139"/>
              <a:ext cx="8070979"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26" name="Rectangle 25"/>
            <p:cNvSpPr/>
            <p:nvPr/>
          </p:nvSpPr>
          <p:spPr>
            <a:xfrm>
              <a:off x="1487387" y="1875453"/>
              <a:ext cx="1846929"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Stūra dzīvokļi</a:t>
              </a:r>
            </a:p>
          </p:txBody>
        </p:sp>
        <p:sp>
          <p:nvSpPr>
            <p:cNvPr id="27" name="Rectangle 26"/>
            <p:cNvSpPr/>
            <p:nvPr/>
          </p:nvSpPr>
          <p:spPr>
            <a:xfrm>
              <a:off x="3543409" y="1875453"/>
              <a:ext cx="3601924"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Vidus dzīvokļi</a:t>
              </a:r>
            </a:p>
          </p:txBody>
        </p:sp>
        <p:sp>
          <p:nvSpPr>
            <p:cNvPr id="28" name="Rectangle 27"/>
            <p:cNvSpPr/>
            <p:nvPr/>
          </p:nvSpPr>
          <p:spPr>
            <a:xfrm>
              <a:off x="7385930" y="1875453"/>
              <a:ext cx="1892500" cy="164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75" dirty="0"/>
                <a:t>Stūra dzīvokļi</a:t>
              </a:r>
            </a:p>
          </p:txBody>
        </p:sp>
      </p:grpSp>
    </p:spTree>
    <p:extLst>
      <p:ext uri="{BB962C8B-B14F-4D97-AF65-F5344CB8AC3E}">
        <p14:creationId xmlns:p14="http://schemas.microsoft.com/office/powerpoint/2010/main" val="1839034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0346" y="98077"/>
            <a:ext cx="8630194" cy="949234"/>
          </a:xfrm>
        </p:spPr>
        <p:txBody>
          <a:bodyPr>
            <a:noAutofit/>
          </a:bodyPr>
          <a:lstStyle/>
          <a:p>
            <a:pPr algn="ctr"/>
            <a:r>
              <a:rPr lang="lv-LV" sz="2400" dirty="0" smtClean="0"/>
              <a:t>Piemērs </a:t>
            </a:r>
            <a:r>
              <a:rPr lang="lv-LV" sz="2400" dirty="0"/>
              <a:t>ar siltuma maksas sadalītāju </a:t>
            </a:r>
            <a:r>
              <a:rPr lang="lv-LV" sz="2400" dirty="0" smtClean="0"/>
              <a:t>norēķiniem, gadījumā, kad tiek pielietoti korekcijas koeficienti 1</a:t>
            </a:r>
            <a:endParaRPr lang="lv-LV" sz="2400" dirty="0"/>
          </a:p>
        </p:txBody>
      </p:sp>
      <p:sp>
        <p:nvSpPr>
          <p:cNvPr id="14" name="Content Placeholder 13"/>
          <p:cNvSpPr>
            <a:spLocks noGrp="1"/>
          </p:cNvSpPr>
          <p:nvPr>
            <p:ph sz="half" idx="4294967295"/>
          </p:nvPr>
        </p:nvSpPr>
        <p:spPr>
          <a:xfrm>
            <a:off x="103443" y="919460"/>
            <a:ext cx="9144001" cy="4470990"/>
          </a:xfrm>
        </p:spPr>
        <p:txBody>
          <a:bodyPr>
            <a:normAutofit/>
          </a:bodyPr>
          <a:lstStyle/>
          <a:p>
            <a:pPr marL="109728" indent="0">
              <a:buNone/>
            </a:pPr>
            <a:endParaRPr lang="lv-LV" sz="1800" dirty="0"/>
          </a:p>
          <a:p>
            <a:r>
              <a:rPr lang="lv-LV" sz="1400" dirty="0" smtClean="0"/>
              <a:t>Neatkarīgs eksperts ēku energoefektivitātes jomā, veicot ēkas </a:t>
            </a:r>
            <a:r>
              <a:rPr lang="lv-LV" sz="1400" dirty="0" err="1" smtClean="0"/>
              <a:t>energosertifikāciju</a:t>
            </a:r>
            <a:r>
              <a:rPr lang="lv-LV" sz="1400" dirty="0" smtClean="0"/>
              <a:t>, veic </a:t>
            </a:r>
            <a:r>
              <a:rPr lang="lv-LV" sz="1400" dirty="0" err="1" smtClean="0"/>
              <a:t>siltumtehnisko</a:t>
            </a:r>
            <a:r>
              <a:rPr lang="lv-LV" sz="1400" dirty="0" smtClean="0"/>
              <a:t> aprēķinu korekcijas koeficientu piemērošanai, aprēķinu pievienojot </a:t>
            </a:r>
            <a:r>
              <a:rPr lang="lv-LV" sz="1400" dirty="0" err="1" smtClean="0"/>
              <a:t>energosertifikāta</a:t>
            </a:r>
            <a:r>
              <a:rPr lang="lv-LV" sz="1400" dirty="0" smtClean="0"/>
              <a:t> pielikumā.</a:t>
            </a:r>
          </a:p>
          <a:p>
            <a:r>
              <a:rPr lang="lv-LV" sz="1400" dirty="0" smtClean="0"/>
              <a:t>Tiek aprēķināti visi ēkas siltumenerģijas zudumi, noteikta proporcija starp koplietošanas telpu patērēto siltumenerģiju un dzīvokļos patērēto siltumenerģiju, noteikts katram īpašumam piemērojamais korekcijas koeficients.</a:t>
            </a:r>
            <a:endParaRPr lang="lv-LV" sz="1400" dirty="0"/>
          </a:p>
          <a:p>
            <a:pPr marL="109728" indent="0">
              <a:buNone/>
            </a:pPr>
            <a:endParaRPr lang="lv-LV" sz="1800" dirty="0" smtClean="0"/>
          </a:p>
          <a:p>
            <a:endParaRPr lang="lv-LV" sz="1800" dirty="0" smtClean="0"/>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567071" y="2107407"/>
            <a:ext cx="3138026" cy="2780803"/>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279" y="2754623"/>
            <a:ext cx="5645876" cy="3930138"/>
          </a:xfrm>
          <a:prstGeom prst="rect">
            <a:avLst/>
          </a:prstGeom>
        </p:spPr>
      </p:pic>
    </p:spTree>
    <p:extLst>
      <p:ext uri="{BB962C8B-B14F-4D97-AF65-F5344CB8AC3E}">
        <p14:creationId xmlns:p14="http://schemas.microsoft.com/office/powerpoint/2010/main" val="604796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000" y="66202"/>
            <a:ext cx="8851900" cy="670796"/>
          </a:xfrm>
        </p:spPr>
        <p:txBody>
          <a:bodyPr>
            <a:noAutofit/>
          </a:bodyPr>
          <a:lstStyle/>
          <a:p>
            <a:pPr algn="ctr"/>
            <a:r>
              <a:rPr lang="lv-LV" sz="2400" dirty="0"/>
              <a:t>Piemērs ar siltuma maksas sadalītāju norēķiniem, gadījumā, kad tiek pielietoti korekcijas koeficienti 1</a:t>
            </a:r>
          </a:p>
        </p:txBody>
      </p:sp>
      <p:sp>
        <p:nvSpPr>
          <p:cNvPr id="14" name="Content Placeholder 13"/>
          <p:cNvSpPr>
            <a:spLocks noGrp="1"/>
          </p:cNvSpPr>
          <p:nvPr>
            <p:ph sz="half" idx="4294967295"/>
          </p:nvPr>
        </p:nvSpPr>
        <p:spPr>
          <a:xfrm>
            <a:off x="0" y="714998"/>
            <a:ext cx="9144001" cy="655574"/>
          </a:xfrm>
        </p:spPr>
        <p:txBody>
          <a:bodyPr>
            <a:normAutofit fontScale="85000" lnSpcReduction="20000"/>
          </a:bodyPr>
          <a:lstStyle/>
          <a:p>
            <a:pPr marL="109728" indent="0">
              <a:buNone/>
            </a:pPr>
            <a:endParaRPr lang="lv-LV" sz="1800" dirty="0"/>
          </a:p>
          <a:p>
            <a:r>
              <a:rPr lang="lv-LV" sz="1400" dirty="0"/>
              <a:t>Izdalīti divi vienistabas dzīvokļi, viens stūra dzīvoklis, otrs – vidus dzīvoklis</a:t>
            </a:r>
            <a:r>
              <a:rPr lang="lv-LV" sz="1400" dirty="0" smtClean="0"/>
              <a:t>. Norēķini ar</a:t>
            </a:r>
            <a:r>
              <a:rPr lang="lv-LV" sz="1400" b="1" dirty="0" smtClean="0"/>
              <a:t> korekcijas koeficientu pielietošanu. </a:t>
            </a:r>
            <a:endParaRPr lang="lv-LV" sz="1400" dirty="0"/>
          </a:p>
          <a:p>
            <a:pPr marL="109728" indent="0">
              <a:buNone/>
            </a:pPr>
            <a:endParaRPr lang="lv-LV" sz="1800" dirty="0" smtClean="0"/>
          </a:p>
          <a:p>
            <a:endParaRPr lang="lv-LV" sz="1800" dirty="0" smtClean="0"/>
          </a:p>
        </p:txBody>
      </p:sp>
      <p:sp>
        <p:nvSpPr>
          <p:cNvPr id="18" name="Content Placeholder 13"/>
          <p:cNvSpPr txBox="1">
            <a:spLocks/>
          </p:cNvSpPr>
          <p:nvPr/>
        </p:nvSpPr>
        <p:spPr>
          <a:xfrm>
            <a:off x="538496" y="2477692"/>
            <a:ext cx="3138026" cy="2910580"/>
          </a:xfrm>
          <a:prstGeom prst="rect">
            <a:avLst/>
          </a:prstGeom>
        </p:spPr>
        <p:txBody>
          <a:bodyPr vert="horz" lIns="68580" tIns="34290" rIns="68580" bIns="34290" rtlCol="0">
            <a:normAutofit/>
          </a:bodyPr>
          <a:lstStyle/>
          <a:p>
            <a:pPr marL="257175" indent="-257175" defTabSz="342900" fontAlgn="auto">
              <a:spcBef>
                <a:spcPts val="750"/>
              </a:spcBef>
              <a:spcAft>
                <a:spcPts val="0"/>
              </a:spcAft>
              <a:buClr>
                <a:schemeClr val="accent1"/>
              </a:buClr>
              <a:buSzPct val="80000"/>
              <a:buFont typeface="Wingdings 3" charset="2"/>
              <a:buChar char=""/>
              <a:defRPr/>
            </a:pPr>
            <a:endParaRPr lang="en-US" sz="1350" dirty="0">
              <a:solidFill>
                <a:schemeClr val="tx1">
                  <a:lumMod val="75000"/>
                  <a:lumOff val="25000"/>
                </a:schemeClr>
              </a:solidFill>
              <a:latin typeface="+mn-lt"/>
              <a:cs typeface="+mn-cs"/>
            </a:endParaRPr>
          </a:p>
        </p:txBody>
      </p:sp>
      <p:sp>
        <p:nvSpPr>
          <p:cNvPr id="20" name="Content Placeholder 13"/>
          <p:cNvSpPr txBox="1">
            <a:spLocks/>
          </p:cNvSpPr>
          <p:nvPr/>
        </p:nvSpPr>
        <p:spPr>
          <a:xfrm>
            <a:off x="567071" y="2107407"/>
            <a:ext cx="3138026" cy="2780803"/>
          </a:xfrm>
          <a:prstGeom prst="rect">
            <a:avLst/>
          </a:prstGeom>
        </p:spPr>
        <p:txBody>
          <a:bodyPr vert="horz" lIns="68580" tIns="34290" rIns="68580" bIns="34290" rtlCol="0">
            <a:normAutofit/>
          </a:bodyPr>
          <a:lstStyle/>
          <a:p>
            <a:pPr marL="257175" indent="-257175" fontAlgn="auto">
              <a:lnSpc>
                <a:spcPct val="80000"/>
              </a:lnSpc>
              <a:spcBef>
                <a:spcPts val="750"/>
              </a:spcBef>
              <a:buClr>
                <a:schemeClr val="accent1"/>
              </a:buClr>
              <a:buSzPct val="80000"/>
              <a:buFont typeface="Wingdings 3" charset="2"/>
              <a:buChar char=""/>
              <a:defRPr/>
            </a:pPr>
            <a:endParaRPr lang="lv-LV" sz="1125" dirty="0">
              <a:solidFill>
                <a:schemeClr val="tx1">
                  <a:lumMod val="75000"/>
                  <a:lumOff val="2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83137334"/>
              </p:ext>
            </p:extLst>
          </p:nvPr>
        </p:nvGraphicFramePr>
        <p:xfrm>
          <a:off x="3" y="1415926"/>
          <a:ext cx="9143998" cy="4707241"/>
        </p:xfrm>
        <a:graphic>
          <a:graphicData uri="http://schemas.openxmlformats.org/drawingml/2006/table">
            <a:tbl>
              <a:tblPr firstRow="1" bandRow="1">
                <a:tableStyleId>{5C22544A-7EE6-4342-B048-85BDC9FD1C3A}</a:tableStyleId>
              </a:tblPr>
              <a:tblGrid>
                <a:gridCol w="888997"/>
                <a:gridCol w="1028703"/>
                <a:gridCol w="901700"/>
                <a:gridCol w="838930"/>
                <a:gridCol w="837467"/>
                <a:gridCol w="952503"/>
                <a:gridCol w="949213"/>
                <a:gridCol w="915495"/>
                <a:gridCol w="915495"/>
                <a:gridCol w="915495"/>
              </a:tblGrid>
              <a:tr h="1847633">
                <a:tc>
                  <a:txBody>
                    <a:bodyPr/>
                    <a:lstStyle/>
                    <a:p>
                      <a:pPr algn="ctr"/>
                      <a:r>
                        <a:rPr lang="lv-LV" sz="1200" b="0" dirty="0" smtClean="0"/>
                        <a:t>Dzīvoklis</a:t>
                      </a:r>
                      <a:endParaRPr lang="lv-LV" sz="1200" b="0" dirty="0"/>
                    </a:p>
                  </a:txBody>
                  <a:tcPr marL="0" marR="0" marT="0" marB="0" anchor="ctr"/>
                </a:tc>
                <a:tc>
                  <a:txBody>
                    <a:bodyPr/>
                    <a:lstStyle/>
                    <a:p>
                      <a:pPr algn="ctr"/>
                      <a:r>
                        <a:rPr lang="lv-LV" sz="1200" b="0" dirty="0" smtClean="0"/>
                        <a:t>Apkurināmā platība, m</a:t>
                      </a:r>
                      <a:r>
                        <a:rPr lang="lv-LV" sz="1200" b="0" baseline="30000" dirty="0" smtClean="0"/>
                        <a:t>2</a:t>
                      </a:r>
                      <a:endParaRPr lang="lv-LV" sz="1200" b="0" baseline="30000" dirty="0"/>
                    </a:p>
                  </a:txBody>
                  <a:tcPr marL="0" marR="0" marT="0" marB="0" anchor="ctr"/>
                </a:tc>
                <a:tc>
                  <a:txBody>
                    <a:bodyPr/>
                    <a:lstStyle/>
                    <a:p>
                      <a:pPr algn="ctr"/>
                      <a:r>
                        <a:rPr lang="lv-LV" sz="1200" b="0" dirty="0" err="1" smtClean="0"/>
                        <a:t>Alokatoru</a:t>
                      </a:r>
                      <a:r>
                        <a:rPr lang="lv-LV" sz="1200" b="0" dirty="0" smtClean="0"/>
                        <a:t> uzskaitītās vienības</a:t>
                      </a:r>
                      <a:endParaRPr lang="lv-LV" sz="1200" b="0" dirty="0"/>
                    </a:p>
                  </a:txBody>
                  <a:tcPr marL="0" marR="0" marT="0" marB="0" anchor="ctr"/>
                </a:tc>
                <a:tc>
                  <a:txBody>
                    <a:bodyPr/>
                    <a:lstStyle/>
                    <a:p>
                      <a:pPr algn="ctr"/>
                      <a:r>
                        <a:rPr lang="lv-LV" sz="1200" b="0" dirty="0" smtClean="0"/>
                        <a:t>Siltumenerģijas</a:t>
                      </a:r>
                      <a:r>
                        <a:rPr lang="lv-LV" sz="1200" b="0" baseline="0" dirty="0" smtClean="0"/>
                        <a:t> patēriņa korekcijas koeficients</a:t>
                      </a:r>
                      <a:endParaRPr lang="lv-LV" sz="1200" b="0" dirty="0"/>
                    </a:p>
                  </a:txBody>
                  <a:tcPr marL="0" marR="0" marT="0" marB="0" anchor="ctr"/>
                </a:tc>
                <a:tc>
                  <a:txBody>
                    <a:bodyPr/>
                    <a:lstStyle/>
                    <a:p>
                      <a:pPr algn="ctr"/>
                      <a:r>
                        <a:rPr lang="lv-LV" sz="1200" b="0" dirty="0" smtClean="0"/>
                        <a:t>Koriģētais uzskaites apjoms</a:t>
                      </a:r>
                      <a:endParaRPr lang="lv-LV" sz="1200" b="0" dirty="0"/>
                    </a:p>
                  </a:txBody>
                  <a:tcPr marL="0" marR="0" marT="0" marB="0" anchor="ctr"/>
                </a:tc>
                <a:tc>
                  <a:txBody>
                    <a:bodyPr/>
                    <a:lstStyle/>
                    <a:p>
                      <a:pPr algn="ctr"/>
                      <a:r>
                        <a:rPr lang="lv-LV" sz="1200" b="0" dirty="0" smtClean="0"/>
                        <a:t>Maksājamā </a:t>
                      </a:r>
                      <a:r>
                        <a:rPr lang="lv-LV" sz="1200" b="0" dirty="0" err="1" smtClean="0"/>
                        <a:t>procentdaļa</a:t>
                      </a:r>
                      <a:endParaRPr lang="lv-LV" sz="1200" b="0" dirty="0"/>
                    </a:p>
                  </a:txBody>
                  <a:tcPr marL="0" marR="0" marT="0" marB="0" anchor="ctr"/>
                </a:tc>
                <a:tc>
                  <a:txBody>
                    <a:bodyPr/>
                    <a:lstStyle/>
                    <a:p>
                      <a:pPr algn="ctr"/>
                      <a:r>
                        <a:rPr lang="lv-LV" sz="1200" b="0" dirty="0" err="1" smtClean="0"/>
                        <a:t>Alokatoru</a:t>
                      </a:r>
                      <a:r>
                        <a:rPr lang="lv-LV" sz="1200" b="0" baseline="0" dirty="0" smtClean="0"/>
                        <a:t> maksājums, </a:t>
                      </a:r>
                      <a:r>
                        <a:rPr lang="lv-LV" sz="1200" b="0" baseline="0" dirty="0" err="1" smtClean="0"/>
                        <a:t>euro</a:t>
                      </a:r>
                      <a:endParaRPr lang="lv-LV" sz="1200" b="0" dirty="0"/>
                    </a:p>
                  </a:txBody>
                  <a:tcPr marL="0" marR="0" marT="0" marB="0" anchor="ctr"/>
                </a:tc>
                <a:tc>
                  <a:txBody>
                    <a:bodyPr/>
                    <a:lstStyle/>
                    <a:p>
                      <a:pPr algn="ctr"/>
                      <a:r>
                        <a:rPr lang="lv-LV" sz="1200" b="0" dirty="0" smtClean="0"/>
                        <a:t>Viena</a:t>
                      </a:r>
                      <a:r>
                        <a:rPr lang="lv-LV" sz="1200" b="0" baseline="0" dirty="0" smtClean="0"/>
                        <a:t> apkures m</a:t>
                      </a:r>
                      <a:r>
                        <a:rPr lang="lv-LV" sz="1200" b="0" baseline="30000" dirty="0" smtClean="0"/>
                        <a:t>2</a:t>
                      </a:r>
                      <a:r>
                        <a:rPr lang="lv-LV" sz="1200" b="0" baseline="0" dirty="0" smtClean="0"/>
                        <a:t> maksa par koplietošanas telpu patērēto siltumenerģiju, </a:t>
                      </a:r>
                      <a:r>
                        <a:rPr lang="lv-LV" sz="1200" b="0" baseline="0" dirty="0" err="1" smtClean="0"/>
                        <a:t>euro</a:t>
                      </a:r>
                      <a:r>
                        <a:rPr lang="lv-LV" sz="1200" b="0" baseline="0" dirty="0" smtClean="0"/>
                        <a:t>/m</a:t>
                      </a:r>
                      <a:r>
                        <a:rPr lang="lv-LV" sz="1200" b="0" baseline="30000" dirty="0" smtClean="0"/>
                        <a:t>2</a:t>
                      </a:r>
                      <a:r>
                        <a:rPr lang="lv-LV" sz="1200" b="0" baseline="0" dirty="0" smtClean="0"/>
                        <a:t> </a:t>
                      </a:r>
                      <a:endParaRPr lang="lv-LV" sz="1200" b="0" dirty="0"/>
                    </a:p>
                  </a:txBody>
                  <a:tcPr marL="0" marR="0" marT="0" marB="0" anchor="ctr"/>
                </a:tc>
                <a:tc>
                  <a:txBody>
                    <a:bodyPr/>
                    <a:lstStyle/>
                    <a:p>
                      <a:pPr algn="ctr"/>
                      <a:r>
                        <a:rPr lang="lv-LV" sz="1200" b="0" dirty="0" smtClean="0"/>
                        <a:t>Maksa par koplietošanas </a:t>
                      </a:r>
                      <a:r>
                        <a:rPr lang="lv-LV" sz="1200" b="0" dirty="0" err="1" smtClean="0"/>
                        <a:t>siltumenrģiju</a:t>
                      </a:r>
                      <a:r>
                        <a:rPr lang="lv-LV" sz="1200" b="0" dirty="0" smtClean="0"/>
                        <a:t>, </a:t>
                      </a:r>
                      <a:r>
                        <a:rPr lang="lv-LV" sz="1200" b="0" dirty="0" err="1" smtClean="0"/>
                        <a:t>euro</a:t>
                      </a:r>
                      <a:endParaRPr lang="lv-LV" sz="1200" b="0" dirty="0"/>
                    </a:p>
                  </a:txBody>
                  <a:tcPr marL="0" marR="0" marT="0" marB="0" anchor="ctr"/>
                </a:tc>
                <a:tc>
                  <a:txBody>
                    <a:bodyPr/>
                    <a:lstStyle/>
                    <a:p>
                      <a:pPr algn="ctr"/>
                      <a:r>
                        <a:rPr lang="lv-LV" sz="1200" b="0" dirty="0" smtClean="0"/>
                        <a:t>Kopējais maksājums par apkuri, </a:t>
                      </a:r>
                      <a:r>
                        <a:rPr lang="lv-LV" sz="1200" b="0" dirty="0" err="1" smtClean="0"/>
                        <a:t>euro</a:t>
                      </a:r>
                      <a:endParaRPr lang="lv-LV" sz="1200" b="0" dirty="0"/>
                    </a:p>
                  </a:txBody>
                  <a:tcPr marL="0" marR="0" marT="0" marB="0" anchor="ctr"/>
                </a:tc>
              </a:tr>
              <a:tr h="970790">
                <a:tc>
                  <a:txBody>
                    <a:bodyPr/>
                    <a:lstStyle/>
                    <a:p>
                      <a:pPr algn="ctr"/>
                      <a:r>
                        <a:rPr lang="lv-LV" sz="1200" dirty="0" smtClean="0"/>
                        <a:t>Nr.1</a:t>
                      </a:r>
                    </a:p>
                    <a:p>
                      <a:pPr algn="ctr"/>
                      <a:r>
                        <a:rPr lang="lv-LV" sz="1200" dirty="0" smtClean="0"/>
                        <a:t>(</a:t>
                      </a:r>
                      <a:r>
                        <a:rPr lang="lv-LV" sz="1200" b="1" dirty="0" smtClean="0"/>
                        <a:t>stūra dzīvoklis </a:t>
                      </a:r>
                      <a:r>
                        <a:rPr lang="lv-LV" sz="1200" dirty="0" smtClean="0"/>
                        <a:t>1.stāvā)</a:t>
                      </a:r>
                      <a:endParaRPr lang="lv-LV" sz="1200" dirty="0"/>
                    </a:p>
                  </a:txBody>
                  <a:tcPr marL="0" marR="0" marT="0" marB="0" anchor="ctr"/>
                </a:tc>
                <a:tc>
                  <a:txBody>
                    <a:bodyPr/>
                    <a:lstStyle/>
                    <a:p>
                      <a:pPr marL="0" algn="ctr" rtl="0" eaLnBrk="1" fontAlgn="b" latinLnBrk="0" hangingPunct="1"/>
                      <a:r>
                        <a:rPr kumimoji="0" lang="lv-LV" sz="1200" kern="1200" dirty="0">
                          <a:solidFill>
                            <a:schemeClr val="dk1"/>
                          </a:solidFill>
                          <a:latin typeface="+mn-lt"/>
                          <a:ea typeface="+mn-ea"/>
                          <a:cs typeface="+mn-cs"/>
                        </a:rPr>
                        <a:t>28,9</a:t>
                      </a:r>
                    </a:p>
                  </a:txBody>
                  <a:tcPr marL="0" marR="0" marT="0" marB="0" anchor="ctr"/>
                </a:tc>
                <a:tc>
                  <a:txBody>
                    <a:bodyPr/>
                    <a:lstStyle/>
                    <a:p>
                      <a:pPr marL="0" algn="ctr" rtl="0" eaLnBrk="1" fontAlgn="b" latinLnBrk="0" hangingPunct="1"/>
                      <a:r>
                        <a:rPr kumimoji="0" lang="lv-LV" sz="1200" kern="1200" dirty="0">
                          <a:solidFill>
                            <a:schemeClr val="dk1"/>
                          </a:solidFill>
                          <a:latin typeface="+mn-lt"/>
                          <a:ea typeface="+mn-ea"/>
                          <a:cs typeface="+mn-cs"/>
                        </a:rPr>
                        <a:t>330</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0,56</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185,61</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0,0144</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16,08</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10,01</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26,08</a:t>
                      </a:r>
                    </a:p>
                  </a:txBody>
                  <a:tcPr marL="9525" marR="9525" marT="9525" marB="0" anchor="ctr"/>
                </a:tc>
              </a:tr>
              <a:tr h="970790">
                <a:tc>
                  <a:txBody>
                    <a:bodyPr/>
                    <a:lstStyle/>
                    <a:p>
                      <a:pPr algn="ctr"/>
                      <a:r>
                        <a:rPr lang="lv-LV" sz="1200" dirty="0" smtClean="0"/>
                        <a:t>Nr.45</a:t>
                      </a:r>
                    </a:p>
                    <a:p>
                      <a:pPr algn="ctr"/>
                      <a:r>
                        <a:rPr lang="lv-LV" sz="1200" dirty="0" smtClean="0"/>
                        <a:t>(</a:t>
                      </a:r>
                      <a:r>
                        <a:rPr lang="lv-LV" sz="1200" b="1" dirty="0" smtClean="0"/>
                        <a:t>vidus</a:t>
                      </a:r>
                      <a:r>
                        <a:rPr lang="lv-LV" sz="1200" b="1" baseline="0" dirty="0" smtClean="0"/>
                        <a:t> dzīvoklis </a:t>
                      </a:r>
                      <a:r>
                        <a:rPr lang="lv-LV" sz="1200" baseline="0" dirty="0" smtClean="0"/>
                        <a:t>3.stāvā)</a:t>
                      </a:r>
                      <a:endParaRPr lang="lv-LV" sz="1200" dirty="0"/>
                    </a:p>
                  </a:txBody>
                  <a:tcPr marL="0" marR="0" marT="0" marB="0" anchor="ctr"/>
                </a:tc>
                <a:tc>
                  <a:txBody>
                    <a:bodyPr/>
                    <a:lstStyle/>
                    <a:p>
                      <a:pPr marL="0" algn="ctr" rtl="0" eaLnBrk="1" fontAlgn="b" latinLnBrk="0" hangingPunct="1"/>
                      <a:r>
                        <a:rPr kumimoji="0" lang="lv-LV" sz="1200" kern="1200" dirty="0">
                          <a:solidFill>
                            <a:schemeClr val="dk1"/>
                          </a:solidFill>
                          <a:latin typeface="+mn-lt"/>
                          <a:ea typeface="+mn-ea"/>
                          <a:cs typeface="+mn-cs"/>
                        </a:rPr>
                        <a:t>30,1</a:t>
                      </a:r>
                    </a:p>
                  </a:txBody>
                  <a:tcPr marL="0" marR="0" marT="0" marB="0" anchor="ctr"/>
                </a:tc>
                <a:tc>
                  <a:txBody>
                    <a:bodyPr/>
                    <a:lstStyle/>
                    <a:p>
                      <a:pPr marL="0" algn="ctr" rtl="0" eaLnBrk="1" fontAlgn="b" latinLnBrk="0" hangingPunct="1"/>
                      <a:r>
                        <a:rPr kumimoji="0" lang="lv-LV" sz="1200" kern="1200">
                          <a:solidFill>
                            <a:schemeClr val="dk1"/>
                          </a:solidFill>
                          <a:latin typeface="+mn-lt"/>
                          <a:ea typeface="+mn-ea"/>
                          <a:cs typeface="+mn-cs"/>
                        </a:rPr>
                        <a:t>125</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1,47</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184,76</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0,0143</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16,01</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10,42</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26,43</a:t>
                      </a:r>
                    </a:p>
                  </a:txBody>
                  <a:tcPr marL="9525" marR="9525" marT="9525" marB="0" anchor="ctr"/>
                </a:tc>
              </a:tr>
              <a:tr h="532369">
                <a:tc>
                  <a:txBody>
                    <a:bodyPr/>
                    <a:lstStyle/>
                    <a:p>
                      <a:pPr algn="ctr"/>
                      <a:r>
                        <a:rPr lang="lv-LV" sz="1200" dirty="0" smtClean="0"/>
                        <a:t>Pārējie dzīvokļi</a:t>
                      </a:r>
                      <a:endParaRPr lang="lv-LV" sz="1200" dirty="0"/>
                    </a:p>
                  </a:txBody>
                  <a:tcPr marL="0" marR="0" marT="0" marB="0" anchor="ctr"/>
                </a:tc>
                <a:tc>
                  <a:txBody>
                    <a:bodyPr/>
                    <a:lstStyle/>
                    <a:p>
                      <a:pPr marL="0" algn="ctr" rtl="0" eaLnBrk="1" fontAlgn="b" latinLnBrk="0" hangingPunct="1"/>
                      <a:r>
                        <a:rPr kumimoji="0" lang="lv-LV" sz="1200" kern="1200" dirty="0">
                          <a:solidFill>
                            <a:schemeClr val="dk1"/>
                          </a:solidFill>
                          <a:latin typeface="+mn-lt"/>
                          <a:ea typeface="+mn-ea"/>
                          <a:cs typeface="+mn-cs"/>
                        </a:rPr>
                        <a:t>2095,5</a:t>
                      </a:r>
                    </a:p>
                  </a:txBody>
                  <a:tcPr marL="0" marR="0" marT="0" marB="0" anchor="ctr"/>
                </a:tc>
                <a:tc>
                  <a:txBody>
                    <a:bodyPr/>
                    <a:lstStyle/>
                    <a:p>
                      <a:pPr marL="0" algn="ctr" rtl="0" eaLnBrk="1" fontAlgn="b" latinLnBrk="0" hangingPunct="1"/>
                      <a:r>
                        <a:rPr kumimoji="0" lang="lv-LV" sz="1200" kern="1200">
                          <a:solidFill>
                            <a:schemeClr val="dk1"/>
                          </a:solidFill>
                          <a:latin typeface="+mn-lt"/>
                          <a:ea typeface="+mn-ea"/>
                          <a:cs typeface="+mn-cs"/>
                        </a:rPr>
                        <a:t>12545</a:t>
                      </a:r>
                    </a:p>
                  </a:txBody>
                  <a:tcPr marL="9525" marR="9525" marT="9525" marB="0" anchor="ctr"/>
                </a:tc>
                <a:tc>
                  <a:txBody>
                    <a:bodyPr/>
                    <a:lstStyle/>
                    <a:p>
                      <a:pPr marL="0" algn="ctr" rtl="0" eaLnBrk="1" fontAlgn="b" latinLnBrk="0" hangingPunct="1"/>
                      <a:r>
                        <a:rPr kumimoji="0" lang="lv-LV" sz="1200" kern="1200" dirty="0" smtClean="0">
                          <a:solidFill>
                            <a:schemeClr val="dk1"/>
                          </a:solidFill>
                          <a:latin typeface="+mn-lt"/>
                          <a:ea typeface="+mn-ea"/>
                          <a:cs typeface="+mn-cs"/>
                        </a:rPr>
                        <a:t>n/v</a:t>
                      </a:r>
                      <a:endParaRPr kumimoji="0" lang="lv-LV" sz="12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12545,06</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0,9713</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1086,77</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725,47</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1812,24</a:t>
                      </a:r>
                    </a:p>
                  </a:txBody>
                  <a:tcPr marL="9525" marR="9525" marT="9525" marB="0" anchor="ctr"/>
                </a:tc>
              </a:tr>
              <a:tr h="385659">
                <a:tc>
                  <a:txBody>
                    <a:bodyPr/>
                    <a:lstStyle/>
                    <a:p>
                      <a:pPr algn="ctr"/>
                      <a:r>
                        <a:rPr lang="lv-LV" sz="1200" b="1" dirty="0" smtClean="0"/>
                        <a:t>Kopā</a:t>
                      </a:r>
                      <a:endParaRPr lang="lv-LV" sz="1200" b="1" dirty="0"/>
                    </a:p>
                  </a:txBody>
                  <a:tcPr marL="0" marR="0" marT="0" marB="0" anchor="ctr"/>
                </a:tc>
                <a:tc>
                  <a:txBody>
                    <a:bodyPr/>
                    <a:lstStyle/>
                    <a:p>
                      <a:pPr marL="0" algn="ctr" rtl="0" eaLnBrk="1" fontAlgn="b" latinLnBrk="0" hangingPunct="1"/>
                      <a:r>
                        <a:rPr kumimoji="0" lang="lv-LV" sz="1200" b="1" kern="1200" dirty="0">
                          <a:solidFill>
                            <a:schemeClr val="dk1"/>
                          </a:solidFill>
                          <a:latin typeface="+mn-lt"/>
                          <a:ea typeface="+mn-ea"/>
                          <a:cs typeface="+mn-cs"/>
                        </a:rPr>
                        <a:t>2154,5</a:t>
                      </a:r>
                    </a:p>
                  </a:txBody>
                  <a:tcPr marL="0" marR="0" marT="0" marB="0" anchor="ctr"/>
                </a:tc>
                <a:tc>
                  <a:txBody>
                    <a:bodyPr/>
                    <a:lstStyle/>
                    <a:p>
                      <a:pPr marL="0" algn="ctr" rtl="0" eaLnBrk="1" fontAlgn="b" latinLnBrk="0" hangingPunct="1"/>
                      <a:r>
                        <a:rPr kumimoji="0" lang="lv-LV" sz="1200" kern="1200">
                          <a:solidFill>
                            <a:schemeClr val="dk1"/>
                          </a:solidFill>
                          <a:latin typeface="+mn-lt"/>
                          <a:ea typeface="+mn-ea"/>
                          <a:cs typeface="+mn-cs"/>
                        </a:rPr>
                        <a:t>13000</a:t>
                      </a:r>
                    </a:p>
                  </a:txBody>
                  <a:tcPr marL="9525" marR="9525" marT="9525" marB="0" anchor="ctr"/>
                </a:tc>
                <a:tc>
                  <a:txBody>
                    <a:bodyPr/>
                    <a:lstStyle/>
                    <a:p>
                      <a:pPr marL="0" algn="ctr" rtl="0" eaLnBrk="1" fontAlgn="b" latinLnBrk="0" hangingPunct="1"/>
                      <a:r>
                        <a:rPr kumimoji="0" lang="lv-LV" sz="1200" kern="1200" dirty="0" smtClean="0">
                          <a:solidFill>
                            <a:schemeClr val="dk1"/>
                          </a:solidFill>
                          <a:latin typeface="+mn-lt"/>
                          <a:ea typeface="+mn-ea"/>
                          <a:cs typeface="+mn-cs"/>
                        </a:rPr>
                        <a:t>n/v</a:t>
                      </a:r>
                      <a:endParaRPr kumimoji="0" lang="lv-LV" sz="1200" kern="1200" dirty="0">
                        <a:solidFill>
                          <a:schemeClr val="dk1"/>
                        </a:solidFill>
                        <a:latin typeface="+mn-lt"/>
                        <a:ea typeface="+mn-ea"/>
                        <a:cs typeface="+mn-cs"/>
                      </a:endParaRP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12915,43</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1,00</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1118,85</a:t>
                      </a:r>
                    </a:p>
                  </a:txBody>
                  <a:tcPr marL="9525" marR="9525" marT="9525" marB="0" anchor="ctr"/>
                </a:tc>
                <a:tc>
                  <a:txBody>
                    <a:bodyPr/>
                    <a:lstStyle/>
                    <a:p>
                      <a:pPr marL="0" algn="ctr" rtl="0" eaLnBrk="1" fontAlgn="b" latinLnBrk="0" hangingPunct="1"/>
                      <a:r>
                        <a:rPr kumimoji="0" lang="lv-LV" sz="1200" kern="1200">
                          <a:solidFill>
                            <a:schemeClr val="dk1"/>
                          </a:solidFill>
                          <a:latin typeface="+mn-lt"/>
                          <a:ea typeface="+mn-ea"/>
                          <a:cs typeface="+mn-cs"/>
                        </a:rPr>
                        <a:t>0,35</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745,90</a:t>
                      </a:r>
                    </a:p>
                  </a:txBody>
                  <a:tcPr marL="9525" marR="9525" marT="9525" marB="0" anchor="ctr"/>
                </a:tc>
                <a:tc>
                  <a:txBody>
                    <a:bodyPr/>
                    <a:lstStyle/>
                    <a:p>
                      <a:pPr marL="0" algn="ctr" rtl="0" eaLnBrk="1" fontAlgn="b" latinLnBrk="0" hangingPunct="1"/>
                      <a:r>
                        <a:rPr kumimoji="0" lang="lv-LV" sz="1200" kern="1200" dirty="0">
                          <a:solidFill>
                            <a:schemeClr val="dk1"/>
                          </a:solidFill>
                          <a:latin typeface="+mn-lt"/>
                          <a:ea typeface="+mn-ea"/>
                          <a:cs typeface="+mn-cs"/>
                        </a:rPr>
                        <a:t>1864,75</a:t>
                      </a:r>
                    </a:p>
                  </a:txBody>
                  <a:tcPr marL="9525" marR="9525" marT="9525" marB="0" anchor="ctr"/>
                </a:tc>
              </a:tr>
            </a:tbl>
          </a:graphicData>
        </a:graphic>
      </p:graphicFrame>
      <p:sp>
        <p:nvSpPr>
          <p:cNvPr id="4" name="Oval 3"/>
          <p:cNvSpPr/>
          <p:nvPr/>
        </p:nvSpPr>
        <p:spPr>
          <a:xfrm>
            <a:off x="8165343" y="3497808"/>
            <a:ext cx="1007233" cy="523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al 8"/>
          <p:cNvSpPr/>
          <p:nvPr/>
        </p:nvSpPr>
        <p:spPr>
          <a:xfrm>
            <a:off x="8151055" y="4407830"/>
            <a:ext cx="1007233" cy="523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00471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929" y="368394"/>
            <a:ext cx="6447501" cy="518984"/>
          </a:xfrm>
        </p:spPr>
        <p:txBody>
          <a:bodyPr>
            <a:noAutofit/>
          </a:bodyPr>
          <a:lstStyle/>
          <a:p>
            <a:pPr algn="ctr"/>
            <a:r>
              <a:rPr lang="lv-LV" sz="2400" dirty="0"/>
              <a:t>Piemērotākās metodikas izvēle 1</a:t>
            </a:r>
          </a:p>
        </p:txBody>
      </p:sp>
      <p:sp>
        <p:nvSpPr>
          <p:cNvPr id="3" name="Content Placeholder 2"/>
          <p:cNvSpPr>
            <a:spLocks noGrp="1"/>
          </p:cNvSpPr>
          <p:nvPr>
            <p:ph idx="1"/>
          </p:nvPr>
        </p:nvSpPr>
        <p:spPr>
          <a:xfrm>
            <a:off x="508000" y="1114697"/>
            <a:ext cx="8087360" cy="5425439"/>
          </a:xfrm>
        </p:spPr>
        <p:txBody>
          <a:bodyPr>
            <a:normAutofit fontScale="85000" lnSpcReduction="20000"/>
          </a:bodyPr>
          <a:lstStyle/>
          <a:p>
            <a:r>
              <a:rPr lang="lv-LV" dirty="0" smtClean="0"/>
              <a:t>Komplicētākās metodikas</a:t>
            </a:r>
          </a:p>
          <a:p>
            <a:pPr marL="0" indent="0">
              <a:buNone/>
            </a:pPr>
            <a:endParaRPr lang="lv-LV" dirty="0" smtClean="0"/>
          </a:p>
          <a:p>
            <a:pPr lvl="1"/>
            <a:r>
              <a:rPr lang="lv-LV" dirty="0"/>
              <a:t>P</a:t>
            </a:r>
            <a:r>
              <a:rPr lang="lv-LV" dirty="0" smtClean="0"/>
              <a:t>azīme atkarībā no veida kā siltumenerģija ēkā tiek patērēta (MK 524 18.punkts)</a:t>
            </a:r>
          </a:p>
          <a:p>
            <a:pPr lvl="2"/>
            <a:r>
              <a:rPr lang="lv-LV" dirty="0" smtClean="0"/>
              <a:t>Apkure + Karstais ūdens + Kārstā ūdens cirkulācija</a:t>
            </a:r>
          </a:p>
          <a:p>
            <a:pPr lvl="2"/>
            <a:r>
              <a:rPr lang="lv-LV" dirty="0" smtClean="0"/>
              <a:t>Apkure + karstais ūdens</a:t>
            </a:r>
          </a:p>
          <a:p>
            <a:pPr lvl="2"/>
            <a:r>
              <a:rPr lang="lv-LV" dirty="0" smtClean="0"/>
              <a:t>Apkure</a:t>
            </a:r>
          </a:p>
          <a:p>
            <a:pPr marL="685800" lvl="2" indent="0">
              <a:buNone/>
            </a:pPr>
            <a:endParaRPr lang="lv-LV" dirty="0"/>
          </a:p>
          <a:p>
            <a:pPr lvl="1"/>
            <a:r>
              <a:rPr lang="lv-LV" dirty="0" smtClean="0"/>
              <a:t>Pazīme atkarībā no siltumenerģijas uzskaites (sadales) iespējām (MK 524. 19.punkts)</a:t>
            </a:r>
          </a:p>
          <a:p>
            <a:pPr lvl="2"/>
            <a:r>
              <a:rPr lang="lv-LV" dirty="0"/>
              <a:t>siltumenerģijas skaitītāju dzīvojamās mājas </a:t>
            </a:r>
            <a:r>
              <a:rPr lang="lv-LV" dirty="0" smtClean="0"/>
              <a:t>ievadā</a:t>
            </a:r>
          </a:p>
          <a:p>
            <a:pPr lvl="2"/>
            <a:r>
              <a:rPr lang="lv-LV" dirty="0"/>
              <a:t>siltumenerģijas skaitītāju dzīvojamās mājas ievadā </a:t>
            </a:r>
            <a:r>
              <a:rPr lang="lv-LV" dirty="0" smtClean="0"/>
              <a:t>+ skaitītāju </a:t>
            </a:r>
            <a:r>
              <a:rPr lang="lv-LV" dirty="0"/>
              <a:t>dzīvojamās mājas apkurei </a:t>
            </a:r>
            <a:r>
              <a:rPr lang="lv-LV" dirty="0" smtClean="0"/>
              <a:t>patērētās siltumenerģijas uzskaitei</a:t>
            </a:r>
          </a:p>
          <a:p>
            <a:pPr lvl="2"/>
            <a:r>
              <a:rPr lang="lv-LV" dirty="0"/>
              <a:t>siltumenerģijas skaitītāju dzīvojamās mājas ievadā </a:t>
            </a:r>
            <a:r>
              <a:rPr lang="lv-LV" dirty="0" smtClean="0"/>
              <a:t>+ </a:t>
            </a:r>
            <a:r>
              <a:rPr lang="lv-LV" dirty="0"/>
              <a:t>siltuma maksas sadalītājus dzīvokļos</a:t>
            </a:r>
            <a:r>
              <a:rPr lang="lv-LV" dirty="0" smtClean="0"/>
              <a:t>, nedzīvojamās </a:t>
            </a:r>
            <a:r>
              <a:rPr lang="lv-LV" dirty="0"/>
              <a:t>telpās vai mākslinieka </a:t>
            </a:r>
            <a:r>
              <a:rPr lang="lv-LV" dirty="0" smtClean="0"/>
              <a:t>darbnīcās</a:t>
            </a:r>
          </a:p>
          <a:p>
            <a:pPr lvl="2"/>
            <a:r>
              <a:rPr lang="lv-LV" dirty="0"/>
              <a:t>siltumenerģijas skaitītāju dzīvojamās mājas ievadā </a:t>
            </a:r>
            <a:r>
              <a:rPr lang="lv-LV" dirty="0" smtClean="0"/>
              <a:t>+ </a:t>
            </a:r>
            <a:r>
              <a:rPr lang="lv-LV" dirty="0"/>
              <a:t>siltumenerģijas skaitītājus dzīvokļos, </a:t>
            </a:r>
            <a:r>
              <a:rPr lang="lv-LV" dirty="0" smtClean="0"/>
              <a:t>nedzīvojamās telpās </a:t>
            </a:r>
            <a:r>
              <a:rPr lang="lv-LV" dirty="0"/>
              <a:t>vai mākslinieka </a:t>
            </a:r>
            <a:r>
              <a:rPr lang="lv-LV" dirty="0" smtClean="0"/>
              <a:t>darbnīcās</a:t>
            </a:r>
          </a:p>
        </p:txBody>
      </p:sp>
    </p:spTree>
    <p:extLst>
      <p:ext uri="{BB962C8B-B14F-4D97-AF65-F5344CB8AC3E}">
        <p14:creationId xmlns:p14="http://schemas.microsoft.com/office/powerpoint/2010/main" val="58147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567" y="113211"/>
            <a:ext cx="6447501" cy="1105989"/>
          </a:xfrm>
        </p:spPr>
        <p:txBody>
          <a:bodyPr>
            <a:noAutofit/>
          </a:bodyPr>
          <a:lstStyle/>
          <a:p>
            <a:pPr algn="ctr"/>
            <a:r>
              <a:rPr lang="lv-LV" sz="2400" dirty="0" smtClean="0"/>
              <a:t>Korekcijas koeficientu pielietošana</a:t>
            </a:r>
            <a:endParaRPr lang="lv-LV" sz="2400" dirty="0"/>
          </a:p>
        </p:txBody>
      </p:sp>
      <p:sp>
        <p:nvSpPr>
          <p:cNvPr id="3" name="Content Placeholder 2"/>
          <p:cNvSpPr>
            <a:spLocks noGrp="1"/>
          </p:cNvSpPr>
          <p:nvPr>
            <p:ph idx="1"/>
          </p:nvPr>
        </p:nvSpPr>
        <p:spPr>
          <a:xfrm>
            <a:off x="508001" y="1463040"/>
            <a:ext cx="8191862" cy="4615543"/>
          </a:xfrm>
        </p:spPr>
        <p:txBody>
          <a:bodyPr>
            <a:normAutofit/>
          </a:bodyPr>
          <a:lstStyle/>
          <a:p>
            <a:r>
              <a:rPr lang="lv-LV" sz="2300" dirty="0" smtClean="0"/>
              <a:t>Korekcijas koeficienti paši par sevi neatrisinās jautājumu par maksājumu nevienlīdzību, jo:</a:t>
            </a:r>
          </a:p>
          <a:p>
            <a:pPr lvl="1"/>
            <a:r>
              <a:rPr lang="lv-LV" sz="1900" dirty="0" smtClean="0"/>
              <a:t>Korekcijas koeficients ir procentuāls reizinātājs, kas, ja </a:t>
            </a:r>
            <a:r>
              <a:rPr lang="lv-LV" sz="1900" dirty="0" err="1" smtClean="0"/>
              <a:t>termoregulators</a:t>
            </a:r>
            <a:r>
              <a:rPr lang="lv-LV" sz="1900" dirty="0" smtClean="0"/>
              <a:t> nogriezts līdz nullei, rezultējoši arī ir nulle</a:t>
            </a:r>
          </a:p>
          <a:p>
            <a:pPr marL="365760" lvl="1" indent="-256032">
              <a:spcBef>
                <a:spcPts val="400"/>
              </a:spcBef>
              <a:buSzPct val="68000"/>
              <a:buFont typeface="Wingdings 3"/>
              <a:buChar char=""/>
            </a:pPr>
            <a:r>
              <a:rPr lang="lv-LV" dirty="0"/>
              <a:t>Individuālās </a:t>
            </a:r>
            <a:r>
              <a:rPr lang="lv-LV" dirty="0" smtClean="0"/>
              <a:t>uzskaites </a:t>
            </a:r>
            <a:r>
              <a:rPr lang="lv-LV" dirty="0"/>
              <a:t>gadījumā būtu nepieciešams tehniskais risinājums, kas </a:t>
            </a:r>
            <a:r>
              <a:rPr lang="lv-LV" dirty="0" smtClean="0"/>
              <a:t>nodrošinātu siltumnesēja vismaz daļēju plūsmu</a:t>
            </a:r>
          </a:p>
          <a:p>
            <a:pPr lvl="1">
              <a:buSzPct val="68000"/>
            </a:pPr>
            <a:r>
              <a:rPr lang="lv-LV" sz="1900" dirty="0" smtClean="0"/>
              <a:t>Iespējams uzstādīt </a:t>
            </a:r>
            <a:r>
              <a:rPr lang="lv-LV" sz="1900" dirty="0" err="1" smtClean="0"/>
              <a:t>termoregulatorus</a:t>
            </a:r>
            <a:r>
              <a:rPr lang="lv-LV" sz="1900" dirty="0" smtClean="0"/>
              <a:t>, kas fiziski liedz apstādināt pilnībā siltumnesēja plūsmu.</a:t>
            </a:r>
          </a:p>
          <a:p>
            <a:pPr lvl="1">
              <a:buSzPct val="68000"/>
            </a:pPr>
            <a:r>
              <a:rPr lang="lv-LV" sz="1900" dirty="0" smtClean="0"/>
              <a:t>Stāvvadu vārstiem nodrošināt </a:t>
            </a:r>
            <a:r>
              <a:rPr lang="lv-LV" sz="1900" dirty="0" err="1" smtClean="0"/>
              <a:t>plombes</a:t>
            </a:r>
            <a:r>
              <a:rPr lang="lv-LV" sz="1900" dirty="0" smtClean="0"/>
              <a:t>, kur bojājumu gadījumā būtu iekasējama soda nauda.</a:t>
            </a:r>
          </a:p>
          <a:p>
            <a:pPr lvl="1">
              <a:buSzPct val="68000"/>
            </a:pPr>
            <a:r>
              <a:rPr lang="lv-LV" sz="1900" dirty="0" smtClean="0"/>
              <a:t>Iespējami arī citi risinājumi.</a:t>
            </a:r>
            <a:endParaRPr lang="lv-LV" sz="1900" dirty="0"/>
          </a:p>
          <a:p>
            <a:pPr lvl="1">
              <a:buSzPct val="68000"/>
            </a:pPr>
            <a:endParaRPr lang="lv-LV" sz="1900" dirty="0"/>
          </a:p>
          <a:p>
            <a:pPr lvl="1">
              <a:buSzPct val="68000"/>
            </a:pPr>
            <a:endParaRPr lang="lv-LV" sz="1900" dirty="0"/>
          </a:p>
          <a:p>
            <a:pPr lvl="1"/>
            <a:endParaRPr lang="lv-LV" sz="1900" dirty="0" smtClean="0"/>
          </a:p>
        </p:txBody>
      </p:sp>
    </p:spTree>
    <p:extLst>
      <p:ext uri="{BB962C8B-B14F-4D97-AF65-F5344CB8AC3E}">
        <p14:creationId xmlns:p14="http://schemas.microsoft.com/office/powerpoint/2010/main" val="2338270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lv-LV" dirty="0" smtClean="0"/>
          </a:p>
          <a:p>
            <a:pPr marL="109728" indent="0">
              <a:buNone/>
            </a:pPr>
            <a:endParaRPr lang="lv-LV" dirty="0"/>
          </a:p>
          <a:p>
            <a:pPr marL="109728" indent="0">
              <a:buNone/>
            </a:pPr>
            <a:endParaRPr lang="lv-LV" dirty="0" smtClean="0"/>
          </a:p>
          <a:p>
            <a:pPr marL="109728" indent="0" algn="ctr">
              <a:buNone/>
            </a:pPr>
            <a:r>
              <a:rPr lang="lv-LV" sz="3600" b="1" dirty="0" smtClean="0">
                <a:latin typeface="Times New Roman" panose="02020603050405020304" pitchFamily="18" charset="0"/>
                <a:cs typeface="Times New Roman" panose="02020603050405020304" pitchFamily="18" charset="0"/>
              </a:rPr>
              <a:t>Paldies!</a:t>
            </a:r>
            <a:endParaRPr lang="lv-LV" sz="3600"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endParaRPr lang="en-US" dirty="0"/>
          </a:p>
        </p:txBody>
      </p:sp>
      <p:sp>
        <p:nvSpPr>
          <p:cNvPr id="4" name="Title 3"/>
          <p:cNvSpPr>
            <a:spLocks noGrp="1"/>
          </p:cNvSpPr>
          <p:nvPr>
            <p:ph type="title"/>
          </p:nvPr>
        </p:nvSpPr>
        <p:spPr/>
        <p:txBody>
          <a:bodyPr/>
          <a:lstStyle/>
          <a:p>
            <a:endParaRPr lang="lv-LV" dirty="0"/>
          </a:p>
        </p:txBody>
      </p:sp>
    </p:spTree>
    <p:extLst>
      <p:ext uri="{BB962C8B-B14F-4D97-AF65-F5344CB8AC3E}">
        <p14:creationId xmlns:p14="http://schemas.microsoft.com/office/powerpoint/2010/main" val="3695891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947" y="246473"/>
            <a:ext cx="6447501" cy="518984"/>
          </a:xfrm>
        </p:spPr>
        <p:txBody>
          <a:bodyPr>
            <a:noAutofit/>
          </a:bodyPr>
          <a:lstStyle/>
          <a:p>
            <a:pPr algn="ctr"/>
            <a:r>
              <a:rPr lang="lv-LV" sz="2400" dirty="0"/>
              <a:t>Piemērotākās metodikas izvēle 2</a:t>
            </a:r>
          </a:p>
        </p:txBody>
      </p:sp>
      <p:sp>
        <p:nvSpPr>
          <p:cNvPr id="3" name="Content Placeholder 2"/>
          <p:cNvSpPr>
            <a:spLocks noGrp="1"/>
          </p:cNvSpPr>
          <p:nvPr>
            <p:ph idx="1"/>
          </p:nvPr>
        </p:nvSpPr>
        <p:spPr>
          <a:xfrm>
            <a:off x="507999" y="1053737"/>
            <a:ext cx="8104777" cy="4815840"/>
          </a:xfrm>
        </p:spPr>
        <p:txBody>
          <a:bodyPr>
            <a:normAutofit fontScale="77500" lnSpcReduction="20000"/>
          </a:bodyPr>
          <a:lstStyle/>
          <a:p>
            <a:r>
              <a:rPr lang="lv-LV" dirty="0" smtClean="0"/>
              <a:t>Savstarpēji saistītās kombinācijas, kas izveido MK 524 piedāvātās individuālās metodikas</a:t>
            </a:r>
          </a:p>
          <a:p>
            <a:pPr marL="0" indent="0">
              <a:buNone/>
            </a:pPr>
            <a:endParaRPr lang="lv-LV" dirty="0" smtClean="0"/>
          </a:p>
          <a:p>
            <a:pPr marL="257175" lvl="1" indent="-257175"/>
            <a:r>
              <a:rPr lang="lv-LV" sz="2600" dirty="0"/>
              <a:t>Apkure + Karstais ūdens + Kārstā ūdens </a:t>
            </a:r>
            <a:r>
              <a:rPr lang="lv-LV" sz="2600" dirty="0" smtClean="0"/>
              <a:t>cirkulācija</a:t>
            </a:r>
          </a:p>
          <a:p>
            <a:pPr marL="0" lvl="1" indent="0">
              <a:buNone/>
            </a:pPr>
            <a:endParaRPr lang="lv-LV" sz="2600" dirty="0"/>
          </a:p>
          <a:p>
            <a:pPr lvl="2"/>
            <a:r>
              <a:rPr lang="lv-LV" dirty="0"/>
              <a:t>siltumenerģijas skaitītāju dzīvojamās mājas </a:t>
            </a:r>
            <a:r>
              <a:rPr lang="lv-LV" dirty="0" smtClean="0"/>
              <a:t>ievadā (izvēles iespējas =&gt; MK 524 =&gt; </a:t>
            </a:r>
            <a:r>
              <a:rPr lang="lv-LV" b="1" dirty="0" smtClean="0"/>
              <a:t>2.pielikuma</a:t>
            </a:r>
            <a:r>
              <a:rPr lang="lv-LV" dirty="0" smtClean="0"/>
              <a:t> vai </a:t>
            </a:r>
            <a:r>
              <a:rPr lang="lv-LV" b="1" dirty="0" smtClean="0"/>
              <a:t>3.pielikuma</a:t>
            </a:r>
            <a:r>
              <a:rPr lang="lv-LV" dirty="0" smtClean="0"/>
              <a:t>, vai </a:t>
            </a:r>
            <a:r>
              <a:rPr lang="lv-LV" b="1" dirty="0" smtClean="0"/>
              <a:t>4.pielikuma</a:t>
            </a:r>
            <a:r>
              <a:rPr lang="lv-LV" dirty="0" smtClean="0"/>
              <a:t> metodika)</a:t>
            </a:r>
            <a:endParaRPr lang="lv-LV" dirty="0"/>
          </a:p>
          <a:p>
            <a:pPr lvl="2"/>
            <a:r>
              <a:rPr lang="lv-LV" dirty="0"/>
              <a:t>siltumenerģijas skaitītāju dzīvojamās mājas ievadā + skaitītāju dzīvojamās mājas apkurei patērētās siltumenerģijas </a:t>
            </a:r>
            <a:r>
              <a:rPr lang="lv-LV" dirty="0" smtClean="0"/>
              <a:t>uzskaitei </a:t>
            </a:r>
            <a:r>
              <a:rPr lang="lv-LV" dirty="0"/>
              <a:t>(izvēles iespējas =&gt; MK 524 =&gt; </a:t>
            </a:r>
            <a:r>
              <a:rPr lang="lv-LV" b="1" dirty="0" smtClean="0"/>
              <a:t>5.pielikuma</a:t>
            </a:r>
            <a:r>
              <a:rPr lang="lv-LV" dirty="0" smtClean="0"/>
              <a:t> </a:t>
            </a:r>
            <a:r>
              <a:rPr lang="lv-LV" dirty="0"/>
              <a:t>vai </a:t>
            </a:r>
            <a:r>
              <a:rPr lang="lv-LV" b="1" dirty="0" smtClean="0"/>
              <a:t>6.pielikuma</a:t>
            </a:r>
            <a:r>
              <a:rPr lang="lv-LV" dirty="0"/>
              <a:t>, vai </a:t>
            </a:r>
            <a:r>
              <a:rPr lang="lv-LV" b="1" dirty="0" smtClean="0"/>
              <a:t>7.pielikuma</a:t>
            </a:r>
            <a:r>
              <a:rPr lang="lv-LV" dirty="0" smtClean="0"/>
              <a:t> </a:t>
            </a:r>
            <a:r>
              <a:rPr lang="lv-LV" dirty="0"/>
              <a:t>metodika)</a:t>
            </a:r>
          </a:p>
          <a:p>
            <a:pPr lvl="2"/>
            <a:r>
              <a:rPr lang="lv-LV" dirty="0"/>
              <a:t>siltumenerģijas skaitītāju dzīvojamās mājas ievadā + siltuma maksas sadalītājus dzīvokļos, nedzīvojamās telpās vai mākslinieka </a:t>
            </a:r>
            <a:r>
              <a:rPr lang="lv-LV" dirty="0" smtClean="0"/>
              <a:t>darbnīcās </a:t>
            </a:r>
            <a:r>
              <a:rPr lang="lv-LV" dirty="0"/>
              <a:t>(izvēles iespējas =&gt; MK 524 =&gt; </a:t>
            </a:r>
            <a:r>
              <a:rPr lang="lv-LV" b="1" dirty="0" smtClean="0"/>
              <a:t>8.pielikuma</a:t>
            </a:r>
            <a:r>
              <a:rPr lang="lv-LV" dirty="0" smtClean="0"/>
              <a:t> </a:t>
            </a:r>
            <a:r>
              <a:rPr lang="lv-LV" dirty="0"/>
              <a:t>vai </a:t>
            </a:r>
            <a:r>
              <a:rPr lang="lv-LV" b="1" dirty="0" smtClean="0"/>
              <a:t>9.pielikuma</a:t>
            </a:r>
            <a:r>
              <a:rPr lang="lv-LV" dirty="0"/>
              <a:t>, vai </a:t>
            </a:r>
            <a:r>
              <a:rPr lang="lv-LV" b="1" dirty="0" smtClean="0"/>
              <a:t>10.pielikuma</a:t>
            </a:r>
            <a:r>
              <a:rPr lang="lv-LV" dirty="0" smtClean="0"/>
              <a:t> </a:t>
            </a:r>
            <a:r>
              <a:rPr lang="lv-LV" dirty="0"/>
              <a:t>metodika</a:t>
            </a:r>
            <a:r>
              <a:rPr lang="lv-LV" dirty="0" smtClean="0"/>
              <a:t>)</a:t>
            </a:r>
          </a:p>
          <a:p>
            <a:pPr lvl="2"/>
            <a:r>
              <a:rPr lang="lv-LV" dirty="0"/>
              <a:t>siltumenerģijas skaitītāju dzīvojamās mājas ievadā + siltumenerģijas skaitītājus dzīvokļos, nedzīvojamās telpās vai mākslinieka </a:t>
            </a:r>
            <a:r>
              <a:rPr lang="lv-LV" dirty="0" smtClean="0"/>
              <a:t>darbnīcās </a:t>
            </a:r>
            <a:r>
              <a:rPr lang="lv-LV" dirty="0"/>
              <a:t>(izvēles iespējas =&gt; MK 524 =&gt; </a:t>
            </a:r>
            <a:r>
              <a:rPr lang="lv-LV" b="1" dirty="0" smtClean="0"/>
              <a:t>11.pielikuma</a:t>
            </a:r>
            <a:r>
              <a:rPr lang="lv-LV" dirty="0" smtClean="0"/>
              <a:t> </a:t>
            </a:r>
            <a:r>
              <a:rPr lang="lv-LV" dirty="0"/>
              <a:t>vai </a:t>
            </a:r>
            <a:r>
              <a:rPr lang="lv-LV" b="1" dirty="0" smtClean="0"/>
              <a:t>12.pielikuma</a:t>
            </a:r>
            <a:r>
              <a:rPr lang="lv-LV" dirty="0"/>
              <a:t>, vai </a:t>
            </a:r>
            <a:r>
              <a:rPr lang="lv-LV" b="1" dirty="0" smtClean="0"/>
              <a:t>13.pielikuma</a:t>
            </a:r>
            <a:r>
              <a:rPr lang="lv-LV" dirty="0" smtClean="0"/>
              <a:t> </a:t>
            </a:r>
            <a:r>
              <a:rPr lang="lv-LV" dirty="0"/>
              <a:t>metodika)</a:t>
            </a:r>
          </a:p>
          <a:p>
            <a:pPr lvl="2"/>
            <a:endParaRPr lang="lv-LV" dirty="0"/>
          </a:p>
        </p:txBody>
      </p:sp>
    </p:spTree>
    <p:extLst>
      <p:ext uri="{BB962C8B-B14F-4D97-AF65-F5344CB8AC3E}">
        <p14:creationId xmlns:p14="http://schemas.microsoft.com/office/powerpoint/2010/main" val="118768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355" y="350976"/>
            <a:ext cx="6447501" cy="518984"/>
          </a:xfrm>
        </p:spPr>
        <p:txBody>
          <a:bodyPr>
            <a:noAutofit/>
          </a:bodyPr>
          <a:lstStyle/>
          <a:p>
            <a:pPr algn="ctr"/>
            <a:r>
              <a:rPr lang="lv-LV" sz="2400" dirty="0"/>
              <a:t>Piemērotākās metodikas izvēle 3</a:t>
            </a:r>
          </a:p>
        </p:txBody>
      </p:sp>
      <p:sp>
        <p:nvSpPr>
          <p:cNvPr id="3" name="Content Placeholder 2"/>
          <p:cNvSpPr>
            <a:spLocks noGrp="1"/>
          </p:cNvSpPr>
          <p:nvPr>
            <p:ph idx="1"/>
          </p:nvPr>
        </p:nvSpPr>
        <p:spPr>
          <a:xfrm>
            <a:off x="508000" y="1010195"/>
            <a:ext cx="8148320" cy="5155474"/>
          </a:xfrm>
        </p:spPr>
        <p:txBody>
          <a:bodyPr>
            <a:normAutofit fontScale="92500" lnSpcReduction="20000"/>
          </a:bodyPr>
          <a:lstStyle/>
          <a:p>
            <a:r>
              <a:rPr lang="lv-LV" dirty="0" smtClean="0"/>
              <a:t>Savstarpēji saistītās kombinācijas, kas izveido MK 524 piedāvātās individuālās metodikas</a:t>
            </a:r>
          </a:p>
          <a:p>
            <a:pPr marL="0" indent="0">
              <a:buNone/>
            </a:pPr>
            <a:endParaRPr lang="lv-LV" dirty="0" smtClean="0"/>
          </a:p>
          <a:p>
            <a:pPr marL="257175" lvl="1" indent="-257175"/>
            <a:r>
              <a:rPr lang="lv-LV" sz="2200" dirty="0"/>
              <a:t>Apkure + Karstais </a:t>
            </a:r>
            <a:r>
              <a:rPr lang="lv-LV" sz="2200" dirty="0" smtClean="0"/>
              <a:t>ūdens</a:t>
            </a:r>
          </a:p>
          <a:p>
            <a:pPr marL="0" lvl="1" indent="0">
              <a:buNone/>
            </a:pPr>
            <a:endParaRPr lang="lv-LV" sz="2200" dirty="0"/>
          </a:p>
          <a:p>
            <a:pPr lvl="2"/>
            <a:r>
              <a:rPr lang="lv-LV" dirty="0" smtClean="0"/>
              <a:t>siltumenerģijas skaitītāju dzīvojamās mājas ievadā (MK 524 =&gt; </a:t>
            </a:r>
            <a:r>
              <a:rPr lang="lv-LV" b="1" dirty="0" smtClean="0"/>
              <a:t>14.pielikuma</a:t>
            </a:r>
            <a:r>
              <a:rPr lang="lv-LV" dirty="0" smtClean="0"/>
              <a:t> metodika)</a:t>
            </a:r>
          </a:p>
          <a:p>
            <a:pPr lvl="2"/>
            <a:r>
              <a:rPr lang="lv-LV" dirty="0" smtClean="0"/>
              <a:t>siltumenerģijas </a:t>
            </a:r>
            <a:r>
              <a:rPr lang="lv-LV" dirty="0"/>
              <a:t>skaitītāju dzīvojamās mājas ievadā + skaitītāju dzīvojamās mājas apkurei patērētās siltumenerģijas </a:t>
            </a:r>
            <a:r>
              <a:rPr lang="lv-LV" dirty="0" smtClean="0"/>
              <a:t>uzskaitei (MK </a:t>
            </a:r>
            <a:r>
              <a:rPr lang="lv-LV" dirty="0"/>
              <a:t>524 =&gt; </a:t>
            </a:r>
            <a:r>
              <a:rPr lang="lv-LV" dirty="0" smtClean="0"/>
              <a:t>15</a:t>
            </a:r>
            <a:r>
              <a:rPr lang="lv-LV" b="1" dirty="0" smtClean="0"/>
              <a:t>.pielikuma</a:t>
            </a:r>
            <a:r>
              <a:rPr lang="lv-LV" dirty="0" smtClean="0"/>
              <a:t> </a:t>
            </a:r>
            <a:r>
              <a:rPr lang="lv-LV" dirty="0"/>
              <a:t>metodika)</a:t>
            </a:r>
          </a:p>
          <a:p>
            <a:pPr lvl="2"/>
            <a:r>
              <a:rPr lang="lv-LV" dirty="0"/>
              <a:t>siltumenerģijas skaitītāju dzīvojamās mājas ievadā + siltuma maksas sadalītājus dzīvokļos, nedzīvojamās telpās vai mākslinieka </a:t>
            </a:r>
            <a:r>
              <a:rPr lang="lv-LV" dirty="0" smtClean="0"/>
              <a:t>darbnīcās (MK </a:t>
            </a:r>
            <a:r>
              <a:rPr lang="lv-LV" dirty="0"/>
              <a:t>524 =&gt; </a:t>
            </a:r>
            <a:r>
              <a:rPr lang="lv-LV" b="1" dirty="0" smtClean="0"/>
              <a:t>16.pielikuma</a:t>
            </a:r>
            <a:r>
              <a:rPr lang="lv-LV" dirty="0" smtClean="0"/>
              <a:t> metodika)</a:t>
            </a:r>
          </a:p>
          <a:p>
            <a:pPr lvl="2"/>
            <a:r>
              <a:rPr lang="lv-LV" dirty="0"/>
              <a:t>siltumenerģijas skaitītāju dzīvojamās mājas ievadā + siltumenerģijas skaitītājus dzīvokļos, nedzīvojamās telpās vai mākslinieka </a:t>
            </a:r>
            <a:r>
              <a:rPr lang="lv-LV" dirty="0" smtClean="0"/>
              <a:t>darbnīcās (MK </a:t>
            </a:r>
            <a:r>
              <a:rPr lang="lv-LV" dirty="0"/>
              <a:t>524 =&gt; </a:t>
            </a:r>
            <a:r>
              <a:rPr lang="lv-LV" b="1" dirty="0" smtClean="0"/>
              <a:t>17.pielikuma</a:t>
            </a:r>
            <a:r>
              <a:rPr lang="lv-LV" dirty="0" smtClean="0"/>
              <a:t> metodika</a:t>
            </a:r>
            <a:r>
              <a:rPr lang="lv-LV" dirty="0"/>
              <a:t>)</a:t>
            </a:r>
          </a:p>
          <a:p>
            <a:pPr lvl="2"/>
            <a:endParaRPr lang="lv-LV" dirty="0"/>
          </a:p>
        </p:txBody>
      </p:sp>
    </p:spTree>
    <p:extLst>
      <p:ext uri="{BB962C8B-B14F-4D97-AF65-F5344CB8AC3E}">
        <p14:creationId xmlns:p14="http://schemas.microsoft.com/office/powerpoint/2010/main" val="417870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298725"/>
            <a:ext cx="6447501" cy="518984"/>
          </a:xfrm>
        </p:spPr>
        <p:txBody>
          <a:bodyPr>
            <a:noAutofit/>
          </a:bodyPr>
          <a:lstStyle/>
          <a:p>
            <a:pPr algn="ctr"/>
            <a:r>
              <a:rPr lang="lv-LV" sz="2400" dirty="0"/>
              <a:t>Piemērotākās metodikas izvēle 4</a:t>
            </a:r>
          </a:p>
        </p:txBody>
      </p:sp>
      <p:sp>
        <p:nvSpPr>
          <p:cNvPr id="3" name="Content Placeholder 2"/>
          <p:cNvSpPr>
            <a:spLocks noGrp="1"/>
          </p:cNvSpPr>
          <p:nvPr>
            <p:ph idx="1"/>
          </p:nvPr>
        </p:nvSpPr>
        <p:spPr>
          <a:xfrm>
            <a:off x="507999" y="1481267"/>
            <a:ext cx="8200571" cy="4553773"/>
          </a:xfrm>
        </p:spPr>
        <p:txBody>
          <a:bodyPr>
            <a:normAutofit fontScale="92500" lnSpcReduction="10000"/>
          </a:bodyPr>
          <a:lstStyle/>
          <a:p>
            <a:r>
              <a:rPr lang="lv-LV" dirty="0" smtClean="0"/>
              <a:t>Savstarpēji saistītās kombinācijas, kas izveido MK 524 piedāvātās individuālās metodikas</a:t>
            </a:r>
          </a:p>
          <a:p>
            <a:pPr marL="0" indent="0">
              <a:buNone/>
            </a:pPr>
            <a:endParaRPr lang="lv-LV" dirty="0" smtClean="0"/>
          </a:p>
          <a:p>
            <a:pPr marL="257175" lvl="1" indent="-257175"/>
            <a:r>
              <a:rPr lang="lv-LV" sz="2000" dirty="0" smtClean="0"/>
              <a:t>Apkure</a:t>
            </a:r>
          </a:p>
          <a:p>
            <a:pPr marL="257175" lvl="1" indent="-257175"/>
            <a:endParaRPr lang="lv-LV" sz="2000" dirty="0"/>
          </a:p>
          <a:p>
            <a:pPr lvl="2"/>
            <a:r>
              <a:rPr lang="lv-LV" dirty="0" smtClean="0"/>
              <a:t>siltumenerģijas skaitītāju dzīvojamās mājas ievadā (MK 524 =&gt; </a:t>
            </a:r>
            <a:r>
              <a:rPr lang="lv-LV" b="1" dirty="0" smtClean="0"/>
              <a:t>18.pielikuma</a:t>
            </a:r>
            <a:r>
              <a:rPr lang="lv-LV" dirty="0" smtClean="0"/>
              <a:t> metodika)</a:t>
            </a:r>
          </a:p>
          <a:p>
            <a:pPr lvl="2"/>
            <a:r>
              <a:rPr lang="lv-LV" dirty="0" smtClean="0"/>
              <a:t>siltumenerģijas </a:t>
            </a:r>
            <a:r>
              <a:rPr lang="lv-LV" dirty="0"/>
              <a:t>skaitītāju dzīvojamās mājas ievadā + siltuma maksas sadalītājus dzīvokļos, nedzīvojamās telpās vai mākslinieka </a:t>
            </a:r>
            <a:r>
              <a:rPr lang="lv-LV" dirty="0" smtClean="0"/>
              <a:t>darbnīcās (MK </a:t>
            </a:r>
            <a:r>
              <a:rPr lang="lv-LV" dirty="0"/>
              <a:t>524 =&gt; </a:t>
            </a:r>
            <a:r>
              <a:rPr lang="lv-LV" b="1" dirty="0" smtClean="0"/>
              <a:t>19.pielikuma</a:t>
            </a:r>
            <a:r>
              <a:rPr lang="lv-LV" dirty="0" smtClean="0"/>
              <a:t> metodika)</a:t>
            </a:r>
          </a:p>
          <a:p>
            <a:pPr lvl="2"/>
            <a:r>
              <a:rPr lang="lv-LV" dirty="0"/>
              <a:t>siltumenerģijas skaitītāju dzīvojamās mājas ievadā + siltumenerģijas skaitītājus dzīvokļos, nedzīvojamās telpās vai mākslinieka </a:t>
            </a:r>
            <a:r>
              <a:rPr lang="lv-LV" dirty="0" smtClean="0"/>
              <a:t>darbnīcās (MK </a:t>
            </a:r>
            <a:r>
              <a:rPr lang="lv-LV" dirty="0"/>
              <a:t>524 =&gt; </a:t>
            </a:r>
            <a:r>
              <a:rPr lang="lv-LV" b="1" dirty="0" smtClean="0"/>
              <a:t>20.pielikuma</a:t>
            </a:r>
            <a:r>
              <a:rPr lang="lv-LV" dirty="0" smtClean="0"/>
              <a:t> metodika</a:t>
            </a:r>
            <a:r>
              <a:rPr lang="lv-LV" dirty="0"/>
              <a:t>)</a:t>
            </a:r>
          </a:p>
          <a:p>
            <a:pPr lvl="2"/>
            <a:endParaRPr lang="lv-LV" dirty="0"/>
          </a:p>
        </p:txBody>
      </p:sp>
    </p:spTree>
    <p:extLst>
      <p:ext uri="{BB962C8B-B14F-4D97-AF65-F5344CB8AC3E}">
        <p14:creationId xmlns:p14="http://schemas.microsoft.com/office/powerpoint/2010/main" val="167584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23" y="255183"/>
            <a:ext cx="6447501" cy="518984"/>
          </a:xfrm>
        </p:spPr>
        <p:txBody>
          <a:bodyPr>
            <a:noAutofit/>
          </a:bodyPr>
          <a:lstStyle/>
          <a:p>
            <a:pPr algn="ctr"/>
            <a:r>
              <a:rPr lang="lv-LV" sz="2400" dirty="0"/>
              <a:t>Metodiku izvēles </a:t>
            </a:r>
            <a:r>
              <a:rPr lang="lv-LV" sz="2400" dirty="0" smtClean="0"/>
              <a:t>iespējas 1</a:t>
            </a:r>
            <a:endParaRPr lang="lv-LV" sz="2400" dirty="0"/>
          </a:p>
        </p:txBody>
      </p:sp>
      <p:sp>
        <p:nvSpPr>
          <p:cNvPr id="3" name="Content Placeholder 2"/>
          <p:cNvSpPr>
            <a:spLocks noGrp="1"/>
          </p:cNvSpPr>
          <p:nvPr>
            <p:ph idx="1"/>
          </p:nvPr>
        </p:nvSpPr>
        <p:spPr>
          <a:xfrm>
            <a:off x="507999" y="1481267"/>
            <a:ext cx="8096069" cy="4327350"/>
          </a:xfrm>
        </p:spPr>
        <p:txBody>
          <a:bodyPr>
            <a:normAutofit fontScale="92500"/>
          </a:bodyPr>
          <a:lstStyle/>
          <a:p>
            <a:r>
              <a:rPr lang="lv-LV" dirty="0" smtClean="0"/>
              <a:t>Karstā ūdens cirkulācijas komponentes sadale</a:t>
            </a:r>
          </a:p>
          <a:p>
            <a:pPr lvl="1"/>
            <a:r>
              <a:rPr lang="lv-LV" dirty="0" smtClean="0"/>
              <a:t>Karstā ūdens cirkulācija, kas sadalīta proporcionāli dzīvojamās mājas apkurināmās platības kvadrātmetriem </a:t>
            </a:r>
            <a:r>
              <a:rPr lang="lv-LV" dirty="0"/>
              <a:t>(MK 524 =&gt; </a:t>
            </a:r>
            <a:r>
              <a:rPr lang="lv-LV" b="1" dirty="0" smtClean="0"/>
              <a:t>2.pielikuma, 5.pielikuma un 8.pielikuma</a:t>
            </a:r>
            <a:r>
              <a:rPr lang="lv-LV" dirty="0" smtClean="0"/>
              <a:t> metodikas)</a:t>
            </a:r>
          </a:p>
          <a:p>
            <a:pPr lvl="1"/>
            <a:r>
              <a:rPr lang="lv-LV" dirty="0"/>
              <a:t>Karstā ūdens cirkulācija, kas sadalīta proporcionāli dzīvojamās mājas </a:t>
            </a:r>
            <a:r>
              <a:rPr lang="lv-LV" dirty="0" smtClean="0"/>
              <a:t>īpašumu skaitam </a:t>
            </a:r>
            <a:r>
              <a:rPr lang="lv-LV" dirty="0"/>
              <a:t>(MK 524 =&gt; </a:t>
            </a:r>
            <a:r>
              <a:rPr lang="lv-LV" b="1" dirty="0" smtClean="0"/>
              <a:t>3.pielikuma</a:t>
            </a:r>
            <a:r>
              <a:rPr lang="lv-LV" b="1" dirty="0"/>
              <a:t>, </a:t>
            </a:r>
            <a:r>
              <a:rPr lang="lv-LV" b="1" dirty="0" smtClean="0"/>
              <a:t>6.pielikuma </a:t>
            </a:r>
            <a:r>
              <a:rPr lang="lv-LV" b="1" dirty="0"/>
              <a:t>un </a:t>
            </a:r>
            <a:r>
              <a:rPr lang="lv-LV" b="1" dirty="0" smtClean="0"/>
              <a:t>9.pielikuma</a:t>
            </a:r>
            <a:r>
              <a:rPr lang="lv-LV" dirty="0" smtClean="0"/>
              <a:t> </a:t>
            </a:r>
            <a:r>
              <a:rPr lang="lv-LV" dirty="0"/>
              <a:t>metodikas)</a:t>
            </a:r>
            <a:endParaRPr lang="lv-LV" dirty="0" smtClean="0"/>
          </a:p>
          <a:p>
            <a:pPr lvl="1"/>
            <a:r>
              <a:rPr lang="lv-LV" dirty="0"/>
              <a:t>Karstā ūdens cirkulācija, kas </a:t>
            </a:r>
            <a:r>
              <a:rPr lang="lv-LV" dirty="0" smtClean="0"/>
              <a:t>pieņemta kā konstanta vērtība un sadalīta </a:t>
            </a:r>
            <a:r>
              <a:rPr lang="lv-LV" dirty="0"/>
              <a:t>proporcionāli dzīvojamās mājas īpašumu </a:t>
            </a:r>
            <a:r>
              <a:rPr lang="lv-LV" dirty="0" smtClean="0"/>
              <a:t>skaitam </a:t>
            </a:r>
            <a:r>
              <a:rPr lang="lv-LV" dirty="0"/>
              <a:t>(MK 524 =&gt; </a:t>
            </a:r>
            <a:r>
              <a:rPr lang="lv-LV" b="1" dirty="0" smtClean="0"/>
              <a:t>4.pielikuma</a:t>
            </a:r>
            <a:r>
              <a:rPr lang="lv-LV" b="1" dirty="0"/>
              <a:t>, </a:t>
            </a:r>
            <a:r>
              <a:rPr lang="lv-LV" b="1" dirty="0" smtClean="0"/>
              <a:t>7.pielikuma </a:t>
            </a:r>
            <a:r>
              <a:rPr lang="lv-LV" b="1" dirty="0"/>
              <a:t>un </a:t>
            </a:r>
            <a:r>
              <a:rPr lang="lv-LV" b="1" dirty="0" smtClean="0"/>
              <a:t>10.pielikuma</a:t>
            </a:r>
            <a:r>
              <a:rPr lang="lv-LV" dirty="0" smtClean="0"/>
              <a:t> </a:t>
            </a:r>
            <a:r>
              <a:rPr lang="lv-LV" dirty="0"/>
              <a:t>metodikas)</a:t>
            </a:r>
          </a:p>
        </p:txBody>
      </p:sp>
    </p:spTree>
    <p:extLst>
      <p:ext uri="{BB962C8B-B14F-4D97-AF65-F5344CB8AC3E}">
        <p14:creationId xmlns:p14="http://schemas.microsoft.com/office/powerpoint/2010/main" val="182018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23" y="0"/>
            <a:ext cx="6447501" cy="518984"/>
          </a:xfrm>
        </p:spPr>
        <p:txBody>
          <a:bodyPr>
            <a:noAutofit/>
          </a:bodyPr>
          <a:lstStyle/>
          <a:p>
            <a:pPr algn="ctr"/>
            <a:r>
              <a:rPr lang="lv-LV" sz="2400" dirty="0"/>
              <a:t>Metodiku izvēles </a:t>
            </a:r>
            <a:r>
              <a:rPr lang="lv-LV" sz="2400" dirty="0" smtClean="0"/>
              <a:t>iespējas 2</a:t>
            </a:r>
            <a:endParaRPr lang="lv-LV" sz="2400" dirty="0"/>
          </a:p>
        </p:txBody>
      </p:sp>
      <p:sp>
        <p:nvSpPr>
          <p:cNvPr id="3" name="Content Placeholder 2"/>
          <p:cNvSpPr>
            <a:spLocks noGrp="1"/>
          </p:cNvSpPr>
          <p:nvPr>
            <p:ph idx="1"/>
          </p:nvPr>
        </p:nvSpPr>
        <p:spPr>
          <a:xfrm>
            <a:off x="507999" y="5453349"/>
            <a:ext cx="8096069" cy="355268"/>
          </a:xfrm>
        </p:spPr>
        <p:txBody>
          <a:bodyPr>
            <a:normAutofit fontScale="77500" lnSpcReduction="20000"/>
          </a:bodyPr>
          <a:lstStyle/>
          <a:p>
            <a:endParaRPr lang="lv-LV" dirty="0"/>
          </a:p>
        </p:txBody>
      </p:sp>
      <p:pic>
        <p:nvPicPr>
          <p:cNvPr id="1026" name="Picture 2" descr="http://www.rs.lv/str/702_Ekas%20siltumapgades%20sistemas%20principiala%20shema.JPG"/>
          <p:cNvPicPr>
            <a:picLocks noChangeAspect="1" noChangeArrowheads="1"/>
          </p:cNvPicPr>
          <p:nvPr/>
        </p:nvPicPr>
        <p:blipFill>
          <a:blip r:embed="rId2" cstate="print"/>
          <a:srcRect/>
          <a:stretch>
            <a:fillRect/>
          </a:stretch>
        </p:blipFill>
        <p:spPr bwMode="auto">
          <a:xfrm>
            <a:off x="507999" y="518984"/>
            <a:ext cx="8239278" cy="5252541"/>
          </a:xfrm>
          <a:prstGeom prst="rect">
            <a:avLst/>
          </a:prstGeom>
          <a:noFill/>
        </p:spPr>
      </p:pic>
      <p:sp>
        <p:nvSpPr>
          <p:cNvPr id="5" name="Title 1"/>
          <p:cNvSpPr txBox="1">
            <a:spLocks/>
          </p:cNvSpPr>
          <p:nvPr/>
        </p:nvSpPr>
        <p:spPr>
          <a:xfrm>
            <a:off x="1476226" y="5808617"/>
            <a:ext cx="6447501" cy="309663"/>
          </a:xfrm>
          <a:prstGeom prst="rect">
            <a:avLst/>
          </a:prstGeom>
        </p:spPr>
        <p:txBody>
          <a:bodyPr vert="horz" rtlCol="0" anchor="ctr">
            <a:noAutofit/>
            <a:scene3d>
              <a:camera prst="orthographicFront"/>
              <a:lightRig rig="soft" dir="t"/>
            </a:scene3d>
            <a:sp3d prstMaterial="softEdge">
              <a:bevelT w="25400" h="25400"/>
            </a:sp3d>
          </a:bodyPr>
          <a:lstStyle/>
          <a:p>
            <a:pPr lvl="0" algn="ctr" defTabSz="914400" fontAlgn="auto">
              <a:spcAft>
                <a:spcPts val="0"/>
              </a:spcAft>
            </a:pPr>
            <a:r>
              <a:rPr kumimoji="0" lang="lv-LV" sz="12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Attēla</a:t>
            </a:r>
            <a:r>
              <a:rPr lang="lv-LV" sz="1200" b="1" dirty="0" smtClean="0">
                <a:effectLst>
                  <a:outerShdw blurRad="31750" dist="25400" dir="5400000" algn="tl" rotWithShape="0">
                    <a:srgbClr val="000000">
                      <a:alpha val="25000"/>
                    </a:srgbClr>
                  </a:outerShdw>
                </a:effectLst>
                <a:latin typeface="+mj-lt"/>
                <a:ea typeface="+mj-ea"/>
                <a:cs typeface="+mj-cs"/>
              </a:rPr>
              <a:t> avots: http://www.rs.lv/index.php?aid=1&amp;id=4</a:t>
            </a:r>
            <a:endParaRPr kumimoji="0" lang="lv-LV" sz="12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182018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023" y="-4309"/>
            <a:ext cx="6447501" cy="518984"/>
          </a:xfrm>
        </p:spPr>
        <p:txBody>
          <a:bodyPr>
            <a:noAutofit/>
          </a:bodyPr>
          <a:lstStyle/>
          <a:p>
            <a:pPr algn="ctr"/>
            <a:r>
              <a:rPr lang="lv-LV" sz="2400" dirty="0"/>
              <a:t>Metodiku izvēles </a:t>
            </a:r>
            <a:r>
              <a:rPr lang="lv-LV" sz="2400" dirty="0" smtClean="0"/>
              <a:t>iespējas 3</a:t>
            </a:r>
            <a:endParaRPr lang="lv-LV" sz="2400" dirty="0"/>
          </a:p>
        </p:txBody>
      </p:sp>
      <p:sp>
        <p:nvSpPr>
          <p:cNvPr id="6" name="Title 1"/>
          <p:cNvSpPr txBox="1">
            <a:spLocks/>
          </p:cNvSpPr>
          <p:nvPr/>
        </p:nvSpPr>
        <p:spPr>
          <a:xfrm>
            <a:off x="1476226" y="6334699"/>
            <a:ext cx="6447501" cy="309663"/>
          </a:xfrm>
          <a:prstGeom prst="rect">
            <a:avLst/>
          </a:prstGeom>
        </p:spPr>
        <p:txBody>
          <a:bodyPr vert="horz" rtlCol="0" anchor="ctr">
            <a:noAutofit/>
            <a:scene3d>
              <a:camera prst="orthographicFront"/>
              <a:lightRig rig="soft" dir="t"/>
            </a:scene3d>
            <a:sp3d prstMaterial="softEdge">
              <a:bevelT w="25400" h="25400"/>
            </a:sp3d>
          </a:bodyPr>
          <a:lstStyle/>
          <a:p>
            <a:pPr lvl="0" algn="ctr" defTabSz="914400" fontAlgn="auto">
              <a:spcAft>
                <a:spcPts val="0"/>
              </a:spcAft>
            </a:pPr>
            <a:r>
              <a:rPr kumimoji="0" lang="lv-LV" sz="1200" i="0" u="none" strike="noStrike" kern="1200" cap="none" spc="0" normalizeH="0" baseline="0" noProof="0" dirty="0" smtClean="0">
                <a:ln>
                  <a:noFill/>
                </a:ln>
                <a:uLnTx/>
                <a:uFillTx/>
                <a:ea typeface="+mj-ea"/>
                <a:cs typeface="Times New Roman" pitchFamily="18" charset="0"/>
              </a:rPr>
              <a:t>Attēla</a:t>
            </a:r>
            <a:r>
              <a:rPr lang="lv-LV" sz="1200" dirty="0" smtClean="0">
                <a:ea typeface="+mj-ea"/>
                <a:cs typeface="Times New Roman" pitchFamily="18" charset="0"/>
              </a:rPr>
              <a:t> avots: http://www.rs.lv/index.php?aid=1&amp;id=4</a:t>
            </a:r>
            <a:endParaRPr kumimoji="0" lang="lv-LV" sz="1200" i="0" u="none" strike="noStrike" kern="1200" cap="none" spc="0" normalizeH="0" baseline="0" noProof="0" dirty="0">
              <a:ln>
                <a:noFill/>
              </a:ln>
              <a:uLnTx/>
              <a:uFillTx/>
              <a:ea typeface="+mj-ea"/>
              <a:cs typeface="Times New Roman" pitchFamily="18" charset="0"/>
            </a:endParaRPr>
          </a:p>
        </p:txBody>
      </p:sp>
      <p:pic>
        <p:nvPicPr>
          <p:cNvPr id="94210" name="Picture 2" descr="http://www.rs.lv/str/703_ISM%20shema.jpg"/>
          <p:cNvPicPr>
            <a:picLocks noChangeAspect="1" noChangeArrowheads="1"/>
          </p:cNvPicPr>
          <p:nvPr/>
        </p:nvPicPr>
        <p:blipFill>
          <a:blip r:embed="rId2" cstate="print"/>
          <a:srcRect/>
          <a:stretch>
            <a:fillRect/>
          </a:stretch>
        </p:blipFill>
        <p:spPr bwMode="auto">
          <a:xfrm>
            <a:off x="860654" y="514675"/>
            <a:ext cx="7490132" cy="5734740"/>
          </a:xfrm>
          <a:prstGeom prst="rect">
            <a:avLst/>
          </a:prstGeom>
          <a:noFill/>
        </p:spPr>
      </p:pic>
    </p:spTree>
    <p:extLst>
      <p:ext uri="{BB962C8B-B14F-4D97-AF65-F5344CB8AC3E}">
        <p14:creationId xmlns:p14="http://schemas.microsoft.com/office/powerpoint/2010/main" val="1820187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2889</TotalTime>
  <Words>3266</Words>
  <Application>Microsoft Office PowerPoint</Application>
  <PresentationFormat>On-screen Show (4:3)</PresentationFormat>
  <Paragraphs>406</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Cambria Math</vt:lpstr>
      <vt:lpstr>Lucida Sans Unicode</vt:lpstr>
      <vt:lpstr>Times New Roman</vt:lpstr>
      <vt:lpstr>Verdana</vt:lpstr>
      <vt:lpstr>Wingdings 2</vt:lpstr>
      <vt:lpstr>Wingdings 3</vt:lpstr>
      <vt:lpstr>Concourse</vt:lpstr>
      <vt:lpstr>Daudzdzīvokļu dzīvojamās mājas siltumenerģijas maksājamās daļas noteikšana</vt:lpstr>
      <vt:lpstr>Ministru kabineta 2015.gada 15.septembra noteikumi Nr.524 «Kārtība, kādā nosaka, aprēķina un uzskaita katra dzīvojamās mājas īpašnieka maksājamo daļu par dzīvojamās mājas uzturēšanai nepieciešamajiem pakalpojumiem»</vt:lpstr>
      <vt:lpstr>Piemērotākās metodikas izvēle 1</vt:lpstr>
      <vt:lpstr>Piemērotākās metodikas izvēle 2</vt:lpstr>
      <vt:lpstr>Piemērotākās metodikas izvēle 3</vt:lpstr>
      <vt:lpstr>Piemērotākās metodikas izvēle 4</vt:lpstr>
      <vt:lpstr>Metodiku izvēles iespējas 1</vt:lpstr>
      <vt:lpstr>Metodiku izvēles iespējas 2</vt:lpstr>
      <vt:lpstr>Metodiku izvēles iespējas 3</vt:lpstr>
      <vt:lpstr>Metodiku siltumenerģijas sadales aprēķinu principi 1</vt:lpstr>
      <vt:lpstr>Metodiku siltumenerģijas sadales aprēķinu principi 2</vt:lpstr>
      <vt:lpstr>Metodiku siltumenerģijas sadales aprēķinu principi 3</vt:lpstr>
      <vt:lpstr>No centralizētās siltumapgādes sistēmas atvienotie dzīvojamās mājas īpašumi</vt:lpstr>
      <vt:lpstr>Ministru kabineta 2008.gada 21.oktobra noteikumi Nr.876 «Siltumenerģijas piegādes un lietošanas noteikumi» (stājās spēkā 2015.gada 10.novembrī)</vt:lpstr>
      <vt:lpstr>Piemērojamās metodikas jaunbūvēm un atjaunošanām/pārbūvēm pēc 2016.gada 31.decembra</vt:lpstr>
      <vt:lpstr>Individuālie īpašumu apkures skaitītāji siltuma plūsmas mērītājs 1</vt:lpstr>
      <vt:lpstr>Individuālie īpašumu apkures skaitītāji siltuma plūsmas mērītājs 2</vt:lpstr>
      <vt:lpstr>Individuālie īpašumu siltuma maksas sadalītāji</vt:lpstr>
      <vt:lpstr>Individuālie īpašumu siltuma maksas sadalītāji 2</vt:lpstr>
      <vt:lpstr>Piemērs ar siltuma maksas sadalītāju norēķiniem 1</vt:lpstr>
      <vt:lpstr>Piemērs ar siltuma maksas sadalītāju norēķiniem 2</vt:lpstr>
      <vt:lpstr>Piemērs ar siltuma maksas sadalītāju norēķiniem 3</vt:lpstr>
      <vt:lpstr>Reālā situācija</vt:lpstr>
      <vt:lpstr>Korekcijas koeficientu piemērošana siltuma maksas sadalītāju vai individuālo apkures skaitītāju norēķinu gadījumos</vt:lpstr>
      <vt:lpstr>Faktori, kas ietekmē maksājumu nevienlīdzību 1</vt:lpstr>
      <vt:lpstr>Faktori, kas ietekmē maksājumu nevienlīdzību 2</vt:lpstr>
      <vt:lpstr>Faktori, kas ietekmē maksājumu nevienlīdzību 4</vt:lpstr>
      <vt:lpstr>Piemērs ar siltuma maksas sadalītāju norēķiniem, gadījumā, kad tiek pielietoti korekcijas koeficienti 1</vt:lpstr>
      <vt:lpstr>Piemērs ar siltuma maksas sadalītāju norēķiniem, gadījumā, kad tiek pielietoti korekcijas koeficienti 1</vt:lpstr>
      <vt:lpstr>Korekcijas koeficientu pielietošana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Dzīvojamās mājas īpašnieka un pārvaldnieka tiesiskās attiecības</dc:title>
  <dc:creator>Mārtiņš Auders</dc:creator>
  <cp:lastModifiedBy>Edgars Garkājis</cp:lastModifiedBy>
  <cp:revision>207</cp:revision>
  <cp:lastPrinted>2015-09-23T14:09:06Z</cp:lastPrinted>
  <dcterms:created xsi:type="dcterms:W3CDTF">2015-04-07T05:13:42Z</dcterms:created>
  <dcterms:modified xsi:type="dcterms:W3CDTF">2016-04-12T12:36:59Z</dcterms:modified>
</cp:coreProperties>
</file>