
<file path=[Content_Types].xml><?xml version="1.0" encoding="utf-8"?>
<Types xmlns="http://schemas.openxmlformats.org/package/2006/content-types">
  <Default Extension="bin" ContentType="application/vnd.openxmlformats-officedocument.oleObject"/>
  <Default Extension="emf" ContentType="image/x-emf"/>
  <Default Extension="png" ContentType="image/png"/>
  <Default Extension="rels" ContentType="application/vnd.openxmlformats-package.relationships+xml"/>
  <Default Extension="tiff" ContentType="image/tiff"/>
  <Default Extension="vml" ContentType="application/vnd.openxmlformats-officedocument.vmlDrawing"/>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charts/style1.xml" ContentType="application/vnd.ms-office.chartstyle+xml"/>
  <Override PartName="/ppt/charts/colors1.xml" ContentType="application/vnd.ms-office.chartcolorstyle+xml"/>
  <Override PartName="/ppt/charts/chart3.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7.xml" ContentType="application/vnd.openxmlformats-officedocument.presentationml.notesSlide+xml"/>
  <Override PartName="/ppt/charts/chart4.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8.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rts/chart5.xml" ContentType="application/vnd.openxmlformats-officedocument.drawingml.chart+xml"/>
  <Override PartName="/ppt/charts/style4.xml" ContentType="application/vnd.ms-office.chartstyle+xml"/>
  <Override PartName="/ppt/charts/colors4.xml" ContentType="application/vnd.ms-office.chartcolorstyl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5"/>
  </p:notesMasterIdLst>
  <p:sldIdLst>
    <p:sldId id="256" r:id="rId5"/>
    <p:sldId id="316" r:id="rId6"/>
    <p:sldId id="302" r:id="rId7"/>
    <p:sldId id="301" r:id="rId8"/>
    <p:sldId id="305" r:id="rId9"/>
    <p:sldId id="304" r:id="rId10"/>
    <p:sldId id="310" r:id="rId11"/>
    <p:sldId id="311" r:id="rId12"/>
    <p:sldId id="309" r:id="rId13"/>
    <p:sldId id="308" r:id="rId14"/>
    <p:sldId id="307" r:id="rId15"/>
    <p:sldId id="314" r:id="rId16"/>
    <p:sldId id="306" r:id="rId17"/>
    <p:sldId id="275" r:id="rId18"/>
    <p:sldId id="274" r:id="rId19"/>
    <p:sldId id="282" r:id="rId20"/>
    <p:sldId id="285" r:id="rId21"/>
    <p:sldId id="286" r:id="rId22"/>
    <p:sldId id="292" r:id="rId23"/>
    <p:sldId id="293" r:id="rId24"/>
    <p:sldId id="284" r:id="rId25"/>
    <p:sldId id="294" r:id="rId26"/>
    <p:sldId id="298" r:id="rId27"/>
    <p:sldId id="269" r:id="rId28"/>
    <p:sldId id="295" r:id="rId29"/>
    <p:sldId id="296" r:id="rId30"/>
    <p:sldId id="297" r:id="rId31"/>
    <p:sldId id="303" r:id="rId32"/>
    <p:sldId id="312" r:id="rId33"/>
    <p:sldId id="315" r:id="rId34"/>
  </p:sldIdLst>
  <p:sldSz cx="12192000" cy="6858000"/>
  <p:notesSz cx="6858000" cy="9144000"/>
  <p:defaultTex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rista Laktuka" initials="KL" lastIdx="2" clrIdx="0">
    <p:extLst>
      <p:ext uri="{19B8F6BF-5375-455C-9EA6-DF929625EA0E}">
        <p15:presenceInfo xmlns:p15="http://schemas.microsoft.com/office/powerpoint/2012/main" userId="S::Krista.Laktuka@rtu.lv::abc2c6f5-cb26-40e8-8ac9-f5733b1dc9ac" providerId="AD"/>
      </p:ext>
    </p:extLst>
  </p:cmAuthor>
  <p:cmAuthor id="2" name="Ieva Pakere" initials="IP" lastIdx="1" clrIdx="1">
    <p:extLst>
      <p:ext uri="{19B8F6BF-5375-455C-9EA6-DF929625EA0E}">
        <p15:presenceInfo xmlns:p15="http://schemas.microsoft.com/office/powerpoint/2012/main" userId="S::Ieva.Pakere@rtu.lv::09fc23eb-45bc-4527-bb6b-b5ed793902a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7E2DD"/>
    <a:srgbClr val="DAD3CC"/>
    <a:srgbClr val="C4B8AC"/>
    <a:srgbClr val="9AC87A"/>
    <a:srgbClr val="A9D18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3EEC916-4349-4BD8-B0FE-BA48567A60A4}" v="110" dt="2022-02-11T09:44:23.07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115" autoAdjust="0"/>
    <p:restoredTop sz="78004" autoAdjust="0"/>
  </p:normalViewPr>
  <p:slideViewPr>
    <p:cSldViewPr snapToGrid="0">
      <p:cViewPr varScale="1">
        <p:scale>
          <a:sx n="89" d="100"/>
          <a:sy n="89" d="100"/>
        </p:scale>
        <p:origin x="142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heme" Target="theme/theme1.xml"/><Relationship Id="rId21" Type="http://schemas.openxmlformats.org/officeDocument/2006/relationships/slide" Target="slides/slide17.xml"/><Relationship Id="rId34" Type="http://schemas.openxmlformats.org/officeDocument/2006/relationships/slide" Target="slides/slide30.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notesMaster" Target="notesMasters/notesMaster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oleObject" Target="file:///C:\Users\KL00314\OneDrive%20-%20rtucloud1\AER_INFRASTRUKTURA_EM_petijums\Valstu%20sal&#299;dzin&#257;jums\Indikatori_KL_IP.xlsx" TargetMode="External"/></Relationships>
</file>

<file path=ppt/charts/_rels/chart2.xml.rels><?xml version="1.0" encoding="UTF-8" standalone="yes"?>
<Relationships xmlns="http://schemas.openxmlformats.org/package/2006/relationships"><Relationship Id="rId3" Type="http://schemas.openxmlformats.org/officeDocument/2006/relationships/oleObject" Target="file:///C:\Users\BZ00029\OneDrive%20-%20rtucloud1\VPP%20AER\EM%20AER_Kristai\indikatori%201\Indikatori_KL_IP%20-%20KOPIJA.ods" TargetMode="External"/><Relationship Id="rId2" Type="http://schemas.microsoft.com/office/2011/relationships/chartColorStyle" Target="colors1.xml"/><Relationship Id="rId1" Type="http://schemas.microsoft.com/office/2011/relationships/chartStyle" Target="style1.xml"/></Relationships>
</file>

<file path=ppt/charts/_rels/chart3.xml.rels><?xml version="1.0" encoding="UTF-8" standalone="yes"?>
<Relationships xmlns="http://schemas.openxmlformats.org/package/2006/relationships"><Relationship Id="rId3" Type="http://schemas.openxmlformats.org/officeDocument/2006/relationships/oleObject" Target="file:///C:\Users\BZ00029\Downloads\Indikatori_KL_IP.xlsx" TargetMode="External"/><Relationship Id="rId2" Type="http://schemas.microsoft.com/office/2011/relationships/chartColorStyle" Target="colors2.xml"/><Relationship Id="rId1" Type="http://schemas.microsoft.com/office/2011/relationships/chartStyle" Target="style2.xml"/></Relationships>
</file>

<file path=ppt/charts/_rels/chart4.xml.rels><?xml version="1.0" encoding="UTF-8" standalone="yes"?>
<Relationships xmlns="http://schemas.openxmlformats.org/package/2006/relationships"><Relationship Id="rId3" Type="http://schemas.openxmlformats.org/officeDocument/2006/relationships/oleObject" Target="https://rtucloud1-my.sharepoint.com/personal/krista_laktuka_rtu_lv/Documents/AER_INFRASTRUKTURA_EM_petijums/Valstu%20sal&#299;dzin&#257;jums/Indikatori_KL_IP.xlsx" TargetMode="External"/><Relationship Id="rId2" Type="http://schemas.microsoft.com/office/2011/relationships/chartColorStyle" Target="colors3.xml"/><Relationship Id="rId1" Type="http://schemas.microsoft.com/office/2011/relationships/chartStyle" Target="style3.xml"/></Relationships>
</file>

<file path=ppt/charts/_rels/chart5.xml.rels><?xml version="1.0" encoding="UTF-8" standalone="yes"?>
<Relationships xmlns="http://schemas.openxmlformats.org/package/2006/relationships"><Relationship Id="rId3" Type="http://schemas.openxmlformats.org/officeDocument/2006/relationships/oleObject" Target="https://rtucloud1-my.sharepoint.com/personal/krista_laktuka_rtu_lv/Documents/AER_INFRASTRUKTURA_EM_petijums/Valstu%20sal&#299;dzin&#257;jums/Indikatori_KL_IP.xlsx" TargetMode="External"/><Relationship Id="rId2" Type="http://schemas.microsoft.com/office/2011/relationships/chartColorStyle" Target="colors4.xml"/><Relationship Id="rId1" Type="http://schemas.microsoft.com/office/2011/relationships/chartStyle" Target="style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v>Microgeneration, contact points</c:v>
          </c:tx>
          <c:spPr>
            <a:solidFill>
              <a:schemeClr val="accent6"/>
            </a:solidFill>
            <a:ln>
              <a:noFill/>
            </a:ln>
            <a:effectLst/>
          </c:spPr>
          <c:invertIfNegative val="0"/>
          <c:cat>
            <c:strRef>
              <c:f>Mutlikritērija_analīze!$A$107:$A$112</c:f>
              <c:strCache>
                <c:ptCount val="6"/>
                <c:pt idx="0">
                  <c:v>Latvia</c:v>
                </c:pt>
                <c:pt idx="1">
                  <c:v>Lithuania</c:v>
                </c:pt>
                <c:pt idx="2">
                  <c:v>Estonia</c:v>
                </c:pt>
                <c:pt idx="3">
                  <c:v>Finland</c:v>
                </c:pt>
                <c:pt idx="4">
                  <c:v>Norway</c:v>
                </c:pt>
                <c:pt idx="5">
                  <c:v>Sweden</c:v>
                </c:pt>
              </c:strCache>
            </c:strRef>
          </c:cat>
          <c:val>
            <c:numRef>
              <c:f>Mutlikritērija_analīze!$B$107:$B$112</c:f>
              <c:numCache>
                <c:formatCode>General</c:formatCode>
                <c:ptCount val="6"/>
                <c:pt idx="0">
                  <c:v>2</c:v>
                </c:pt>
                <c:pt idx="1">
                  <c:v>1</c:v>
                </c:pt>
                <c:pt idx="2">
                  <c:v>2</c:v>
                </c:pt>
                <c:pt idx="3">
                  <c:v>2</c:v>
                </c:pt>
                <c:pt idx="4">
                  <c:v>2</c:v>
                </c:pt>
                <c:pt idx="5">
                  <c:v>2</c:v>
                </c:pt>
              </c:numCache>
            </c:numRef>
          </c:val>
          <c:extLst>
            <c:ext xmlns:c16="http://schemas.microsoft.com/office/drawing/2014/chart" uri="{C3380CC4-5D6E-409C-BE32-E72D297353CC}">
              <c16:uniqueId val="{00000000-AB39-4389-B0B9-AEBE04D25A91}"/>
            </c:ext>
          </c:extLst>
        </c:ser>
        <c:ser>
          <c:idx val="5"/>
          <c:order val="1"/>
          <c:tx>
            <c:v>Solar power plants, Contact points</c:v>
          </c:tx>
          <c:spPr>
            <a:solidFill>
              <a:schemeClr val="accent4"/>
            </a:solidFill>
          </c:spPr>
          <c:invertIfNegative val="0"/>
          <c:cat>
            <c:strRef>
              <c:f>Mutlikritērija_analīze!$A$107:$A$112</c:f>
              <c:strCache>
                <c:ptCount val="6"/>
                <c:pt idx="0">
                  <c:v>Latvia</c:v>
                </c:pt>
                <c:pt idx="1">
                  <c:v>Lithuania</c:v>
                </c:pt>
                <c:pt idx="2">
                  <c:v>Estonia</c:v>
                </c:pt>
                <c:pt idx="3">
                  <c:v>Finland</c:v>
                </c:pt>
                <c:pt idx="4">
                  <c:v>Norway</c:v>
                </c:pt>
                <c:pt idx="5">
                  <c:v>Sweden</c:v>
                </c:pt>
              </c:strCache>
            </c:strRef>
          </c:cat>
          <c:val>
            <c:numRef>
              <c:f>Mutlikritērija_analīze!$C$107:$C$112</c:f>
              <c:numCache>
                <c:formatCode>0</c:formatCode>
                <c:ptCount val="6"/>
                <c:pt idx="0">
                  <c:v>6</c:v>
                </c:pt>
                <c:pt idx="1">
                  <c:v>4.666666666666667</c:v>
                </c:pt>
                <c:pt idx="2">
                  <c:v>4.666666666666667</c:v>
                </c:pt>
                <c:pt idx="3">
                  <c:v>4</c:v>
                </c:pt>
                <c:pt idx="4">
                  <c:v>3</c:v>
                </c:pt>
                <c:pt idx="5">
                  <c:v>3</c:v>
                </c:pt>
              </c:numCache>
            </c:numRef>
          </c:val>
          <c:extLst>
            <c:ext xmlns:c16="http://schemas.microsoft.com/office/drawing/2014/chart" uri="{C3380CC4-5D6E-409C-BE32-E72D297353CC}">
              <c16:uniqueId val="{00000001-AB39-4389-B0B9-AEBE04D25A91}"/>
            </c:ext>
          </c:extLst>
        </c:ser>
        <c:ser>
          <c:idx val="6"/>
          <c:order val="2"/>
          <c:tx>
            <c:v>Wind farms, contact points</c:v>
          </c:tx>
          <c:spPr>
            <a:solidFill>
              <a:schemeClr val="accent1"/>
            </a:solidFill>
          </c:spPr>
          <c:invertIfNegative val="0"/>
          <c:cat>
            <c:strRef>
              <c:f>Mutlikritērija_analīze!$A$107:$A$112</c:f>
              <c:strCache>
                <c:ptCount val="6"/>
                <c:pt idx="0">
                  <c:v>Latvia</c:v>
                </c:pt>
                <c:pt idx="1">
                  <c:v>Lithuania</c:v>
                </c:pt>
                <c:pt idx="2">
                  <c:v>Estonia</c:v>
                </c:pt>
                <c:pt idx="3">
                  <c:v>Finland</c:v>
                </c:pt>
                <c:pt idx="4">
                  <c:v>Norway</c:v>
                </c:pt>
                <c:pt idx="5">
                  <c:v>Sweden</c:v>
                </c:pt>
              </c:strCache>
            </c:strRef>
          </c:cat>
          <c:val>
            <c:numRef>
              <c:f>Mutlikritērija_analīze!$D$107:$D$112</c:f>
              <c:numCache>
                <c:formatCode>0</c:formatCode>
                <c:ptCount val="6"/>
                <c:pt idx="0">
                  <c:v>6</c:v>
                </c:pt>
                <c:pt idx="1">
                  <c:v>4.666666666666667</c:v>
                </c:pt>
                <c:pt idx="2">
                  <c:v>4.666666666666667</c:v>
                </c:pt>
                <c:pt idx="3">
                  <c:v>4</c:v>
                </c:pt>
                <c:pt idx="4">
                  <c:v>3</c:v>
                </c:pt>
                <c:pt idx="5">
                  <c:v>3</c:v>
                </c:pt>
              </c:numCache>
            </c:numRef>
          </c:val>
          <c:extLst>
            <c:ext xmlns:c16="http://schemas.microsoft.com/office/drawing/2014/chart" uri="{C3380CC4-5D6E-409C-BE32-E72D297353CC}">
              <c16:uniqueId val="{00000002-AB39-4389-B0B9-AEBE04D25A91}"/>
            </c:ext>
          </c:extLst>
        </c:ser>
        <c:ser>
          <c:idx val="7"/>
          <c:order val="3"/>
          <c:tx>
            <c:v>Offshore, contact points</c:v>
          </c:tx>
          <c:spPr>
            <a:solidFill>
              <a:schemeClr val="accent3"/>
            </a:solidFill>
          </c:spPr>
          <c:invertIfNegative val="0"/>
          <c:cat>
            <c:strRef>
              <c:f>Mutlikritērija_analīze!$A$107:$A$112</c:f>
              <c:strCache>
                <c:ptCount val="6"/>
                <c:pt idx="0">
                  <c:v>Latvia</c:v>
                </c:pt>
                <c:pt idx="1">
                  <c:v>Lithuania</c:v>
                </c:pt>
                <c:pt idx="2">
                  <c:v>Estonia</c:v>
                </c:pt>
                <c:pt idx="3">
                  <c:v>Finland</c:v>
                </c:pt>
                <c:pt idx="4">
                  <c:v>Norway</c:v>
                </c:pt>
                <c:pt idx="5">
                  <c:v>Sweden</c:v>
                </c:pt>
              </c:strCache>
            </c:strRef>
          </c:cat>
          <c:val>
            <c:numRef>
              <c:f>Mutlikritērija_analīze!$E$107:$E$112</c:f>
              <c:numCache>
                <c:formatCode>0</c:formatCode>
                <c:ptCount val="6"/>
                <c:pt idx="0">
                  <c:v>4</c:v>
                </c:pt>
                <c:pt idx="1">
                  <c:v>4</c:v>
                </c:pt>
                <c:pt idx="2">
                  <c:v>5</c:v>
                </c:pt>
                <c:pt idx="3">
                  <c:v>3</c:v>
                </c:pt>
                <c:pt idx="4">
                  <c:v>2</c:v>
                </c:pt>
                <c:pt idx="5">
                  <c:v>3</c:v>
                </c:pt>
              </c:numCache>
            </c:numRef>
          </c:val>
          <c:extLst>
            <c:ext xmlns:c16="http://schemas.microsoft.com/office/drawing/2014/chart" uri="{C3380CC4-5D6E-409C-BE32-E72D297353CC}">
              <c16:uniqueId val="{00000003-AB39-4389-B0B9-AEBE04D25A91}"/>
            </c:ext>
          </c:extLst>
        </c:ser>
        <c:dLbls>
          <c:showLegendKey val="0"/>
          <c:showVal val="0"/>
          <c:showCatName val="0"/>
          <c:showSerName val="0"/>
          <c:showPercent val="0"/>
          <c:showBubbleSize val="0"/>
        </c:dLbls>
        <c:gapWidth val="219"/>
        <c:axId val="868359088"/>
        <c:axId val="868360752"/>
      </c:barChart>
      <c:lineChart>
        <c:grouping val="standard"/>
        <c:varyColors val="0"/>
        <c:ser>
          <c:idx val="4"/>
          <c:order val="4"/>
          <c:tx>
            <c:v>Microgenertation, indirect institutions</c:v>
          </c:tx>
          <c:spPr>
            <a:ln>
              <a:noFill/>
            </a:ln>
          </c:spPr>
          <c:marker>
            <c:symbol val="circle"/>
            <c:size val="10"/>
            <c:spPr>
              <a:solidFill>
                <a:schemeClr val="accent6">
                  <a:lumMod val="75000"/>
                </a:schemeClr>
              </a:solidFill>
              <a:ln>
                <a:noFill/>
              </a:ln>
            </c:spPr>
          </c:marker>
          <c:cat>
            <c:strRef>
              <c:f>Mutlikritērija_analīze!$A$107:$A$112</c:f>
              <c:strCache>
                <c:ptCount val="6"/>
                <c:pt idx="0">
                  <c:v>Latvia</c:v>
                </c:pt>
                <c:pt idx="1">
                  <c:v>Lithuania</c:v>
                </c:pt>
                <c:pt idx="2">
                  <c:v>Estonia</c:v>
                </c:pt>
                <c:pt idx="3">
                  <c:v>Finland</c:v>
                </c:pt>
                <c:pt idx="4">
                  <c:v>Norway</c:v>
                </c:pt>
                <c:pt idx="5">
                  <c:v>Sweden</c:v>
                </c:pt>
              </c:strCache>
            </c:strRef>
          </c:cat>
          <c:val>
            <c:numRef>
              <c:f>Mutlikritērija_analīze!$B$116:$B$121</c:f>
              <c:numCache>
                <c:formatCode>General</c:formatCode>
                <c:ptCount val="6"/>
                <c:pt idx="0">
                  <c:v>0</c:v>
                </c:pt>
                <c:pt idx="1">
                  <c:v>0</c:v>
                </c:pt>
                <c:pt idx="2">
                  <c:v>1</c:v>
                </c:pt>
                <c:pt idx="3">
                  <c:v>1</c:v>
                </c:pt>
                <c:pt idx="4">
                  <c:v>2</c:v>
                </c:pt>
                <c:pt idx="5">
                  <c:v>0</c:v>
                </c:pt>
              </c:numCache>
            </c:numRef>
          </c:val>
          <c:smooth val="0"/>
          <c:extLst>
            <c:ext xmlns:c16="http://schemas.microsoft.com/office/drawing/2014/chart" uri="{C3380CC4-5D6E-409C-BE32-E72D297353CC}">
              <c16:uniqueId val="{00000004-AB39-4389-B0B9-AEBE04D25A91}"/>
            </c:ext>
          </c:extLst>
        </c:ser>
        <c:ser>
          <c:idx val="1"/>
          <c:order val="5"/>
          <c:tx>
            <c:v>Solar plants, indirect institutions</c:v>
          </c:tx>
          <c:spPr>
            <a:ln>
              <a:noFill/>
            </a:ln>
            <a:effectLst/>
          </c:spPr>
          <c:marker>
            <c:symbol val="square"/>
            <c:size val="9"/>
            <c:spPr>
              <a:ln>
                <a:noFill/>
              </a:ln>
            </c:spPr>
          </c:marker>
          <c:cat>
            <c:strRef>
              <c:f>Mutlikritērija_analīze!$A$107:$A$112</c:f>
              <c:strCache>
                <c:ptCount val="6"/>
                <c:pt idx="0">
                  <c:v>Latvia</c:v>
                </c:pt>
                <c:pt idx="1">
                  <c:v>Lithuania</c:v>
                </c:pt>
                <c:pt idx="2">
                  <c:v>Estonia</c:v>
                </c:pt>
                <c:pt idx="3">
                  <c:v>Finland</c:v>
                </c:pt>
                <c:pt idx="4">
                  <c:v>Norway</c:v>
                </c:pt>
                <c:pt idx="5">
                  <c:v>Sweden</c:v>
                </c:pt>
              </c:strCache>
            </c:strRef>
          </c:cat>
          <c:val>
            <c:numRef>
              <c:f>Mutlikritērija_analīze!$C$116:$C$121</c:f>
              <c:numCache>
                <c:formatCode>0</c:formatCode>
                <c:ptCount val="6"/>
                <c:pt idx="0">
                  <c:v>2.3333333333333335</c:v>
                </c:pt>
                <c:pt idx="1">
                  <c:v>2</c:v>
                </c:pt>
                <c:pt idx="2">
                  <c:v>2</c:v>
                </c:pt>
                <c:pt idx="3">
                  <c:v>1</c:v>
                </c:pt>
                <c:pt idx="4">
                  <c:v>1</c:v>
                </c:pt>
                <c:pt idx="5">
                  <c:v>2</c:v>
                </c:pt>
              </c:numCache>
            </c:numRef>
          </c:val>
          <c:smooth val="0"/>
          <c:extLst>
            <c:ext xmlns:c16="http://schemas.microsoft.com/office/drawing/2014/chart" uri="{C3380CC4-5D6E-409C-BE32-E72D297353CC}">
              <c16:uniqueId val="{00000005-AB39-4389-B0B9-AEBE04D25A91}"/>
            </c:ext>
          </c:extLst>
        </c:ser>
        <c:ser>
          <c:idx val="2"/>
          <c:order val="6"/>
          <c:tx>
            <c:v>Wind farms, indirect institutions</c:v>
          </c:tx>
          <c:spPr>
            <a:ln>
              <a:noFill/>
            </a:ln>
            <a:effectLst/>
          </c:spPr>
          <c:marker>
            <c:symbol val="triangle"/>
            <c:size val="10"/>
            <c:spPr>
              <a:solidFill>
                <a:schemeClr val="accent5"/>
              </a:solidFill>
              <a:ln>
                <a:noFill/>
              </a:ln>
            </c:spPr>
          </c:marker>
          <c:cat>
            <c:strRef>
              <c:f>Mutlikritērija_analīze!$A$107:$A$112</c:f>
              <c:strCache>
                <c:ptCount val="6"/>
                <c:pt idx="0">
                  <c:v>Latvia</c:v>
                </c:pt>
                <c:pt idx="1">
                  <c:v>Lithuania</c:v>
                </c:pt>
                <c:pt idx="2">
                  <c:v>Estonia</c:v>
                </c:pt>
                <c:pt idx="3">
                  <c:v>Finland</c:v>
                </c:pt>
                <c:pt idx="4">
                  <c:v>Norway</c:v>
                </c:pt>
                <c:pt idx="5">
                  <c:v>Sweden</c:v>
                </c:pt>
              </c:strCache>
            </c:strRef>
          </c:cat>
          <c:val>
            <c:numRef>
              <c:f>Mutlikritērija_analīze!$D$116:$D$121</c:f>
              <c:numCache>
                <c:formatCode>0</c:formatCode>
                <c:ptCount val="6"/>
                <c:pt idx="0">
                  <c:v>3.5</c:v>
                </c:pt>
                <c:pt idx="1">
                  <c:v>2</c:v>
                </c:pt>
                <c:pt idx="2">
                  <c:v>2</c:v>
                </c:pt>
                <c:pt idx="3">
                  <c:v>2</c:v>
                </c:pt>
                <c:pt idx="4">
                  <c:v>1</c:v>
                </c:pt>
                <c:pt idx="5">
                  <c:v>2</c:v>
                </c:pt>
              </c:numCache>
            </c:numRef>
          </c:val>
          <c:smooth val="0"/>
          <c:extLst>
            <c:ext xmlns:c16="http://schemas.microsoft.com/office/drawing/2014/chart" uri="{C3380CC4-5D6E-409C-BE32-E72D297353CC}">
              <c16:uniqueId val="{00000006-AB39-4389-B0B9-AEBE04D25A91}"/>
            </c:ext>
          </c:extLst>
        </c:ser>
        <c:ser>
          <c:idx val="3"/>
          <c:order val="7"/>
          <c:tx>
            <c:v>Offshore, indirect institutions</c:v>
          </c:tx>
          <c:spPr>
            <a:ln>
              <a:noFill/>
            </a:ln>
            <a:effectLst/>
          </c:spPr>
          <c:marker>
            <c:symbol val="square"/>
            <c:size val="9"/>
            <c:spPr>
              <a:solidFill>
                <a:schemeClr val="accent3"/>
              </a:solidFill>
              <a:ln>
                <a:noFill/>
              </a:ln>
            </c:spPr>
          </c:marker>
          <c:cat>
            <c:strRef>
              <c:f>Mutlikritērija_analīze!$A$107:$A$112</c:f>
              <c:strCache>
                <c:ptCount val="6"/>
                <c:pt idx="0">
                  <c:v>Latvia</c:v>
                </c:pt>
                <c:pt idx="1">
                  <c:v>Lithuania</c:v>
                </c:pt>
                <c:pt idx="2">
                  <c:v>Estonia</c:v>
                </c:pt>
                <c:pt idx="3">
                  <c:v>Finland</c:v>
                </c:pt>
                <c:pt idx="4">
                  <c:v>Norway</c:v>
                </c:pt>
                <c:pt idx="5">
                  <c:v>Sweden</c:v>
                </c:pt>
              </c:strCache>
            </c:strRef>
          </c:cat>
          <c:val>
            <c:numRef>
              <c:f>Mutlikritērija_analīze!$E$116:$E$121</c:f>
              <c:numCache>
                <c:formatCode>0</c:formatCode>
                <c:ptCount val="6"/>
                <c:pt idx="0">
                  <c:v>3</c:v>
                </c:pt>
                <c:pt idx="1">
                  <c:v>1</c:v>
                </c:pt>
                <c:pt idx="2">
                  <c:v>2</c:v>
                </c:pt>
                <c:pt idx="3">
                  <c:v>0</c:v>
                </c:pt>
                <c:pt idx="4">
                  <c:v>0</c:v>
                </c:pt>
                <c:pt idx="5">
                  <c:v>0</c:v>
                </c:pt>
              </c:numCache>
            </c:numRef>
          </c:val>
          <c:smooth val="0"/>
          <c:extLst>
            <c:ext xmlns:c16="http://schemas.microsoft.com/office/drawing/2014/chart" uri="{C3380CC4-5D6E-409C-BE32-E72D297353CC}">
              <c16:uniqueId val="{00000007-AB39-4389-B0B9-AEBE04D25A91}"/>
            </c:ext>
          </c:extLst>
        </c:ser>
        <c:dLbls>
          <c:showLegendKey val="0"/>
          <c:showVal val="0"/>
          <c:showCatName val="0"/>
          <c:showSerName val="0"/>
          <c:showPercent val="0"/>
          <c:showBubbleSize val="0"/>
        </c:dLbls>
        <c:marker val="1"/>
        <c:smooth val="0"/>
        <c:axId val="868359088"/>
        <c:axId val="868360752"/>
      </c:lineChart>
      <c:catAx>
        <c:axId val="8683590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vert="horz"/>
          <a:lstStyle/>
          <a:p>
            <a:pPr>
              <a:defRPr/>
            </a:pPr>
            <a:endParaRPr lang="lv-LV"/>
          </a:p>
        </c:txPr>
        <c:crossAx val="868360752"/>
        <c:crosses val="autoZero"/>
        <c:auto val="1"/>
        <c:lblAlgn val="ctr"/>
        <c:lblOffset val="100"/>
        <c:noMultiLvlLbl val="0"/>
      </c:catAx>
      <c:valAx>
        <c:axId val="868360752"/>
        <c:scaling>
          <c:orientation val="minMax"/>
        </c:scaling>
        <c:delete val="0"/>
        <c:axPos val="l"/>
        <c:majorGridlines>
          <c:spPr>
            <a:ln w="9525" cap="flat" cmpd="sng" algn="ctr">
              <a:solidFill>
                <a:schemeClr val="tx1">
                  <a:lumMod val="15000"/>
                  <a:lumOff val="85000"/>
                </a:schemeClr>
              </a:solidFill>
              <a:round/>
            </a:ln>
            <a:effectLst/>
          </c:spPr>
        </c:majorGridlines>
        <c:title>
          <c:tx>
            <c:rich>
              <a:bodyPr/>
              <a:lstStyle/>
              <a:p>
                <a:pPr>
                  <a:defRPr/>
                </a:pPr>
                <a:r>
                  <a:rPr lang="en-GB"/>
                  <a:t>Number of institutions</a:t>
                </a:r>
              </a:p>
            </c:rich>
          </c:tx>
          <c:overlay val="0"/>
        </c:title>
        <c:numFmt formatCode="General" sourceLinked="1"/>
        <c:majorTickMark val="none"/>
        <c:minorTickMark val="none"/>
        <c:tickLblPos val="nextTo"/>
        <c:spPr>
          <a:noFill/>
          <a:ln>
            <a:noFill/>
          </a:ln>
          <a:effectLst/>
        </c:spPr>
        <c:txPr>
          <a:bodyPr rot="-60000000" vert="horz"/>
          <a:lstStyle/>
          <a:p>
            <a:pPr>
              <a:defRPr/>
            </a:pPr>
            <a:endParaRPr lang="lv-LV"/>
          </a:p>
        </c:txPr>
        <c:crossAx val="868359088"/>
        <c:crosses val="autoZero"/>
        <c:crossBetween val="between"/>
      </c:valAx>
      <c:spPr>
        <a:noFill/>
        <a:ln w="25400">
          <a:noFill/>
        </a:ln>
      </c:spPr>
    </c:plotArea>
    <c:legend>
      <c:legendPos val="b"/>
      <c:overlay val="0"/>
      <c:spPr>
        <a:noFill/>
        <a:ln>
          <a:noFill/>
        </a:ln>
        <a:effectLst/>
      </c:spPr>
      <c:txPr>
        <a:bodyPr rot="0" vert="horz"/>
        <a:lstStyle/>
        <a:p>
          <a:pPr>
            <a:defRPr/>
          </a:pPr>
          <a:endParaRPr lang="lv-LV"/>
        </a:p>
      </c:txPr>
    </c:legend>
    <c:plotVisOnly val="1"/>
    <c:dispBlanksAs val="gap"/>
    <c:showDLblsOverMax val="0"/>
  </c:chart>
  <c:txPr>
    <a:bodyPr/>
    <a:lstStyle/>
    <a:p>
      <a:pPr>
        <a:defRPr sz="1400">
          <a:latin typeface="Georgia" panose="02040502050405020303" pitchFamily="18" charset="0"/>
        </a:defRPr>
      </a:pPr>
      <a:endParaRPr lang="lv-LV"/>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Grafiki!$B$3</c:f>
              <c:strCache>
                <c:ptCount val="1"/>
                <c:pt idx="0">
                  <c:v>Microgeneration</c:v>
                </c:pt>
              </c:strCache>
            </c:strRef>
          </c:tx>
          <c:spPr>
            <a:solidFill>
              <a:schemeClr val="accent6"/>
            </a:solidFill>
            <a:ln>
              <a:noFill/>
            </a:ln>
            <a:effectLst/>
          </c:spPr>
          <c:invertIfNegative val="0"/>
          <c:cat>
            <c:strRef>
              <c:f>Grafiki!$A$4:$A$9</c:f>
              <c:strCache>
                <c:ptCount val="6"/>
                <c:pt idx="0">
                  <c:v>Latvia</c:v>
                </c:pt>
                <c:pt idx="1">
                  <c:v>Lithuania</c:v>
                </c:pt>
                <c:pt idx="2">
                  <c:v>Estonia</c:v>
                </c:pt>
                <c:pt idx="3">
                  <c:v>Finland</c:v>
                </c:pt>
                <c:pt idx="4">
                  <c:v>Norway</c:v>
                </c:pt>
                <c:pt idx="5">
                  <c:v>Sweden</c:v>
                </c:pt>
              </c:strCache>
            </c:strRef>
          </c:cat>
          <c:val>
            <c:numRef>
              <c:f>Grafiki!$B$4:$B$9</c:f>
              <c:numCache>
                <c:formatCode>General</c:formatCode>
                <c:ptCount val="6"/>
                <c:pt idx="0">
                  <c:v>2</c:v>
                </c:pt>
                <c:pt idx="1">
                  <c:v>1</c:v>
                </c:pt>
                <c:pt idx="2">
                  <c:v>2</c:v>
                </c:pt>
                <c:pt idx="3">
                  <c:v>1</c:v>
                </c:pt>
                <c:pt idx="4">
                  <c:v>1</c:v>
                </c:pt>
                <c:pt idx="5">
                  <c:v>1</c:v>
                </c:pt>
              </c:numCache>
            </c:numRef>
          </c:val>
          <c:extLst>
            <c:ext xmlns:c16="http://schemas.microsoft.com/office/drawing/2014/chart" uri="{C3380CC4-5D6E-409C-BE32-E72D297353CC}">
              <c16:uniqueId val="{00000000-26E4-4797-BDAF-DA0A30C4D1DB}"/>
            </c:ext>
          </c:extLst>
        </c:ser>
        <c:ser>
          <c:idx val="1"/>
          <c:order val="1"/>
          <c:tx>
            <c:strRef>
              <c:f>Grafiki!$C$3</c:f>
              <c:strCache>
                <c:ptCount val="1"/>
                <c:pt idx="0">
                  <c:v>Average/large solar plants</c:v>
                </c:pt>
              </c:strCache>
            </c:strRef>
          </c:tx>
          <c:spPr>
            <a:solidFill>
              <a:srgbClr val="FFC000"/>
            </a:solidFill>
            <a:ln>
              <a:noFill/>
            </a:ln>
            <a:effectLst/>
          </c:spPr>
          <c:invertIfNegative val="0"/>
          <c:cat>
            <c:strRef>
              <c:f>Grafiki!$A$4:$A$9</c:f>
              <c:strCache>
                <c:ptCount val="6"/>
                <c:pt idx="0">
                  <c:v>Latvia</c:v>
                </c:pt>
                <c:pt idx="1">
                  <c:v>Lithuania</c:v>
                </c:pt>
                <c:pt idx="2">
                  <c:v>Estonia</c:v>
                </c:pt>
                <c:pt idx="3">
                  <c:v>Finland</c:v>
                </c:pt>
                <c:pt idx="4">
                  <c:v>Norway</c:v>
                </c:pt>
                <c:pt idx="5">
                  <c:v>Sweden</c:v>
                </c:pt>
              </c:strCache>
            </c:strRef>
          </c:cat>
          <c:val>
            <c:numRef>
              <c:f>Grafiki!$C$4:$C$9</c:f>
              <c:numCache>
                <c:formatCode>General</c:formatCode>
                <c:ptCount val="6"/>
                <c:pt idx="0">
                  <c:v>15</c:v>
                </c:pt>
                <c:pt idx="1">
                  <c:v>18</c:v>
                </c:pt>
                <c:pt idx="2">
                  <c:v>17</c:v>
                </c:pt>
                <c:pt idx="3">
                  <c:v>3</c:v>
                </c:pt>
                <c:pt idx="4">
                  <c:v>4</c:v>
                </c:pt>
                <c:pt idx="5">
                  <c:v>2</c:v>
                </c:pt>
              </c:numCache>
            </c:numRef>
          </c:val>
          <c:extLst>
            <c:ext xmlns:c16="http://schemas.microsoft.com/office/drawing/2014/chart" uri="{C3380CC4-5D6E-409C-BE32-E72D297353CC}">
              <c16:uniqueId val="{00000001-26E4-4797-BDAF-DA0A30C4D1DB}"/>
            </c:ext>
          </c:extLst>
        </c:ser>
        <c:ser>
          <c:idx val="2"/>
          <c:order val="2"/>
          <c:tx>
            <c:strRef>
              <c:f>Grafiki!$D$3</c:f>
              <c:strCache>
                <c:ptCount val="1"/>
                <c:pt idx="0">
                  <c:v>Average/large wind farms</c:v>
                </c:pt>
              </c:strCache>
            </c:strRef>
          </c:tx>
          <c:spPr>
            <a:solidFill>
              <a:schemeClr val="accent1">
                <a:lumMod val="75000"/>
              </a:schemeClr>
            </a:solidFill>
            <a:ln>
              <a:noFill/>
            </a:ln>
            <a:effectLst/>
          </c:spPr>
          <c:invertIfNegative val="0"/>
          <c:cat>
            <c:strRef>
              <c:f>Grafiki!$A$4:$A$9</c:f>
              <c:strCache>
                <c:ptCount val="6"/>
                <c:pt idx="0">
                  <c:v>Latvia</c:v>
                </c:pt>
                <c:pt idx="1">
                  <c:v>Lithuania</c:v>
                </c:pt>
                <c:pt idx="2">
                  <c:v>Estonia</c:v>
                </c:pt>
                <c:pt idx="3">
                  <c:v>Finland</c:v>
                </c:pt>
                <c:pt idx="4">
                  <c:v>Norway</c:v>
                </c:pt>
                <c:pt idx="5">
                  <c:v>Sweden</c:v>
                </c:pt>
              </c:strCache>
            </c:strRef>
          </c:cat>
          <c:val>
            <c:numRef>
              <c:f>Grafiki!$D$4:$D$9</c:f>
              <c:numCache>
                <c:formatCode>General</c:formatCode>
                <c:ptCount val="6"/>
                <c:pt idx="0">
                  <c:v>16</c:v>
                </c:pt>
                <c:pt idx="1">
                  <c:v>20</c:v>
                </c:pt>
                <c:pt idx="2">
                  <c:v>30</c:v>
                </c:pt>
                <c:pt idx="3">
                  <c:v>7</c:v>
                </c:pt>
                <c:pt idx="4">
                  <c:v>4</c:v>
                </c:pt>
                <c:pt idx="5">
                  <c:v>5</c:v>
                </c:pt>
              </c:numCache>
            </c:numRef>
          </c:val>
          <c:extLst>
            <c:ext xmlns:c16="http://schemas.microsoft.com/office/drawing/2014/chart" uri="{C3380CC4-5D6E-409C-BE32-E72D297353CC}">
              <c16:uniqueId val="{00000002-26E4-4797-BDAF-DA0A30C4D1DB}"/>
            </c:ext>
          </c:extLst>
        </c:ser>
        <c:ser>
          <c:idx val="3"/>
          <c:order val="3"/>
          <c:tx>
            <c:strRef>
              <c:f>Grafiki!$E$3</c:f>
              <c:strCache>
                <c:ptCount val="1"/>
                <c:pt idx="0">
                  <c:v>Offshore wind farms</c:v>
                </c:pt>
              </c:strCache>
            </c:strRef>
          </c:tx>
          <c:spPr>
            <a:solidFill>
              <a:schemeClr val="accent6">
                <a:lumMod val="60000"/>
              </a:schemeClr>
            </a:solidFill>
            <a:ln>
              <a:noFill/>
            </a:ln>
            <a:effectLst/>
          </c:spPr>
          <c:invertIfNegative val="0"/>
          <c:cat>
            <c:strRef>
              <c:f>Grafiki!$A$4:$A$9</c:f>
              <c:strCache>
                <c:ptCount val="6"/>
                <c:pt idx="0">
                  <c:v>Latvia</c:v>
                </c:pt>
                <c:pt idx="1">
                  <c:v>Lithuania</c:v>
                </c:pt>
                <c:pt idx="2">
                  <c:v>Estonia</c:v>
                </c:pt>
                <c:pt idx="3">
                  <c:v>Finland</c:v>
                </c:pt>
                <c:pt idx="4">
                  <c:v>Norway</c:v>
                </c:pt>
                <c:pt idx="5">
                  <c:v>Sweden</c:v>
                </c:pt>
              </c:strCache>
            </c:strRef>
          </c:cat>
          <c:val>
            <c:numRef>
              <c:f>Grafiki!$E$4:$E$9</c:f>
              <c:numCache>
                <c:formatCode>General</c:formatCode>
                <c:ptCount val="6"/>
                <c:pt idx="0">
                  <c:v>29</c:v>
                </c:pt>
                <c:pt idx="1">
                  <c:v>7</c:v>
                </c:pt>
                <c:pt idx="2">
                  <c:v>6</c:v>
                </c:pt>
                <c:pt idx="3">
                  <c:v>7</c:v>
                </c:pt>
                <c:pt idx="4">
                  <c:v>7</c:v>
                </c:pt>
                <c:pt idx="5">
                  <c:v>6</c:v>
                </c:pt>
              </c:numCache>
            </c:numRef>
          </c:val>
          <c:extLst>
            <c:ext xmlns:c16="http://schemas.microsoft.com/office/drawing/2014/chart" uri="{C3380CC4-5D6E-409C-BE32-E72D297353CC}">
              <c16:uniqueId val="{00000003-26E4-4797-BDAF-DA0A30C4D1DB}"/>
            </c:ext>
          </c:extLst>
        </c:ser>
        <c:dLbls>
          <c:showLegendKey val="0"/>
          <c:showVal val="0"/>
          <c:showCatName val="0"/>
          <c:showSerName val="0"/>
          <c:showPercent val="0"/>
          <c:showBubbleSize val="0"/>
        </c:dLbls>
        <c:gapWidth val="219"/>
        <c:overlap val="-27"/>
        <c:axId val="1306345103"/>
        <c:axId val="1306344687"/>
      </c:barChart>
      <c:valAx>
        <c:axId val="1306344687"/>
        <c:scaling>
          <c:orientation val="minMax"/>
        </c:scaling>
        <c:delete val="0"/>
        <c:axPos val="l"/>
        <c:majorGridlines>
          <c:spPr>
            <a:ln w="9528" cap="flat" cmpd="sng" algn="ctr">
              <a:solidFill>
                <a:srgbClr val="D9D9D9"/>
              </a:solidFill>
              <a:prstDash val="solid"/>
              <a:round/>
            </a:ln>
            <a:effectLst/>
          </c:spPr>
        </c:majorGridlines>
        <c:title>
          <c:tx>
            <c:rich>
              <a:bodyPr rot="-5400000" spcFirstLastPara="1" vertOverflow="ellipsis" vert="horz" wrap="square" anchor="ctr" anchorCtr="1"/>
              <a:lstStyle/>
              <a:p>
                <a:pPr>
                  <a:defRPr lang="en-US" sz="1800" b="0" i="0" u="none" strike="noStrike" kern="1200" baseline="0">
                    <a:solidFill>
                      <a:srgbClr val="000000"/>
                    </a:solidFill>
                    <a:latin typeface="Georgia" panose="02040502050405020303" pitchFamily="18" charset="0"/>
                    <a:ea typeface="+mn-ea"/>
                    <a:cs typeface="+mn-cs"/>
                  </a:defRPr>
                </a:pPr>
                <a:r>
                  <a:rPr lang="lv-LV"/>
                  <a:t>A</a:t>
                </a:r>
                <a:r>
                  <a:rPr lang="en-US"/>
                  <a:t>mount of necessary documents</a:t>
                </a:r>
              </a:p>
            </c:rich>
          </c:tx>
          <c:overlay val="0"/>
          <c:spPr>
            <a:noFill/>
            <a:ln>
              <a:noFill/>
            </a:ln>
            <a:effectLst/>
          </c:spPr>
          <c:txPr>
            <a:bodyPr rot="-5400000" spcFirstLastPara="1" vertOverflow="ellipsis" vert="horz" wrap="square" anchor="ctr" anchorCtr="1"/>
            <a:lstStyle/>
            <a:p>
              <a:pPr>
                <a:defRPr lang="en-US" sz="1800" b="0" i="0" u="none" strike="noStrike" kern="1200" baseline="0">
                  <a:solidFill>
                    <a:srgbClr val="000000"/>
                  </a:solidFill>
                  <a:latin typeface="Georgia" panose="02040502050405020303" pitchFamily="18" charset="0"/>
                  <a:ea typeface="+mn-ea"/>
                  <a:cs typeface="+mn-cs"/>
                </a:defRPr>
              </a:pPr>
              <a:endParaRPr lang="lv-LV"/>
            </a:p>
          </c:txPr>
        </c:title>
        <c:numFmt formatCode="General" sourceLinked="1"/>
        <c:majorTickMark val="none"/>
        <c:minorTickMark val="none"/>
        <c:tickLblPos val="nextTo"/>
        <c:spPr>
          <a:noFill/>
          <a:ln w="6350" cap="flat" cmpd="sng" algn="ctr">
            <a:noFill/>
            <a:prstDash val="solid"/>
            <a:round/>
          </a:ln>
          <a:effectLst/>
        </c:spPr>
        <c:txPr>
          <a:bodyPr rot="-60000000" spcFirstLastPara="1" vertOverflow="ellipsis" vert="horz" wrap="square" anchor="ctr" anchorCtr="1"/>
          <a:lstStyle/>
          <a:p>
            <a:pPr>
              <a:defRPr lang="en-US" sz="1800" b="0" i="0" u="none" strike="noStrike" kern="1200" baseline="0">
                <a:solidFill>
                  <a:srgbClr val="000000"/>
                </a:solidFill>
                <a:latin typeface="Georgia" panose="02040502050405020303" pitchFamily="18" charset="0"/>
                <a:ea typeface="+mn-ea"/>
                <a:cs typeface="+mn-cs"/>
              </a:defRPr>
            </a:pPr>
            <a:endParaRPr lang="lv-LV"/>
          </a:p>
        </c:txPr>
        <c:crossAx val="1306345103"/>
        <c:crosses val="autoZero"/>
        <c:crossBetween val="between"/>
      </c:valAx>
      <c:catAx>
        <c:axId val="1306345103"/>
        <c:scaling>
          <c:orientation val="minMax"/>
        </c:scaling>
        <c:delete val="0"/>
        <c:axPos val="b"/>
        <c:numFmt formatCode="General" sourceLinked="1"/>
        <c:majorTickMark val="none"/>
        <c:minorTickMark val="none"/>
        <c:tickLblPos val="nextTo"/>
        <c:spPr>
          <a:noFill/>
          <a:ln w="9528" cap="flat" cmpd="sng" algn="ctr">
            <a:solidFill>
              <a:srgbClr val="D9D9D9"/>
            </a:solidFill>
            <a:prstDash val="solid"/>
            <a:round/>
          </a:ln>
          <a:effectLst/>
        </c:spPr>
        <c:txPr>
          <a:bodyPr rot="-60000000" spcFirstLastPara="1" vertOverflow="ellipsis" vert="horz" wrap="square" anchor="ctr" anchorCtr="1"/>
          <a:lstStyle/>
          <a:p>
            <a:pPr>
              <a:defRPr lang="en-US" sz="1800" b="0" i="0" u="none" strike="noStrike" kern="1200" baseline="0">
                <a:solidFill>
                  <a:srgbClr val="000000"/>
                </a:solidFill>
                <a:latin typeface="Georgia" panose="02040502050405020303" pitchFamily="18" charset="0"/>
                <a:ea typeface="+mn-ea"/>
                <a:cs typeface="+mn-cs"/>
              </a:defRPr>
            </a:pPr>
            <a:endParaRPr lang="lv-LV"/>
          </a:p>
        </c:txPr>
        <c:crossAx val="1306344687"/>
        <c:crosses val="autoZero"/>
        <c:auto val="1"/>
        <c:lblAlgn val="ctr"/>
        <c:lblOffset val="100"/>
        <c:noMultiLvlLbl val="0"/>
      </c:catAx>
      <c:spPr>
        <a:noFill/>
        <a:ln>
          <a:noFill/>
        </a:ln>
        <a:effectLst/>
      </c:spPr>
    </c:plotArea>
    <c:legend>
      <c:legendPos val="b"/>
      <c:overlay val="0"/>
      <c:spPr>
        <a:noFill/>
        <a:ln>
          <a:noFill/>
        </a:ln>
        <a:effectLst/>
      </c:spPr>
      <c:txPr>
        <a:bodyPr rot="0" spcFirstLastPara="1" vertOverflow="ellipsis" vert="horz" wrap="square" anchor="ctr" anchorCtr="1"/>
        <a:lstStyle/>
        <a:p>
          <a:pPr>
            <a:defRPr lang="en-US" sz="1800" b="0" i="0" u="none" strike="noStrike" kern="1200" baseline="0">
              <a:solidFill>
                <a:srgbClr val="000000"/>
              </a:solidFill>
              <a:latin typeface="Georgia" panose="02040502050405020303" pitchFamily="18" charset="0"/>
              <a:ea typeface="+mn-ea"/>
              <a:cs typeface="+mn-cs"/>
            </a:defRPr>
          </a:pPr>
          <a:endParaRPr lang="lv-LV"/>
        </a:p>
      </c:txPr>
    </c:legend>
    <c:plotVisOnly val="1"/>
    <c:dispBlanksAs val="gap"/>
    <c:showDLblsOverMax val="0"/>
  </c:chart>
  <c:spPr>
    <a:noFill/>
    <a:ln w="9528" cap="flat" cmpd="sng" algn="ctr">
      <a:noFill/>
      <a:prstDash val="solid"/>
      <a:round/>
    </a:ln>
    <a:effectLst/>
  </c:spPr>
  <c:txPr>
    <a:bodyPr lIns="0" tIns="0" rIns="0" bIns="0"/>
    <a:lstStyle/>
    <a:p>
      <a:pPr marL="0" marR="0" indent="0" defTabSz="914400" fontAlgn="auto" hangingPunct="1">
        <a:lnSpc>
          <a:spcPct val="100000"/>
        </a:lnSpc>
        <a:spcBef>
          <a:spcPts val="0"/>
        </a:spcBef>
        <a:spcAft>
          <a:spcPts val="0"/>
        </a:spcAft>
        <a:tabLst/>
        <a:defRPr lang="en-US" sz="1800" b="0" i="0" u="none" strike="noStrike" kern="1200" baseline="0">
          <a:solidFill>
            <a:srgbClr val="000000"/>
          </a:solidFill>
          <a:latin typeface="Georgia" panose="02040502050405020303" pitchFamily="18" charset="0"/>
        </a:defRPr>
      </a:pPr>
      <a:endParaRPr lang="lv-LV"/>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737639819175051"/>
          <c:y val="4.6082949308755762E-2"/>
          <c:w val="0.84122648307339598"/>
          <c:h val="0.67289055876813053"/>
        </c:manualLayout>
      </c:layout>
      <c:barChart>
        <c:barDir val="bar"/>
        <c:grouping val="stacked"/>
        <c:varyColors val="0"/>
        <c:ser>
          <c:idx val="0"/>
          <c:order val="0"/>
          <c:tx>
            <c:strRef>
              <c:f>[Indikatori_KL_IP.xlsx]Sheet1!$S$8</c:f>
              <c:strCache>
                <c:ptCount val="1"/>
                <c:pt idx="0">
                  <c:v>Microgeneration</c:v>
                </c:pt>
              </c:strCache>
            </c:strRef>
          </c:tx>
          <c:spPr>
            <a:solidFill>
              <a:schemeClr val="accent6"/>
            </a:solidFill>
            <a:ln>
              <a:noFill/>
            </a:ln>
            <a:effectLst/>
          </c:spPr>
          <c:invertIfNegative val="0"/>
          <c:cat>
            <c:strRef>
              <c:f>[Indikatori_KL_IP.xlsx]Sheet1!$R$9:$R$14</c:f>
              <c:strCache>
                <c:ptCount val="6"/>
                <c:pt idx="0">
                  <c:v>Latvia</c:v>
                </c:pt>
                <c:pt idx="1">
                  <c:v>Lithuania</c:v>
                </c:pt>
                <c:pt idx="2">
                  <c:v>Estonia</c:v>
                </c:pt>
                <c:pt idx="3">
                  <c:v>Finland</c:v>
                </c:pt>
                <c:pt idx="4">
                  <c:v>Norway</c:v>
                </c:pt>
                <c:pt idx="5">
                  <c:v>Sweden</c:v>
                </c:pt>
              </c:strCache>
            </c:strRef>
          </c:cat>
          <c:val>
            <c:numRef>
              <c:f>[Indikatori_KL_IP.xlsx]Sheet1!$S$9:$S$14</c:f>
              <c:numCache>
                <c:formatCode>0</c:formatCode>
                <c:ptCount val="6"/>
                <c:pt idx="0">
                  <c:v>1.5625260421007017</c:v>
                </c:pt>
                <c:pt idx="1">
                  <c:v>12.168132091515805</c:v>
                </c:pt>
                <c:pt idx="2">
                  <c:v>50.950317779019038</c:v>
                </c:pt>
                <c:pt idx="3">
                  <c:v>37.151687076232911</c:v>
                </c:pt>
                <c:pt idx="4">
                  <c:v>19.706423092774834</c:v>
                </c:pt>
                <c:pt idx="5">
                  <c:v>59.627465192467191</c:v>
                </c:pt>
              </c:numCache>
            </c:numRef>
          </c:val>
          <c:extLst>
            <c:ext xmlns:c16="http://schemas.microsoft.com/office/drawing/2014/chart" uri="{C3380CC4-5D6E-409C-BE32-E72D297353CC}">
              <c16:uniqueId val="{00000000-F227-4334-95E5-B4E828DC0073}"/>
            </c:ext>
          </c:extLst>
        </c:ser>
        <c:ser>
          <c:idx val="1"/>
          <c:order val="1"/>
          <c:tx>
            <c:strRef>
              <c:f>[Indikatori_KL_IP.xlsx]Sheet1!$T$8</c:f>
              <c:strCache>
                <c:ptCount val="1"/>
                <c:pt idx="0">
                  <c:v>Average/large solar plants</c:v>
                </c:pt>
              </c:strCache>
            </c:strRef>
          </c:tx>
          <c:spPr>
            <a:solidFill>
              <a:schemeClr val="accent4"/>
            </a:solidFill>
            <a:ln>
              <a:noFill/>
            </a:ln>
            <a:effectLst/>
          </c:spPr>
          <c:invertIfNegative val="0"/>
          <c:cat>
            <c:strRef>
              <c:f>[Indikatori_KL_IP.xlsx]Sheet1!$R$9:$R$14</c:f>
              <c:strCache>
                <c:ptCount val="6"/>
                <c:pt idx="0">
                  <c:v>Latvia</c:v>
                </c:pt>
                <c:pt idx="1">
                  <c:v>Lithuania</c:v>
                </c:pt>
                <c:pt idx="2">
                  <c:v>Estonia</c:v>
                </c:pt>
                <c:pt idx="3">
                  <c:v>Finland</c:v>
                </c:pt>
                <c:pt idx="4">
                  <c:v>Norway</c:v>
                </c:pt>
                <c:pt idx="5">
                  <c:v>Sweden</c:v>
                </c:pt>
              </c:strCache>
            </c:strRef>
          </c:cat>
          <c:val>
            <c:numRef>
              <c:f>[Indikatori_KL_IP.xlsx]Sheet1!$T$9:$T$14</c:f>
              <c:numCache>
                <c:formatCode>0</c:formatCode>
                <c:ptCount val="6"/>
                <c:pt idx="0">
                  <c:v>1.5625260421007017</c:v>
                </c:pt>
                <c:pt idx="1">
                  <c:v>12.168132091515805</c:v>
                </c:pt>
                <c:pt idx="2">
                  <c:v>50.950317779019038</c:v>
                </c:pt>
                <c:pt idx="3">
                  <c:v>37.151687076232911</c:v>
                </c:pt>
                <c:pt idx="4">
                  <c:v>19.706423092774834</c:v>
                </c:pt>
                <c:pt idx="5">
                  <c:v>59.627465192467191</c:v>
                </c:pt>
              </c:numCache>
            </c:numRef>
          </c:val>
          <c:extLst>
            <c:ext xmlns:c16="http://schemas.microsoft.com/office/drawing/2014/chart" uri="{C3380CC4-5D6E-409C-BE32-E72D297353CC}">
              <c16:uniqueId val="{00000001-F227-4334-95E5-B4E828DC0073}"/>
            </c:ext>
          </c:extLst>
        </c:ser>
        <c:ser>
          <c:idx val="2"/>
          <c:order val="2"/>
          <c:tx>
            <c:strRef>
              <c:f>[Indikatori_KL_IP.xlsx]Sheet1!$U$8</c:f>
              <c:strCache>
                <c:ptCount val="1"/>
                <c:pt idx="0">
                  <c:v>Average/large wind farms</c:v>
                </c:pt>
              </c:strCache>
            </c:strRef>
          </c:tx>
          <c:spPr>
            <a:solidFill>
              <a:schemeClr val="accent5"/>
            </a:solidFill>
            <a:ln>
              <a:noFill/>
            </a:ln>
            <a:effectLst/>
          </c:spPr>
          <c:invertIfNegative val="0"/>
          <c:cat>
            <c:strRef>
              <c:f>[Indikatori_KL_IP.xlsx]Sheet1!$R$9:$R$14</c:f>
              <c:strCache>
                <c:ptCount val="6"/>
                <c:pt idx="0">
                  <c:v>Latvia</c:v>
                </c:pt>
                <c:pt idx="1">
                  <c:v>Lithuania</c:v>
                </c:pt>
                <c:pt idx="2">
                  <c:v>Estonia</c:v>
                </c:pt>
                <c:pt idx="3">
                  <c:v>Finland</c:v>
                </c:pt>
                <c:pt idx="4">
                  <c:v>Norway</c:v>
                </c:pt>
                <c:pt idx="5">
                  <c:v>Sweden</c:v>
                </c:pt>
              </c:strCache>
            </c:strRef>
          </c:cat>
          <c:val>
            <c:numRef>
              <c:f>[Indikatori_KL_IP.xlsx]Sheet1!$U$9:$U$14</c:f>
              <c:numCache>
                <c:formatCode>0</c:formatCode>
                <c:ptCount val="6"/>
                <c:pt idx="0">
                  <c:v>4.687578126302105</c:v>
                </c:pt>
                <c:pt idx="1">
                  <c:v>35.072851322604386</c:v>
                </c:pt>
                <c:pt idx="2">
                  <c:v>12.077112362434143</c:v>
                </c:pt>
                <c:pt idx="3">
                  <c:v>231.79028180732629</c:v>
                </c:pt>
                <c:pt idx="4">
                  <c:v>384.18141019914373</c:v>
                </c:pt>
                <c:pt idx="5">
                  <c:v>279.76033668990345</c:v>
                </c:pt>
              </c:numCache>
            </c:numRef>
          </c:val>
          <c:extLst>
            <c:ext xmlns:c16="http://schemas.microsoft.com/office/drawing/2014/chart" uri="{C3380CC4-5D6E-409C-BE32-E72D297353CC}">
              <c16:uniqueId val="{00000002-F227-4334-95E5-B4E828DC0073}"/>
            </c:ext>
          </c:extLst>
        </c:ser>
        <c:ser>
          <c:idx val="3"/>
          <c:order val="3"/>
          <c:tx>
            <c:strRef>
              <c:f>[Indikatori_KL_IP.xlsx]Sheet1!$V$8</c:f>
              <c:strCache>
                <c:ptCount val="1"/>
                <c:pt idx="0">
                  <c:v>Offshore wind farms</c:v>
                </c:pt>
              </c:strCache>
            </c:strRef>
          </c:tx>
          <c:spPr>
            <a:solidFill>
              <a:schemeClr val="accent3"/>
            </a:solidFill>
            <a:ln>
              <a:noFill/>
            </a:ln>
            <a:effectLst/>
          </c:spPr>
          <c:invertIfNegative val="0"/>
          <c:cat>
            <c:strRef>
              <c:f>[Indikatori_KL_IP.xlsx]Sheet1!$R$9:$R$14</c:f>
              <c:strCache>
                <c:ptCount val="6"/>
                <c:pt idx="0">
                  <c:v>Latvia</c:v>
                </c:pt>
                <c:pt idx="1">
                  <c:v>Lithuania</c:v>
                </c:pt>
                <c:pt idx="2">
                  <c:v>Estonia</c:v>
                </c:pt>
                <c:pt idx="3">
                  <c:v>Finland</c:v>
                </c:pt>
                <c:pt idx="4">
                  <c:v>Norway</c:v>
                </c:pt>
                <c:pt idx="5">
                  <c:v>Sweden</c:v>
                </c:pt>
              </c:strCache>
            </c:strRef>
          </c:cat>
          <c:val>
            <c:numRef>
              <c:f>[Indikatori_KL_IP.xlsx]Sheet1!$V$9:$V$14</c:f>
              <c:numCache>
                <c:formatCode>0</c:formatCode>
                <c:ptCount val="6"/>
                <c:pt idx="0">
                  <c:v>0</c:v>
                </c:pt>
                <c:pt idx="1">
                  <c:v>0</c:v>
                </c:pt>
                <c:pt idx="2">
                  <c:v>0</c:v>
                </c:pt>
                <c:pt idx="3">
                  <c:v>12.522836960818017</c:v>
                </c:pt>
                <c:pt idx="4">
                  <c:v>0</c:v>
                </c:pt>
                <c:pt idx="5">
                  <c:v>6.0409464735974918</c:v>
                </c:pt>
              </c:numCache>
            </c:numRef>
          </c:val>
          <c:extLst>
            <c:ext xmlns:c16="http://schemas.microsoft.com/office/drawing/2014/chart" uri="{C3380CC4-5D6E-409C-BE32-E72D297353CC}">
              <c16:uniqueId val="{00000003-F227-4334-95E5-B4E828DC0073}"/>
            </c:ext>
          </c:extLst>
        </c:ser>
        <c:dLbls>
          <c:showLegendKey val="0"/>
          <c:showVal val="0"/>
          <c:showCatName val="0"/>
          <c:showSerName val="0"/>
          <c:showPercent val="0"/>
          <c:showBubbleSize val="0"/>
        </c:dLbls>
        <c:gapWidth val="150"/>
        <c:overlap val="100"/>
        <c:axId val="1354619599"/>
        <c:axId val="1354625839"/>
      </c:barChart>
      <c:catAx>
        <c:axId val="1354619599"/>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Georgia" panose="02040502050405020303" pitchFamily="18" charset="0"/>
                <a:ea typeface="+mn-ea"/>
                <a:cs typeface="+mn-cs"/>
              </a:defRPr>
            </a:pPr>
            <a:endParaRPr lang="lv-LV"/>
          </a:p>
        </c:txPr>
        <c:crossAx val="1354625839"/>
        <c:crosses val="autoZero"/>
        <c:auto val="1"/>
        <c:lblAlgn val="ctr"/>
        <c:lblOffset val="100"/>
        <c:noMultiLvlLbl val="0"/>
      </c:catAx>
      <c:valAx>
        <c:axId val="1354625839"/>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Georgia" panose="02040502050405020303" pitchFamily="18" charset="0"/>
                <a:ea typeface="+mn-ea"/>
                <a:cs typeface="+mn-cs"/>
              </a:defRPr>
            </a:pPr>
            <a:endParaRPr lang="lv-LV"/>
          </a:p>
        </c:txPr>
        <c:crossAx val="1354619599"/>
        <c:crosses val="autoZero"/>
        <c:crossBetween val="between"/>
      </c:valAx>
      <c:spPr>
        <a:noFill/>
        <a:ln>
          <a:noFill/>
        </a:ln>
        <a:effectLst/>
      </c:spPr>
    </c:plotArea>
    <c:legend>
      <c:legendPos val="b"/>
      <c:layout>
        <c:manualLayout>
          <c:xMode val="edge"/>
          <c:yMode val="edge"/>
          <c:x val="0"/>
          <c:y val="0.84488798737306359"/>
          <c:w val="0.97468757534393757"/>
          <c:h val="0.13878186067294371"/>
        </c:manualLayout>
      </c:layout>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Georgia" panose="02040502050405020303" pitchFamily="18" charset="0"/>
              <a:ea typeface="+mn-ea"/>
              <a:cs typeface="+mn-cs"/>
            </a:defRPr>
          </a:pPr>
          <a:endParaRPr lang="lv-LV"/>
        </a:p>
      </c:txPr>
    </c:legend>
    <c:plotVisOnly val="1"/>
    <c:dispBlanksAs val="zero"/>
    <c:showDLblsOverMax val="0"/>
  </c:chart>
  <c:spPr>
    <a:noFill/>
    <a:ln w="9525" cap="flat" cmpd="sng" algn="ctr">
      <a:noFill/>
      <a:round/>
    </a:ln>
    <a:effectLst/>
  </c:spPr>
  <c:txPr>
    <a:bodyPr/>
    <a:lstStyle/>
    <a:p>
      <a:pPr>
        <a:defRPr sz="1800">
          <a:latin typeface="Georgia" panose="02040502050405020303" pitchFamily="18" charset="0"/>
        </a:defRPr>
      </a:pPr>
      <a:endParaRPr lang="lv-LV"/>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v>Microgeneration</c:v>
          </c:tx>
          <c:spPr>
            <a:solidFill>
              <a:schemeClr val="accent6"/>
            </a:solidFill>
            <a:ln>
              <a:noFill/>
            </a:ln>
            <a:effectLst/>
          </c:spPr>
          <c:invertIfNegative val="0"/>
          <c:cat>
            <c:strRef>
              <c:f>Mutlikritērija_analīze!$AA$7:$AA$12</c:f>
              <c:strCache>
                <c:ptCount val="6"/>
                <c:pt idx="0">
                  <c:v>Latvia</c:v>
                </c:pt>
                <c:pt idx="1">
                  <c:v>Lithuania</c:v>
                </c:pt>
                <c:pt idx="2">
                  <c:v>Estonia</c:v>
                </c:pt>
                <c:pt idx="3">
                  <c:v>Finland</c:v>
                </c:pt>
                <c:pt idx="4">
                  <c:v>Norway</c:v>
                </c:pt>
                <c:pt idx="5">
                  <c:v>Sweden</c:v>
                </c:pt>
              </c:strCache>
            </c:strRef>
          </c:cat>
          <c:val>
            <c:numRef>
              <c:f>Mutlikritērija_analīze!$AO$7:$AO$12</c:f>
              <c:numCache>
                <c:formatCode>0.00</c:formatCode>
                <c:ptCount val="6"/>
                <c:pt idx="0">
                  <c:v>0.37335639563122702</c:v>
                </c:pt>
                <c:pt idx="1">
                  <c:v>0.78132606312364972</c:v>
                </c:pt>
                <c:pt idx="2">
                  <c:v>0.29345354695382492</c:v>
                </c:pt>
                <c:pt idx="3">
                  <c:v>0.44681172462915592</c:v>
                </c:pt>
                <c:pt idx="4">
                  <c:v>0.56599508969297729</c:v>
                </c:pt>
                <c:pt idx="5">
                  <c:v>0.42713488057082555</c:v>
                </c:pt>
              </c:numCache>
            </c:numRef>
          </c:val>
          <c:extLst>
            <c:ext xmlns:c16="http://schemas.microsoft.com/office/drawing/2014/chart" uri="{C3380CC4-5D6E-409C-BE32-E72D297353CC}">
              <c16:uniqueId val="{00000000-48FA-4644-A4DA-540D2BFDEB09}"/>
            </c:ext>
          </c:extLst>
        </c:ser>
        <c:ser>
          <c:idx val="1"/>
          <c:order val="1"/>
          <c:tx>
            <c:v>SPP</c:v>
          </c:tx>
          <c:spPr>
            <a:solidFill>
              <a:schemeClr val="accent2"/>
            </a:solidFill>
            <a:ln>
              <a:noFill/>
            </a:ln>
            <a:effectLst/>
          </c:spPr>
          <c:invertIfNegative val="0"/>
          <c:val>
            <c:numRef>
              <c:f>Mutlikritērija_analīze!$AO$16:$AO$21</c:f>
              <c:numCache>
                <c:formatCode>0.00</c:formatCode>
                <c:ptCount val="6"/>
                <c:pt idx="0">
                  <c:v>0.4277128567256665</c:v>
                </c:pt>
                <c:pt idx="1">
                  <c:v>0.41744428954309948</c:v>
                </c:pt>
                <c:pt idx="2">
                  <c:v>0.35591008937778951</c:v>
                </c:pt>
                <c:pt idx="3">
                  <c:v>0.52630389570466152</c:v>
                </c:pt>
                <c:pt idx="4">
                  <c:v>0.60857243515279724</c:v>
                </c:pt>
                <c:pt idx="5">
                  <c:v>0.59313262566262881</c:v>
                </c:pt>
              </c:numCache>
            </c:numRef>
          </c:val>
          <c:extLst>
            <c:ext xmlns:c16="http://schemas.microsoft.com/office/drawing/2014/chart" uri="{C3380CC4-5D6E-409C-BE32-E72D297353CC}">
              <c16:uniqueId val="{00000001-48FA-4644-A4DA-540D2BFDEB09}"/>
            </c:ext>
          </c:extLst>
        </c:ser>
        <c:ser>
          <c:idx val="2"/>
          <c:order val="2"/>
          <c:tx>
            <c:v>WPP</c:v>
          </c:tx>
          <c:spPr>
            <a:solidFill>
              <a:schemeClr val="accent3"/>
            </a:solidFill>
            <a:ln>
              <a:noFill/>
            </a:ln>
            <a:effectLst/>
          </c:spPr>
          <c:invertIfNegative val="0"/>
          <c:val>
            <c:numRef>
              <c:f>Mutlikritērija_analīze!$AO$25:$AO$30</c:f>
              <c:numCache>
                <c:formatCode>0.00</c:formatCode>
                <c:ptCount val="6"/>
                <c:pt idx="0">
                  <c:v>0.3011351132614537</c:v>
                </c:pt>
                <c:pt idx="1">
                  <c:v>0.43529849310372987</c:v>
                </c:pt>
                <c:pt idx="2">
                  <c:v>0.29913781285537033</c:v>
                </c:pt>
                <c:pt idx="3">
                  <c:v>0.48192891742230703</c:v>
                </c:pt>
                <c:pt idx="4">
                  <c:v>0.79571889839443299</c:v>
                </c:pt>
                <c:pt idx="5">
                  <c:v>0.66985335179620409</c:v>
                </c:pt>
              </c:numCache>
            </c:numRef>
          </c:val>
          <c:extLst>
            <c:ext xmlns:c16="http://schemas.microsoft.com/office/drawing/2014/chart" uri="{C3380CC4-5D6E-409C-BE32-E72D297353CC}">
              <c16:uniqueId val="{00000002-48FA-4644-A4DA-540D2BFDEB09}"/>
            </c:ext>
          </c:extLst>
        </c:ser>
        <c:ser>
          <c:idx val="3"/>
          <c:order val="3"/>
          <c:tx>
            <c:v>Offshore</c:v>
          </c:tx>
          <c:spPr>
            <a:solidFill>
              <a:schemeClr val="accent4"/>
            </a:solidFill>
            <a:ln>
              <a:noFill/>
            </a:ln>
            <a:effectLst/>
          </c:spPr>
          <c:invertIfNegative val="0"/>
          <c:val>
            <c:numRef>
              <c:f>Mutlikritērija_analīze!$AO$34:$AO$39</c:f>
              <c:numCache>
                <c:formatCode>0.00</c:formatCode>
                <c:ptCount val="6"/>
                <c:pt idx="0">
                  <c:v>0.51144462380137412</c:v>
                </c:pt>
                <c:pt idx="1">
                  <c:v>0.56348941523347496</c:v>
                </c:pt>
                <c:pt idx="2">
                  <c:v>0.53863902675892572</c:v>
                </c:pt>
                <c:pt idx="3">
                  <c:v>0.60975813150479674</c:v>
                </c:pt>
                <c:pt idx="4">
                  <c:v>0.56474125315099422</c:v>
                </c:pt>
                <c:pt idx="5">
                  <c:v>0.62978316665480405</c:v>
                </c:pt>
              </c:numCache>
            </c:numRef>
          </c:val>
          <c:extLst>
            <c:ext xmlns:c16="http://schemas.microsoft.com/office/drawing/2014/chart" uri="{C3380CC4-5D6E-409C-BE32-E72D297353CC}">
              <c16:uniqueId val="{00000003-48FA-4644-A4DA-540D2BFDEB09}"/>
            </c:ext>
          </c:extLst>
        </c:ser>
        <c:dLbls>
          <c:showLegendKey val="0"/>
          <c:showVal val="0"/>
          <c:showCatName val="0"/>
          <c:showSerName val="0"/>
          <c:showPercent val="0"/>
          <c:showBubbleSize val="0"/>
        </c:dLbls>
        <c:gapWidth val="219"/>
        <c:overlap val="-27"/>
        <c:axId val="238919264"/>
        <c:axId val="238920096"/>
      </c:barChart>
      <c:catAx>
        <c:axId val="23891926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Georgia" panose="02040502050405020303" pitchFamily="18" charset="0"/>
                <a:ea typeface="+mn-ea"/>
                <a:cs typeface="+mn-cs"/>
              </a:defRPr>
            </a:pPr>
            <a:endParaRPr lang="lv-LV"/>
          </a:p>
        </c:txPr>
        <c:crossAx val="238920096"/>
        <c:crosses val="autoZero"/>
        <c:auto val="1"/>
        <c:lblAlgn val="ctr"/>
        <c:lblOffset val="100"/>
        <c:noMultiLvlLbl val="0"/>
      </c:catAx>
      <c:valAx>
        <c:axId val="238920096"/>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600" b="0" i="0" u="none" strike="noStrike" kern="1200" baseline="0">
                    <a:solidFill>
                      <a:schemeClr val="tx1">
                        <a:lumMod val="65000"/>
                        <a:lumOff val="35000"/>
                      </a:schemeClr>
                    </a:solidFill>
                    <a:latin typeface="Georgia" panose="02040502050405020303" pitchFamily="18" charset="0"/>
                    <a:ea typeface="+mn-ea"/>
                    <a:cs typeface="+mn-cs"/>
                  </a:defRPr>
                </a:pPr>
                <a:r>
                  <a:rPr lang="en-GB"/>
                  <a:t>Clossenest to ideal solution</a:t>
                </a:r>
              </a:p>
            </c:rich>
          </c:tx>
          <c:layout>
            <c:manualLayout>
              <c:xMode val="edge"/>
              <c:yMode val="edge"/>
              <c:x val="1.2698412698412698E-2"/>
              <c:y val="0.13019604347261052"/>
            </c:manualLayout>
          </c:layout>
          <c:overlay val="0"/>
          <c:spPr>
            <a:noFill/>
            <a:ln>
              <a:noFill/>
            </a:ln>
            <a:effectLst/>
          </c:spPr>
          <c:txPr>
            <a:bodyPr rot="-5400000" spcFirstLastPara="1" vertOverflow="ellipsis" vert="horz" wrap="square" anchor="ctr" anchorCtr="1"/>
            <a:lstStyle/>
            <a:p>
              <a:pPr>
                <a:defRPr sz="1600" b="0" i="0" u="none" strike="noStrike" kern="1200" baseline="0">
                  <a:solidFill>
                    <a:schemeClr val="tx1">
                      <a:lumMod val="65000"/>
                      <a:lumOff val="35000"/>
                    </a:schemeClr>
                  </a:solidFill>
                  <a:latin typeface="Georgia" panose="02040502050405020303" pitchFamily="18" charset="0"/>
                  <a:ea typeface="+mn-ea"/>
                  <a:cs typeface="+mn-cs"/>
                </a:defRPr>
              </a:pPr>
              <a:endParaRPr lang="lv-LV"/>
            </a:p>
          </c:txPr>
        </c:title>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Georgia" panose="02040502050405020303" pitchFamily="18" charset="0"/>
                <a:ea typeface="+mn-ea"/>
                <a:cs typeface="+mn-cs"/>
              </a:defRPr>
            </a:pPr>
            <a:endParaRPr lang="lv-LV"/>
          </a:p>
        </c:txPr>
        <c:crossAx val="23891926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Georgia" panose="02040502050405020303" pitchFamily="18" charset="0"/>
              <a:ea typeface="+mn-ea"/>
              <a:cs typeface="+mn-cs"/>
            </a:defRPr>
          </a:pPr>
          <a:endParaRPr lang="lv-LV"/>
        </a:p>
      </c:txPr>
    </c:legend>
    <c:plotVisOnly val="1"/>
    <c:dispBlanksAs val="gap"/>
    <c:showDLblsOverMax val="0"/>
  </c:chart>
  <c:spPr>
    <a:noFill/>
    <a:ln>
      <a:noFill/>
    </a:ln>
    <a:effectLst/>
  </c:spPr>
  <c:txPr>
    <a:bodyPr/>
    <a:lstStyle/>
    <a:p>
      <a:pPr>
        <a:defRPr sz="1600">
          <a:latin typeface="Georgia" panose="02040502050405020303" pitchFamily="18" charset="0"/>
        </a:defRPr>
      </a:pPr>
      <a:endParaRPr lang="lv-LV"/>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6100215387666434E-2"/>
          <c:y val="4.4282707187002432E-2"/>
          <c:w val="0.89525571930392112"/>
          <c:h val="0.42995750457893589"/>
        </c:manualLayout>
      </c:layout>
      <c:barChart>
        <c:barDir val="col"/>
        <c:grouping val="clustered"/>
        <c:varyColors val="0"/>
        <c:ser>
          <c:idx val="0"/>
          <c:order val="0"/>
          <c:spPr>
            <a:solidFill>
              <a:schemeClr val="accent6"/>
            </a:solidFill>
            <a:ln>
              <a:noFill/>
            </a:ln>
            <a:effectLst/>
          </c:spPr>
          <c:invertIfNegative val="0"/>
          <c:dLbls>
            <c:spPr>
              <a:noFill/>
              <a:ln>
                <a:noFill/>
              </a:ln>
              <a:effectLst/>
            </c:spPr>
            <c:txPr>
              <a:bodyPr rot="0" spcFirstLastPara="1" vertOverflow="ellipsis" vert="horz" wrap="square" anchor="ctr" anchorCtr="1"/>
              <a:lstStyle/>
              <a:p>
                <a:pPr>
                  <a:defRPr sz="1600" b="0" i="0" u="none" strike="noStrike" kern="1200" baseline="0">
                    <a:solidFill>
                      <a:sysClr val="windowText" lastClr="000000"/>
                    </a:solidFill>
                    <a:latin typeface="Georgia" panose="02040502050405020303" pitchFamily="18" charset="0"/>
                    <a:ea typeface="+mn-ea"/>
                    <a:cs typeface="+mn-cs"/>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Mutlikritērija_analīze!$AB$3:$AL$3</c:f>
              <c:strCache>
                <c:ptCount val="11"/>
                <c:pt idx="0">
                  <c:v>Number of contact points</c:v>
                </c:pt>
                <c:pt idx="1">
                  <c:v>Number of indirectly involved institutions</c:v>
                </c:pt>
                <c:pt idx="2">
                  <c:v>Amount of necessary documents to be prepared</c:v>
                </c:pt>
                <c:pt idx="3">
                  <c:v> Time for none standardized process steps  (with many variables);</c:v>
                </c:pt>
                <c:pt idx="4">
                  <c:v>Time for standardized process steps;</c:v>
                </c:pt>
                <c:pt idx="5">
                  <c:v> Total time for project implementation. </c:v>
                </c:pt>
                <c:pt idx="6">
                  <c:v>Number of public discussions</c:v>
                </c:pt>
                <c:pt idx="7">
                  <c:v>The opportunity of local society to influence RES projects</c:v>
                </c:pt>
                <c:pt idx="8">
                  <c:v> Availability of public information</c:v>
                </c:pt>
                <c:pt idx="9">
                  <c:v>Accumulated knowledge on the projects</c:v>
                </c:pt>
                <c:pt idx="10">
                  <c:v>The opportunity of the municipality to influence RES projects</c:v>
                </c:pt>
              </c:strCache>
            </c:strRef>
          </c:cat>
          <c:val>
            <c:numRef>
              <c:f>Mutlikritērija_analīze!$AB$5:$AL$5</c:f>
              <c:numCache>
                <c:formatCode>0.00</c:formatCode>
                <c:ptCount val="11"/>
                <c:pt idx="0">
                  <c:v>0.16094832388197378</c:v>
                </c:pt>
                <c:pt idx="1">
                  <c:v>6.6851560741312002E-2</c:v>
                </c:pt>
                <c:pt idx="2">
                  <c:v>0.11546827910681262</c:v>
                </c:pt>
                <c:pt idx="3">
                  <c:v>0.10304834936440523</c:v>
                </c:pt>
                <c:pt idx="4">
                  <c:v>8.6966868810825118E-2</c:v>
                </c:pt>
                <c:pt idx="5">
                  <c:v>9.8502894818950679E-2</c:v>
                </c:pt>
                <c:pt idx="6">
                  <c:v>4.7942443620114433E-2</c:v>
                </c:pt>
                <c:pt idx="7">
                  <c:v>6.4277498908215824E-2</c:v>
                </c:pt>
                <c:pt idx="8">
                  <c:v>0.12821549476210847</c:v>
                </c:pt>
                <c:pt idx="9">
                  <c:v>5.9686284214703546E-2</c:v>
                </c:pt>
                <c:pt idx="10">
                  <c:v>6.8092001770578323E-2</c:v>
                </c:pt>
              </c:numCache>
            </c:numRef>
          </c:val>
          <c:extLst>
            <c:ext xmlns:c16="http://schemas.microsoft.com/office/drawing/2014/chart" uri="{C3380CC4-5D6E-409C-BE32-E72D297353CC}">
              <c16:uniqueId val="{00000000-51DF-40F9-898A-D6DEC7F6B23B}"/>
            </c:ext>
          </c:extLst>
        </c:ser>
        <c:dLbls>
          <c:showLegendKey val="0"/>
          <c:showVal val="0"/>
          <c:showCatName val="0"/>
          <c:showSerName val="0"/>
          <c:showPercent val="0"/>
          <c:showBubbleSize val="0"/>
        </c:dLbls>
        <c:gapWidth val="219"/>
        <c:overlap val="-27"/>
        <c:axId val="2136011296"/>
        <c:axId val="2136012544"/>
      </c:barChart>
      <c:catAx>
        <c:axId val="213601129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5400000" spcFirstLastPara="1" vertOverflow="ellipsis" wrap="square" anchor="ctr" anchorCtr="1"/>
          <a:lstStyle/>
          <a:p>
            <a:pPr>
              <a:defRPr sz="1400" b="0" i="0" u="none" strike="noStrike" kern="1200" baseline="0">
                <a:solidFill>
                  <a:sysClr val="windowText" lastClr="000000"/>
                </a:solidFill>
                <a:latin typeface="Georgia" panose="02040502050405020303" pitchFamily="18" charset="0"/>
                <a:ea typeface="+mn-ea"/>
                <a:cs typeface="+mn-cs"/>
              </a:defRPr>
            </a:pPr>
            <a:endParaRPr lang="lv-LV"/>
          </a:p>
        </c:txPr>
        <c:crossAx val="2136012544"/>
        <c:crosses val="autoZero"/>
        <c:auto val="1"/>
        <c:lblAlgn val="ctr"/>
        <c:lblOffset val="100"/>
        <c:noMultiLvlLbl val="0"/>
      </c:catAx>
      <c:valAx>
        <c:axId val="2136012544"/>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600" b="0" i="0" u="none" strike="noStrike" kern="1200" baseline="0">
                    <a:solidFill>
                      <a:sysClr val="windowText" lastClr="000000"/>
                    </a:solidFill>
                    <a:latin typeface="Georgia" panose="02040502050405020303" pitchFamily="18" charset="0"/>
                    <a:ea typeface="+mn-ea"/>
                    <a:cs typeface="+mn-cs"/>
                  </a:defRPr>
                </a:pPr>
                <a:r>
                  <a:rPr lang="en-GB"/>
                  <a:t>Identified criteria weights</a:t>
                </a:r>
              </a:p>
            </c:rich>
          </c:tx>
          <c:overlay val="0"/>
          <c:spPr>
            <a:noFill/>
            <a:ln>
              <a:noFill/>
            </a:ln>
            <a:effectLst/>
          </c:spPr>
          <c:txPr>
            <a:bodyPr rot="-5400000" spcFirstLastPara="1" vertOverflow="ellipsis" vert="horz" wrap="square" anchor="ctr" anchorCtr="1"/>
            <a:lstStyle/>
            <a:p>
              <a:pPr>
                <a:defRPr sz="1600" b="0" i="0" u="none" strike="noStrike" kern="1200" baseline="0">
                  <a:solidFill>
                    <a:sysClr val="windowText" lastClr="000000"/>
                  </a:solidFill>
                  <a:latin typeface="Georgia" panose="02040502050405020303" pitchFamily="18" charset="0"/>
                  <a:ea typeface="+mn-ea"/>
                  <a:cs typeface="+mn-cs"/>
                </a:defRPr>
              </a:pPr>
              <a:endParaRPr lang="lv-LV"/>
            </a:p>
          </c:txPr>
        </c:title>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ysClr val="windowText" lastClr="000000"/>
                </a:solidFill>
                <a:latin typeface="Georgia" panose="02040502050405020303" pitchFamily="18" charset="0"/>
                <a:ea typeface="+mn-ea"/>
                <a:cs typeface="+mn-cs"/>
              </a:defRPr>
            </a:pPr>
            <a:endParaRPr lang="lv-LV"/>
          </a:p>
        </c:txPr>
        <c:crossAx val="2136011296"/>
        <c:crosses val="autoZero"/>
        <c:crossBetween val="between"/>
      </c:valAx>
      <c:spPr>
        <a:noFill/>
        <a:ln>
          <a:noFill/>
        </a:ln>
        <a:effectLst/>
      </c:spPr>
    </c:plotArea>
    <c:plotVisOnly val="1"/>
    <c:dispBlanksAs val="gap"/>
    <c:showDLblsOverMax val="0"/>
  </c:chart>
  <c:spPr>
    <a:noFill/>
    <a:ln w="9525" cap="flat" cmpd="sng" algn="ctr">
      <a:noFill/>
      <a:round/>
    </a:ln>
    <a:effectLst/>
  </c:spPr>
  <c:txPr>
    <a:bodyPr/>
    <a:lstStyle/>
    <a:p>
      <a:pPr>
        <a:defRPr sz="1600">
          <a:solidFill>
            <a:sysClr val="windowText" lastClr="000000"/>
          </a:solidFill>
          <a:latin typeface="Georgia" panose="02040502050405020303" pitchFamily="18" charset="0"/>
        </a:defRPr>
      </a:pPr>
      <a:endParaRPr lang="lv-LV"/>
    </a:p>
  </c:txPr>
  <c:externalData r:id="rId3">
    <c:autoUpdate val="0"/>
  </c:externalData>
</c:chartSpace>
</file>

<file path=ppt/charts/colors1.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
  <cs:axisTitle>
    <cs:lnRef idx="0"/>
    <cs:fillRef idx="0"/>
    <cs:effectRef idx="0"/>
    <cs:fontRef idx="minor">
      <a:schemeClr val="tx1"/>
    </cs:fontRef>
    <cs:defRPr sz="1000" b="1" kern="1200"/>
  </cs:axisTitle>
  <cs:categoryAxis>
    <cs:lnRef idx="1">
      <a:schemeClr val="tx1"/>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0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0D69AC7-359D-4B67-BA27-C09E2CE91AA2}" type="doc">
      <dgm:prSet loTypeId="urn:microsoft.com/office/officeart/2005/8/layout/radial4" loCatId="relationship" qsTypeId="urn:microsoft.com/office/officeart/2005/8/quickstyle/simple1" qsCatId="simple" csTypeId="urn:microsoft.com/office/officeart/2005/8/colors/colorful1" csCatId="colorful" phldr="1"/>
      <dgm:spPr/>
      <dgm:t>
        <a:bodyPr/>
        <a:lstStyle/>
        <a:p>
          <a:endParaRPr lang="en-US"/>
        </a:p>
      </dgm:t>
    </dgm:pt>
    <dgm:pt modelId="{A3DD2CE3-0EF5-4039-85D6-C8ADA71C2562}">
      <dgm:prSet phldrT="[Text]" custT="1"/>
      <dgm:spPr/>
      <dgm:t>
        <a:bodyPr/>
        <a:lstStyle/>
        <a:p>
          <a:r>
            <a:rPr lang="en-US" sz="1800" dirty="0">
              <a:latin typeface="Georgia" panose="02040502050405020303" pitchFamily="18" charset="0"/>
            </a:rPr>
            <a:t>Implementation procedure</a:t>
          </a:r>
        </a:p>
      </dgm:t>
    </dgm:pt>
    <dgm:pt modelId="{0D45BD5B-F7F9-4412-BAA7-E1D5322F441A}" type="parTrans" cxnId="{5CA11DF1-C82E-495F-B827-3DC9E112F2CA}">
      <dgm:prSet/>
      <dgm:spPr/>
      <dgm:t>
        <a:bodyPr/>
        <a:lstStyle/>
        <a:p>
          <a:endParaRPr lang="en-US">
            <a:latin typeface="Georgia" panose="02040502050405020303" pitchFamily="18" charset="0"/>
          </a:endParaRPr>
        </a:p>
      </dgm:t>
    </dgm:pt>
    <dgm:pt modelId="{A82B8A50-E30F-457E-BEC0-978EA1B0B489}" type="sibTrans" cxnId="{5CA11DF1-C82E-495F-B827-3DC9E112F2CA}">
      <dgm:prSet/>
      <dgm:spPr/>
      <dgm:t>
        <a:bodyPr/>
        <a:lstStyle/>
        <a:p>
          <a:endParaRPr lang="en-US">
            <a:latin typeface="Georgia" panose="02040502050405020303" pitchFamily="18" charset="0"/>
          </a:endParaRPr>
        </a:p>
      </dgm:t>
    </dgm:pt>
    <dgm:pt modelId="{EE3C0754-A5CA-476A-95AB-1E7D50463704}">
      <dgm:prSet phldrT="[Text]"/>
      <dgm:spPr/>
      <dgm:t>
        <a:bodyPr/>
        <a:lstStyle/>
        <a:p>
          <a:r>
            <a:rPr lang="en-US" dirty="0">
              <a:latin typeface="Georgia" panose="02040502050405020303" pitchFamily="18" charset="0"/>
            </a:rPr>
            <a:t>Timeline for implementation process</a:t>
          </a:r>
        </a:p>
      </dgm:t>
    </dgm:pt>
    <dgm:pt modelId="{A7F5A7F2-46D6-41A4-9D0A-BAD41F0C90CB}" type="parTrans" cxnId="{40E1002C-3C8D-475A-88BB-DE63BE11047A}">
      <dgm:prSet/>
      <dgm:spPr/>
      <dgm:t>
        <a:bodyPr/>
        <a:lstStyle/>
        <a:p>
          <a:endParaRPr lang="en-US">
            <a:latin typeface="Georgia" panose="02040502050405020303" pitchFamily="18" charset="0"/>
          </a:endParaRPr>
        </a:p>
      </dgm:t>
    </dgm:pt>
    <dgm:pt modelId="{F209A674-FE36-432D-8A41-ED664D68844F}" type="sibTrans" cxnId="{40E1002C-3C8D-475A-88BB-DE63BE11047A}">
      <dgm:prSet/>
      <dgm:spPr/>
      <dgm:t>
        <a:bodyPr/>
        <a:lstStyle/>
        <a:p>
          <a:endParaRPr lang="en-US">
            <a:latin typeface="Georgia" panose="02040502050405020303" pitchFamily="18" charset="0"/>
          </a:endParaRPr>
        </a:p>
      </dgm:t>
    </dgm:pt>
    <dgm:pt modelId="{252A63C7-6926-4507-9039-198B06203B98}">
      <dgm:prSet phldrT="[Text]"/>
      <dgm:spPr/>
      <dgm:t>
        <a:bodyPr/>
        <a:lstStyle/>
        <a:p>
          <a:r>
            <a:rPr lang="en-US" dirty="0">
              <a:latin typeface="Georgia" panose="02040502050405020303" pitchFamily="18" charset="0"/>
            </a:rPr>
            <a:t>Complexity</a:t>
          </a:r>
        </a:p>
      </dgm:t>
    </dgm:pt>
    <dgm:pt modelId="{3073707E-808F-45A4-B5BD-D4DE2EC1B2CC}" type="parTrans" cxnId="{D5AFE1E4-4C41-4E0A-8710-0D47DA985CC2}">
      <dgm:prSet/>
      <dgm:spPr/>
      <dgm:t>
        <a:bodyPr/>
        <a:lstStyle/>
        <a:p>
          <a:endParaRPr lang="en-US">
            <a:latin typeface="Georgia" panose="02040502050405020303" pitchFamily="18" charset="0"/>
          </a:endParaRPr>
        </a:p>
      </dgm:t>
    </dgm:pt>
    <dgm:pt modelId="{FF425EA1-D3EC-4F57-96D9-08FF444C2A72}" type="sibTrans" cxnId="{D5AFE1E4-4C41-4E0A-8710-0D47DA985CC2}">
      <dgm:prSet/>
      <dgm:spPr/>
      <dgm:t>
        <a:bodyPr/>
        <a:lstStyle/>
        <a:p>
          <a:endParaRPr lang="en-US">
            <a:latin typeface="Georgia" panose="02040502050405020303" pitchFamily="18" charset="0"/>
          </a:endParaRPr>
        </a:p>
      </dgm:t>
    </dgm:pt>
    <dgm:pt modelId="{FD239F53-AAEE-4EFE-9B84-3EFB8279FCEB}">
      <dgm:prSet phldrT="[Text]"/>
      <dgm:spPr/>
      <dgm:t>
        <a:bodyPr/>
        <a:lstStyle/>
        <a:p>
          <a:r>
            <a:rPr lang="en-US" dirty="0">
              <a:latin typeface="Georgia" panose="02040502050405020303" pitchFamily="18" charset="0"/>
            </a:rPr>
            <a:t>Information availability</a:t>
          </a:r>
        </a:p>
      </dgm:t>
    </dgm:pt>
    <dgm:pt modelId="{DF31BAB5-B9C9-44FD-B75D-97EA56549026}" type="parTrans" cxnId="{D7614EB3-5372-4623-A0AC-0DB96FA09FBE}">
      <dgm:prSet/>
      <dgm:spPr/>
      <dgm:t>
        <a:bodyPr/>
        <a:lstStyle/>
        <a:p>
          <a:endParaRPr lang="en-US">
            <a:latin typeface="Georgia" panose="02040502050405020303" pitchFamily="18" charset="0"/>
          </a:endParaRPr>
        </a:p>
      </dgm:t>
    </dgm:pt>
    <dgm:pt modelId="{63F26811-324F-45B6-88AE-5AFAA5AF0B89}" type="sibTrans" cxnId="{D7614EB3-5372-4623-A0AC-0DB96FA09FBE}">
      <dgm:prSet/>
      <dgm:spPr/>
      <dgm:t>
        <a:bodyPr/>
        <a:lstStyle/>
        <a:p>
          <a:endParaRPr lang="en-US">
            <a:latin typeface="Georgia" panose="02040502050405020303" pitchFamily="18" charset="0"/>
          </a:endParaRPr>
        </a:p>
      </dgm:t>
    </dgm:pt>
    <dgm:pt modelId="{1CF48221-A138-488F-B7E6-475825263230}">
      <dgm:prSet phldrT="[Text]"/>
      <dgm:spPr/>
      <dgm:t>
        <a:bodyPr/>
        <a:lstStyle/>
        <a:p>
          <a:r>
            <a:rPr lang="en-US" dirty="0">
              <a:latin typeface="Georgia" panose="02040502050405020303" pitchFamily="18" charset="0"/>
            </a:rPr>
            <a:t>Impact of public opinion</a:t>
          </a:r>
        </a:p>
      </dgm:t>
    </dgm:pt>
    <dgm:pt modelId="{9F869FE6-6CF8-4CCF-A2DC-EBAC193F78FB}" type="parTrans" cxnId="{460D2CE9-A283-4DAC-896F-D6A8473D420E}">
      <dgm:prSet/>
      <dgm:spPr/>
      <dgm:t>
        <a:bodyPr/>
        <a:lstStyle/>
        <a:p>
          <a:endParaRPr lang="lv-LV">
            <a:latin typeface="Georgia" panose="02040502050405020303" pitchFamily="18" charset="0"/>
          </a:endParaRPr>
        </a:p>
      </dgm:t>
    </dgm:pt>
    <dgm:pt modelId="{CAC52F1E-46B6-4C20-BD4C-187C168FCE48}" type="sibTrans" cxnId="{460D2CE9-A283-4DAC-896F-D6A8473D420E}">
      <dgm:prSet/>
      <dgm:spPr/>
      <dgm:t>
        <a:bodyPr/>
        <a:lstStyle/>
        <a:p>
          <a:endParaRPr lang="lv-LV">
            <a:latin typeface="Georgia" panose="02040502050405020303" pitchFamily="18" charset="0"/>
          </a:endParaRPr>
        </a:p>
      </dgm:t>
    </dgm:pt>
    <dgm:pt modelId="{60475A07-E777-4A54-9A11-98244F79B083}">
      <dgm:prSet phldrT="[Text]"/>
      <dgm:spPr/>
      <dgm:t>
        <a:bodyPr/>
        <a:lstStyle/>
        <a:p>
          <a:r>
            <a:rPr lang="en-US" dirty="0">
              <a:latin typeface="Georgia" panose="02040502050405020303" pitchFamily="18" charset="0"/>
            </a:rPr>
            <a:t>Impact of municipality</a:t>
          </a:r>
        </a:p>
      </dgm:t>
    </dgm:pt>
    <dgm:pt modelId="{ACB86D92-500D-41E3-82D5-43AE78FD6AAF}" type="parTrans" cxnId="{913FE90C-2315-4A5D-8138-DDB559436D4B}">
      <dgm:prSet/>
      <dgm:spPr/>
      <dgm:t>
        <a:bodyPr/>
        <a:lstStyle/>
        <a:p>
          <a:endParaRPr lang="lv-LV">
            <a:latin typeface="Georgia" panose="02040502050405020303" pitchFamily="18" charset="0"/>
          </a:endParaRPr>
        </a:p>
      </dgm:t>
    </dgm:pt>
    <dgm:pt modelId="{4F96F455-A216-41E0-B414-AE701D923EA2}" type="sibTrans" cxnId="{913FE90C-2315-4A5D-8138-DDB559436D4B}">
      <dgm:prSet/>
      <dgm:spPr/>
      <dgm:t>
        <a:bodyPr/>
        <a:lstStyle/>
        <a:p>
          <a:endParaRPr lang="lv-LV">
            <a:latin typeface="Georgia" panose="02040502050405020303" pitchFamily="18" charset="0"/>
          </a:endParaRPr>
        </a:p>
      </dgm:t>
    </dgm:pt>
    <dgm:pt modelId="{97A5C18D-CA36-47F2-B0AC-BCBA175C1800}" type="pres">
      <dgm:prSet presAssocID="{20D69AC7-359D-4B67-BA27-C09E2CE91AA2}" presName="cycle" presStyleCnt="0">
        <dgm:presLayoutVars>
          <dgm:chMax val="1"/>
          <dgm:dir/>
          <dgm:animLvl val="ctr"/>
          <dgm:resizeHandles val="exact"/>
        </dgm:presLayoutVars>
      </dgm:prSet>
      <dgm:spPr/>
    </dgm:pt>
    <dgm:pt modelId="{B53CC5E0-E144-4EA3-91CF-08BE0EF22B0C}" type="pres">
      <dgm:prSet presAssocID="{A3DD2CE3-0EF5-4039-85D6-C8ADA71C2562}" presName="centerShape" presStyleLbl="node0" presStyleIdx="0" presStyleCnt="1" custScaleX="114699" custScaleY="110530"/>
      <dgm:spPr/>
    </dgm:pt>
    <dgm:pt modelId="{53A2E09E-A33E-4C14-92A6-FF2F6940FBCF}" type="pres">
      <dgm:prSet presAssocID="{A7F5A7F2-46D6-41A4-9D0A-BAD41F0C90CB}" presName="parTrans" presStyleLbl="bgSibTrans2D1" presStyleIdx="0" presStyleCnt="5"/>
      <dgm:spPr/>
    </dgm:pt>
    <dgm:pt modelId="{D100AEB3-2432-41C9-BD6E-DBB9929EB6B2}" type="pres">
      <dgm:prSet presAssocID="{EE3C0754-A5CA-476A-95AB-1E7D50463704}" presName="node" presStyleLbl="node1" presStyleIdx="0" presStyleCnt="5">
        <dgm:presLayoutVars>
          <dgm:bulletEnabled val="1"/>
        </dgm:presLayoutVars>
      </dgm:prSet>
      <dgm:spPr/>
    </dgm:pt>
    <dgm:pt modelId="{229E5139-0163-4228-9477-2311C16B3E31}" type="pres">
      <dgm:prSet presAssocID="{3073707E-808F-45A4-B5BD-D4DE2EC1B2CC}" presName="parTrans" presStyleLbl="bgSibTrans2D1" presStyleIdx="1" presStyleCnt="5"/>
      <dgm:spPr/>
    </dgm:pt>
    <dgm:pt modelId="{3E4CA5C9-1F84-4AA9-87CB-8106C08B3DBE}" type="pres">
      <dgm:prSet presAssocID="{252A63C7-6926-4507-9039-198B06203B98}" presName="node" presStyleLbl="node1" presStyleIdx="1" presStyleCnt="5">
        <dgm:presLayoutVars>
          <dgm:bulletEnabled val="1"/>
        </dgm:presLayoutVars>
      </dgm:prSet>
      <dgm:spPr/>
    </dgm:pt>
    <dgm:pt modelId="{31F9E2F1-C086-434C-9D6E-C14973503880}" type="pres">
      <dgm:prSet presAssocID="{DF31BAB5-B9C9-44FD-B75D-97EA56549026}" presName="parTrans" presStyleLbl="bgSibTrans2D1" presStyleIdx="2" presStyleCnt="5"/>
      <dgm:spPr/>
    </dgm:pt>
    <dgm:pt modelId="{ABF1A5DC-4C2F-4455-9546-FFB6273CE96E}" type="pres">
      <dgm:prSet presAssocID="{FD239F53-AAEE-4EFE-9B84-3EFB8279FCEB}" presName="node" presStyleLbl="node1" presStyleIdx="2" presStyleCnt="5">
        <dgm:presLayoutVars>
          <dgm:bulletEnabled val="1"/>
        </dgm:presLayoutVars>
      </dgm:prSet>
      <dgm:spPr/>
    </dgm:pt>
    <dgm:pt modelId="{9EA48ED2-DDAF-43FE-AF68-E64E7ABDF58F}" type="pres">
      <dgm:prSet presAssocID="{9F869FE6-6CF8-4CCF-A2DC-EBAC193F78FB}" presName="parTrans" presStyleLbl="bgSibTrans2D1" presStyleIdx="3" presStyleCnt="5"/>
      <dgm:spPr/>
    </dgm:pt>
    <dgm:pt modelId="{2B3AC808-F238-4855-A0D3-3C5C7B6DEF7D}" type="pres">
      <dgm:prSet presAssocID="{1CF48221-A138-488F-B7E6-475825263230}" presName="node" presStyleLbl="node1" presStyleIdx="3" presStyleCnt="5">
        <dgm:presLayoutVars>
          <dgm:bulletEnabled val="1"/>
        </dgm:presLayoutVars>
      </dgm:prSet>
      <dgm:spPr/>
    </dgm:pt>
    <dgm:pt modelId="{2ED3276E-6559-4B5F-83E6-C46F1302BEF9}" type="pres">
      <dgm:prSet presAssocID="{ACB86D92-500D-41E3-82D5-43AE78FD6AAF}" presName="parTrans" presStyleLbl="bgSibTrans2D1" presStyleIdx="4" presStyleCnt="5"/>
      <dgm:spPr/>
    </dgm:pt>
    <dgm:pt modelId="{11754290-603F-4854-AF3D-8A4FF6D24147}" type="pres">
      <dgm:prSet presAssocID="{60475A07-E777-4A54-9A11-98244F79B083}" presName="node" presStyleLbl="node1" presStyleIdx="4" presStyleCnt="5">
        <dgm:presLayoutVars>
          <dgm:bulletEnabled val="1"/>
        </dgm:presLayoutVars>
      </dgm:prSet>
      <dgm:spPr/>
    </dgm:pt>
  </dgm:ptLst>
  <dgm:cxnLst>
    <dgm:cxn modelId="{913FE90C-2315-4A5D-8138-DDB559436D4B}" srcId="{A3DD2CE3-0EF5-4039-85D6-C8ADA71C2562}" destId="{60475A07-E777-4A54-9A11-98244F79B083}" srcOrd="4" destOrd="0" parTransId="{ACB86D92-500D-41E3-82D5-43AE78FD6AAF}" sibTransId="{4F96F455-A216-41E0-B414-AE701D923EA2}"/>
    <dgm:cxn modelId="{189ED212-624E-43D6-903A-C097FC502BA5}" type="presOf" srcId="{252A63C7-6926-4507-9039-198B06203B98}" destId="{3E4CA5C9-1F84-4AA9-87CB-8106C08B3DBE}" srcOrd="0" destOrd="0" presId="urn:microsoft.com/office/officeart/2005/8/layout/radial4"/>
    <dgm:cxn modelId="{40E1002C-3C8D-475A-88BB-DE63BE11047A}" srcId="{A3DD2CE3-0EF5-4039-85D6-C8ADA71C2562}" destId="{EE3C0754-A5CA-476A-95AB-1E7D50463704}" srcOrd="0" destOrd="0" parTransId="{A7F5A7F2-46D6-41A4-9D0A-BAD41F0C90CB}" sibTransId="{F209A674-FE36-432D-8A41-ED664D68844F}"/>
    <dgm:cxn modelId="{8C1D3534-B0D4-4F9B-AE6B-EEB2FF7BC59F}" type="presOf" srcId="{A3DD2CE3-0EF5-4039-85D6-C8ADA71C2562}" destId="{B53CC5E0-E144-4EA3-91CF-08BE0EF22B0C}" srcOrd="0" destOrd="0" presId="urn:microsoft.com/office/officeart/2005/8/layout/radial4"/>
    <dgm:cxn modelId="{F41A3934-D108-491D-9A5A-FB368F6E7D73}" type="presOf" srcId="{FD239F53-AAEE-4EFE-9B84-3EFB8279FCEB}" destId="{ABF1A5DC-4C2F-4455-9546-FFB6273CE96E}" srcOrd="0" destOrd="0" presId="urn:microsoft.com/office/officeart/2005/8/layout/radial4"/>
    <dgm:cxn modelId="{45FE3342-9C1A-4A2F-ADA9-F247588AEE44}" type="presOf" srcId="{3073707E-808F-45A4-B5BD-D4DE2EC1B2CC}" destId="{229E5139-0163-4228-9477-2311C16B3E31}" srcOrd="0" destOrd="0" presId="urn:microsoft.com/office/officeart/2005/8/layout/radial4"/>
    <dgm:cxn modelId="{8415446B-4E91-450C-8BFD-F360BDB75BAE}" type="presOf" srcId="{9F869FE6-6CF8-4CCF-A2DC-EBAC193F78FB}" destId="{9EA48ED2-DDAF-43FE-AF68-E64E7ABDF58F}" srcOrd="0" destOrd="0" presId="urn:microsoft.com/office/officeart/2005/8/layout/radial4"/>
    <dgm:cxn modelId="{53055051-F653-4479-98D9-77AA7D83A291}" type="presOf" srcId="{A7F5A7F2-46D6-41A4-9D0A-BAD41F0C90CB}" destId="{53A2E09E-A33E-4C14-92A6-FF2F6940FBCF}" srcOrd="0" destOrd="0" presId="urn:microsoft.com/office/officeart/2005/8/layout/radial4"/>
    <dgm:cxn modelId="{E57B2376-095B-4D12-985E-3923B8F68F01}" type="presOf" srcId="{20D69AC7-359D-4B67-BA27-C09E2CE91AA2}" destId="{97A5C18D-CA36-47F2-B0AC-BCBA175C1800}" srcOrd="0" destOrd="0" presId="urn:microsoft.com/office/officeart/2005/8/layout/radial4"/>
    <dgm:cxn modelId="{3E6354A6-76DC-43C0-99FE-0C7ECF253240}" type="presOf" srcId="{DF31BAB5-B9C9-44FD-B75D-97EA56549026}" destId="{31F9E2F1-C086-434C-9D6E-C14973503880}" srcOrd="0" destOrd="0" presId="urn:microsoft.com/office/officeart/2005/8/layout/radial4"/>
    <dgm:cxn modelId="{D7614EB3-5372-4623-A0AC-0DB96FA09FBE}" srcId="{A3DD2CE3-0EF5-4039-85D6-C8ADA71C2562}" destId="{FD239F53-AAEE-4EFE-9B84-3EFB8279FCEB}" srcOrd="2" destOrd="0" parTransId="{DF31BAB5-B9C9-44FD-B75D-97EA56549026}" sibTransId="{63F26811-324F-45B6-88AE-5AFAA5AF0B89}"/>
    <dgm:cxn modelId="{A1126ABD-4C20-4DF0-AE1A-F2F3E7DA5D31}" type="presOf" srcId="{60475A07-E777-4A54-9A11-98244F79B083}" destId="{11754290-603F-4854-AF3D-8A4FF6D24147}" srcOrd="0" destOrd="0" presId="urn:microsoft.com/office/officeart/2005/8/layout/radial4"/>
    <dgm:cxn modelId="{D5AFE1E4-4C41-4E0A-8710-0D47DA985CC2}" srcId="{A3DD2CE3-0EF5-4039-85D6-C8ADA71C2562}" destId="{252A63C7-6926-4507-9039-198B06203B98}" srcOrd="1" destOrd="0" parTransId="{3073707E-808F-45A4-B5BD-D4DE2EC1B2CC}" sibTransId="{FF425EA1-D3EC-4F57-96D9-08FF444C2A72}"/>
    <dgm:cxn modelId="{460D2CE9-A283-4DAC-896F-D6A8473D420E}" srcId="{A3DD2CE3-0EF5-4039-85D6-C8ADA71C2562}" destId="{1CF48221-A138-488F-B7E6-475825263230}" srcOrd="3" destOrd="0" parTransId="{9F869FE6-6CF8-4CCF-A2DC-EBAC193F78FB}" sibTransId="{CAC52F1E-46B6-4C20-BD4C-187C168FCE48}"/>
    <dgm:cxn modelId="{B83A56EA-E106-4BD0-91C1-9CB073C50196}" type="presOf" srcId="{ACB86D92-500D-41E3-82D5-43AE78FD6AAF}" destId="{2ED3276E-6559-4B5F-83E6-C46F1302BEF9}" srcOrd="0" destOrd="0" presId="urn:microsoft.com/office/officeart/2005/8/layout/radial4"/>
    <dgm:cxn modelId="{7BCDA7EA-F89C-4E41-8CB2-E1CEA59B8AEB}" type="presOf" srcId="{EE3C0754-A5CA-476A-95AB-1E7D50463704}" destId="{D100AEB3-2432-41C9-BD6E-DBB9929EB6B2}" srcOrd="0" destOrd="0" presId="urn:microsoft.com/office/officeart/2005/8/layout/radial4"/>
    <dgm:cxn modelId="{5CA11DF1-C82E-495F-B827-3DC9E112F2CA}" srcId="{20D69AC7-359D-4B67-BA27-C09E2CE91AA2}" destId="{A3DD2CE3-0EF5-4039-85D6-C8ADA71C2562}" srcOrd="0" destOrd="0" parTransId="{0D45BD5B-F7F9-4412-BAA7-E1D5322F441A}" sibTransId="{A82B8A50-E30F-457E-BEC0-978EA1B0B489}"/>
    <dgm:cxn modelId="{A030A8FB-39C1-4A2C-A191-80CA31518097}" type="presOf" srcId="{1CF48221-A138-488F-B7E6-475825263230}" destId="{2B3AC808-F238-4855-A0D3-3C5C7B6DEF7D}" srcOrd="0" destOrd="0" presId="urn:microsoft.com/office/officeart/2005/8/layout/radial4"/>
    <dgm:cxn modelId="{E5B8EB43-D2C3-48A6-94C8-376EC93AADF7}" type="presParOf" srcId="{97A5C18D-CA36-47F2-B0AC-BCBA175C1800}" destId="{B53CC5E0-E144-4EA3-91CF-08BE0EF22B0C}" srcOrd="0" destOrd="0" presId="urn:microsoft.com/office/officeart/2005/8/layout/radial4"/>
    <dgm:cxn modelId="{C3121C29-35BB-4EBF-B21D-3C4719FAC0C1}" type="presParOf" srcId="{97A5C18D-CA36-47F2-B0AC-BCBA175C1800}" destId="{53A2E09E-A33E-4C14-92A6-FF2F6940FBCF}" srcOrd="1" destOrd="0" presId="urn:microsoft.com/office/officeart/2005/8/layout/radial4"/>
    <dgm:cxn modelId="{6B7412DC-DD65-4EDB-A832-F9705627E964}" type="presParOf" srcId="{97A5C18D-CA36-47F2-B0AC-BCBA175C1800}" destId="{D100AEB3-2432-41C9-BD6E-DBB9929EB6B2}" srcOrd="2" destOrd="0" presId="urn:microsoft.com/office/officeart/2005/8/layout/radial4"/>
    <dgm:cxn modelId="{7A5DBACF-13CF-4608-93F1-298669DDF475}" type="presParOf" srcId="{97A5C18D-CA36-47F2-B0AC-BCBA175C1800}" destId="{229E5139-0163-4228-9477-2311C16B3E31}" srcOrd="3" destOrd="0" presId="urn:microsoft.com/office/officeart/2005/8/layout/radial4"/>
    <dgm:cxn modelId="{0A230497-24E3-47F8-B865-77C0F10B20F0}" type="presParOf" srcId="{97A5C18D-CA36-47F2-B0AC-BCBA175C1800}" destId="{3E4CA5C9-1F84-4AA9-87CB-8106C08B3DBE}" srcOrd="4" destOrd="0" presId="urn:microsoft.com/office/officeart/2005/8/layout/radial4"/>
    <dgm:cxn modelId="{3C09C2D1-7424-41EC-83A9-0EF8213B3419}" type="presParOf" srcId="{97A5C18D-CA36-47F2-B0AC-BCBA175C1800}" destId="{31F9E2F1-C086-434C-9D6E-C14973503880}" srcOrd="5" destOrd="0" presId="urn:microsoft.com/office/officeart/2005/8/layout/radial4"/>
    <dgm:cxn modelId="{4433C719-93A5-42D9-9C70-0733429A2E9A}" type="presParOf" srcId="{97A5C18D-CA36-47F2-B0AC-BCBA175C1800}" destId="{ABF1A5DC-4C2F-4455-9546-FFB6273CE96E}" srcOrd="6" destOrd="0" presId="urn:microsoft.com/office/officeart/2005/8/layout/radial4"/>
    <dgm:cxn modelId="{7C586265-EAA8-4087-AA48-3BB0661524CC}" type="presParOf" srcId="{97A5C18D-CA36-47F2-B0AC-BCBA175C1800}" destId="{9EA48ED2-DDAF-43FE-AF68-E64E7ABDF58F}" srcOrd="7" destOrd="0" presId="urn:microsoft.com/office/officeart/2005/8/layout/radial4"/>
    <dgm:cxn modelId="{4751246E-6412-4FF8-8077-75EA9FFBB18E}" type="presParOf" srcId="{97A5C18D-CA36-47F2-B0AC-BCBA175C1800}" destId="{2B3AC808-F238-4855-A0D3-3C5C7B6DEF7D}" srcOrd="8" destOrd="0" presId="urn:microsoft.com/office/officeart/2005/8/layout/radial4"/>
    <dgm:cxn modelId="{DC7E058F-DF97-4994-9B5B-A62E47A0FCCC}" type="presParOf" srcId="{97A5C18D-CA36-47F2-B0AC-BCBA175C1800}" destId="{2ED3276E-6559-4B5F-83E6-C46F1302BEF9}" srcOrd="9" destOrd="0" presId="urn:microsoft.com/office/officeart/2005/8/layout/radial4"/>
    <dgm:cxn modelId="{C24FC58E-D60F-4BE9-8316-BD13F8E39232}" type="presParOf" srcId="{97A5C18D-CA36-47F2-B0AC-BCBA175C1800}" destId="{11754290-603F-4854-AF3D-8A4FF6D24147}" srcOrd="10" destOrd="0" presId="urn:microsoft.com/office/officeart/2005/8/layout/radial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BA879A7-26EB-43C1-829F-C870882A2BEA}" type="doc">
      <dgm:prSet loTypeId="urn:microsoft.com/office/officeart/2005/8/layout/hierarchy3" loCatId="relationship" qsTypeId="urn:microsoft.com/office/officeart/2005/8/quickstyle/simple1" qsCatId="simple" csTypeId="urn:microsoft.com/office/officeart/2005/8/colors/accent1_2" csCatId="accent1" phldr="1"/>
      <dgm:spPr/>
      <dgm:t>
        <a:bodyPr/>
        <a:lstStyle/>
        <a:p>
          <a:endParaRPr lang="en-US"/>
        </a:p>
      </dgm:t>
    </dgm:pt>
    <dgm:pt modelId="{4DB12DE3-DA1B-48F2-82FF-73EE99338638}">
      <dgm:prSet phldrT="[Text]">
        <dgm:style>
          <a:lnRef idx="1">
            <a:schemeClr val="accent4"/>
          </a:lnRef>
          <a:fillRef idx="2">
            <a:schemeClr val="accent4"/>
          </a:fillRef>
          <a:effectRef idx="1">
            <a:schemeClr val="accent4"/>
          </a:effectRef>
          <a:fontRef idx="minor">
            <a:schemeClr val="dk1"/>
          </a:fontRef>
        </dgm:style>
      </dgm:prSet>
      <dgm:spPr>
        <a:ln>
          <a:solidFill>
            <a:schemeClr val="accent1"/>
          </a:solidFill>
        </a:ln>
      </dgm:spPr>
      <dgm:t>
        <a:bodyPr/>
        <a:lstStyle/>
        <a:p>
          <a:r>
            <a:rPr lang="en-US" dirty="0" err="1">
              <a:latin typeface="Georgia" panose="02040502050405020303" pitchFamily="18" charset="0"/>
            </a:rPr>
            <a:t>Standardisable</a:t>
          </a:r>
          <a:r>
            <a:rPr lang="en-US" dirty="0">
              <a:latin typeface="Georgia" panose="02040502050405020303" pitchFamily="18" charset="0"/>
            </a:rPr>
            <a:t> processes</a:t>
          </a:r>
        </a:p>
      </dgm:t>
    </dgm:pt>
    <dgm:pt modelId="{0204377B-0F03-4640-9D44-AF13BCAE4972}" type="parTrans" cxnId="{0C845F05-08D2-41BA-A1C1-4BF18542A9A3}">
      <dgm:prSet/>
      <dgm:spPr/>
      <dgm:t>
        <a:bodyPr/>
        <a:lstStyle/>
        <a:p>
          <a:endParaRPr lang="en-US">
            <a:latin typeface="Georgia" panose="02040502050405020303" pitchFamily="18" charset="0"/>
          </a:endParaRPr>
        </a:p>
      </dgm:t>
    </dgm:pt>
    <dgm:pt modelId="{A7C67988-946C-4FB8-82F0-41C336535779}" type="sibTrans" cxnId="{0C845F05-08D2-41BA-A1C1-4BF18542A9A3}">
      <dgm:prSet/>
      <dgm:spPr/>
      <dgm:t>
        <a:bodyPr/>
        <a:lstStyle/>
        <a:p>
          <a:endParaRPr lang="en-US">
            <a:latin typeface="Georgia" panose="02040502050405020303" pitchFamily="18" charset="0"/>
          </a:endParaRPr>
        </a:p>
      </dgm:t>
    </dgm:pt>
    <dgm:pt modelId="{976B827B-84C0-402D-89BB-744B95F83AFB}">
      <dgm:prSet phldrT="[Text]">
        <dgm:style>
          <a:lnRef idx="1">
            <a:schemeClr val="accent2"/>
          </a:lnRef>
          <a:fillRef idx="2">
            <a:schemeClr val="accent2"/>
          </a:fillRef>
          <a:effectRef idx="1">
            <a:schemeClr val="accent2"/>
          </a:effectRef>
          <a:fontRef idx="minor">
            <a:schemeClr val="dk1"/>
          </a:fontRef>
        </dgm:style>
      </dgm:prSet>
      <dgm:spPr>
        <a:ln>
          <a:solidFill>
            <a:schemeClr val="accent1"/>
          </a:solidFill>
        </a:ln>
      </dgm:spPr>
      <dgm:t>
        <a:bodyPr/>
        <a:lstStyle/>
        <a:p>
          <a:r>
            <a:rPr lang="en-US" dirty="0">
              <a:latin typeface="Georgia" panose="02040502050405020303" pitchFamily="18" charset="0"/>
            </a:rPr>
            <a:t>Non-</a:t>
          </a:r>
          <a:r>
            <a:rPr lang="en-US" dirty="0" err="1">
              <a:latin typeface="Georgia" panose="02040502050405020303" pitchFamily="18" charset="0"/>
            </a:rPr>
            <a:t>standardisable</a:t>
          </a:r>
          <a:r>
            <a:rPr lang="en-US" dirty="0">
              <a:latin typeface="Georgia" panose="02040502050405020303" pitchFamily="18" charset="0"/>
            </a:rPr>
            <a:t> processes</a:t>
          </a:r>
        </a:p>
      </dgm:t>
    </dgm:pt>
    <dgm:pt modelId="{D254BBE9-E733-4D04-88DD-2DE30B495E57}" type="parTrans" cxnId="{2A0CFC94-63F5-4952-BBCF-645AC108F5D2}">
      <dgm:prSet/>
      <dgm:spPr/>
      <dgm:t>
        <a:bodyPr/>
        <a:lstStyle/>
        <a:p>
          <a:endParaRPr lang="en-US">
            <a:latin typeface="Georgia" panose="02040502050405020303" pitchFamily="18" charset="0"/>
          </a:endParaRPr>
        </a:p>
      </dgm:t>
    </dgm:pt>
    <dgm:pt modelId="{B4E1C772-DFD0-4F6D-B722-80308A473C5A}" type="sibTrans" cxnId="{2A0CFC94-63F5-4952-BBCF-645AC108F5D2}">
      <dgm:prSet/>
      <dgm:spPr/>
      <dgm:t>
        <a:bodyPr/>
        <a:lstStyle/>
        <a:p>
          <a:endParaRPr lang="en-US">
            <a:latin typeface="Georgia" panose="02040502050405020303" pitchFamily="18" charset="0"/>
          </a:endParaRPr>
        </a:p>
      </dgm:t>
    </dgm:pt>
    <dgm:pt modelId="{AB7154E9-78AF-41F6-8A33-CFB2BC4C6E07}">
      <dgm:prSet phldrT="[Text]" custT="1">
        <dgm:style>
          <a:lnRef idx="1">
            <a:schemeClr val="accent2"/>
          </a:lnRef>
          <a:fillRef idx="2">
            <a:schemeClr val="accent2"/>
          </a:fillRef>
          <a:effectRef idx="1">
            <a:schemeClr val="accent2"/>
          </a:effectRef>
          <a:fontRef idx="minor">
            <a:schemeClr val="dk1"/>
          </a:fontRef>
        </dgm:style>
      </dgm:prSet>
      <dgm:spPr>
        <a:ln>
          <a:solidFill>
            <a:schemeClr val="accent1"/>
          </a:solidFill>
        </a:ln>
      </dgm:spPr>
      <dgm:t>
        <a:bodyPr/>
        <a:lstStyle/>
        <a:p>
          <a:r>
            <a:rPr lang="en-US" sz="1800" dirty="0">
              <a:latin typeface="Georgia" panose="02040502050405020303" pitchFamily="18" charset="0"/>
            </a:rPr>
            <a:t>Territorial planning</a:t>
          </a:r>
        </a:p>
      </dgm:t>
    </dgm:pt>
    <dgm:pt modelId="{781C060E-50BB-4180-B53D-AC6A5491C4B8}" type="parTrans" cxnId="{834CBFE3-92B9-474A-B60D-93711B547EB8}">
      <dgm:prSet/>
      <dgm:spPr/>
      <dgm:t>
        <a:bodyPr/>
        <a:lstStyle/>
        <a:p>
          <a:endParaRPr lang="en-US">
            <a:latin typeface="Georgia" panose="02040502050405020303" pitchFamily="18" charset="0"/>
          </a:endParaRPr>
        </a:p>
      </dgm:t>
    </dgm:pt>
    <dgm:pt modelId="{58A99468-50FA-4588-A794-0276A4AC1F66}" type="sibTrans" cxnId="{834CBFE3-92B9-474A-B60D-93711B547EB8}">
      <dgm:prSet/>
      <dgm:spPr/>
      <dgm:t>
        <a:bodyPr/>
        <a:lstStyle/>
        <a:p>
          <a:endParaRPr lang="en-US">
            <a:latin typeface="Georgia" panose="02040502050405020303" pitchFamily="18" charset="0"/>
          </a:endParaRPr>
        </a:p>
      </dgm:t>
    </dgm:pt>
    <dgm:pt modelId="{AED06EC9-8F20-48BE-8756-32EFCAD23182}">
      <dgm:prSet phldrT="[Text]" custT="1">
        <dgm:style>
          <a:lnRef idx="1">
            <a:schemeClr val="accent2"/>
          </a:lnRef>
          <a:fillRef idx="2">
            <a:schemeClr val="accent2"/>
          </a:fillRef>
          <a:effectRef idx="1">
            <a:schemeClr val="accent2"/>
          </a:effectRef>
          <a:fontRef idx="minor">
            <a:schemeClr val="dk1"/>
          </a:fontRef>
        </dgm:style>
      </dgm:prSet>
      <dgm:spPr>
        <a:ln>
          <a:solidFill>
            <a:schemeClr val="accent1"/>
          </a:solidFill>
        </a:ln>
      </dgm:spPr>
      <dgm:t>
        <a:bodyPr/>
        <a:lstStyle/>
        <a:p>
          <a:r>
            <a:rPr lang="en-US" sz="1800" dirty="0">
              <a:latin typeface="Georgia" panose="02040502050405020303" pitchFamily="18" charset="0"/>
            </a:rPr>
            <a:t>Environmental impact assessment</a:t>
          </a:r>
        </a:p>
      </dgm:t>
    </dgm:pt>
    <dgm:pt modelId="{4612BD1F-E837-4C12-BE26-8EFBBEC3A1C4}" type="parTrans" cxnId="{45EA64C6-8517-4F4D-8B12-1BB04C72D3CC}">
      <dgm:prSet/>
      <dgm:spPr/>
      <dgm:t>
        <a:bodyPr/>
        <a:lstStyle/>
        <a:p>
          <a:endParaRPr lang="en-US">
            <a:latin typeface="Georgia" panose="02040502050405020303" pitchFamily="18" charset="0"/>
          </a:endParaRPr>
        </a:p>
      </dgm:t>
    </dgm:pt>
    <dgm:pt modelId="{3A401809-EE35-45AB-BAAA-3CD063982A08}" type="sibTrans" cxnId="{45EA64C6-8517-4F4D-8B12-1BB04C72D3CC}">
      <dgm:prSet/>
      <dgm:spPr/>
      <dgm:t>
        <a:bodyPr/>
        <a:lstStyle/>
        <a:p>
          <a:endParaRPr lang="en-US">
            <a:latin typeface="Georgia" panose="02040502050405020303" pitchFamily="18" charset="0"/>
          </a:endParaRPr>
        </a:p>
      </dgm:t>
    </dgm:pt>
    <dgm:pt modelId="{CBD117F2-D398-40D5-8DA4-CC5D5C054350}">
      <dgm:prSet phldrT="[Text]" custT="1">
        <dgm:style>
          <a:lnRef idx="1">
            <a:schemeClr val="accent2"/>
          </a:lnRef>
          <a:fillRef idx="2">
            <a:schemeClr val="accent2"/>
          </a:fillRef>
          <a:effectRef idx="1">
            <a:schemeClr val="accent2"/>
          </a:effectRef>
          <a:fontRef idx="minor">
            <a:schemeClr val="dk1"/>
          </a:fontRef>
        </dgm:style>
      </dgm:prSet>
      <dgm:spPr>
        <a:ln>
          <a:solidFill>
            <a:schemeClr val="accent1"/>
          </a:solidFill>
        </a:ln>
      </dgm:spPr>
      <dgm:t>
        <a:bodyPr/>
        <a:lstStyle/>
        <a:p>
          <a:r>
            <a:rPr lang="en-US" sz="1800" dirty="0">
              <a:latin typeface="Georgia" panose="02040502050405020303" pitchFamily="18" charset="0"/>
            </a:rPr>
            <a:t>Connection to the grid</a:t>
          </a:r>
        </a:p>
      </dgm:t>
    </dgm:pt>
    <dgm:pt modelId="{C580FFDB-D901-405F-ADA3-B56C71817FB0}" type="parTrans" cxnId="{3EA73A0B-4E93-4FDF-AED7-FE7015FA3422}">
      <dgm:prSet/>
      <dgm:spPr/>
      <dgm:t>
        <a:bodyPr/>
        <a:lstStyle/>
        <a:p>
          <a:endParaRPr lang="en-US" b="1">
            <a:latin typeface="Georgia" panose="02040502050405020303" pitchFamily="18" charset="0"/>
          </a:endParaRPr>
        </a:p>
      </dgm:t>
    </dgm:pt>
    <dgm:pt modelId="{27E831EB-F03F-42E0-A7DC-538E094E8C81}" type="sibTrans" cxnId="{3EA73A0B-4E93-4FDF-AED7-FE7015FA3422}">
      <dgm:prSet/>
      <dgm:spPr/>
      <dgm:t>
        <a:bodyPr/>
        <a:lstStyle/>
        <a:p>
          <a:endParaRPr lang="en-US">
            <a:latin typeface="Georgia" panose="02040502050405020303" pitchFamily="18" charset="0"/>
          </a:endParaRPr>
        </a:p>
      </dgm:t>
    </dgm:pt>
    <dgm:pt modelId="{5B6DEBA4-2B9D-463C-911C-D524F6E5B4B6}">
      <dgm:prSet phldrT="[Text]" custT="1">
        <dgm:style>
          <a:lnRef idx="1">
            <a:schemeClr val="accent4"/>
          </a:lnRef>
          <a:fillRef idx="2">
            <a:schemeClr val="accent4"/>
          </a:fillRef>
          <a:effectRef idx="1">
            <a:schemeClr val="accent4"/>
          </a:effectRef>
          <a:fontRef idx="minor">
            <a:schemeClr val="dk1"/>
          </a:fontRef>
        </dgm:style>
      </dgm:prSet>
      <dgm:spPr>
        <a:ln>
          <a:solidFill>
            <a:schemeClr val="accent1"/>
          </a:solidFill>
        </a:ln>
      </dgm:spPr>
      <dgm:t>
        <a:bodyPr/>
        <a:lstStyle/>
        <a:p>
          <a:r>
            <a:rPr lang="en-US" sz="1400" dirty="0">
              <a:latin typeface="Georgia" panose="02040502050405020303" pitchFamily="18" charset="0"/>
            </a:rPr>
            <a:t>Permit for Increasing Electricity Production Capacities or the Introduction of New Production Equipment </a:t>
          </a:r>
          <a:endParaRPr lang="en-US" sz="1400" dirty="0">
            <a:highlight>
              <a:srgbClr val="FFFF00"/>
            </a:highlight>
            <a:latin typeface="Georgia" panose="02040502050405020303" pitchFamily="18" charset="0"/>
          </a:endParaRPr>
        </a:p>
      </dgm:t>
    </dgm:pt>
    <dgm:pt modelId="{B6EC1E5F-94CC-4859-ACB6-D7E6C2C5F72D}" type="parTrans" cxnId="{3DF718EB-45E5-4613-9E1C-3CCD9EE61102}">
      <dgm:prSet/>
      <dgm:spPr/>
      <dgm:t>
        <a:bodyPr/>
        <a:lstStyle/>
        <a:p>
          <a:endParaRPr lang="en-US">
            <a:latin typeface="Georgia" panose="02040502050405020303" pitchFamily="18" charset="0"/>
          </a:endParaRPr>
        </a:p>
      </dgm:t>
    </dgm:pt>
    <dgm:pt modelId="{9D262A55-557F-41F9-B144-D4CD49946BBB}" type="sibTrans" cxnId="{3DF718EB-45E5-4613-9E1C-3CCD9EE61102}">
      <dgm:prSet/>
      <dgm:spPr/>
      <dgm:t>
        <a:bodyPr/>
        <a:lstStyle/>
        <a:p>
          <a:endParaRPr lang="en-US">
            <a:latin typeface="Georgia" panose="02040502050405020303" pitchFamily="18" charset="0"/>
          </a:endParaRPr>
        </a:p>
      </dgm:t>
    </dgm:pt>
    <dgm:pt modelId="{EDBAF528-1DA0-4A3F-BE11-6950A3B5BDF1}">
      <dgm:prSet phldrT="[Text]" custT="1">
        <dgm:style>
          <a:lnRef idx="1">
            <a:schemeClr val="accent4"/>
          </a:lnRef>
          <a:fillRef idx="2">
            <a:schemeClr val="accent4"/>
          </a:fillRef>
          <a:effectRef idx="1">
            <a:schemeClr val="accent4"/>
          </a:effectRef>
          <a:fontRef idx="minor">
            <a:schemeClr val="dk1"/>
          </a:fontRef>
        </dgm:style>
      </dgm:prSet>
      <dgm:spPr>
        <a:ln>
          <a:solidFill>
            <a:schemeClr val="accent1"/>
          </a:solidFill>
        </a:ln>
      </dgm:spPr>
      <dgm:t>
        <a:bodyPr/>
        <a:lstStyle/>
        <a:p>
          <a:r>
            <a:rPr lang="en-US" sz="1800">
              <a:latin typeface="Georgia" panose="02040502050405020303" pitchFamily="18" charset="0"/>
            </a:rPr>
            <a:t>Building permi</a:t>
          </a:r>
          <a:r>
            <a:rPr lang="lv-LV" sz="1800">
              <a:latin typeface="Georgia" panose="02040502050405020303" pitchFamily="18" charset="0"/>
            </a:rPr>
            <a:t>t</a:t>
          </a:r>
          <a:endParaRPr lang="en-US" sz="1800">
            <a:latin typeface="Georgia" panose="02040502050405020303" pitchFamily="18" charset="0"/>
          </a:endParaRPr>
        </a:p>
      </dgm:t>
    </dgm:pt>
    <dgm:pt modelId="{CA76C51A-2BE2-4EB7-9069-1B51747A110D}" type="parTrans" cxnId="{6FAAD9C8-30CD-433C-892A-80F85FCDC14A}">
      <dgm:prSet/>
      <dgm:spPr/>
      <dgm:t>
        <a:bodyPr/>
        <a:lstStyle/>
        <a:p>
          <a:endParaRPr lang="en-US">
            <a:latin typeface="Georgia" panose="02040502050405020303" pitchFamily="18" charset="0"/>
          </a:endParaRPr>
        </a:p>
      </dgm:t>
    </dgm:pt>
    <dgm:pt modelId="{D59F6413-D27A-4A00-84C1-7BCB8AD42FEC}" type="sibTrans" cxnId="{6FAAD9C8-30CD-433C-892A-80F85FCDC14A}">
      <dgm:prSet/>
      <dgm:spPr/>
      <dgm:t>
        <a:bodyPr/>
        <a:lstStyle/>
        <a:p>
          <a:endParaRPr lang="en-US">
            <a:latin typeface="Georgia" panose="02040502050405020303" pitchFamily="18" charset="0"/>
          </a:endParaRPr>
        </a:p>
      </dgm:t>
    </dgm:pt>
    <dgm:pt modelId="{FAA76BB3-B3E0-4143-A85C-A557A24010DD}">
      <dgm:prSet phldrT="[Text]" custT="1">
        <dgm:style>
          <a:lnRef idx="1">
            <a:schemeClr val="accent4"/>
          </a:lnRef>
          <a:fillRef idx="2">
            <a:schemeClr val="accent4"/>
          </a:fillRef>
          <a:effectRef idx="1">
            <a:schemeClr val="accent4"/>
          </a:effectRef>
          <a:fontRef idx="minor">
            <a:schemeClr val="dk1"/>
          </a:fontRef>
        </dgm:style>
      </dgm:prSet>
      <dgm:spPr>
        <a:ln>
          <a:solidFill>
            <a:schemeClr val="accent1"/>
          </a:solidFill>
        </a:ln>
      </dgm:spPr>
      <dgm:t>
        <a:bodyPr/>
        <a:lstStyle/>
        <a:p>
          <a:r>
            <a:rPr lang="en-US" sz="1800">
              <a:latin typeface="Georgia" panose="02040502050405020303" pitchFamily="18" charset="0"/>
            </a:rPr>
            <a:t>Electricity trading permit</a:t>
          </a:r>
        </a:p>
      </dgm:t>
    </dgm:pt>
    <dgm:pt modelId="{79B7BC1B-8F10-4A73-B04F-D8941838CA5A}" type="parTrans" cxnId="{CF080B5E-C930-4001-90BD-1EC2D3D787C4}">
      <dgm:prSet/>
      <dgm:spPr/>
      <dgm:t>
        <a:bodyPr/>
        <a:lstStyle/>
        <a:p>
          <a:endParaRPr lang="en-US">
            <a:latin typeface="Georgia" panose="02040502050405020303" pitchFamily="18" charset="0"/>
          </a:endParaRPr>
        </a:p>
      </dgm:t>
    </dgm:pt>
    <dgm:pt modelId="{BDC44DE5-B743-4D76-A443-CB04841D13B3}" type="sibTrans" cxnId="{CF080B5E-C930-4001-90BD-1EC2D3D787C4}">
      <dgm:prSet/>
      <dgm:spPr/>
      <dgm:t>
        <a:bodyPr/>
        <a:lstStyle/>
        <a:p>
          <a:endParaRPr lang="en-US">
            <a:latin typeface="Georgia" panose="02040502050405020303" pitchFamily="18" charset="0"/>
          </a:endParaRPr>
        </a:p>
      </dgm:t>
    </dgm:pt>
    <dgm:pt modelId="{833AE730-11A0-441E-B497-4CB19A052C2C}" type="pres">
      <dgm:prSet presAssocID="{7BA879A7-26EB-43C1-829F-C870882A2BEA}" presName="diagram" presStyleCnt="0">
        <dgm:presLayoutVars>
          <dgm:chPref val="1"/>
          <dgm:dir/>
          <dgm:animOne val="branch"/>
          <dgm:animLvl val="lvl"/>
          <dgm:resizeHandles/>
        </dgm:presLayoutVars>
      </dgm:prSet>
      <dgm:spPr/>
    </dgm:pt>
    <dgm:pt modelId="{FCAA5DBA-9F96-4286-8A45-FB16805B529E}" type="pres">
      <dgm:prSet presAssocID="{4DB12DE3-DA1B-48F2-82FF-73EE99338638}" presName="root" presStyleCnt="0"/>
      <dgm:spPr/>
    </dgm:pt>
    <dgm:pt modelId="{F67A4355-47DC-400A-8319-2A37341F29CB}" type="pres">
      <dgm:prSet presAssocID="{4DB12DE3-DA1B-48F2-82FF-73EE99338638}" presName="rootComposite" presStyleCnt="0"/>
      <dgm:spPr/>
    </dgm:pt>
    <dgm:pt modelId="{40C4EDE8-ADC7-4D2C-A855-E54E9FC4A6D6}" type="pres">
      <dgm:prSet presAssocID="{4DB12DE3-DA1B-48F2-82FF-73EE99338638}" presName="rootText" presStyleLbl="node1" presStyleIdx="0" presStyleCnt="2" custScaleX="139373" custScaleY="103838" custLinFactNeighborX="-45796"/>
      <dgm:spPr/>
    </dgm:pt>
    <dgm:pt modelId="{F6D8D761-BBC2-44A4-A048-F45E217236A9}" type="pres">
      <dgm:prSet presAssocID="{4DB12DE3-DA1B-48F2-82FF-73EE99338638}" presName="rootConnector" presStyleLbl="node1" presStyleIdx="0" presStyleCnt="2"/>
      <dgm:spPr/>
    </dgm:pt>
    <dgm:pt modelId="{4908F9B5-FB4B-47AB-90CF-F5EEE1951D75}" type="pres">
      <dgm:prSet presAssocID="{4DB12DE3-DA1B-48F2-82FF-73EE99338638}" presName="childShape" presStyleCnt="0"/>
      <dgm:spPr/>
    </dgm:pt>
    <dgm:pt modelId="{66E4F476-C44D-44D1-B106-2762C7737F43}" type="pres">
      <dgm:prSet presAssocID="{B6EC1E5F-94CC-4859-ACB6-D7E6C2C5F72D}" presName="Name13" presStyleLbl="parChTrans1D2" presStyleIdx="0" presStyleCnt="6"/>
      <dgm:spPr/>
    </dgm:pt>
    <dgm:pt modelId="{9C128BEF-FF7C-49BD-8D56-B4B681E8F9B9}" type="pres">
      <dgm:prSet presAssocID="{5B6DEBA4-2B9D-463C-911C-D524F6E5B4B6}" presName="childText" presStyleLbl="bgAcc1" presStyleIdx="0" presStyleCnt="6" custScaleX="132194" custScaleY="109810" custLinFactNeighborX="-57239">
        <dgm:presLayoutVars>
          <dgm:bulletEnabled val="1"/>
        </dgm:presLayoutVars>
      </dgm:prSet>
      <dgm:spPr/>
    </dgm:pt>
    <dgm:pt modelId="{47C7C22B-3EB7-42F2-9B0B-A0C63A4EABED}" type="pres">
      <dgm:prSet presAssocID="{CA76C51A-2BE2-4EB7-9069-1B51747A110D}" presName="Name13" presStyleLbl="parChTrans1D2" presStyleIdx="1" presStyleCnt="6"/>
      <dgm:spPr/>
    </dgm:pt>
    <dgm:pt modelId="{98E53CB9-59FC-4B36-BF13-80414F2E5796}" type="pres">
      <dgm:prSet presAssocID="{EDBAF528-1DA0-4A3F-BE11-6950A3B5BDF1}" presName="childText" presStyleLbl="bgAcc1" presStyleIdx="1" presStyleCnt="6" custScaleX="130191" custLinFactNeighborX="-57239">
        <dgm:presLayoutVars>
          <dgm:bulletEnabled val="1"/>
        </dgm:presLayoutVars>
      </dgm:prSet>
      <dgm:spPr/>
    </dgm:pt>
    <dgm:pt modelId="{B9FEEF3B-2D94-463C-82BB-F9A48EE5527C}" type="pres">
      <dgm:prSet presAssocID="{79B7BC1B-8F10-4A73-B04F-D8941838CA5A}" presName="Name13" presStyleLbl="parChTrans1D2" presStyleIdx="2" presStyleCnt="6"/>
      <dgm:spPr/>
    </dgm:pt>
    <dgm:pt modelId="{50DBF26E-E096-4315-9FBF-A47E458FC41E}" type="pres">
      <dgm:prSet presAssocID="{FAA76BB3-B3E0-4143-A85C-A557A24010DD}" presName="childText" presStyleLbl="bgAcc1" presStyleIdx="2" presStyleCnt="6" custScaleX="133020" custLinFactNeighborX="-57239">
        <dgm:presLayoutVars>
          <dgm:bulletEnabled val="1"/>
        </dgm:presLayoutVars>
      </dgm:prSet>
      <dgm:spPr/>
    </dgm:pt>
    <dgm:pt modelId="{8ABCB3A7-2613-4150-BB88-5DF645248731}" type="pres">
      <dgm:prSet presAssocID="{976B827B-84C0-402D-89BB-744B95F83AFB}" presName="root" presStyleCnt="0"/>
      <dgm:spPr/>
    </dgm:pt>
    <dgm:pt modelId="{46B8A452-76ED-43AC-BD49-E416DB7D63A1}" type="pres">
      <dgm:prSet presAssocID="{976B827B-84C0-402D-89BB-744B95F83AFB}" presName="rootComposite" presStyleCnt="0"/>
      <dgm:spPr/>
    </dgm:pt>
    <dgm:pt modelId="{10583676-32DB-49BD-9777-52DB30F867AE}" type="pres">
      <dgm:prSet presAssocID="{976B827B-84C0-402D-89BB-744B95F83AFB}" presName="rootText" presStyleLbl="node1" presStyleIdx="1" presStyleCnt="2" custScaleX="145341" custScaleY="108725"/>
      <dgm:spPr/>
    </dgm:pt>
    <dgm:pt modelId="{2AD9F82E-CFF1-4F47-B2AD-A4CC358FA2FA}" type="pres">
      <dgm:prSet presAssocID="{976B827B-84C0-402D-89BB-744B95F83AFB}" presName="rootConnector" presStyleLbl="node1" presStyleIdx="1" presStyleCnt="2"/>
      <dgm:spPr/>
    </dgm:pt>
    <dgm:pt modelId="{F68D0EEE-7844-42B3-B1BF-9205F6FB7A05}" type="pres">
      <dgm:prSet presAssocID="{976B827B-84C0-402D-89BB-744B95F83AFB}" presName="childShape" presStyleCnt="0"/>
      <dgm:spPr/>
    </dgm:pt>
    <dgm:pt modelId="{5423C994-6D7F-4552-A405-05124951241D}" type="pres">
      <dgm:prSet presAssocID="{781C060E-50BB-4180-B53D-AC6A5491C4B8}" presName="Name13" presStyleLbl="parChTrans1D2" presStyleIdx="3" presStyleCnt="6"/>
      <dgm:spPr/>
    </dgm:pt>
    <dgm:pt modelId="{DBADCFF8-4281-40FF-B188-8FDDC6B7D825}" type="pres">
      <dgm:prSet presAssocID="{AB7154E9-78AF-41F6-8A33-CFB2BC4C6E07}" presName="childText" presStyleLbl="bgAcc1" presStyleIdx="3" presStyleCnt="6" custScaleX="132224" custScaleY="91597">
        <dgm:presLayoutVars>
          <dgm:bulletEnabled val="1"/>
        </dgm:presLayoutVars>
      </dgm:prSet>
      <dgm:spPr/>
    </dgm:pt>
    <dgm:pt modelId="{F756256F-8886-47D3-B0F3-5721DAB49E76}" type="pres">
      <dgm:prSet presAssocID="{4612BD1F-E837-4C12-BE26-8EFBBEC3A1C4}" presName="Name13" presStyleLbl="parChTrans1D2" presStyleIdx="4" presStyleCnt="6"/>
      <dgm:spPr/>
    </dgm:pt>
    <dgm:pt modelId="{95D91F3C-C75D-4F89-9547-C251C6A5F11C}" type="pres">
      <dgm:prSet presAssocID="{AED06EC9-8F20-48BE-8756-32EFCAD23182}" presName="childText" presStyleLbl="bgAcc1" presStyleIdx="4" presStyleCnt="6" custScaleX="133853" custScaleY="101326">
        <dgm:presLayoutVars>
          <dgm:bulletEnabled val="1"/>
        </dgm:presLayoutVars>
      </dgm:prSet>
      <dgm:spPr/>
    </dgm:pt>
    <dgm:pt modelId="{AF2C99A5-96B4-4FC4-A887-A926DB5252B7}" type="pres">
      <dgm:prSet presAssocID="{C580FFDB-D901-405F-ADA3-B56C71817FB0}" presName="Name13" presStyleLbl="parChTrans1D2" presStyleIdx="5" presStyleCnt="6"/>
      <dgm:spPr/>
    </dgm:pt>
    <dgm:pt modelId="{52EB1DCC-C2DC-496E-9C6F-129A18320402}" type="pres">
      <dgm:prSet presAssocID="{CBD117F2-D398-40D5-8DA4-CC5D5C054350}" presName="childText" presStyleLbl="bgAcc1" presStyleIdx="5" presStyleCnt="6" custScaleX="133853" custScaleY="101326">
        <dgm:presLayoutVars>
          <dgm:bulletEnabled val="1"/>
        </dgm:presLayoutVars>
      </dgm:prSet>
      <dgm:spPr/>
    </dgm:pt>
  </dgm:ptLst>
  <dgm:cxnLst>
    <dgm:cxn modelId="{29AF6E04-9201-4EA3-AECB-A315BBC883EC}" type="presOf" srcId="{976B827B-84C0-402D-89BB-744B95F83AFB}" destId="{10583676-32DB-49BD-9777-52DB30F867AE}" srcOrd="0" destOrd="0" presId="urn:microsoft.com/office/officeart/2005/8/layout/hierarchy3"/>
    <dgm:cxn modelId="{0C845F05-08D2-41BA-A1C1-4BF18542A9A3}" srcId="{7BA879A7-26EB-43C1-829F-C870882A2BEA}" destId="{4DB12DE3-DA1B-48F2-82FF-73EE99338638}" srcOrd="0" destOrd="0" parTransId="{0204377B-0F03-4640-9D44-AF13BCAE4972}" sibTransId="{A7C67988-946C-4FB8-82F0-41C336535779}"/>
    <dgm:cxn modelId="{3EA73A0B-4E93-4FDF-AED7-FE7015FA3422}" srcId="{976B827B-84C0-402D-89BB-744B95F83AFB}" destId="{CBD117F2-D398-40D5-8DA4-CC5D5C054350}" srcOrd="2" destOrd="0" parTransId="{C580FFDB-D901-405F-ADA3-B56C71817FB0}" sibTransId="{27E831EB-F03F-42E0-A7DC-538E094E8C81}"/>
    <dgm:cxn modelId="{B0DB3426-2545-4D87-8728-FE18C57285A1}" type="presOf" srcId="{5B6DEBA4-2B9D-463C-911C-D524F6E5B4B6}" destId="{9C128BEF-FF7C-49BD-8D56-B4B681E8F9B9}" srcOrd="0" destOrd="0" presId="urn:microsoft.com/office/officeart/2005/8/layout/hierarchy3"/>
    <dgm:cxn modelId="{1121332A-D672-4AC7-B3CA-C838D5B935B2}" type="presOf" srcId="{4612BD1F-E837-4C12-BE26-8EFBBEC3A1C4}" destId="{F756256F-8886-47D3-B0F3-5721DAB49E76}" srcOrd="0" destOrd="0" presId="urn:microsoft.com/office/officeart/2005/8/layout/hierarchy3"/>
    <dgm:cxn modelId="{E6F8E335-84BA-4A44-9D93-2E3A9E11CFBF}" type="presOf" srcId="{976B827B-84C0-402D-89BB-744B95F83AFB}" destId="{2AD9F82E-CFF1-4F47-B2AD-A4CC358FA2FA}" srcOrd="1" destOrd="0" presId="urn:microsoft.com/office/officeart/2005/8/layout/hierarchy3"/>
    <dgm:cxn modelId="{CF080B5E-C930-4001-90BD-1EC2D3D787C4}" srcId="{4DB12DE3-DA1B-48F2-82FF-73EE99338638}" destId="{FAA76BB3-B3E0-4143-A85C-A557A24010DD}" srcOrd="2" destOrd="0" parTransId="{79B7BC1B-8F10-4A73-B04F-D8941838CA5A}" sibTransId="{BDC44DE5-B743-4D76-A443-CB04841D13B3}"/>
    <dgm:cxn modelId="{78266263-A656-4656-832C-2664C53DB07B}" type="presOf" srcId="{4DB12DE3-DA1B-48F2-82FF-73EE99338638}" destId="{F6D8D761-BBC2-44A4-A048-F45E217236A9}" srcOrd="1" destOrd="0" presId="urn:microsoft.com/office/officeart/2005/8/layout/hierarchy3"/>
    <dgm:cxn modelId="{D030AB72-F596-414B-9356-62D347FA74C5}" type="presOf" srcId="{CA76C51A-2BE2-4EB7-9069-1B51747A110D}" destId="{47C7C22B-3EB7-42F2-9B0B-A0C63A4EABED}" srcOrd="0" destOrd="0" presId="urn:microsoft.com/office/officeart/2005/8/layout/hierarchy3"/>
    <dgm:cxn modelId="{D8AA0473-979A-4B3F-A781-445D5FC7B3CA}" type="presOf" srcId="{4DB12DE3-DA1B-48F2-82FF-73EE99338638}" destId="{40C4EDE8-ADC7-4D2C-A855-E54E9FC4A6D6}" srcOrd="0" destOrd="0" presId="urn:microsoft.com/office/officeart/2005/8/layout/hierarchy3"/>
    <dgm:cxn modelId="{A0A7ED7C-846A-4FB0-8956-A9174BCF0996}" type="presOf" srcId="{EDBAF528-1DA0-4A3F-BE11-6950A3B5BDF1}" destId="{98E53CB9-59FC-4B36-BF13-80414F2E5796}" srcOrd="0" destOrd="0" presId="urn:microsoft.com/office/officeart/2005/8/layout/hierarchy3"/>
    <dgm:cxn modelId="{1C6D8E8E-F1C4-4EB5-B385-27C667B6ACCC}" type="presOf" srcId="{AED06EC9-8F20-48BE-8756-32EFCAD23182}" destId="{95D91F3C-C75D-4F89-9547-C251C6A5F11C}" srcOrd="0" destOrd="0" presId="urn:microsoft.com/office/officeart/2005/8/layout/hierarchy3"/>
    <dgm:cxn modelId="{9AA13893-A2D3-47FC-B59C-B50068EBC8A5}" type="presOf" srcId="{79B7BC1B-8F10-4A73-B04F-D8941838CA5A}" destId="{B9FEEF3B-2D94-463C-82BB-F9A48EE5527C}" srcOrd="0" destOrd="0" presId="urn:microsoft.com/office/officeart/2005/8/layout/hierarchy3"/>
    <dgm:cxn modelId="{2A0CFC94-63F5-4952-BBCF-645AC108F5D2}" srcId="{7BA879A7-26EB-43C1-829F-C870882A2BEA}" destId="{976B827B-84C0-402D-89BB-744B95F83AFB}" srcOrd="1" destOrd="0" parTransId="{D254BBE9-E733-4D04-88DD-2DE30B495E57}" sibTransId="{B4E1C772-DFD0-4F6D-B722-80308A473C5A}"/>
    <dgm:cxn modelId="{4E89C699-142F-42E8-A50E-6BB89801CDC3}" type="presOf" srcId="{CBD117F2-D398-40D5-8DA4-CC5D5C054350}" destId="{52EB1DCC-C2DC-496E-9C6F-129A18320402}" srcOrd="0" destOrd="0" presId="urn:microsoft.com/office/officeart/2005/8/layout/hierarchy3"/>
    <dgm:cxn modelId="{584CFE99-4709-4586-BD35-DFD94E2270AD}" type="presOf" srcId="{781C060E-50BB-4180-B53D-AC6A5491C4B8}" destId="{5423C994-6D7F-4552-A405-05124951241D}" srcOrd="0" destOrd="0" presId="urn:microsoft.com/office/officeart/2005/8/layout/hierarchy3"/>
    <dgm:cxn modelId="{6A7D23B7-879A-4F03-B374-0FC7DE180411}" type="presOf" srcId="{AB7154E9-78AF-41F6-8A33-CFB2BC4C6E07}" destId="{DBADCFF8-4281-40FF-B188-8FDDC6B7D825}" srcOrd="0" destOrd="0" presId="urn:microsoft.com/office/officeart/2005/8/layout/hierarchy3"/>
    <dgm:cxn modelId="{BB8FD2BA-9ACA-449A-AD8D-C5636042D804}" type="presOf" srcId="{C580FFDB-D901-405F-ADA3-B56C71817FB0}" destId="{AF2C99A5-96B4-4FC4-A887-A926DB5252B7}" srcOrd="0" destOrd="0" presId="urn:microsoft.com/office/officeart/2005/8/layout/hierarchy3"/>
    <dgm:cxn modelId="{45EA64C6-8517-4F4D-8B12-1BB04C72D3CC}" srcId="{976B827B-84C0-402D-89BB-744B95F83AFB}" destId="{AED06EC9-8F20-48BE-8756-32EFCAD23182}" srcOrd="1" destOrd="0" parTransId="{4612BD1F-E837-4C12-BE26-8EFBBEC3A1C4}" sibTransId="{3A401809-EE35-45AB-BAAA-3CD063982A08}"/>
    <dgm:cxn modelId="{44F326C7-76EF-4F17-AAC5-208EFEA1E357}" type="presOf" srcId="{B6EC1E5F-94CC-4859-ACB6-D7E6C2C5F72D}" destId="{66E4F476-C44D-44D1-B106-2762C7737F43}" srcOrd="0" destOrd="0" presId="urn:microsoft.com/office/officeart/2005/8/layout/hierarchy3"/>
    <dgm:cxn modelId="{6FAAD9C8-30CD-433C-892A-80F85FCDC14A}" srcId="{4DB12DE3-DA1B-48F2-82FF-73EE99338638}" destId="{EDBAF528-1DA0-4A3F-BE11-6950A3B5BDF1}" srcOrd="1" destOrd="0" parTransId="{CA76C51A-2BE2-4EB7-9069-1B51747A110D}" sibTransId="{D59F6413-D27A-4A00-84C1-7BCB8AD42FEC}"/>
    <dgm:cxn modelId="{DAEF70DE-F2F6-4D62-A2EE-C6433859B543}" type="presOf" srcId="{FAA76BB3-B3E0-4143-A85C-A557A24010DD}" destId="{50DBF26E-E096-4315-9FBF-A47E458FC41E}" srcOrd="0" destOrd="0" presId="urn:microsoft.com/office/officeart/2005/8/layout/hierarchy3"/>
    <dgm:cxn modelId="{834CBFE3-92B9-474A-B60D-93711B547EB8}" srcId="{976B827B-84C0-402D-89BB-744B95F83AFB}" destId="{AB7154E9-78AF-41F6-8A33-CFB2BC4C6E07}" srcOrd="0" destOrd="0" parTransId="{781C060E-50BB-4180-B53D-AC6A5491C4B8}" sibTransId="{58A99468-50FA-4588-A794-0276A4AC1F66}"/>
    <dgm:cxn modelId="{3DF718EB-45E5-4613-9E1C-3CCD9EE61102}" srcId="{4DB12DE3-DA1B-48F2-82FF-73EE99338638}" destId="{5B6DEBA4-2B9D-463C-911C-D524F6E5B4B6}" srcOrd="0" destOrd="0" parTransId="{B6EC1E5F-94CC-4859-ACB6-D7E6C2C5F72D}" sibTransId="{9D262A55-557F-41F9-B144-D4CD49946BBB}"/>
    <dgm:cxn modelId="{F90282F5-C008-4027-9BE9-A651A231B782}" type="presOf" srcId="{7BA879A7-26EB-43C1-829F-C870882A2BEA}" destId="{833AE730-11A0-441E-B497-4CB19A052C2C}" srcOrd="0" destOrd="0" presId="urn:microsoft.com/office/officeart/2005/8/layout/hierarchy3"/>
    <dgm:cxn modelId="{03C7E7F9-58A2-42A9-9D3A-9B3115D68D28}" type="presParOf" srcId="{833AE730-11A0-441E-B497-4CB19A052C2C}" destId="{FCAA5DBA-9F96-4286-8A45-FB16805B529E}" srcOrd="0" destOrd="0" presId="urn:microsoft.com/office/officeart/2005/8/layout/hierarchy3"/>
    <dgm:cxn modelId="{4ED1E2C6-E6F0-4F79-B235-EEFA96D5D1FD}" type="presParOf" srcId="{FCAA5DBA-9F96-4286-8A45-FB16805B529E}" destId="{F67A4355-47DC-400A-8319-2A37341F29CB}" srcOrd="0" destOrd="0" presId="urn:microsoft.com/office/officeart/2005/8/layout/hierarchy3"/>
    <dgm:cxn modelId="{8D5B7C5D-F472-46EB-AE93-039AB1EA53B4}" type="presParOf" srcId="{F67A4355-47DC-400A-8319-2A37341F29CB}" destId="{40C4EDE8-ADC7-4D2C-A855-E54E9FC4A6D6}" srcOrd="0" destOrd="0" presId="urn:microsoft.com/office/officeart/2005/8/layout/hierarchy3"/>
    <dgm:cxn modelId="{5F384E99-CFA5-465B-9BB5-735BE91C65EB}" type="presParOf" srcId="{F67A4355-47DC-400A-8319-2A37341F29CB}" destId="{F6D8D761-BBC2-44A4-A048-F45E217236A9}" srcOrd="1" destOrd="0" presId="urn:microsoft.com/office/officeart/2005/8/layout/hierarchy3"/>
    <dgm:cxn modelId="{EDA08F9F-1CC4-4110-A10C-4E6BCCCD23DF}" type="presParOf" srcId="{FCAA5DBA-9F96-4286-8A45-FB16805B529E}" destId="{4908F9B5-FB4B-47AB-90CF-F5EEE1951D75}" srcOrd="1" destOrd="0" presId="urn:microsoft.com/office/officeart/2005/8/layout/hierarchy3"/>
    <dgm:cxn modelId="{D9C09431-F3EC-483A-9D16-0D8822F98182}" type="presParOf" srcId="{4908F9B5-FB4B-47AB-90CF-F5EEE1951D75}" destId="{66E4F476-C44D-44D1-B106-2762C7737F43}" srcOrd="0" destOrd="0" presId="urn:microsoft.com/office/officeart/2005/8/layout/hierarchy3"/>
    <dgm:cxn modelId="{5F3C5394-631A-410F-AA6D-27FDBA84B727}" type="presParOf" srcId="{4908F9B5-FB4B-47AB-90CF-F5EEE1951D75}" destId="{9C128BEF-FF7C-49BD-8D56-B4B681E8F9B9}" srcOrd="1" destOrd="0" presId="urn:microsoft.com/office/officeart/2005/8/layout/hierarchy3"/>
    <dgm:cxn modelId="{1B7E7EB0-87A4-49DD-A30C-533A19BBE469}" type="presParOf" srcId="{4908F9B5-FB4B-47AB-90CF-F5EEE1951D75}" destId="{47C7C22B-3EB7-42F2-9B0B-A0C63A4EABED}" srcOrd="2" destOrd="0" presId="urn:microsoft.com/office/officeart/2005/8/layout/hierarchy3"/>
    <dgm:cxn modelId="{1830C55A-F68A-4E1A-974C-3CF027925EEF}" type="presParOf" srcId="{4908F9B5-FB4B-47AB-90CF-F5EEE1951D75}" destId="{98E53CB9-59FC-4B36-BF13-80414F2E5796}" srcOrd="3" destOrd="0" presId="urn:microsoft.com/office/officeart/2005/8/layout/hierarchy3"/>
    <dgm:cxn modelId="{1B6DF102-B690-4428-95BA-53EBB8D86DEA}" type="presParOf" srcId="{4908F9B5-FB4B-47AB-90CF-F5EEE1951D75}" destId="{B9FEEF3B-2D94-463C-82BB-F9A48EE5527C}" srcOrd="4" destOrd="0" presId="urn:microsoft.com/office/officeart/2005/8/layout/hierarchy3"/>
    <dgm:cxn modelId="{7935BCEB-77D7-4B2C-A554-B118068E8ED4}" type="presParOf" srcId="{4908F9B5-FB4B-47AB-90CF-F5EEE1951D75}" destId="{50DBF26E-E096-4315-9FBF-A47E458FC41E}" srcOrd="5" destOrd="0" presId="urn:microsoft.com/office/officeart/2005/8/layout/hierarchy3"/>
    <dgm:cxn modelId="{F5D27882-E7F5-4352-BA64-543F27FF565B}" type="presParOf" srcId="{833AE730-11A0-441E-B497-4CB19A052C2C}" destId="{8ABCB3A7-2613-4150-BB88-5DF645248731}" srcOrd="1" destOrd="0" presId="urn:microsoft.com/office/officeart/2005/8/layout/hierarchy3"/>
    <dgm:cxn modelId="{6175273B-8A8F-421C-8F1C-09360221D1F7}" type="presParOf" srcId="{8ABCB3A7-2613-4150-BB88-5DF645248731}" destId="{46B8A452-76ED-43AC-BD49-E416DB7D63A1}" srcOrd="0" destOrd="0" presId="urn:microsoft.com/office/officeart/2005/8/layout/hierarchy3"/>
    <dgm:cxn modelId="{781564D7-3356-42E4-A6E2-FC86CFFB3F40}" type="presParOf" srcId="{46B8A452-76ED-43AC-BD49-E416DB7D63A1}" destId="{10583676-32DB-49BD-9777-52DB30F867AE}" srcOrd="0" destOrd="0" presId="urn:microsoft.com/office/officeart/2005/8/layout/hierarchy3"/>
    <dgm:cxn modelId="{B582BF93-4C59-44D0-B07D-0AAF14477D8B}" type="presParOf" srcId="{46B8A452-76ED-43AC-BD49-E416DB7D63A1}" destId="{2AD9F82E-CFF1-4F47-B2AD-A4CC358FA2FA}" srcOrd="1" destOrd="0" presId="urn:microsoft.com/office/officeart/2005/8/layout/hierarchy3"/>
    <dgm:cxn modelId="{6FBC09FC-3C97-474F-98D8-58EE1F5F2CB7}" type="presParOf" srcId="{8ABCB3A7-2613-4150-BB88-5DF645248731}" destId="{F68D0EEE-7844-42B3-B1BF-9205F6FB7A05}" srcOrd="1" destOrd="0" presId="urn:microsoft.com/office/officeart/2005/8/layout/hierarchy3"/>
    <dgm:cxn modelId="{76F553F7-CD64-43F7-9120-84BBCA30D47B}" type="presParOf" srcId="{F68D0EEE-7844-42B3-B1BF-9205F6FB7A05}" destId="{5423C994-6D7F-4552-A405-05124951241D}" srcOrd="0" destOrd="0" presId="urn:microsoft.com/office/officeart/2005/8/layout/hierarchy3"/>
    <dgm:cxn modelId="{14360424-075A-4A6B-BB85-B3CD6A0313F5}" type="presParOf" srcId="{F68D0EEE-7844-42B3-B1BF-9205F6FB7A05}" destId="{DBADCFF8-4281-40FF-B188-8FDDC6B7D825}" srcOrd="1" destOrd="0" presId="urn:microsoft.com/office/officeart/2005/8/layout/hierarchy3"/>
    <dgm:cxn modelId="{32025EC1-9AED-441B-B073-CDA467D8720B}" type="presParOf" srcId="{F68D0EEE-7844-42B3-B1BF-9205F6FB7A05}" destId="{F756256F-8886-47D3-B0F3-5721DAB49E76}" srcOrd="2" destOrd="0" presId="urn:microsoft.com/office/officeart/2005/8/layout/hierarchy3"/>
    <dgm:cxn modelId="{15EA2FB2-BDFE-4D48-9975-005C3A26061F}" type="presParOf" srcId="{F68D0EEE-7844-42B3-B1BF-9205F6FB7A05}" destId="{95D91F3C-C75D-4F89-9547-C251C6A5F11C}" srcOrd="3" destOrd="0" presId="urn:microsoft.com/office/officeart/2005/8/layout/hierarchy3"/>
    <dgm:cxn modelId="{1B3D2DBE-199C-4C1A-88D1-205B8A70D994}" type="presParOf" srcId="{F68D0EEE-7844-42B3-B1BF-9205F6FB7A05}" destId="{AF2C99A5-96B4-4FC4-A887-A926DB5252B7}" srcOrd="4" destOrd="0" presId="urn:microsoft.com/office/officeart/2005/8/layout/hierarchy3"/>
    <dgm:cxn modelId="{8AA7EB5C-919E-4A57-8475-857BF899A8D2}" type="presParOf" srcId="{F68D0EEE-7844-42B3-B1BF-9205F6FB7A05}" destId="{52EB1DCC-C2DC-496E-9C6F-129A18320402}" srcOrd="5"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FB5B2C2-F723-4AB9-9B67-89FF3B60481E}" type="doc">
      <dgm:prSet loTypeId="urn:microsoft.com/office/officeart/2005/8/layout/arrow1" loCatId="relationship" qsTypeId="urn:microsoft.com/office/officeart/2005/8/quickstyle/simple1" qsCatId="simple" csTypeId="urn:microsoft.com/office/officeart/2005/8/colors/colorful4" csCatId="colorful" phldr="1"/>
      <dgm:spPr/>
    </dgm:pt>
    <dgm:pt modelId="{6DDA2131-6D42-4071-863A-6321038C1465}">
      <dgm:prSet phldrT="[Text]" custT="1"/>
      <dgm:spPr/>
      <dgm:t>
        <a:bodyPr/>
        <a:lstStyle/>
        <a:p>
          <a:r>
            <a:rPr lang="en-GB" sz="1800" b="1" dirty="0">
              <a:solidFill>
                <a:schemeClr val="tx1"/>
              </a:solidFill>
              <a:effectLst/>
              <a:latin typeface="Georgia" panose="02040502050405020303" pitchFamily="18" charset="0"/>
              <a:ea typeface="Times New Roman" panose="02020603050405020304" pitchFamily="18" charset="0"/>
              <a:cs typeface="Times New Roman" panose="02020603050405020304" pitchFamily="18" charset="0"/>
            </a:rPr>
            <a:t>Amendments to legislation</a:t>
          </a:r>
          <a:endParaRPr lang="lv-LV" sz="1800" noProof="0" dirty="0">
            <a:solidFill>
              <a:schemeClr val="tx1"/>
            </a:solidFill>
          </a:endParaRPr>
        </a:p>
      </dgm:t>
    </dgm:pt>
    <dgm:pt modelId="{23E8F1F8-48E1-4056-A8B2-87E4FFBBF32E}" type="parTrans" cxnId="{EFAEB245-CB8D-4A20-8BB5-65EF28CBDB97}">
      <dgm:prSet/>
      <dgm:spPr/>
      <dgm:t>
        <a:bodyPr/>
        <a:lstStyle/>
        <a:p>
          <a:endParaRPr lang="en-US"/>
        </a:p>
      </dgm:t>
    </dgm:pt>
    <dgm:pt modelId="{EB3D2D25-0B7D-4B38-915F-A8929223AC00}" type="sibTrans" cxnId="{EFAEB245-CB8D-4A20-8BB5-65EF28CBDB97}">
      <dgm:prSet/>
      <dgm:spPr/>
      <dgm:t>
        <a:bodyPr/>
        <a:lstStyle/>
        <a:p>
          <a:endParaRPr lang="en-US"/>
        </a:p>
      </dgm:t>
    </dgm:pt>
    <dgm:pt modelId="{AF133F30-400F-40A9-824A-2DA8501A576E}">
      <dgm:prSet custT="1">
        <dgm:style>
          <a:lnRef idx="1">
            <a:schemeClr val="accent6"/>
          </a:lnRef>
          <a:fillRef idx="2">
            <a:schemeClr val="accent6"/>
          </a:fillRef>
          <a:effectRef idx="1">
            <a:schemeClr val="accent6"/>
          </a:effectRef>
          <a:fontRef idx="minor">
            <a:schemeClr val="dk1"/>
          </a:fontRef>
        </dgm:style>
      </dgm:prSet>
      <dgm:spPr/>
      <dgm:t>
        <a:bodyPr spcFirstLastPara="0" vert="horz" wrap="square" lIns="142240" tIns="142240" rIns="142240" bIns="142240" numCol="1" spcCol="1270" anchor="ctr" anchorCtr="0"/>
        <a:lstStyle/>
        <a:p>
          <a:pPr marL="0" lvl="0" indent="0" algn="ctr" defTabSz="889000">
            <a:lnSpc>
              <a:spcPct val="90000"/>
            </a:lnSpc>
            <a:spcBef>
              <a:spcPct val="0"/>
            </a:spcBef>
            <a:spcAft>
              <a:spcPct val="35000"/>
            </a:spcAft>
            <a:buNone/>
          </a:pPr>
          <a:r>
            <a:rPr lang="lv-LV" sz="2000" b="1" kern="1200" noProof="0">
              <a:effectLst/>
              <a:latin typeface="Georgia" panose="02040502050405020303" pitchFamily="18" charset="0"/>
              <a:ea typeface="Times New Roman" panose="02020603050405020304" pitchFamily="18" charset="0"/>
              <a:cs typeface="Times New Roman" panose="02020603050405020304" pitchFamily="18" charset="0"/>
            </a:rPr>
            <a:t>A single contact point</a:t>
          </a:r>
          <a:endParaRPr lang="lv-LV" sz="2000" b="1" kern="1200" noProof="0" dirty="0">
            <a:effectLst/>
            <a:latin typeface="Georgia" panose="02040502050405020303" pitchFamily="18" charset="0"/>
            <a:ea typeface="Times New Roman" panose="02020603050405020304" pitchFamily="18" charset="0"/>
            <a:cs typeface="Times New Roman" panose="02020603050405020304" pitchFamily="18" charset="0"/>
          </a:endParaRPr>
        </a:p>
      </dgm:t>
    </dgm:pt>
    <dgm:pt modelId="{05AFB948-2DDA-4354-BA01-193F4D1AB075}" type="parTrans" cxnId="{54B4050E-EE39-4826-AEA9-0675C78CF462}">
      <dgm:prSet/>
      <dgm:spPr/>
      <dgm:t>
        <a:bodyPr/>
        <a:lstStyle/>
        <a:p>
          <a:endParaRPr lang="en-US"/>
        </a:p>
      </dgm:t>
    </dgm:pt>
    <dgm:pt modelId="{EEC6533D-34CA-4387-B060-C619BC8DC33A}" type="sibTrans" cxnId="{54B4050E-EE39-4826-AEA9-0675C78CF462}">
      <dgm:prSet/>
      <dgm:spPr/>
      <dgm:t>
        <a:bodyPr/>
        <a:lstStyle/>
        <a:p>
          <a:endParaRPr lang="en-US"/>
        </a:p>
      </dgm:t>
    </dgm:pt>
    <dgm:pt modelId="{E2B4366F-9571-4CFE-B7B3-C1BF48D6ED75}">
      <dgm:prSet/>
      <dgm:spPr/>
      <dgm:t>
        <a:bodyPr/>
        <a:lstStyle/>
        <a:p>
          <a:r>
            <a:rPr lang="en-GB" b="1" dirty="0">
              <a:solidFill>
                <a:schemeClr val="tx1"/>
              </a:solidFill>
              <a:effectLst/>
              <a:latin typeface="Georgia" panose="02040502050405020303" pitchFamily="18" charset="0"/>
              <a:ea typeface="Times New Roman" panose="02020603050405020304" pitchFamily="18" charset="0"/>
              <a:cs typeface="Times New Roman" panose="02020603050405020304" pitchFamily="18" charset="0"/>
            </a:rPr>
            <a:t>Enhancing the role of municipalities</a:t>
          </a:r>
          <a:endParaRPr lang="lv-LV" noProof="0" dirty="0">
            <a:solidFill>
              <a:schemeClr val="tx1"/>
            </a:solidFill>
          </a:endParaRPr>
        </a:p>
      </dgm:t>
    </dgm:pt>
    <dgm:pt modelId="{030590A8-E219-475A-B20F-7F110E3E3C56}" type="parTrans" cxnId="{D0EDBBBD-C26A-4EE8-BF79-733937736A66}">
      <dgm:prSet/>
      <dgm:spPr/>
      <dgm:t>
        <a:bodyPr/>
        <a:lstStyle/>
        <a:p>
          <a:endParaRPr lang="en-US"/>
        </a:p>
      </dgm:t>
    </dgm:pt>
    <dgm:pt modelId="{1F7BA192-5D32-42AD-9290-249767324A2E}" type="sibTrans" cxnId="{D0EDBBBD-C26A-4EE8-BF79-733937736A66}">
      <dgm:prSet/>
      <dgm:spPr/>
      <dgm:t>
        <a:bodyPr/>
        <a:lstStyle/>
        <a:p>
          <a:endParaRPr lang="en-US"/>
        </a:p>
      </dgm:t>
    </dgm:pt>
    <dgm:pt modelId="{0360AEF5-2FE0-4C88-A8E1-FA23A91E4974}" type="pres">
      <dgm:prSet presAssocID="{4FB5B2C2-F723-4AB9-9B67-89FF3B60481E}" presName="cycle" presStyleCnt="0">
        <dgm:presLayoutVars>
          <dgm:dir/>
          <dgm:resizeHandles val="exact"/>
        </dgm:presLayoutVars>
      </dgm:prSet>
      <dgm:spPr/>
    </dgm:pt>
    <dgm:pt modelId="{ECF0485F-D5C7-4732-82DD-47EC2089FB54}" type="pres">
      <dgm:prSet presAssocID="{6DDA2131-6D42-4071-863A-6321038C1465}" presName="arrow" presStyleLbl="node1" presStyleIdx="0" presStyleCnt="3" custScaleX="143521" custScaleY="85857" custRadScaleRad="98134">
        <dgm:presLayoutVars>
          <dgm:bulletEnabled val="1"/>
        </dgm:presLayoutVars>
      </dgm:prSet>
      <dgm:spPr/>
    </dgm:pt>
    <dgm:pt modelId="{A1FFC6B0-6027-4053-A0BA-69434B4AE703}" type="pres">
      <dgm:prSet presAssocID="{AF133F30-400F-40A9-824A-2DA8501A576E}" presName="arrow" presStyleLbl="node1" presStyleIdx="1" presStyleCnt="3" custScaleX="110323" custRadScaleRad="103215" custRadScaleInc="-2148">
        <dgm:presLayoutVars>
          <dgm:bulletEnabled val="1"/>
        </dgm:presLayoutVars>
      </dgm:prSet>
      <dgm:spPr>
        <a:xfrm rot="7200000">
          <a:off x="6029140" y="2625203"/>
          <a:ext cx="2619591" cy="2619591"/>
        </a:xfrm>
        <a:prstGeom prst="upArrow">
          <a:avLst>
            <a:gd name="adj1" fmla="val 50000"/>
            <a:gd name="adj2" fmla="val 35000"/>
          </a:avLst>
        </a:prstGeom>
      </dgm:spPr>
    </dgm:pt>
    <dgm:pt modelId="{0A7DA437-E0E5-4252-8BE5-EECD1D5440F0}" type="pres">
      <dgm:prSet presAssocID="{E2B4366F-9571-4CFE-B7B3-C1BF48D6ED75}" presName="arrow" presStyleLbl="node1" presStyleIdx="2" presStyleCnt="3" custScaleX="112154" custScaleY="99511" custRadScaleRad="103348" custRadScaleInc="2290">
        <dgm:presLayoutVars>
          <dgm:bulletEnabled val="1"/>
        </dgm:presLayoutVars>
      </dgm:prSet>
      <dgm:spPr/>
    </dgm:pt>
  </dgm:ptLst>
  <dgm:cxnLst>
    <dgm:cxn modelId="{54B4050E-EE39-4826-AEA9-0675C78CF462}" srcId="{4FB5B2C2-F723-4AB9-9B67-89FF3B60481E}" destId="{AF133F30-400F-40A9-824A-2DA8501A576E}" srcOrd="1" destOrd="0" parTransId="{05AFB948-2DDA-4354-BA01-193F4D1AB075}" sibTransId="{EEC6533D-34CA-4387-B060-C619BC8DC33A}"/>
    <dgm:cxn modelId="{1E1B9627-D516-4C89-8873-E50FD1AA75E5}" type="presOf" srcId="{4FB5B2C2-F723-4AB9-9B67-89FF3B60481E}" destId="{0360AEF5-2FE0-4C88-A8E1-FA23A91E4974}" srcOrd="0" destOrd="0" presId="urn:microsoft.com/office/officeart/2005/8/layout/arrow1"/>
    <dgm:cxn modelId="{D5B9AF3D-D08F-4F7C-8363-0B3E058892C2}" type="presOf" srcId="{E2B4366F-9571-4CFE-B7B3-C1BF48D6ED75}" destId="{0A7DA437-E0E5-4252-8BE5-EECD1D5440F0}" srcOrd="0" destOrd="0" presId="urn:microsoft.com/office/officeart/2005/8/layout/arrow1"/>
    <dgm:cxn modelId="{EFAEB245-CB8D-4A20-8BB5-65EF28CBDB97}" srcId="{4FB5B2C2-F723-4AB9-9B67-89FF3B60481E}" destId="{6DDA2131-6D42-4071-863A-6321038C1465}" srcOrd="0" destOrd="0" parTransId="{23E8F1F8-48E1-4056-A8B2-87E4FFBBF32E}" sibTransId="{EB3D2D25-0B7D-4B38-915F-A8929223AC00}"/>
    <dgm:cxn modelId="{A02D71A6-12FE-44CB-84A1-581201D2DCEA}" type="presOf" srcId="{AF133F30-400F-40A9-824A-2DA8501A576E}" destId="{A1FFC6B0-6027-4053-A0BA-69434B4AE703}" srcOrd="0" destOrd="0" presId="urn:microsoft.com/office/officeart/2005/8/layout/arrow1"/>
    <dgm:cxn modelId="{D0EDBBBD-C26A-4EE8-BF79-733937736A66}" srcId="{4FB5B2C2-F723-4AB9-9B67-89FF3B60481E}" destId="{E2B4366F-9571-4CFE-B7B3-C1BF48D6ED75}" srcOrd="2" destOrd="0" parTransId="{030590A8-E219-475A-B20F-7F110E3E3C56}" sibTransId="{1F7BA192-5D32-42AD-9290-249767324A2E}"/>
    <dgm:cxn modelId="{53E679D8-C695-45DD-B861-F4C029849ACB}" type="presOf" srcId="{6DDA2131-6D42-4071-863A-6321038C1465}" destId="{ECF0485F-D5C7-4732-82DD-47EC2089FB54}" srcOrd="0" destOrd="0" presId="urn:microsoft.com/office/officeart/2005/8/layout/arrow1"/>
    <dgm:cxn modelId="{7459EB32-86FA-4E84-A278-7F3926579C66}" type="presParOf" srcId="{0360AEF5-2FE0-4C88-A8E1-FA23A91E4974}" destId="{ECF0485F-D5C7-4732-82DD-47EC2089FB54}" srcOrd="0" destOrd="0" presId="urn:microsoft.com/office/officeart/2005/8/layout/arrow1"/>
    <dgm:cxn modelId="{F4EA0057-9EA2-4D26-96C6-3925DF82EC1A}" type="presParOf" srcId="{0360AEF5-2FE0-4C88-A8E1-FA23A91E4974}" destId="{A1FFC6B0-6027-4053-A0BA-69434B4AE703}" srcOrd="1" destOrd="0" presId="urn:microsoft.com/office/officeart/2005/8/layout/arrow1"/>
    <dgm:cxn modelId="{C758B28D-D60D-4E10-853F-E30C559FD8C3}" type="presParOf" srcId="{0360AEF5-2FE0-4C88-A8E1-FA23A91E4974}" destId="{0A7DA437-E0E5-4252-8BE5-EECD1D5440F0}" srcOrd="2" destOrd="0" presId="urn:microsoft.com/office/officeart/2005/8/layout/arrow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53CC5E0-E144-4EA3-91CF-08BE0EF22B0C}">
      <dsp:nvSpPr>
        <dsp:cNvPr id="0" name=""/>
        <dsp:cNvSpPr/>
      </dsp:nvSpPr>
      <dsp:spPr>
        <a:xfrm>
          <a:off x="4406541" y="2644002"/>
          <a:ext cx="2383963" cy="2297312"/>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latin typeface="Georgia" panose="02040502050405020303" pitchFamily="18" charset="0"/>
            </a:rPr>
            <a:t>Implementation procedure</a:t>
          </a:r>
        </a:p>
      </dsp:txBody>
      <dsp:txXfrm>
        <a:off x="4755664" y="2980436"/>
        <a:ext cx="1685717" cy="1624444"/>
      </dsp:txXfrm>
    </dsp:sp>
    <dsp:sp modelId="{53A2E09E-A33E-4C14-92A6-FF2F6940FBCF}">
      <dsp:nvSpPr>
        <dsp:cNvPr id="0" name=""/>
        <dsp:cNvSpPr/>
      </dsp:nvSpPr>
      <dsp:spPr>
        <a:xfrm rot="10800000">
          <a:off x="2542453" y="3496479"/>
          <a:ext cx="1761562" cy="592358"/>
        </a:xfrm>
        <a:prstGeom prst="leftArrow">
          <a:avLst>
            <a:gd name="adj1" fmla="val 600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D100AEB3-2432-41C9-BD6E-DBB9929EB6B2}">
      <dsp:nvSpPr>
        <dsp:cNvPr id="0" name=""/>
        <dsp:cNvSpPr/>
      </dsp:nvSpPr>
      <dsp:spPr>
        <a:xfrm>
          <a:off x="1555189" y="3002847"/>
          <a:ext cx="1974529" cy="1579623"/>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889000">
            <a:lnSpc>
              <a:spcPct val="90000"/>
            </a:lnSpc>
            <a:spcBef>
              <a:spcPct val="0"/>
            </a:spcBef>
            <a:spcAft>
              <a:spcPct val="35000"/>
            </a:spcAft>
            <a:buNone/>
          </a:pPr>
          <a:r>
            <a:rPr lang="en-US" sz="2000" kern="1200" dirty="0">
              <a:latin typeface="Georgia" panose="02040502050405020303" pitchFamily="18" charset="0"/>
            </a:rPr>
            <a:t>Timeline for implementation process</a:t>
          </a:r>
        </a:p>
      </dsp:txBody>
      <dsp:txXfrm>
        <a:off x="1601455" y="3049113"/>
        <a:ext cx="1881997" cy="1487091"/>
      </dsp:txXfrm>
    </dsp:sp>
    <dsp:sp modelId="{229E5139-0163-4228-9477-2311C16B3E31}">
      <dsp:nvSpPr>
        <dsp:cNvPr id="0" name=""/>
        <dsp:cNvSpPr/>
      </dsp:nvSpPr>
      <dsp:spPr>
        <a:xfrm rot="13500000">
          <a:off x="3176499" y="1965757"/>
          <a:ext cx="1782602" cy="592358"/>
        </a:xfrm>
        <a:prstGeom prst="leftArrow">
          <a:avLst>
            <a:gd name="adj1" fmla="val 60000"/>
            <a:gd name="adj2" fmla="val 5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3E4CA5C9-1F84-4AA9-87CB-8106C08B3DBE}">
      <dsp:nvSpPr>
        <dsp:cNvPr id="0" name=""/>
        <dsp:cNvSpPr/>
      </dsp:nvSpPr>
      <dsp:spPr>
        <a:xfrm>
          <a:off x="2450291" y="841880"/>
          <a:ext cx="1974529" cy="1579623"/>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889000">
            <a:lnSpc>
              <a:spcPct val="90000"/>
            </a:lnSpc>
            <a:spcBef>
              <a:spcPct val="0"/>
            </a:spcBef>
            <a:spcAft>
              <a:spcPct val="35000"/>
            </a:spcAft>
            <a:buNone/>
          </a:pPr>
          <a:r>
            <a:rPr lang="en-US" sz="2000" kern="1200" dirty="0">
              <a:latin typeface="Georgia" panose="02040502050405020303" pitchFamily="18" charset="0"/>
            </a:rPr>
            <a:t>Complexity</a:t>
          </a:r>
        </a:p>
      </dsp:txBody>
      <dsp:txXfrm>
        <a:off x="2496557" y="888146"/>
        <a:ext cx="1881997" cy="1487091"/>
      </dsp:txXfrm>
    </dsp:sp>
    <dsp:sp modelId="{31F9E2F1-C086-434C-9D6E-C14973503880}">
      <dsp:nvSpPr>
        <dsp:cNvPr id="0" name=""/>
        <dsp:cNvSpPr/>
      </dsp:nvSpPr>
      <dsp:spPr>
        <a:xfrm rot="16200000">
          <a:off x="4697270" y="1341663"/>
          <a:ext cx="1802505" cy="592358"/>
        </a:xfrm>
        <a:prstGeom prst="leftArrow">
          <a:avLst>
            <a:gd name="adj1" fmla="val 60000"/>
            <a:gd name="adj2" fmla="val 5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ABF1A5DC-4C2F-4455-9546-FFB6273CE96E}">
      <dsp:nvSpPr>
        <dsp:cNvPr id="0" name=""/>
        <dsp:cNvSpPr/>
      </dsp:nvSpPr>
      <dsp:spPr>
        <a:xfrm>
          <a:off x="4611258" y="-53221"/>
          <a:ext cx="1974529" cy="1579623"/>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889000">
            <a:lnSpc>
              <a:spcPct val="90000"/>
            </a:lnSpc>
            <a:spcBef>
              <a:spcPct val="0"/>
            </a:spcBef>
            <a:spcAft>
              <a:spcPct val="35000"/>
            </a:spcAft>
            <a:buNone/>
          </a:pPr>
          <a:r>
            <a:rPr lang="en-US" sz="2000" kern="1200" dirty="0">
              <a:latin typeface="Georgia" panose="02040502050405020303" pitchFamily="18" charset="0"/>
            </a:rPr>
            <a:t>Information availability</a:t>
          </a:r>
        </a:p>
      </dsp:txBody>
      <dsp:txXfrm>
        <a:off x="4657524" y="-6955"/>
        <a:ext cx="1881997" cy="1487091"/>
      </dsp:txXfrm>
    </dsp:sp>
    <dsp:sp modelId="{9EA48ED2-DDAF-43FE-AF68-E64E7ABDF58F}">
      <dsp:nvSpPr>
        <dsp:cNvPr id="0" name=""/>
        <dsp:cNvSpPr/>
      </dsp:nvSpPr>
      <dsp:spPr>
        <a:xfrm rot="18900000">
          <a:off x="6237944" y="1965757"/>
          <a:ext cx="1782602" cy="592358"/>
        </a:xfrm>
        <a:prstGeom prst="leftArrow">
          <a:avLst>
            <a:gd name="adj1" fmla="val 60000"/>
            <a:gd name="adj2" fmla="val 5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B3AC808-F238-4855-A0D3-3C5C7B6DEF7D}">
      <dsp:nvSpPr>
        <dsp:cNvPr id="0" name=""/>
        <dsp:cNvSpPr/>
      </dsp:nvSpPr>
      <dsp:spPr>
        <a:xfrm>
          <a:off x="6772225" y="841880"/>
          <a:ext cx="1974529" cy="1579623"/>
        </a:xfrm>
        <a:prstGeom prst="roundRect">
          <a:avLst>
            <a:gd name="adj" fmla="val 10000"/>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889000">
            <a:lnSpc>
              <a:spcPct val="90000"/>
            </a:lnSpc>
            <a:spcBef>
              <a:spcPct val="0"/>
            </a:spcBef>
            <a:spcAft>
              <a:spcPct val="35000"/>
            </a:spcAft>
            <a:buNone/>
          </a:pPr>
          <a:r>
            <a:rPr lang="en-US" sz="2000" kern="1200" dirty="0">
              <a:latin typeface="Georgia" panose="02040502050405020303" pitchFamily="18" charset="0"/>
            </a:rPr>
            <a:t>Impact of public opinion</a:t>
          </a:r>
        </a:p>
      </dsp:txBody>
      <dsp:txXfrm>
        <a:off x="6818491" y="888146"/>
        <a:ext cx="1881997" cy="1487091"/>
      </dsp:txXfrm>
    </dsp:sp>
    <dsp:sp modelId="{2ED3276E-6559-4B5F-83E6-C46F1302BEF9}">
      <dsp:nvSpPr>
        <dsp:cNvPr id="0" name=""/>
        <dsp:cNvSpPr/>
      </dsp:nvSpPr>
      <dsp:spPr>
        <a:xfrm>
          <a:off x="6893029" y="3496479"/>
          <a:ext cx="1761562" cy="592358"/>
        </a:xfrm>
        <a:prstGeom prst="leftArrow">
          <a:avLst>
            <a:gd name="adj1" fmla="val 60000"/>
            <a:gd name="adj2" fmla="val 50000"/>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11754290-603F-4854-AF3D-8A4FF6D24147}">
      <dsp:nvSpPr>
        <dsp:cNvPr id="0" name=""/>
        <dsp:cNvSpPr/>
      </dsp:nvSpPr>
      <dsp:spPr>
        <a:xfrm>
          <a:off x="7667327" y="3002847"/>
          <a:ext cx="1974529" cy="1579623"/>
        </a:xfrm>
        <a:prstGeom prst="roundRect">
          <a:avLst>
            <a:gd name="adj" fmla="val 10000"/>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889000">
            <a:lnSpc>
              <a:spcPct val="90000"/>
            </a:lnSpc>
            <a:spcBef>
              <a:spcPct val="0"/>
            </a:spcBef>
            <a:spcAft>
              <a:spcPct val="35000"/>
            </a:spcAft>
            <a:buNone/>
          </a:pPr>
          <a:r>
            <a:rPr lang="en-US" sz="2000" kern="1200" dirty="0">
              <a:latin typeface="Georgia" panose="02040502050405020303" pitchFamily="18" charset="0"/>
            </a:rPr>
            <a:t>Impact of municipality</a:t>
          </a:r>
        </a:p>
      </dsp:txBody>
      <dsp:txXfrm>
        <a:off x="7713593" y="3049113"/>
        <a:ext cx="1881997" cy="148709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0C4EDE8-ADC7-4D2C-A855-E54E9FC4A6D6}">
      <dsp:nvSpPr>
        <dsp:cNvPr id="0" name=""/>
        <dsp:cNvSpPr/>
      </dsp:nvSpPr>
      <dsp:spPr>
        <a:xfrm>
          <a:off x="1488000" y="3184"/>
          <a:ext cx="2849575" cy="1061519"/>
        </a:xfrm>
        <a:prstGeom prst="roundRect">
          <a:avLst>
            <a:gd name="adj" fmla="val 10000"/>
          </a:avLst>
        </a:prstGeom>
        <a:gradFill rotWithShape="1">
          <a:gsLst>
            <a:gs pos="0">
              <a:schemeClr val="accent4">
                <a:lumMod val="110000"/>
                <a:satMod val="105000"/>
                <a:tint val="67000"/>
              </a:schemeClr>
            </a:gs>
            <a:gs pos="50000">
              <a:schemeClr val="accent4">
                <a:lumMod val="105000"/>
                <a:satMod val="103000"/>
                <a:tint val="73000"/>
              </a:schemeClr>
            </a:gs>
            <a:gs pos="100000">
              <a:schemeClr val="accent4">
                <a:lumMod val="105000"/>
                <a:satMod val="109000"/>
                <a:tint val="81000"/>
              </a:schemeClr>
            </a:gs>
          </a:gsLst>
          <a:lin ang="5400000" scaled="0"/>
        </a:gradFill>
        <a:ln w="6350" cap="flat" cmpd="sng" algn="ctr">
          <a:solidFill>
            <a:schemeClr val="accent1"/>
          </a:solidFill>
          <a:prstDash val="solid"/>
          <a:miter lim="800000"/>
        </a:ln>
        <a:effectLst/>
      </dsp:spPr>
      <dsp:style>
        <a:lnRef idx="1">
          <a:schemeClr val="accent4"/>
        </a:lnRef>
        <a:fillRef idx="2">
          <a:schemeClr val="accent4"/>
        </a:fillRef>
        <a:effectRef idx="1">
          <a:schemeClr val="accent4"/>
        </a:effectRef>
        <a:fontRef idx="minor">
          <a:schemeClr val="dk1"/>
        </a:fontRef>
      </dsp:style>
      <dsp:txBody>
        <a:bodyPr spcFirstLastPara="0" vert="horz" wrap="square" lIns="47625" tIns="31750" rIns="47625" bIns="31750" numCol="1" spcCol="1270" anchor="ctr" anchorCtr="0">
          <a:noAutofit/>
        </a:bodyPr>
        <a:lstStyle/>
        <a:p>
          <a:pPr marL="0" lvl="0" indent="0" algn="ctr" defTabSz="1111250">
            <a:lnSpc>
              <a:spcPct val="90000"/>
            </a:lnSpc>
            <a:spcBef>
              <a:spcPct val="0"/>
            </a:spcBef>
            <a:spcAft>
              <a:spcPct val="35000"/>
            </a:spcAft>
            <a:buNone/>
          </a:pPr>
          <a:r>
            <a:rPr lang="en-US" sz="2500" kern="1200" dirty="0" err="1">
              <a:latin typeface="Georgia" panose="02040502050405020303" pitchFamily="18" charset="0"/>
            </a:rPr>
            <a:t>Standardisable</a:t>
          </a:r>
          <a:r>
            <a:rPr lang="en-US" sz="2500" kern="1200" dirty="0">
              <a:latin typeface="Georgia" panose="02040502050405020303" pitchFamily="18" charset="0"/>
            </a:rPr>
            <a:t> processes</a:t>
          </a:r>
        </a:p>
      </dsp:txBody>
      <dsp:txXfrm>
        <a:off x="1519091" y="34275"/>
        <a:ext cx="2787393" cy="999337"/>
      </dsp:txXfrm>
    </dsp:sp>
    <dsp:sp modelId="{66E4F476-C44D-44D1-B106-2762C7737F43}">
      <dsp:nvSpPr>
        <dsp:cNvPr id="0" name=""/>
        <dsp:cNvSpPr/>
      </dsp:nvSpPr>
      <dsp:spPr>
        <a:xfrm>
          <a:off x="1772958" y="1064703"/>
          <a:ext cx="285055" cy="816856"/>
        </a:xfrm>
        <a:custGeom>
          <a:avLst/>
          <a:gdLst/>
          <a:ahLst/>
          <a:cxnLst/>
          <a:rect l="0" t="0" r="0" b="0"/>
          <a:pathLst>
            <a:path>
              <a:moveTo>
                <a:pt x="0" y="0"/>
              </a:moveTo>
              <a:lnTo>
                <a:pt x="0" y="816856"/>
              </a:lnTo>
              <a:lnTo>
                <a:pt x="285055" y="816856"/>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C128BEF-FF7C-49BD-8D56-B4B681E8F9B9}">
      <dsp:nvSpPr>
        <dsp:cNvPr id="0" name=""/>
        <dsp:cNvSpPr/>
      </dsp:nvSpPr>
      <dsp:spPr>
        <a:xfrm>
          <a:off x="2058013" y="1320274"/>
          <a:ext cx="2162236" cy="1122570"/>
        </a:xfrm>
        <a:prstGeom prst="roundRect">
          <a:avLst>
            <a:gd name="adj" fmla="val 10000"/>
          </a:avLst>
        </a:prstGeom>
        <a:gradFill rotWithShape="1">
          <a:gsLst>
            <a:gs pos="0">
              <a:schemeClr val="accent4">
                <a:lumMod val="110000"/>
                <a:satMod val="105000"/>
                <a:tint val="67000"/>
              </a:schemeClr>
            </a:gs>
            <a:gs pos="50000">
              <a:schemeClr val="accent4">
                <a:lumMod val="105000"/>
                <a:satMod val="103000"/>
                <a:tint val="73000"/>
              </a:schemeClr>
            </a:gs>
            <a:gs pos="100000">
              <a:schemeClr val="accent4">
                <a:lumMod val="105000"/>
                <a:satMod val="109000"/>
                <a:tint val="81000"/>
              </a:schemeClr>
            </a:gs>
          </a:gsLst>
          <a:lin ang="5400000" scaled="0"/>
        </a:gradFill>
        <a:ln w="6350" cap="flat" cmpd="sng" algn="ctr">
          <a:solidFill>
            <a:schemeClr val="accent1"/>
          </a:solidFill>
          <a:prstDash val="solid"/>
          <a:miter lim="800000"/>
        </a:ln>
        <a:effectLst/>
      </dsp:spPr>
      <dsp:style>
        <a:lnRef idx="1">
          <a:schemeClr val="accent4"/>
        </a:lnRef>
        <a:fillRef idx="2">
          <a:schemeClr val="accent4"/>
        </a:fillRef>
        <a:effectRef idx="1">
          <a:schemeClr val="accent4"/>
        </a:effectRef>
        <a:fontRef idx="minor">
          <a:schemeClr val="dk1"/>
        </a:fontRef>
      </dsp:style>
      <dsp:txBody>
        <a:bodyPr spcFirstLastPara="0" vert="horz" wrap="square" lIns="26670" tIns="17780" rIns="26670" bIns="17780" numCol="1" spcCol="1270" anchor="ctr" anchorCtr="0">
          <a:noAutofit/>
        </a:bodyPr>
        <a:lstStyle/>
        <a:p>
          <a:pPr marL="0" lvl="0" indent="0" algn="ctr" defTabSz="622300">
            <a:lnSpc>
              <a:spcPct val="90000"/>
            </a:lnSpc>
            <a:spcBef>
              <a:spcPct val="0"/>
            </a:spcBef>
            <a:spcAft>
              <a:spcPct val="35000"/>
            </a:spcAft>
            <a:buNone/>
          </a:pPr>
          <a:r>
            <a:rPr lang="en-US" sz="1400" kern="1200" dirty="0">
              <a:latin typeface="Georgia" panose="02040502050405020303" pitchFamily="18" charset="0"/>
            </a:rPr>
            <a:t>Permit for Increasing Electricity Production Capacities or the Introduction of New Production Equipment </a:t>
          </a:r>
          <a:endParaRPr lang="en-US" sz="1400" kern="1200" dirty="0">
            <a:highlight>
              <a:srgbClr val="FFFF00"/>
            </a:highlight>
            <a:latin typeface="Georgia" panose="02040502050405020303" pitchFamily="18" charset="0"/>
          </a:endParaRPr>
        </a:p>
      </dsp:txBody>
      <dsp:txXfrm>
        <a:off x="2090892" y="1353153"/>
        <a:ext cx="2096478" cy="1056812"/>
      </dsp:txXfrm>
    </dsp:sp>
    <dsp:sp modelId="{47C7C22B-3EB7-42F2-9B0B-A0C63A4EABED}">
      <dsp:nvSpPr>
        <dsp:cNvPr id="0" name=""/>
        <dsp:cNvSpPr/>
      </dsp:nvSpPr>
      <dsp:spPr>
        <a:xfrm>
          <a:off x="1772958" y="1064703"/>
          <a:ext cx="285055" cy="2144853"/>
        </a:xfrm>
        <a:custGeom>
          <a:avLst/>
          <a:gdLst/>
          <a:ahLst/>
          <a:cxnLst/>
          <a:rect l="0" t="0" r="0" b="0"/>
          <a:pathLst>
            <a:path>
              <a:moveTo>
                <a:pt x="0" y="0"/>
              </a:moveTo>
              <a:lnTo>
                <a:pt x="0" y="2144853"/>
              </a:lnTo>
              <a:lnTo>
                <a:pt x="285055" y="2144853"/>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8E53CB9-59FC-4B36-BF13-80414F2E5796}">
      <dsp:nvSpPr>
        <dsp:cNvPr id="0" name=""/>
        <dsp:cNvSpPr/>
      </dsp:nvSpPr>
      <dsp:spPr>
        <a:xfrm>
          <a:off x="2058013" y="2698415"/>
          <a:ext cx="2129474" cy="1022283"/>
        </a:xfrm>
        <a:prstGeom prst="roundRect">
          <a:avLst>
            <a:gd name="adj" fmla="val 10000"/>
          </a:avLst>
        </a:prstGeom>
        <a:gradFill rotWithShape="1">
          <a:gsLst>
            <a:gs pos="0">
              <a:schemeClr val="accent4">
                <a:lumMod val="110000"/>
                <a:satMod val="105000"/>
                <a:tint val="67000"/>
              </a:schemeClr>
            </a:gs>
            <a:gs pos="50000">
              <a:schemeClr val="accent4">
                <a:lumMod val="105000"/>
                <a:satMod val="103000"/>
                <a:tint val="73000"/>
              </a:schemeClr>
            </a:gs>
            <a:gs pos="100000">
              <a:schemeClr val="accent4">
                <a:lumMod val="105000"/>
                <a:satMod val="109000"/>
                <a:tint val="81000"/>
              </a:schemeClr>
            </a:gs>
          </a:gsLst>
          <a:lin ang="5400000" scaled="0"/>
        </a:gradFill>
        <a:ln w="6350" cap="flat" cmpd="sng" algn="ctr">
          <a:solidFill>
            <a:schemeClr val="accent1"/>
          </a:solidFill>
          <a:prstDash val="solid"/>
          <a:miter lim="800000"/>
        </a:ln>
        <a:effectLst/>
      </dsp:spPr>
      <dsp:style>
        <a:lnRef idx="1">
          <a:schemeClr val="accent4"/>
        </a:lnRef>
        <a:fillRef idx="2">
          <a:schemeClr val="accent4"/>
        </a:fillRef>
        <a:effectRef idx="1">
          <a:schemeClr val="accent4"/>
        </a:effectRef>
        <a:fontRef idx="minor">
          <a:schemeClr val="dk1"/>
        </a:fontRef>
      </dsp:style>
      <dsp:txBody>
        <a:bodyPr spcFirstLastPara="0" vert="horz" wrap="square" lIns="34290" tIns="22860" rIns="34290" bIns="22860" numCol="1" spcCol="1270" anchor="ctr" anchorCtr="0">
          <a:noAutofit/>
        </a:bodyPr>
        <a:lstStyle/>
        <a:p>
          <a:pPr marL="0" lvl="0" indent="0" algn="ctr" defTabSz="800100">
            <a:lnSpc>
              <a:spcPct val="90000"/>
            </a:lnSpc>
            <a:spcBef>
              <a:spcPct val="0"/>
            </a:spcBef>
            <a:spcAft>
              <a:spcPct val="35000"/>
            </a:spcAft>
            <a:buNone/>
          </a:pPr>
          <a:r>
            <a:rPr lang="en-US" sz="1800" kern="1200">
              <a:latin typeface="Georgia" panose="02040502050405020303" pitchFamily="18" charset="0"/>
            </a:rPr>
            <a:t>Building permi</a:t>
          </a:r>
          <a:r>
            <a:rPr lang="lv-LV" sz="1800" kern="1200">
              <a:latin typeface="Georgia" panose="02040502050405020303" pitchFamily="18" charset="0"/>
            </a:rPr>
            <a:t>t</a:t>
          </a:r>
          <a:endParaRPr lang="en-US" sz="1800" kern="1200">
            <a:latin typeface="Georgia" panose="02040502050405020303" pitchFamily="18" charset="0"/>
          </a:endParaRPr>
        </a:p>
      </dsp:txBody>
      <dsp:txXfrm>
        <a:off x="2087955" y="2728357"/>
        <a:ext cx="2069590" cy="962399"/>
      </dsp:txXfrm>
    </dsp:sp>
    <dsp:sp modelId="{B9FEEF3B-2D94-463C-82BB-F9A48EE5527C}">
      <dsp:nvSpPr>
        <dsp:cNvPr id="0" name=""/>
        <dsp:cNvSpPr/>
      </dsp:nvSpPr>
      <dsp:spPr>
        <a:xfrm>
          <a:off x="1772958" y="1064703"/>
          <a:ext cx="285055" cy="3422708"/>
        </a:xfrm>
        <a:custGeom>
          <a:avLst/>
          <a:gdLst/>
          <a:ahLst/>
          <a:cxnLst/>
          <a:rect l="0" t="0" r="0" b="0"/>
          <a:pathLst>
            <a:path>
              <a:moveTo>
                <a:pt x="0" y="0"/>
              </a:moveTo>
              <a:lnTo>
                <a:pt x="0" y="3422708"/>
              </a:lnTo>
              <a:lnTo>
                <a:pt x="285055" y="3422708"/>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0DBF26E-E096-4315-9FBF-A47E458FC41E}">
      <dsp:nvSpPr>
        <dsp:cNvPr id="0" name=""/>
        <dsp:cNvSpPr/>
      </dsp:nvSpPr>
      <dsp:spPr>
        <a:xfrm>
          <a:off x="2058013" y="3976270"/>
          <a:ext cx="2175747" cy="1022283"/>
        </a:xfrm>
        <a:prstGeom prst="roundRect">
          <a:avLst>
            <a:gd name="adj" fmla="val 10000"/>
          </a:avLst>
        </a:prstGeom>
        <a:gradFill rotWithShape="1">
          <a:gsLst>
            <a:gs pos="0">
              <a:schemeClr val="accent4">
                <a:lumMod val="110000"/>
                <a:satMod val="105000"/>
                <a:tint val="67000"/>
              </a:schemeClr>
            </a:gs>
            <a:gs pos="50000">
              <a:schemeClr val="accent4">
                <a:lumMod val="105000"/>
                <a:satMod val="103000"/>
                <a:tint val="73000"/>
              </a:schemeClr>
            </a:gs>
            <a:gs pos="100000">
              <a:schemeClr val="accent4">
                <a:lumMod val="105000"/>
                <a:satMod val="109000"/>
                <a:tint val="81000"/>
              </a:schemeClr>
            </a:gs>
          </a:gsLst>
          <a:lin ang="5400000" scaled="0"/>
        </a:gradFill>
        <a:ln w="6350" cap="flat" cmpd="sng" algn="ctr">
          <a:solidFill>
            <a:schemeClr val="accent1"/>
          </a:solidFill>
          <a:prstDash val="solid"/>
          <a:miter lim="800000"/>
        </a:ln>
        <a:effectLst/>
      </dsp:spPr>
      <dsp:style>
        <a:lnRef idx="1">
          <a:schemeClr val="accent4"/>
        </a:lnRef>
        <a:fillRef idx="2">
          <a:schemeClr val="accent4"/>
        </a:fillRef>
        <a:effectRef idx="1">
          <a:schemeClr val="accent4"/>
        </a:effectRef>
        <a:fontRef idx="minor">
          <a:schemeClr val="dk1"/>
        </a:fontRef>
      </dsp:style>
      <dsp:txBody>
        <a:bodyPr spcFirstLastPara="0" vert="horz" wrap="square" lIns="34290" tIns="22860" rIns="34290" bIns="22860" numCol="1" spcCol="1270" anchor="ctr" anchorCtr="0">
          <a:noAutofit/>
        </a:bodyPr>
        <a:lstStyle/>
        <a:p>
          <a:pPr marL="0" lvl="0" indent="0" algn="ctr" defTabSz="800100">
            <a:lnSpc>
              <a:spcPct val="90000"/>
            </a:lnSpc>
            <a:spcBef>
              <a:spcPct val="0"/>
            </a:spcBef>
            <a:spcAft>
              <a:spcPct val="35000"/>
            </a:spcAft>
            <a:buNone/>
          </a:pPr>
          <a:r>
            <a:rPr lang="en-US" sz="1800" kern="1200">
              <a:latin typeface="Georgia" panose="02040502050405020303" pitchFamily="18" charset="0"/>
            </a:rPr>
            <a:t>Electricity trading permit</a:t>
          </a:r>
        </a:p>
      </dsp:txBody>
      <dsp:txXfrm>
        <a:off x="2087955" y="4006212"/>
        <a:ext cx="2115863" cy="962399"/>
      </dsp:txXfrm>
    </dsp:sp>
    <dsp:sp modelId="{10583676-32DB-49BD-9777-52DB30F867AE}">
      <dsp:nvSpPr>
        <dsp:cNvPr id="0" name=""/>
        <dsp:cNvSpPr/>
      </dsp:nvSpPr>
      <dsp:spPr>
        <a:xfrm>
          <a:off x="5785048" y="3184"/>
          <a:ext cx="2971595" cy="1111478"/>
        </a:xfrm>
        <a:prstGeom prst="roundRect">
          <a:avLst>
            <a:gd name="adj" fmla="val 10000"/>
          </a:avLst>
        </a:prstGeom>
        <a:gradFill rotWithShape="1">
          <a:gsLst>
            <a:gs pos="0">
              <a:schemeClr val="accent2">
                <a:lumMod val="110000"/>
                <a:satMod val="105000"/>
                <a:tint val="67000"/>
              </a:schemeClr>
            </a:gs>
            <a:gs pos="50000">
              <a:schemeClr val="accent2">
                <a:lumMod val="105000"/>
                <a:satMod val="103000"/>
                <a:tint val="73000"/>
              </a:schemeClr>
            </a:gs>
            <a:gs pos="100000">
              <a:schemeClr val="accent2">
                <a:lumMod val="105000"/>
                <a:satMod val="109000"/>
                <a:tint val="81000"/>
              </a:schemeClr>
            </a:gs>
          </a:gsLst>
          <a:lin ang="5400000" scaled="0"/>
        </a:gradFill>
        <a:ln w="6350" cap="flat" cmpd="sng" algn="ctr">
          <a:solidFill>
            <a:schemeClr val="accent1"/>
          </a:solidFill>
          <a:prstDash val="solid"/>
          <a:miter lim="800000"/>
        </a:ln>
        <a:effectLst/>
      </dsp:spPr>
      <dsp:style>
        <a:lnRef idx="1">
          <a:schemeClr val="accent2"/>
        </a:lnRef>
        <a:fillRef idx="2">
          <a:schemeClr val="accent2"/>
        </a:fillRef>
        <a:effectRef idx="1">
          <a:schemeClr val="accent2"/>
        </a:effectRef>
        <a:fontRef idx="minor">
          <a:schemeClr val="dk1"/>
        </a:fontRef>
      </dsp:style>
      <dsp:txBody>
        <a:bodyPr spcFirstLastPara="0" vert="horz" wrap="square" lIns="47625" tIns="31750" rIns="47625" bIns="31750" numCol="1" spcCol="1270" anchor="ctr" anchorCtr="0">
          <a:noAutofit/>
        </a:bodyPr>
        <a:lstStyle/>
        <a:p>
          <a:pPr marL="0" lvl="0" indent="0" algn="ctr" defTabSz="1111250">
            <a:lnSpc>
              <a:spcPct val="90000"/>
            </a:lnSpc>
            <a:spcBef>
              <a:spcPct val="0"/>
            </a:spcBef>
            <a:spcAft>
              <a:spcPct val="35000"/>
            </a:spcAft>
            <a:buNone/>
          </a:pPr>
          <a:r>
            <a:rPr lang="en-US" sz="2500" kern="1200" dirty="0">
              <a:latin typeface="Georgia" panose="02040502050405020303" pitchFamily="18" charset="0"/>
            </a:rPr>
            <a:t>Non-</a:t>
          </a:r>
          <a:r>
            <a:rPr lang="en-US" sz="2500" kern="1200" dirty="0" err="1">
              <a:latin typeface="Georgia" panose="02040502050405020303" pitchFamily="18" charset="0"/>
            </a:rPr>
            <a:t>standardisable</a:t>
          </a:r>
          <a:r>
            <a:rPr lang="en-US" sz="2500" kern="1200" dirty="0">
              <a:latin typeface="Georgia" panose="02040502050405020303" pitchFamily="18" charset="0"/>
            </a:rPr>
            <a:t> processes</a:t>
          </a:r>
        </a:p>
      </dsp:txBody>
      <dsp:txXfrm>
        <a:off x="5817602" y="35738"/>
        <a:ext cx="2906487" cy="1046370"/>
      </dsp:txXfrm>
    </dsp:sp>
    <dsp:sp modelId="{5423C994-6D7F-4552-A405-05124951241D}">
      <dsp:nvSpPr>
        <dsp:cNvPr id="0" name=""/>
        <dsp:cNvSpPr/>
      </dsp:nvSpPr>
      <dsp:spPr>
        <a:xfrm>
          <a:off x="6082208" y="1114662"/>
          <a:ext cx="297159" cy="723761"/>
        </a:xfrm>
        <a:custGeom>
          <a:avLst/>
          <a:gdLst/>
          <a:ahLst/>
          <a:cxnLst/>
          <a:rect l="0" t="0" r="0" b="0"/>
          <a:pathLst>
            <a:path>
              <a:moveTo>
                <a:pt x="0" y="0"/>
              </a:moveTo>
              <a:lnTo>
                <a:pt x="0" y="723761"/>
              </a:lnTo>
              <a:lnTo>
                <a:pt x="297159" y="723761"/>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BADCFF8-4281-40FF-B188-8FDDC6B7D825}">
      <dsp:nvSpPr>
        <dsp:cNvPr id="0" name=""/>
        <dsp:cNvSpPr/>
      </dsp:nvSpPr>
      <dsp:spPr>
        <a:xfrm>
          <a:off x="6379367" y="1370233"/>
          <a:ext cx="2162727" cy="936381"/>
        </a:xfrm>
        <a:prstGeom prst="roundRect">
          <a:avLst>
            <a:gd name="adj" fmla="val 10000"/>
          </a:avLst>
        </a:prstGeom>
        <a:gradFill rotWithShape="1">
          <a:gsLst>
            <a:gs pos="0">
              <a:schemeClr val="accent2">
                <a:lumMod val="110000"/>
                <a:satMod val="105000"/>
                <a:tint val="67000"/>
              </a:schemeClr>
            </a:gs>
            <a:gs pos="50000">
              <a:schemeClr val="accent2">
                <a:lumMod val="105000"/>
                <a:satMod val="103000"/>
                <a:tint val="73000"/>
              </a:schemeClr>
            </a:gs>
            <a:gs pos="100000">
              <a:schemeClr val="accent2">
                <a:lumMod val="105000"/>
                <a:satMod val="109000"/>
                <a:tint val="81000"/>
              </a:schemeClr>
            </a:gs>
          </a:gsLst>
          <a:lin ang="5400000" scaled="0"/>
        </a:gradFill>
        <a:ln w="6350" cap="flat" cmpd="sng" algn="ctr">
          <a:solidFill>
            <a:schemeClr val="accent1"/>
          </a:solidFill>
          <a:prstDash val="solid"/>
          <a:miter lim="800000"/>
        </a:ln>
        <a:effectLst/>
      </dsp:spPr>
      <dsp:style>
        <a:lnRef idx="1">
          <a:schemeClr val="accent2"/>
        </a:lnRef>
        <a:fillRef idx="2">
          <a:schemeClr val="accent2"/>
        </a:fillRef>
        <a:effectRef idx="1">
          <a:schemeClr val="accent2"/>
        </a:effectRef>
        <a:fontRef idx="minor">
          <a:schemeClr val="dk1"/>
        </a:fontRef>
      </dsp:style>
      <dsp:txBody>
        <a:bodyPr spcFirstLastPara="0" vert="horz" wrap="square" lIns="34290" tIns="22860" rIns="34290" bIns="22860" numCol="1" spcCol="1270" anchor="ctr" anchorCtr="0">
          <a:noAutofit/>
        </a:bodyPr>
        <a:lstStyle/>
        <a:p>
          <a:pPr marL="0" lvl="0" indent="0" algn="ctr" defTabSz="800100">
            <a:lnSpc>
              <a:spcPct val="90000"/>
            </a:lnSpc>
            <a:spcBef>
              <a:spcPct val="0"/>
            </a:spcBef>
            <a:spcAft>
              <a:spcPct val="35000"/>
            </a:spcAft>
            <a:buNone/>
          </a:pPr>
          <a:r>
            <a:rPr lang="en-US" sz="1800" kern="1200" dirty="0">
              <a:latin typeface="Georgia" panose="02040502050405020303" pitchFamily="18" charset="0"/>
            </a:rPr>
            <a:t>Territorial planning</a:t>
          </a:r>
        </a:p>
      </dsp:txBody>
      <dsp:txXfrm>
        <a:off x="6406793" y="1397659"/>
        <a:ext cx="2107875" cy="881529"/>
      </dsp:txXfrm>
    </dsp:sp>
    <dsp:sp modelId="{F756256F-8886-47D3-B0F3-5721DAB49E76}">
      <dsp:nvSpPr>
        <dsp:cNvPr id="0" name=""/>
        <dsp:cNvSpPr/>
      </dsp:nvSpPr>
      <dsp:spPr>
        <a:xfrm>
          <a:off x="6082208" y="1114662"/>
          <a:ext cx="297159" cy="1965443"/>
        </a:xfrm>
        <a:custGeom>
          <a:avLst/>
          <a:gdLst/>
          <a:ahLst/>
          <a:cxnLst/>
          <a:rect l="0" t="0" r="0" b="0"/>
          <a:pathLst>
            <a:path>
              <a:moveTo>
                <a:pt x="0" y="0"/>
              </a:moveTo>
              <a:lnTo>
                <a:pt x="0" y="1965443"/>
              </a:lnTo>
              <a:lnTo>
                <a:pt x="297159" y="1965443"/>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5D91F3C-C75D-4F89-9547-C251C6A5F11C}">
      <dsp:nvSpPr>
        <dsp:cNvPr id="0" name=""/>
        <dsp:cNvSpPr/>
      </dsp:nvSpPr>
      <dsp:spPr>
        <a:xfrm>
          <a:off x="6379367" y="2562186"/>
          <a:ext cx="2189372" cy="1035839"/>
        </a:xfrm>
        <a:prstGeom prst="roundRect">
          <a:avLst>
            <a:gd name="adj" fmla="val 10000"/>
          </a:avLst>
        </a:prstGeom>
        <a:gradFill rotWithShape="1">
          <a:gsLst>
            <a:gs pos="0">
              <a:schemeClr val="accent2">
                <a:lumMod val="110000"/>
                <a:satMod val="105000"/>
                <a:tint val="67000"/>
              </a:schemeClr>
            </a:gs>
            <a:gs pos="50000">
              <a:schemeClr val="accent2">
                <a:lumMod val="105000"/>
                <a:satMod val="103000"/>
                <a:tint val="73000"/>
              </a:schemeClr>
            </a:gs>
            <a:gs pos="100000">
              <a:schemeClr val="accent2">
                <a:lumMod val="105000"/>
                <a:satMod val="109000"/>
                <a:tint val="81000"/>
              </a:schemeClr>
            </a:gs>
          </a:gsLst>
          <a:lin ang="5400000" scaled="0"/>
        </a:gradFill>
        <a:ln w="6350" cap="flat" cmpd="sng" algn="ctr">
          <a:solidFill>
            <a:schemeClr val="accent1"/>
          </a:solidFill>
          <a:prstDash val="solid"/>
          <a:miter lim="800000"/>
        </a:ln>
        <a:effectLst/>
      </dsp:spPr>
      <dsp:style>
        <a:lnRef idx="1">
          <a:schemeClr val="accent2"/>
        </a:lnRef>
        <a:fillRef idx="2">
          <a:schemeClr val="accent2"/>
        </a:fillRef>
        <a:effectRef idx="1">
          <a:schemeClr val="accent2"/>
        </a:effectRef>
        <a:fontRef idx="minor">
          <a:schemeClr val="dk1"/>
        </a:fontRef>
      </dsp:style>
      <dsp:txBody>
        <a:bodyPr spcFirstLastPara="0" vert="horz" wrap="square" lIns="34290" tIns="22860" rIns="34290" bIns="22860" numCol="1" spcCol="1270" anchor="ctr" anchorCtr="0">
          <a:noAutofit/>
        </a:bodyPr>
        <a:lstStyle/>
        <a:p>
          <a:pPr marL="0" lvl="0" indent="0" algn="ctr" defTabSz="800100">
            <a:lnSpc>
              <a:spcPct val="90000"/>
            </a:lnSpc>
            <a:spcBef>
              <a:spcPct val="0"/>
            </a:spcBef>
            <a:spcAft>
              <a:spcPct val="35000"/>
            </a:spcAft>
            <a:buNone/>
          </a:pPr>
          <a:r>
            <a:rPr lang="en-US" sz="1800" kern="1200" dirty="0">
              <a:latin typeface="Georgia" panose="02040502050405020303" pitchFamily="18" charset="0"/>
            </a:rPr>
            <a:t>Environmental impact assessment</a:t>
          </a:r>
        </a:p>
      </dsp:txBody>
      <dsp:txXfrm>
        <a:off x="6409706" y="2592525"/>
        <a:ext cx="2128694" cy="975161"/>
      </dsp:txXfrm>
    </dsp:sp>
    <dsp:sp modelId="{AF2C99A5-96B4-4FC4-A887-A926DB5252B7}">
      <dsp:nvSpPr>
        <dsp:cNvPr id="0" name=""/>
        <dsp:cNvSpPr/>
      </dsp:nvSpPr>
      <dsp:spPr>
        <a:xfrm>
          <a:off x="6082208" y="1114662"/>
          <a:ext cx="297159" cy="3256853"/>
        </a:xfrm>
        <a:custGeom>
          <a:avLst/>
          <a:gdLst/>
          <a:ahLst/>
          <a:cxnLst/>
          <a:rect l="0" t="0" r="0" b="0"/>
          <a:pathLst>
            <a:path>
              <a:moveTo>
                <a:pt x="0" y="0"/>
              </a:moveTo>
              <a:lnTo>
                <a:pt x="0" y="3256853"/>
              </a:lnTo>
              <a:lnTo>
                <a:pt x="297159" y="3256853"/>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2EB1DCC-C2DC-496E-9C6F-129A18320402}">
      <dsp:nvSpPr>
        <dsp:cNvPr id="0" name=""/>
        <dsp:cNvSpPr/>
      </dsp:nvSpPr>
      <dsp:spPr>
        <a:xfrm>
          <a:off x="6379367" y="3853596"/>
          <a:ext cx="2189372" cy="1035839"/>
        </a:xfrm>
        <a:prstGeom prst="roundRect">
          <a:avLst>
            <a:gd name="adj" fmla="val 10000"/>
          </a:avLst>
        </a:prstGeom>
        <a:gradFill rotWithShape="1">
          <a:gsLst>
            <a:gs pos="0">
              <a:schemeClr val="accent2">
                <a:lumMod val="110000"/>
                <a:satMod val="105000"/>
                <a:tint val="67000"/>
              </a:schemeClr>
            </a:gs>
            <a:gs pos="50000">
              <a:schemeClr val="accent2">
                <a:lumMod val="105000"/>
                <a:satMod val="103000"/>
                <a:tint val="73000"/>
              </a:schemeClr>
            </a:gs>
            <a:gs pos="100000">
              <a:schemeClr val="accent2">
                <a:lumMod val="105000"/>
                <a:satMod val="109000"/>
                <a:tint val="81000"/>
              </a:schemeClr>
            </a:gs>
          </a:gsLst>
          <a:lin ang="5400000" scaled="0"/>
        </a:gradFill>
        <a:ln w="6350" cap="flat" cmpd="sng" algn="ctr">
          <a:solidFill>
            <a:schemeClr val="accent1"/>
          </a:solidFill>
          <a:prstDash val="solid"/>
          <a:miter lim="800000"/>
        </a:ln>
        <a:effectLst/>
      </dsp:spPr>
      <dsp:style>
        <a:lnRef idx="1">
          <a:schemeClr val="accent2"/>
        </a:lnRef>
        <a:fillRef idx="2">
          <a:schemeClr val="accent2"/>
        </a:fillRef>
        <a:effectRef idx="1">
          <a:schemeClr val="accent2"/>
        </a:effectRef>
        <a:fontRef idx="minor">
          <a:schemeClr val="dk1"/>
        </a:fontRef>
      </dsp:style>
      <dsp:txBody>
        <a:bodyPr spcFirstLastPara="0" vert="horz" wrap="square" lIns="34290" tIns="22860" rIns="34290" bIns="22860" numCol="1" spcCol="1270" anchor="ctr" anchorCtr="0">
          <a:noAutofit/>
        </a:bodyPr>
        <a:lstStyle/>
        <a:p>
          <a:pPr marL="0" lvl="0" indent="0" algn="ctr" defTabSz="800100">
            <a:lnSpc>
              <a:spcPct val="90000"/>
            </a:lnSpc>
            <a:spcBef>
              <a:spcPct val="0"/>
            </a:spcBef>
            <a:spcAft>
              <a:spcPct val="35000"/>
            </a:spcAft>
            <a:buNone/>
          </a:pPr>
          <a:r>
            <a:rPr lang="en-US" sz="1800" kern="1200" dirty="0">
              <a:latin typeface="Georgia" panose="02040502050405020303" pitchFamily="18" charset="0"/>
            </a:rPr>
            <a:t>Connection to the grid</a:t>
          </a:r>
        </a:p>
      </dsp:txBody>
      <dsp:txXfrm>
        <a:off x="6409706" y="3883935"/>
        <a:ext cx="2128694" cy="97516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CF0485F-D5C7-4732-82DD-47EC2089FB54}">
      <dsp:nvSpPr>
        <dsp:cNvPr id="0" name=""/>
        <dsp:cNvSpPr/>
      </dsp:nvSpPr>
      <dsp:spPr>
        <a:xfrm>
          <a:off x="3888186" y="125692"/>
          <a:ext cx="3735511" cy="2234654"/>
        </a:xfrm>
        <a:prstGeom prst="upArrow">
          <a:avLst>
            <a:gd name="adj1" fmla="val 50000"/>
            <a:gd name="adj2" fmla="val 35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en-GB" sz="1800" b="1" kern="1200" dirty="0">
              <a:solidFill>
                <a:schemeClr val="tx1"/>
              </a:solidFill>
              <a:effectLst/>
              <a:latin typeface="Georgia" panose="02040502050405020303" pitchFamily="18" charset="0"/>
              <a:ea typeface="Times New Roman" panose="02020603050405020304" pitchFamily="18" charset="0"/>
              <a:cs typeface="Times New Roman" panose="02020603050405020304" pitchFamily="18" charset="0"/>
            </a:rPr>
            <a:t>Amendments to legislation</a:t>
          </a:r>
          <a:endParaRPr lang="lv-LV" sz="1800" kern="1200" noProof="0" dirty="0">
            <a:solidFill>
              <a:schemeClr val="tx1"/>
            </a:solidFill>
          </a:endParaRPr>
        </a:p>
      </dsp:txBody>
      <dsp:txXfrm>
        <a:off x="4822064" y="516756"/>
        <a:ext cx="1867755" cy="1843590"/>
      </dsp:txXfrm>
    </dsp:sp>
    <dsp:sp modelId="{A1FFC6B0-6027-4053-A0BA-69434B4AE703}">
      <dsp:nvSpPr>
        <dsp:cNvPr id="0" name=""/>
        <dsp:cNvSpPr/>
      </dsp:nvSpPr>
      <dsp:spPr>
        <a:xfrm rot="7200000">
          <a:off x="5911524" y="2471775"/>
          <a:ext cx="2871446" cy="2602762"/>
        </a:xfrm>
        <a:prstGeom prst="upArrow">
          <a:avLst>
            <a:gd name="adj1" fmla="val 50000"/>
            <a:gd name="adj2" fmla="val 35000"/>
          </a:avLst>
        </a:prstGeom>
        <a:gradFill rotWithShape="1">
          <a:gsLst>
            <a:gs pos="0">
              <a:schemeClr val="accent6">
                <a:lumMod val="110000"/>
                <a:satMod val="105000"/>
                <a:tint val="67000"/>
              </a:schemeClr>
            </a:gs>
            <a:gs pos="50000">
              <a:schemeClr val="accent6">
                <a:lumMod val="105000"/>
                <a:satMod val="103000"/>
                <a:tint val="73000"/>
              </a:schemeClr>
            </a:gs>
            <a:gs pos="100000">
              <a:schemeClr val="accent6">
                <a:lumMod val="105000"/>
                <a:satMod val="109000"/>
                <a:tint val="81000"/>
              </a:schemeClr>
            </a:gs>
          </a:gsLst>
          <a:lin ang="5400000" scaled="0"/>
        </a:gradFill>
        <a:ln w="6350" cap="flat" cmpd="sng" algn="ctr">
          <a:solidFill>
            <a:schemeClr val="accent6"/>
          </a:solidFill>
          <a:prstDash val="solid"/>
          <a:miter lim="800000"/>
        </a:ln>
        <a:effectLst/>
      </dsp:spPr>
      <dsp:style>
        <a:lnRef idx="1">
          <a:schemeClr val="accent6"/>
        </a:lnRef>
        <a:fillRef idx="2">
          <a:schemeClr val="accent6"/>
        </a:fillRef>
        <a:effectRef idx="1">
          <a:schemeClr val="accent6"/>
        </a:effectRef>
        <a:fontRef idx="minor">
          <a:schemeClr val="dk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lv-LV" sz="2000" b="1" kern="1200" noProof="0">
              <a:effectLst/>
              <a:latin typeface="Georgia" panose="02040502050405020303" pitchFamily="18" charset="0"/>
              <a:ea typeface="Times New Roman" panose="02020603050405020304" pitchFamily="18" charset="0"/>
              <a:cs typeface="Times New Roman" panose="02020603050405020304" pitchFamily="18" charset="0"/>
            </a:rPr>
            <a:t>A single contact point</a:t>
          </a:r>
          <a:endParaRPr lang="lv-LV" sz="2000" b="1" kern="1200" noProof="0" dirty="0">
            <a:effectLst/>
            <a:latin typeface="Georgia" panose="02040502050405020303" pitchFamily="18" charset="0"/>
            <a:ea typeface="Times New Roman" panose="02020603050405020304" pitchFamily="18" charset="0"/>
            <a:cs typeface="Times New Roman" panose="02020603050405020304" pitchFamily="18" charset="0"/>
          </a:endParaRPr>
        </a:p>
      </dsp:txBody>
      <dsp:txXfrm rot="-5400000">
        <a:off x="6076377" y="2941424"/>
        <a:ext cx="2147279" cy="1435723"/>
      </dsp:txXfrm>
    </dsp:sp>
    <dsp:sp modelId="{0A7DA437-E0E5-4252-8BE5-EECD1D5440F0}">
      <dsp:nvSpPr>
        <dsp:cNvPr id="0" name=""/>
        <dsp:cNvSpPr/>
      </dsp:nvSpPr>
      <dsp:spPr>
        <a:xfrm rot="14400000">
          <a:off x="2700584" y="2474460"/>
          <a:ext cx="2919102" cy="2590035"/>
        </a:xfrm>
        <a:prstGeom prst="upArrow">
          <a:avLst>
            <a:gd name="adj1" fmla="val 50000"/>
            <a:gd name="adj2" fmla="val 35000"/>
          </a:avLst>
        </a:prstGeom>
        <a:solidFill>
          <a:schemeClr val="accent4">
            <a:hueOff val="10395692"/>
            <a:satOff val="-47968"/>
            <a:lumOff val="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135128" rIns="135128" bIns="135128" numCol="1" spcCol="1270" anchor="ctr" anchorCtr="0">
          <a:noAutofit/>
        </a:bodyPr>
        <a:lstStyle/>
        <a:p>
          <a:pPr marL="0" lvl="0" indent="0" algn="ctr" defTabSz="844550">
            <a:lnSpc>
              <a:spcPct val="90000"/>
            </a:lnSpc>
            <a:spcBef>
              <a:spcPct val="0"/>
            </a:spcBef>
            <a:spcAft>
              <a:spcPct val="35000"/>
            </a:spcAft>
            <a:buNone/>
          </a:pPr>
          <a:r>
            <a:rPr lang="en-GB" sz="1900" b="1" kern="1200" dirty="0">
              <a:solidFill>
                <a:schemeClr val="tx1"/>
              </a:solidFill>
              <a:effectLst/>
              <a:latin typeface="Georgia" panose="02040502050405020303" pitchFamily="18" charset="0"/>
              <a:ea typeface="Times New Roman" panose="02020603050405020304" pitchFamily="18" charset="0"/>
              <a:cs typeface="Times New Roman" panose="02020603050405020304" pitchFamily="18" charset="0"/>
            </a:rPr>
            <a:t>Enhancing the role of municipalities</a:t>
          </a:r>
          <a:endParaRPr lang="lv-LV" sz="1900" kern="1200" noProof="0" dirty="0">
            <a:solidFill>
              <a:schemeClr val="tx1"/>
            </a:solidFill>
          </a:endParaRPr>
        </a:p>
      </dsp:txBody>
      <dsp:txXfrm rot="5400000">
        <a:off x="3288011" y="2926388"/>
        <a:ext cx="2136779" cy="1459551"/>
      </dsp:txXfrm>
    </dsp:sp>
  </dsp:spTree>
</dsp:drawing>
</file>

<file path=ppt/diagrams/layout1.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arrow1">
  <dgm:title val=""/>
  <dgm:desc val=""/>
  <dgm:catLst>
    <dgm:cat type="relationship" pri="7000"/>
    <dgm:cat type="process" pri="32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ycle">
    <dgm:varLst>
      <dgm:dir/>
      <dgm:resizeHandles val="exact"/>
    </dgm:varLst>
    <dgm:choose name="Name0">
      <dgm:if name="Name1" axis="ch" ptType="node" func="cnt" op="equ" val="2">
        <dgm:choose name="Name2">
          <dgm:if name="Name3" func="var" arg="dir" op="equ" val="norm">
            <dgm:alg type="cycle">
              <dgm:param type="rotPath" val="alongPath"/>
              <dgm:param type="stAng" val="270"/>
            </dgm:alg>
          </dgm:if>
          <dgm:else name="Name4">
            <dgm:alg type="cycle">
              <dgm:param type="rotPath" val="alongPath"/>
              <dgm:param type="stAng" val="90"/>
              <dgm:param type="spanAng" val="-360"/>
            </dgm:alg>
          </dgm:else>
        </dgm:choose>
      </dgm:if>
      <dgm:else name="Name5">
        <dgm:choose name="Name6">
          <dgm:if name="Name7" func="var" arg="dir" op="equ" val="norm">
            <dgm:alg type="cycle">
              <dgm:param type="rotPath" val="alongPath"/>
            </dgm:alg>
          </dgm:if>
          <dgm:else name="Name8">
            <dgm:alg type="cycle">
              <dgm:param type="rotPath" val="alongPath"/>
              <dgm:param type="spanAng" val="-360"/>
            </dgm:alg>
          </dgm:else>
        </dgm:choose>
      </dgm:else>
    </dgm:choose>
    <dgm:shape xmlns:r="http://schemas.openxmlformats.org/officeDocument/2006/relationships" r:blip="">
      <dgm:adjLst/>
    </dgm:shape>
    <dgm:presOf/>
    <dgm:choose name="Name9">
      <dgm:if name="Name10" axis="ch" ptType="node" func="cnt" op="equ" val="2">
        <dgm:constrLst>
          <dgm:constr type="primFontSz" for="ch" ptType="node" op="equ" val="65"/>
          <dgm:constr type="w" for="ch" ptType="node" refType="w"/>
          <dgm:constr type="h" for="ch" ptType="node" refType="w" refFor="ch" refPtType="node"/>
          <dgm:constr type="sibSp" refType="w" refFor="ch" refPtType="node" fact="0.1"/>
          <dgm:constr type="diam" refType="w" refFor="ch" refPtType="node" fact="1.1"/>
        </dgm:constrLst>
      </dgm:if>
      <dgm:if name="Name11" axis="ch" ptType="node" func="cnt" op="equ" val="5">
        <dgm:constrLst>
          <dgm:constr type="primFontSz" for="ch" ptType="node" op="equ" val="65"/>
          <dgm:constr type="w" for="ch" ptType="node" refType="w"/>
          <dgm:constr type="h" for="ch" ptType="node" refType="w" refFor="ch" refPtType="node"/>
          <dgm:constr type="sibSp" refType="w" refFor="ch" refPtType="node" fact="-0.24"/>
        </dgm:constrLst>
      </dgm:if>
      <dgm:if name="Name12" axis="ch" ptType="node" func="cnt" op="equ" val="6">
        <dgm:constrLst>
          <dgm:constr type="primFontSz" for="ch" ptType="node" op="equ" val="65"/>
          <dgm:constr type="w" for="ch" ptType="node" refType="w"/>
          <dgm:constr type="h" for="ch" ptType="node" refType="w" refFor="ch" refPtType="node"/>
          <dgm:constr type="sibSp" refType="w" refFor="ch" refPtType="node" fact="-0.2"/>
        </dgm:constrLst>
      </dgm:if>
      <dgm:if name="Name13" axis="ch" ptType="node" func="cnt" op="equ" val="8">
        <dgm:constrLst>
          <dgm:constr type="primFontSz" for="ch" ptType="node" op="equ" val="65"/>
          <dgm:constr type="w" for="ch" ptType="node" refType="w"/>
          <dgm:constr type="h" for="ch" ptType="node" refType="w" refFor="ch" refPtType="node"/>
          <dgm:constr type="sibSp" refType="w" refFor="ch" refPtType="node" fact="-0.15"/>
        </dgm:constrLst>
      </dgm:if>
      <dgm:if name="Name14" axis="ch" ptType="node" func="cnt" op="equ" val="10">
        <dgm:constrLst>
          <dgm:constr type="primFontSz" for="ch" ptType="node" op="lte" val="65"/>
          <dgm:constr type="w" for="ch" ptType="node" refType="w"/>
          <dgm:constr type="h" for="ch" ptType="node" refType="w" refFor="ch" refPtType="node"/>
          <dgm:constr type="sibSp" refType="w" refFor="ch" refPtType="node" fact="-0.24"/>
        </dgm:constrLst>
      </dgm:if>
      <dgm:else name="Name15">
        <dgm:constrLst>
          <dgm:constr type="primFontSz" for="ch" ptType="node" op="equ" val="65"/>
          <dgm:constr type="w" for="ch" ptType="node" refType="w"/>
          <dgm:constr type="h" for="ch" ptType="node" refType="w" refFor="ch" refPtType="node"/>
          <dgm:constr type="sibSp" refType="w" refFor="ch" refPtType="node" fact="-0.35"/>
        </dgm:constrLst>
      </dgm:else>
    </dgm:choose>
    <dgm:ruleLst/>
    <dgm:forEach name="Name16" axis="ch" ptType="node">
      <dgm:layoutNode name="arrow">
        <dgm:varLst>
          <dgm:bulletEnabled val="1"/>
        </dgm:varLst>
        <dgm:alg type="tx"/>
        <dgm:shape xmlns:r="http://schemas.openxmlformats.org/officeDocument/2006/relationships" type="upArrow" r:blip="">
          <dgm:adjLst>
            <dgm:adj idx="2" val="0.35"/>
          </dgm:adjLst>
        </dgm:shape>
        <dgm:presOf axis="desOrSelf" ptType="node"/>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lv-LV"/>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EDDB7AF-9D45-4ABA-BF35-9EEE752D757E}" type="datetimeFigureOut">
              <a:rPr lang="lv-LV" smtClean="0"/>
              <a:t>16.02.2022</a:t>
            </a:fld>
            <a:endParaRPr lang="lv-LV"/>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lv-LV"/>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lv-LV"/>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67B7144-8520-4EAA-9A9C-9A5D9CDB3FC8}" type="slidenum">
              <a:rPr lang="lv-LV" smtClean="0"/>
              <a:t>‹#›</a:t>
            </a:fld>
            <a:endParaRPr lang="lv-LV"/>
          </a:p>
        </p:txBody>
      </p:sp>
    </p:spTree>
    <p:extLst>
      <p:ext uri="{BB962C8B-B14F-4D97-AF65-F5344CB8AC3E}">
        <p14:creationId xmlns:p14="http://schemas.microsoft.com/office/powerpoint/2010/main" val="26168581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3" Type="http://schemas.openxmlformats.org/officeDocument/2006/relationships/hyperlink" Target="https://www.lupapiste.fi/login/fi" TargetMode="External"/><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367B7144-8520-4EAA-9A9C-9A5D9CDB3FC8}" type="slidenum">
              <a:rPr lang="lv-LV" smtClean="0"/>
              <a:t>1</a:t>
            </a:fld>
            <a:endParaRPr lang="lv-LV"/>
          </a:p>
        </p:txBody>
      </p:sp>
    </p:spTree>
    <p:extLst>
      <p:ext uri="{BB962C8B-B14F-4D97-AF65-F5344CB8AC3E}">
        <p14:creationId xmlns:p14="http://schemas.microsoft.com/office/powerpoint/2010/main" val="383721317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lvl="0" indent="-342900" algn="just">
              <a:lnSpc>
                <a:spcPct val="100000"/>
              </a:lnSpc>
              <a:spcBef>
                <a:spcPts val="0"/>
              </a:spcBef>
              <a:buFont typeface="Wingdings" panose="05000000000000000000" pitchFamily="2" charset="2"/>
              <a:buChar char=""/>
            </a:pPr>
            <a:endParaRPr lang="lv-LV" sz="1200" b="1" dirty="0">
              <a:latin typeface="Georgia" panose="02040502050405020303" pitchFamily="18" charset="0"/>
              <a:ea typeface="Calibri" panose="020F0502020204030204" pitchFamily="34" charset="0"/>
              <a:cs typeface="Times New Roman" panose="02020603050405020304" pitchFamily="18" charset="0"/>
            </a:endParaRPr>
          </a:p>
          <a:p>
            <a:pPr marL="342900" lvl="0" indent="-342900" algn="just">
              <a:lnSpc>
                <a:spcPct val="100000"/>
              </a:lnSpc>
              <a:spcBef>
                <a:spcPts val="0"/>
              </a:spcBef>
              <a:buFont typeface="Wingdings" panose="05000000000000000000" pitchFamily="2" charset="2"/>
              <a:buChar char=""/>
            </a:pPr>
            <a:r>
              <a:rPr lang="en-GB" sz="1200" b="1" dirty="0">
                <a:effectLst/>
                <a:latin typeface="Georgia" panose="02040502050405020303" pitchFamily="18" charset="0"/>
                <a:ea typeface="Calibri" panose="020F0502020204030204" pitchFamily="34" charset="0"/>
                <a:cs typeface="Times New Roman" panose="02020603050405020304" pitchFamily="18" charset="0"/>
              </a:rPr>
              <a:t>Following the Nordic experience, in this case, Finland, where the public consultation on changes to the spatial plan and the public consultation on the EIA are combined</a:t>
            </a:r>
            <a:r>
              <a:rPr lang="lv-LV" sz="1200" b="1" dirty="0">
                <a:effectLst/>
                <a:latin typeface="Georgia" panose="02040502050405020303" pitchFamily="18" charset="0"/>
                <a:ea typeface="Calibri" panose="020F0502020204030204" pitchFamily="34" charset="0"/>
                <a:cs typeface="Times New Roman" panose="02020603050405020304" pitchFamily="18" charset="0"/>
              </a:rPr>
              <a:t>.</a:t>
            </a:r>
          </a:p>
          <a:p>
            <a:pPr marL="342900" indent="-342900" algn="just">
              <a:lnSpc>
                <a:spcPct val="100000"/>
              </a:lnSpc>
              <a:spcBef>
                <a:spcPts val="0"/>
              </a:spcBef>
              <a:buFont typeface="Wingdings" panose="05000000000000000000" pitchFamily="2" charset="2"/>
              <a:buChar char=""/>
            </a:pPr>
            <a:r>
              <a:rPr lang="lv-LV" sz="1100" b="1" dirty="0" err="1">
                <a:latin typeface="Georgia" panose="02040502050405020303" pitchFamily="18" charset="0"/>
                <a:ea typeface="Calibri" panose="020F0502020204030204" pitchFamily="34" charset="0"/>
                <a:cs typeface="Times New Roman" panose="02020603050405020304" pitchFamily="18" charset="0"/>
              </a:rPr>
              <a:t>Set</a:t>
            </a:r>
            <a:r>
              <a:rPr lang="lv-LV" sz="1100" b="1" dirty="0">
                <a:latin typeface="Georgia" panose="02040502050405020303" pitchFamily="18" charset="0"/>
                <a:ea typeface="Calibri" panose="020F0502020204030204" pitchFamily="34" charset="0"/>
                <a:cs typeface="Times New Roman" panose="02020603050405020304" pitchFamily="18" charset="0"/>
              </a:rPr>
              <a:t> a</a:t>
            </a:r>
            <a:r>
              <a:rPr lang="en-GB" sz="1100" b="1" dirty="0">
                <a:latin typeface="Georgia" panose="02040502050405020303" pitchFamily="18" charset="0"/>
                <a:ea typeface="Calibri" panose="020F0502020204030204" pitchFamily="34" charset="0"/>
                <a:cs typeface="Times New Roman" panose="02020603050405020304" pitchFamily="18" charset="0"/>
              </a:rPr>
              <a:t> maximum number of rejections in the EIA screening procedure</a:t>
            </a:r>
            <a:r>
              <a:rPr lang="lv-LV" sz="1100" b="1" dirty="0">
                <a:latin typeface="Georgia" panose="02040502050405020303" pitchFamily="18" charset="0"/>
                <a:ea typeface="Calibri" panose="020F0502020204030204" pitchFamily="34" charset="0"/>
                <a:cs typeface="Times New Roman" panose="02020603050405020304" pitchFamily="18" charset="0"/>
              </a:rPr>
              <a:t> </a:t>
            </a:r>
            <a:r>
              <a:rPr lang="en-GB" sz="1100" b="1" dirty="0">
                <a:latin typeface="Georgia" panose="02040502050405020303" pitchFamily="18" charset="0"/>
                <a:ea typeface="Calibri" panose="020F0502020204030204" pitchFamily="34" charset="0"/>
                <a:cs typeface="Times New Roman" panose="02020603050405020304" pitchFamily="18" charset="0"/>
              </a:rPr>
              <a:t>with clear criteria for the developer as to why the report or screening has been rejected and why corrections should be made</a:t>
            </a:r>
            <a:r>
              <a:rPr lang="lv-LV" sz="1100" b="1" dirty="0">
                <a:latin typeface="Georgia" panose="02040502050405020303" pitchFamily="18" charset="0"/>
                <a:ea typeface="Calibri" panose="020F0502020204030204" pitchFamily="34" charset="0"/>
                <a:cs typeface="Times New Roman" panose="02020603050405020304" pitchFamily="18" charset="0"/>
              </a:rPr>
              <a:t> (</a:t>
            </a:r>
            <a:r>
              <a:rPr lang="lv-LV" sz="1100" b="1" dirty="0" err="1">
                <a:latin typeface="Georgia" panose="02040502050405020303" pitchFamily="18" charset="0"/>
                <a:ea typeface="Calibri" panose="020F0502020204030204" pitchFamily="34" charset="0"/>
                <a:cs typeface="Times New Roman" panose="02020603050405020304" pitchFamily="18" charset="0"/>
              </a:rPr>
              <a:t>in</a:t>
            </a:r>
            <a:r>
              <a:rPr lang="lv-LV" sz="1100" b="1" dirty="0">
                <a:latin typeface="Georgia" panose="02040502050405020303" pitchFamily="18" charset="0"/>
                <a:ea typeface="Calibri" panose="020F0502020204030204" pitchFamily="34" charset="0"/>
                <a:cs typeface="Times New Roman" panose="02020603050405020304" pitchFamily="18" charset="0"/>
              </a:rPr>
              <a:t> </a:t>
            </a:r>
            <a:r>
              <a:rPr lang="lv-LV" sz="1100" b="1" dirty="0" err="1">
                <a:latin typeface="Georgia" panose="02040502050405020303" pitchFamily="18" charset="0"/>
                <a:ea typeface="Calibri" panose="020F0502020204030204" pitchFamily="34" charset="0"/>
                <a:cs typeface="Times New Roman" panose="02020603050405020304" pitchFamily="18" charset="0"/>
              </a:rPr>
              <a:t>Lithuania</a:t>
            </a:r>
            <a:r>
              <a:rPr lang="lv-LV" sz="1100" b="1" dirty="0">
                <a:latin typeface="Georgia" panose="02040502050405020303" pitchFamily="18" charset="0"/>
                <a:ea typeface="Calibri" panose="020F0502020204030204" pitchFamily="34" charset="0"/>
                <a:cs typeface="Times New Roman" panose="02020603050405020304" pitchFamily="18" charset="0"/>
              </a:rPr>
              <a:t>)</a:t>
            </a:r>
            <a:r>
              <a:rPr lang="en-GB" sz="1100" b="1" dirty="0">
                <a:latin typeface="Georgia" panose="02040502050405020303" pitchFamily="18" charset="0"/>
                <a:ea typeface="Calibri" panose="020F0502020204030204" pitchFamily="34" charset="0"/>
                <a:cs typeface="Times New Roman" panose="02020603050405020304" pitchFamily="18" charset="0"/>
              </a:rPr>
              <a:t>.</a:t>
            </a:r>
            <a:r>
              <a:rPr lang="en-GB" sz="1100" dirty="0">
                <a:latin typeface="Georgia" panose="02040502050405020303" pitchFamily="18" charset="0"/>
                <a:ea typeface="Calibri" panose="020F0502020204030204" pitchFamily="34" charset="0"/>
                <a:cs typeface="Times New Roman" panose="02020603050405020304" pitchFamily="18" charset="0"/>
              </a:rPr>
              <a:t> </a:t>
            </a:r>
            <a:endParaRPr lang="lv-LV" sz="1200" b="1" dirty="0">
              <a:effectLst/>
              <a:latin typeface="Georgia" panose="02040502050405020303" pitchFamily="18" charset="0"/>
              <a:ea typeface="Calibri" panose="020F0502020204030204" pitchFamily="34" charset="0"/>
              <a:cs typeface="Times New Roman" panose="02020603050405020304" pitchFamily="18" charset="0"/>
            </a:endParaRPr>
          </a:p>
          <a:p>
            <a:pPr marL="0" lvl="0" indent="0" algn="just">
              <a:lnSpc>
                <a:spcPct val="100000"/>
              </a:lnSpc>
              <a:spcBef>
                <a:spcPts val="0"/>
              </a:spcBef>
              <a:buNone/>
            </a:pPr>
            <a:endParaRPr lang="lv-LV" sz="1200" dirty="0">
              <a:effectLst/>
              <a:latin typeface="Georgia" panose="02040502050405020303" pitchFamily="18" charset="0"/>
              <a:ea typeface="Calibri" panose="020F0502020204030204" pitchFamily="34" charset="0"/>
              <a:cs typeface="Times New Roman" panose="02020603050405020304" pitchFamily="18" charset="0"/>
            </a:endParaRPr>
          </a:p>
          <a:p>
            <a:pPr marL="342900" lvl="0" indent="-342900" algn="just">
              <a:lnSpc>
                <a:spcPct val="100000"/>
              </a:lnSpc>
              <a:spcBef>
                <a:spcPts val="0"/>
              </a:spcBef>
              <a:buFont typeface="Wingdings" panose="05000000000000000000" pitchFamily="2" charset="2"/>
              <a:buChar char=""/>
            </a:pPr>
            <a:r>
              <a:rPr lang="en-GB" sz="1200" b="1" dirty="0">
                <a:effectLst/>
                <a:latin typeface="Georgia" panose="02040502050405020303" pitchFamily="18" charset="0"/>
                <a:ea typeface="Calibri" panose="020F0502020204030204" pitchFamily="34" charset="0"/>
                <a:cs typeface="Times New Roman" panose="02020603050405020304" pitchFamily="18" charset="0"/>
              </a:rPr>
              <a:t>Informative and explanatory information for municipal staff to clarify issues related to spatial planning and consider allowing municipalities to charge project developers fees for advice and review of documents.</a:t>
            </a:r>
            <a:r>
              <a:rPr lang="en-GB" sz="1200" dirty="0">
                <a:effectLst/>
                <a:latin typeface="Georgia" panose="02040502050405020303" pitchFamily="18" charset="0"/>
                <a:ea typeface="Calibri" panose="020F0502020204030204" pitchFamily="34" charset="0"/>
                <a:cs typeface="Times New Roman" panose="02020603050405020304" pitchFamily="18" charset="0"/>
              </a:rPr>
              <a:t> </a:t>
            </a:r>
            <a:endParaRPr lang="lv-LV" sz="1200" dirty="0">
              <a:effectLst/>
              <a:latin typeface="Georgia" panose="02040502050405020303" pitchFamily="18" charset="0"/>
              <a:ea typeface="Calibri" panose="020F0502020204030204" pitchFamily="34" charset="0"/>
              <a:cs typeface="Times New Roman" panose="02020603050405020304" pitchFamily="18" charset="0"/>
            </a:endParaRPr>
          </a:p>
          <a:p>
            <a:endParaRPr lang="lv-LV" dirty="0"/>
          </a:p>
        </p:txBody>
      </p:sp>
      <p:sp>
        <p:nvSpPr>
          <p:cNvPr id="4" name="Slide Number Placeholder 3"/>
          <p:cNvSpPr>
            <a:spLocks noGrp="1"/>
          </p:cNvSpPr>
          <p:nvPr>
            <p:ph type="sldNum" sz="quarter" idx="10"/>
          </p:nvPr>
        </p:nvSpPr>
        <p:spPr/>
        <p:txBody>
          <a:bodyPr/>
          <a:lstStyle/>
          <a:p>
            <a:fld id="{367B7144-8520-4EAA-9A9C-9A5D9CDB3FC8}" type="slidenum">
              <a:rPr lang="lv-LV" smtClean="0"/>
              <a:t>18</a:t>
            </a:fld>
            <a:endParaRPr lang="lv-LV"/>
          </a:p>
        </p:txBody>
      </p:sp>
    </p:spTree>
    <p:extLst>
      <p:ext uri="{BB962C8B-B14F-4D97-AF65-F5344CB8AC3E}">
        <p14:creationId xmlns:p14="http://schemas.microsoft.com/office/powerpoint/2010/main" val="223364286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lgn="just">
              <a:buNone/>
            </a:pPr>
            <a:r>
              <a:rPr lang="en-GB" sz="1200" dirty="0">
                <a:effectLst/>
                <a:latin typeface="Georgia" panose="02040502050405020303" pitchFamily="18" charset="0"/>
                <a:ea typeface="Calibri" panose="020F0502020204030204" pitchFamily="34" charset="0"/>
                <a:cs typeface="Times New Roman" panose="02020603050405020304" pitchFamily="18" charset="0"/>
              </a:rPr>
              <a:t>Following the practice in Finland (</a:t>
            </a:r>
            <a:r>
              <a:rPr lang="en-GB" sz="1200" dirty="0" err="1">
                <a:effectLst/>
                <a:latin typeface="Georgia" panose="02040502050405020303" pitchFamily="18" charset="0"/>
                <a:ea typeface="Calibri" panose="020F0502020204030204" pitchFamily="34" charset="0"/>
                <a:cs typeface="Times New Roman" panose="02020603050405020304" pitchFamily="18" charset="0"/>
              </a:rPr>
              <a:t>Lupapiste</a:t>
            </a:r>
            <a:r>
              <a:rPr lang="en-GB" sz="1200" dirty="0">
                <a:effectLst/>
                <a:latin typeface="Georgia" panose="02040502050405020303" pitchFamily="18" charset="0"/>
                <a:ea typeface="Calibri" panose="020F0502020204030204" pitchFamily="34" charset="0"/>
                <a:cs typeface="Times New Roman" panose="02020603050405020304" pitchFamily="18" charset="0"/>
              </a:rPr>
              <a:t> service - </a:t>
            </a:r>
            <a:r>
              <a:rPr lang="en-GB" sz="1200" dirty="0">
                <a:effectLst/>
                <a:latin typeface="Georgia" panose="02040502050405020303" pitchFamily="18" charset="0"/>
                <a:ea typeface="Calibri" panose="020F0502020204030204" pitchFamily="34" charset="0"/>
                <a:cs typeface="Times New Roman" panose="02020603050405020304" pitchFamily="18" charset="0"/>
                <a:hlinkClick r:id="rId3"/>
              </a:rPr>
              <a:t>https://www.lupapiste.fi/login/fi</a:t>
            </a:r>
            <a:r>
              <a:rPr lang="lv-LV" sz="1200" dirty="0">
                <a:effectLst/>
                <a:latin typeface="Georgia" panose="02040502050405020303" pitchFamily="18" charset="0"/>
                <a:ea typeface="Calibri" panose="020F0502020204030204" pitchFamily="34" charset="0"/>
                <a:cs typeface="Times New Roman" panose="02020603050405020304" pitchFamily="18" charset="0"/>
              </a:rPr>
              <a:t> </a:t>
            </a:r>
            <a:r>
              <a:rPr lang="en-GB" sz="1200" dirty="0">
                <a:effectLst/>
                <a:latin typeface="Georgia" panose="02040502050405020303" pitchFamily="18" charset="0"/>
                <a:ea typeface="Calibri" panose="020F0502020204030204" pitchFamily="34" charset="0"/>
                <a:cs typeface="Times New Roman" panose="02020603050405020304" pitchFamily="18" charset="0"/>
              </a:rPr>
              <a:t>), </a:t>
            </a:r>
            <a:endParaRPr lang="lv-LV" sz="1200" dirty="0">
              <a:effectLst/>
              <a:latin typeface="Georgia" panose="02040502050405020303" pitchFamily="18" charset="0"/>
              <a:ea typeface="Calibri" panose="020F0502020204030204" pitchFamily="34" charset="0"/>
              <a:cs typeface="Times New Roman" panose="02020603050405020304" pitchFamily="18" charset="0"/>
            </a:endParaRPr>
          </a:p>
          <a:p>
            <a:pPr marL="0" indent="0" algn="just">
              <a:buNone/>
            </a:pPr>
            <a:r>
              <a:rPr lang="en-GB" sz="1200" b="1" dirty="0">
                <a:effectLst/>
                <a:latin typeface="Georgia" panose="02040502050405020303" pitchFamily="18" charset="0"/>
                <a:ea typeface="Calibri" panose="020F0502020204030204" pitchFamily="34" charset="0"/>
                <a:cs typeface="Times New Roman" panose="02020603050405020304" pitchFamily="18" charset="0"/>
              </a:rPr>
              <a:t>authors suggest that all Baltic States also think of a single online system where all necessary permits and consultations, as well as tracking the progress of documents, can be done electronically on one platform.</a:t>
            </a:r>
            <a:r>
              <a:rPr lang="en-GB" sz="1200" dirty="0">
                <a:effectLst/>
                <a:latin typeface="Georgia" panose="02040502050405020303" pitchFamily="18" charset="0"/>
                <a:ea typeface="Calibri" panose="020F0502020204030204" pitchFamily="34" charset="0"/>
                <a:cs typeface="Times New Roman" panose="02020603050405020304" pitchFamily="18" charset="0"/>
              </a:rPr>
              <a:t> </a:t>
            </a:r>
            <a:endParaRPr lang="lv-LV" sz="1200" dirty="0"/>
          </a:p>
          <a:p>
            <a:endParaRPr lang="lv-LV" dirty="0"/>
          </a:p>
        </p:txBody>
      </p:sp>
      <p:sp>
        <p:nvSpPr>
          <p:cNvPr id="4" name="Slide Number Placeholder 3"/>
          <p:cNvSpPr>
            <a:spLocks noGrp="1"/>
          </p:cNvSpPr>
          <p:nvPr>
            <p:ph type="sldNum" sz="quarter" idx="10"/>
          </p:nvPr>
        </p:nvSpPr>
        <p:spPr/>
        <p:txBody>
          <a:bodyPr/>
          <a:lstStyle/>
          <a:p>
            <a:fld id="{367B7144-8520-4EAA-9A9C-9A5D9CDB3FC8}" type="slidenum">
              <a:rPr lang="lv-LV" smtClean="0"/>
              <a:t>22</a:t>
            </a:fld>
            <a:endParaRPr lang="lv-LV"/>
          </a:p>
        </p:txBody>
      </p:sp>
    </p:spTree>
    <p:extLst>
      <p:ext uri="{BB962C8B-B14F-4D97-AF65-F5344CB8AC3E}">
        <p14:creationId xmlns:p14="http://schemas.microsoft.com/office/powerpoint/2010/main" val="140250402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sp>
      <p:sp>
        <p:nvSpPr>
          <p:cNvPr id="3" name="Piezīmju vietturis 2"/>
          <p:cNvSpPr>
            <a:spLocks noGrp="1"/>
          </p:cNvSpPr>
          <p:nvPr>
            <p:ph type="body" idx="1"/>
          </p:nvPr>
        </p:nvSpPr>
        <p:spPr/>
        <p:txBody>
          <a:bodyPr/>
          <a:lstStyle/>
          <a:p>
            <a:endParaRPr lang="en-US" dirty="0"/>
          </a:p>
        </p:txBody>
      </p:sp>
      <p:sp>
        <p:nvSpPr>
          <p:cNvPr id="4" name="Slaida numura vietturis 3"/>
          <p:cNvSpPr>
            <a:spLocks noGrp="1"/>
          </p:cNvSpPr>
          <p:nvPr>
            <p:ph type="sldNum" sz="quarter" idx="5"/>
          </p:nvPr>
        </p:nvSpPr>
        <p:spPr/>
        <p:txBody>
          <a:bodyPr/>
          <a:lstStyle/>
          <a:p>
            <a:fld id="{367B7144-8520-4EAA-9A9C-9A5D9CDB3FC8}" type="slidenum">
              <a:rPr lang="lv-LV" smtClean="0"/>
              <a:t>29</a:t>
            </a:fld>
            <a:endParaRPr lang="lv-LV"/>
          </a:p>
        </p:txBody>
      </p:sp>
    </p:spTree>
    <p:extLst>
      <p:ext uri="{BB962C8B-B14F-4D97-AF65-F5344CB8AC3E}">
        <p14:creationId xmlns:p14="http://schemas.microsoft.com/office/powerpoint/2010/main" val="35282347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dirty="0">
                <a:effectLst/>
                <a:latin typeface="Times New Roman" panose="02020603050405020304" pitchFamily="18" charset="0"/>
                <a:ea typeface="Calibri" panose="020F0502020204030204" pitchFamily="34" charset="0"/>
              </a:rPr>
              <a:t>The research identifies and describes administrative procedures for implementing RES electricity generation infrastructure projects in the Baltic and Nordic countries. </a:t>
            </a:r>
            <a:endParaRPr lang="lv-LV" sz="1200" dirty="0">
              <a:effectLst/>
              <a:latin typeface="Times New Roman" panose="02020603050405020304" pitchFamily="18" charset="0"/>
              <a:ea typeface="Calibri" panose="020F0502020204030204"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baseline="0" dirty="0">
                <a:solidFill>
                  <a:srgbClr val="000000"/>
                </a:solidFill>
                <a:latin typeface="Georgia" panose="02040502050405020303" pitchFamily="18" charset="0"/>
              </a:rPr>
              <a:t>The purpose of the research was to identify implementation process of RES electricity generation infrastructure projects in the Baltic States and Nordic countries and to: </a:t>
            </a:r>
            <a:endParaRPr lang="lv-LV" sz="1200" b="0" i="0" u="none" strike="noStrike" baseline="0" dirty="0">
              <a:solidFill>
                <a:srgbClr val="000000"/>
              </a:solidFill>
              <a:latin typeface="Georgia" panose="02040502050405020303" pitchFamily="18" charset="0"/>
            </a:endParaRPr>
          </a:p>
          <a:p>
            <a:pPr>
              <a:buFont typeface="Wingdings" panose="05000000000000000000" pitchFamily="2" charset="2"/>
              <a:buChar char="Ø"/>
            </a:pPr>
            <a:r>
              <a:rPr lang="en-US" sz="1200" b="0" i="0" u="none" strike="noStrike" baseline="0" dirty="0">
                <a:solidFill>
                  <a:srgbClr val="000000"/>
                </a:solidFill>
                <a:latin typeface="Georgia" panose="02040502050405020303" pitchFamily="18" charset="0"/>
              </a:rPr>
              <a:t>compare the formal procedures, permitting process, other requirements, including spatial planning conditions and procedures, environmental impact assessment, as well as barriers which hinder the implementation of RES electricity generation infrastructure projects; </a:t>
            </a:r>
          </a:p>
          <a:p>
            <a:pPr>
              <a:buFont typeface="Wingdings" panose="05000000000000000000" pitchFamily="2" charset="2"/>
              <a:buChar char="Ø"/>
            </a:pPr>
            <a:r>
              <a:rPr lang="en-US" sz="1200" b="0" i="0" u="none" strike="noStrike" baseline="0" dirty="0">
                <a:solidFill>
                  <a:srgbClr val="000000"/>
                </a:solidFill>
                <a:latin typeface="Georgia" panose="02040502050405020303" pitchFamily="18" charset="0"/>
              </a:rPr>
              <a:t>assess the critical points in the procedures needed for implementation of renewable energy power generation projects; </a:t>
            </a:r>
          </a:p>
          <a:p>
            <a:pPr>
              <a:buFont typeface="Wingdings" panose="05000000000000000000" pitchFamily="2" charset="2"/>
              <a:buChar char="Ø"/>
            </a:pPr>
            <a:r>
              <a:rPr lang="en-US" sz="1200" b="0" i="0" u="none" strike="noStrike" baseline="0" dirty="0">
                <a:solidFill>
                  <a:srgbClr val="000000"/>
                </a:solidFill>
                <a:latin typeface="Georgia" panose="02040502050405020303" pitchFamily="18" charset="0"/>
              </a:rPr>
              <a:t>identify examples of good practice; </a:t>
            </a:r>
          </a:p>
          <a:p>
            <a:pPr>
              <a:buFont typeface="Wingdings" panose="05000000000000000000" pitchFamily="2" charset="2"/>
              <a:buChar char="Ø"/>
            </a:pPr>
            <a:r>
              <a:rPr lang="en-US" sz="1200" dirty="0">
                <a:solidFill>
                  <a:srgbClr val="000000"/>
                </a:solidFill>
                <a:latin typeface="Georgia" panose="02040502050405020303" pitchFamily="18" charset="0"/>
              </a:rPr>
              <a:t>p</a:t>
            </a:r>
            <a:r>
              <a:rPr lang="en-US" sz="1200" b="0" i="0" u="none" strike="noStrike" baseline="0" dirty="0">
                <a:solidFill>
                  <a:srgbClr val="000000"/>
                </a:solidFill>
                <a:latin typeface="Georgia" panose="02040502050405020303" pitchFamily="18" charset="0"/>
              </a:rPr>
              <a:t>rovide conclusions on the procedure for implementing RES electricity generation infrastructure projects in Latvia, Lithuania, and Estonia; </a:t>
            </a:r>
          </a:p>
          <a:p>
            <a:pPr>
              <a:buFont typeface="Wingdings" panose="05000000000000000000" pitchFamily="2" charset="2"/>
              <a:buChar char="Ø"/>
            </a:pPr>
            <a:r>
              <a:rPr lang="en-US" sz="1200" dirty="0">
                <a:solidFill>
                  <a:srgbClr val="000000"/>
                </a:solidFill>
                <a:latin typeface="Georgia" panose="02040502050405020303" pitchFamily="18" charset="0"/>
              </a:rPr>
              <a:t>d</a:t>
            </a:r>
            <a:r>
              <a:rPr lang="en-US" sz="1200" b="0" i="0" u="none" strike="noStrike" baseline="0" dirty="0">
                <a:solidFill>
                  <a:srgbClr val="000000"/>
                </a:solidFill>
                <a:latin typeface="Georgia" panose="02040502050405020303" pitchFamily="18" charset="0"/>
              </a:rPr>
              <a:t>evelop recommendations for more straightforward coordination procedures for RES electricity generation infrastructure projects, facilitating administrative procedures and removing obstacles in the Baltic States.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b="0" i="0" u="none" strike="noStrike" baseline="0" dirty="0">
              <a:solidFill>
                <a:srgbClr val="000000"/>
              </a:solidFill>
              <a:latin typeface="Georgia" panose="02040502050405020303" pitchFamily="18"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dirty="0">
              <a:effectLst/>
              <a:latin typeface="Times New Roman" panose="02020603050405020304" pitchFamily="18" charset="0"/>
              <a:ea typeface="Calibri" panose="020F0502020204030204" pitchFamily="34" charset="0"/>
            </a:endParaRPr>
          </a:p>
          <a:p>
            <a:endParaRPr lang="lv-LV" dirty="0"/>
          </a:p>
        </p:txBody>
      </p:sp>
      <p:sp>
        <p:nvSpPr>
          <p:cNvPr id="4" name="Slide Number Placeholder 3"/>
          <p:cNvSpPr>
            <a:spLocks noGrp="1"/>
          </p:cNvSpPr>
          <p:nvPr>
            <p:ph type="sldNum" sz="quarter" idx="10"/>
          </p:nvPr>
        </p:nvSpPr>
        <p:spPr/>
        <p:txBody>
          <a:bodyPr/>
          <a:lstStyle/>
          <a:p>
            <a:fld id="{367B7144-8520-4EAA-9A9C-9A5D9CDB3FC8}" type="slidenum">
              <a:rPr lang="lv-LV" smtClean="0"/>
              <a:t>2</a:t>
            </a:fld>
            <a:endParaRPr lang="lv-LV"/>
          </a:p>
        </p:txBody>
      </p:sp>
    </p:spTree>
    <p:extLst>
      <p:ext uri="{BB962C8B-B14F-4D97-AF65-F5344CB8AC3E}">
        <p14:creationId xmlns:p14="http://schemas.microsoft.com/office/powerpoint/2010/main" val="13544964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r>
              <a:rPr lang="en-GB" sz="1800" dirty="0">
                <a:effectLst/>
                <a:latin typeface="Times New Roman" panose="02020603050405020304" pitchFamily="18" charset="0"/>
                <a:ea typeface="Calibri" panose="020F0502020204030204" pitchFamily="34" charset="0"/>
                <a:cs typeface="Times New Roman" panose="02020603050405020304" pitchFamily="18" charset="0"/>
              </a:rPr>
              <a:t>Sweden has the largest installed solar capacity (714 MW); however, it provides only 0.2% of final power consumption [23], while Lithuania has managed to meet 0.8% of its final electricity consumption with solar technologies [24]. Another analysed parameter is the increase of installed capacities during recent years (from 2015 to 2019) presenting the actual development trends. The highest figures are found in Latvia, which had almost no installed solar capacity in 2015 [25], while Finland's installed solar capacity increased from 17 MW in 2015 to 222 MW in 2019 [23].</a:t>
            </a:r>
            <a:endParaRPr lang="lv-LV" sz="18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r>
              <a:rPr lang="en-GB" sz="1800" dirty="0">
                <a:effectLst/>
                <a:latin typeface="Times New Roman" panose="02020603050405020304" pitchFamily="18" charset="0"/>
                <a:ea typeface="Calibri" panose="020F0502020204030204" pitchFamily="34" charset="0"/>
                <a:cs typeface="Times New Roman" panose="02020603050405020304" pitchFamily="18" charset="0"/>
              </a:rPr>
              <a:t>Sweden had the largest installed onshore wind capacity in 2019, accounting for almost 16% of final energy consumption [26]. Lithuania has also achieved a high share of wind power generation compared to total final energy consumption [24]. The Nordic countries have achieved the highest growth in installed wind capacity in recent years, which could be the result of both support policies and an optimised approval and installation process [26], [27].</a:t>
            </a:r>
            <a:endParaRPr lang="lv-LV" sz="18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lv-LV" dirty="0"/>
          </a:p>
        </p:txBody>
      </p:sp>
      <p:sp>
        <p:nvSpPr>
          <p:cNvPr id="4" name="Slide Number Placeholder 3"/>
          <p:cNvSpPr>
            <a:spLocks noGrp="1"/>
          </p:cNvSpPr>
          <p:nvPr>
            <p:ph type="sldNum" sz="quarter" idx="5"/>
          </p:nvPr>
        </p:nvSpPr>
        <p:spPr/>
        <p:txBody>
          <a:bodyPr/>
          <a:lstStyle/>
          <a:p>
            <a:fld id="{367B7144-8520-4EAA-9A9C-9A5D9CDB3FC8}" type="slidenum">
              <a:rPr lang="lv-LV" smtClean="0"/>
              <a:t>3</a:t>
            </a:fld>
            <a:endParaRPr lang="lv-LV"/>
          </a:p>
        </p:txBody>
      </p:sp>
    </p:spTree>
    <p:extLst>
      <p:ext uri="{BB962C8B-B14F-4D97-AF65-F5344CB8AC3E}">
        <p14:creationId xmlns:p14="http://schemas.microsoft.com/office/powerpoint/2010/main" val="36845461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dirty="0">
                <a:effectLst/>
                <a:latin typeface="Times New Roman" panose="02020603050405020304" pitchFamily="18" charset="0"/>
                <a:ea typeface="Calibri" panose="020F0502020204030204" pitchFamily="34" charset="0"/>
              </a:rPr>
              <a:t>The comparison is based on defined and harmonised criteria for comparing administrative frameworks for the implementation of RES electricity generation infrastructure projects. Five main dimensions have been identified for procedure comparison (See Table 2) by considering the timeline, complexity, information availability, impact of public opinion, and local authorities (municipalities). Each of the analysed criteria includes one or several sub-criteria described below</a:t>
            </a:r>
            <a:endParaRPr lang="lv-LV" dirty="0"/>
          </a:p>
        </p:txBody>
      </p:sp>
      <p:sp>
        <p:nvSpPr>
          <p:cNvPr id="4" name="Slide Number Placeholder 3"/>
          <p:cNvSpPr>
            <a:spLocks noGrp="1"/>
          </p:cNvSpPr>
          <p:nvPr>
            <p:ph type="sldNum" sz="quarter" idx="5"/>
          </p:nvPr>
        </p:nvSpPr>
        <p:spPr/>
        <p:txBody>
          <a:bodyPr/>
          <a:lstStyle/>
          <a:p>
            <a:fld id="{367B7144-8520-4EAA-9A9C-9A5D9CDB3FC8}" type="slidenum">
              <a:rPr lang="lv-LV" smtClean="0"/>
              <a:t>4</a:t>
            </a:fld>
            <a:endParaRPr lang="lv-LV"/>
          </a:p>
        </p:txBody>
      </p:sp>
    </p:spTree>
    <p:extLst>
      <p:ext uri="{BB962C8B-B14F-4D97-AF65-F5344CB8AC3E}">
        <p14:creationId xmlns:p14="http://schemas.microsoft.com/office/powerpoint/2010/main" val="35187014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dirty="0"/>
              <a:t>Uz mēnešiem</a:t>
            </a:r>
          </a:p>
        </p:txBody>
      </p:sp>
      <p:sp>
        <p:nvSpPr>
          <p:cNvPr id="4" name="Slide Number Placeholder 3"/>
          <p:cNvSpPr>
            <a:spLocks noGrp="1"/>
          </p:cNvSpPr>
          <p:nvPr>
            <p:ph type="sldNum" sz="quarter" idx="10"/>
          </p:nvPr>
        </p:nvSpPr>
        <p:spPr/>
        <p:txBody>
          <a:bodyPr/>
          <a:lstStyle/>
          <a:p>
            <a:fld id="{367B7144-8520-4EAA-9A9C-9A5D9CDB3FC8}" type="slidenum">
              <a:rPr lang="lv-LV" smtClean="0"/>
              <a:t>7</a:t>
            </a:fld>
            <a:endParaRPr lang="lv-LV"/>
          </a:p>
        </p:txBody>
      </p:sp>
    </p:spTree>
    <p:extLst>
      <p:ext uri="{BB962C8B-B14F-4D97-AF65-F5344CB8AC3E}">
        <p14:creationId xmlns:p14="http://schemas.microsoft.com/office/powerpoint/2010/main" val="6923294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lv-LV" dirty="0"/>
              <a:t>Uz mēnešiem</a:t>
            </a:r>
          </a:p>
          <a:p>
            <a:endParaRPr lang="lv-LV" dirty="0"/>
          </a:p>
        </p:txBody>
      </p:sp>
      <p:sp>
        <p:nvSpPr>
          <p:cNvPr id="4" name="Slide Number Placeholder 3"/>
          <p:cNvSpPr>
            <a:spLocks noGrp="1"/>
          </p:cNvSpPr>
          <p:nvPr>
            <p:ph type="sldNum" sz="quarter" idx="10"/>
          </p:nvPr>
        </p:nvSpPr>
        <p:spPr/>
        <p:txBody>
          <a:bodyPr/>
          <a:lstStyle/>
          <a:p>
            <a:fld id="{367B7144-8520-4EAA-9A9C-9A5D9CDB3FC8}" type="slidenum">
              <a:rPr lang="lv-LV" smtClean="0"/>
              <a:t>8</a:t>
            </a:fld>
            <a:endParaRPr lang="lv-LV"/>
          </a:p>
        </p:txBody>
      </p:sp>
    </p:spTree>
    <p:extLst>
      <p:ext uri="{BB962C8B-B14F-4D97-AF65-F5344CB8AC3E}">
        <p14:creationId xmlns:p14="http://schemas.microsoft.com/office/powerpoint/2010/main" val="9619763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dirty="0"/>
              <a:t>Paskaidrot</a:t>
            </a:r>
          </a:p>
        </p:txBody>
      </p:sp>
      <p:sp>
        <p:nvSpPr>
          <p:cNvPr id="4" name="Slide Number Placeholder 3"/>
          <p:cNvSpPr>
            <a:spLocks noGrp="1"/>
          </p:cNvSpPr>
          <p:nvPr>
            <p:ph type="sldNum" sz="quarter" idx="10"/>
          </p:nvPr>
        </p:nvSpPr>
        <p:spPr/>
        <p:txBody>
          <a:bodyPr/>
          <a:lstStyle/>
          <a:p>
            <a:fld id="{367B7144-8520-4EAA-9A9C-9A5D9CDB3FC8}" type="slidenum">
              <a:rPr lang="lv-LV" smtClean="0"/>
              <a:t>12</a:t>
            </a:fld>
            <a:endParaRPr lang="lv-LV"/>
          </a:p>
        </p:txBody>
      </p:sp>
    </p:spTree>
    <p:extLst>
      <p:ext uri="{BB962C8B-B14F-4D97-AF65-F5344CB8AC3E}">
        <p14:creationId xmlns:p14="http://schemas.microsoft.com/office/powerpoint/2010/main" val="22644463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sp>
      <p:sp>
        <p:nvSpPr>
          <p:cNvPr id="3" name="Piezīmju vietturis 2"/>
          <p:cNvSpPr>
            <a:spLocks noGrp="1"/>
          </p:cNvSpPr>
          <p:nvPr>
            <p:ph type="body" idx="1"/>
          </p:nvPr>
        </p:nvSpPr>
        <p:spPr/>
        <p:txBody>
          <a:bodyPr/>
          <a:lstStyle/>
          <a:p>
            <a:endParaRPr lang="en-US" dirty="0"/>
          </a:p>
        </p:txBody>
      </p:sp>
      <p:sp>
        <p:nvSpPr>
          <p:cNvPr id="4" name="Slaida numura vietturis 3"/>
          <p:cNvSpPr>
            <a:spLocks noGrp="1"/>
          </p:cNvSpPr>
          <p:nvPr>
            <p:ph type="sldNum" sz="quarter" idx="5"/>
          </p:nvPr>
        </p:nvSpPr>
        <p:spPr/>
        <p:txBody>
          <a:bodyPr/>
          <a:lstStyle/>
          <a:p>
            <a:fld id="{367B7144-8520-4EAA-9A9C-9A5D9CDB3FC8}" type="slidenum">
              <a:rPr lang="lv-LV" smtClean="0"/>
              <a:t>14</a:t>
            </a:fld>
            <a:endParaRPr lang="lv-LV"/>
          </a:p>
        </p:txBody>
      </p:sp>
    </p:spTree>
    <p:extLst>
      <p:ext uri="{BB962C8B-B14F-4D97-AF65-F5344CB8AC3E}">
        <p14:creationId xmlns:p14="http://schemas.microsoft.com/office/powerpoint/2010/main" val="145697947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lvl="0" indent="-342900" algn="just">
              <a:lnSpc>
                <a:spcPct val="100000"/>
              </a:lnSpc>
              <a:spcBef>
                <a:spcPts val="0"/>
              </a:spcBef>
              <a:buFont typeface="Wingdings" panose="05000000000000000000" pitchFamily="2" charset="2"/>
              <a:buChar char=""/>
            </a:pPr>
            <a:r>
              <a:rPr lang="en-GB" sz="1200" b="1" dirty="0">
                <a:effectLst/>
                <a:latin typeface="Georgia" panose="02040502050405020303" pitchFamily="18" charset="0"/>
                <a:ea typeface="Calibri" panose="020F0502020204030204" pitchFamily="34" charset="0"/>
                <a:cs typeface="Times New Roman" panose="02020603050405020304" pitchFamily="18" charset="0"/>
              </a:rPr>
              <a:t>To require municipalities to determine the areas where wind farms are allowed to be installed when drawing up the municipality's territorial plan and/or detailed planning</a:t>
            </a:r>
            <a:endParaRPr lang="lv-LV" sz="1200" dirty="0">
              <a:effectLst/>
              <a:latin typeface="Georgia" panose="02040502050405020303" pitchFamily="18" charset="0"/>
              <a:ea typeface="Calibri" panose="020F0502020204030204" pitchFamily="34" charset="0"/>
              <a:cs typeface="Times New Roman" panose="02020603050405020304" pitchFamily="18" charset="0"/>
            </a:endParaRPr>
          </a:p>
          <a:p>
            <a:pPr marL="0" lvl="0" indent="0" algn="just">
              <a:lnSpc>
                <a:spcPct val="100000"/>
              </a:lnSpc>
              <a:spcBef>
                <a:spcPts val="0"/>
              </a:spcBef>
              <a:buNone/>
            </a:pPr>
            <a:endParaRPr lang="lv-LV" sz="1200" dirty="0">
              <a:effectLst/>
              <a:latin typeface="Georgia" panose="02040502050405020303" pitchFamily="18" charset="0"/>
              <a:ea typeface="Calibri" panose="020F0502020204030204" pitchFamily="34" charset="0"/>
              <a:cs typeface="Times New Roman" panose="02020603050405020304" pitchFamily="18" charset="0"/>
            </a:endParaRPr>
          </a:p>
          <a:p>
            <a:pPr marL="342900" lvl="0" indent="-342900" algn="just">
              <a:lnSpc>
                <a:spcPct val="100000"/>
              </a:lnSpc>
              <a:spcBef>
                <a:spcPts val="0"/>
              </a:spcBef>
              <a:buFont typeface="Wingdings" panose="05000000000000000000" pitchFamily="2" charset="2"/>
              <a:buChar char=""/>
            </a:pPr>
            <a:r>
              <a:rPr lang="en-GB" sz="1200" b="1" dirty="0">
                <a:effectLst/>
                <a:latin typeface="Georgia" panose="02040502050405020303" pitchFamily="18" charset="0"/>
                <a:ea typeface="Calibri" panose="020F0502020204030204" pitchFamily="34" charset="0"/>
                <a:cs typeface="Times New Roman" panose="02020603050405020304" pitchFamily="18" charset="0"/>
              </a:rPr>
              <a:t>Further research should be carried out to determine whether it is possible to stipulate in laws and regulations that all municipalities must allocate a certain amount of land for the installation of wind power plants</a:t>
            </a:r>
            <a:r>
              <a:rPr lang="en-GB" sz="1200" dirty="0">
                <a:effectLst/>
                <a:latin typeface="Georgia" panose="02040502050405020303" pitchFamily="18" charset="0"/>
                <a:ea typeface="Calibri" panose="020F0502020204030204" pitchFamily="34" charset="0"/>
                <a:cs typeface="Times New Roman" panose="02020603050405020304" pitchFamily="18" charset="0"/>
              </a:rPr>
              <a:t> </a:t>
            </a:r>
            <a:endParaRPr lang="lv-LV" sz="1200" dirty="0">
              <a:effectLst/>
              <a:latin typeface="Georgia" panose="02040502050405020303" pitchFamily="18" charset="0"/>
              <a:ea typeface="Calibri" panose="020F0502020204030204" pitchFamily="34" charset="0"/>
              <a:cs typeface="Times New Roman" panose="02020603050405020304" pitchFamily="18" charset="0"/>
            </a:endParaRPr>
          </a:p>
          <a:p>
            <a:pPr marL="342900" lvl="0" indent="-342900" algn="just">
              <a:lnSpc>
                <a:spcPct val="100000"/>
              </a:lnSpc>
              <a:spcBef>
                <a:spcPts val="0"/>
              </a:spcBef>
              <a:buFont typeface="Wingdings" panose="05000000000000000000" pitchFamily="2" charset="2"/>
              <a:buChar char=""/>
            </a:pPr>
            <a:endParaRPr lang="lv-LV" sz="1200" dirty="0">
              <a:effectLst/>
              <a:latin typeface="Georgia" panose="02040502050405020303" pitchFamily="18" charset="0"/>
              <a:ea typeface="Calibri" panose="020F0502020204030204" pitchFamily="34" charset="0"/>
              <a:cs typeface="Times New Roman" panose="02020603050405020304" pitchFamily="18" charset="0"/>
            </a:endParaRPr>
          </a:p>
          <a:p>
            <a:pPr marL="342900" lvl="0" indent="-342900" algn="just">
              <a:lnSpc>
                <a:spcPct val="100000"/>
              </a:lnSpc>
              <a:spcBef>
                <a:spcPts val="0"/>
              </a:spcBef>
              <a:buFont typeface="Wingdings" panose="05000000000000000000" pitchFamily="2" charset="2"/>
              <a:buChar char=""/>
            </a:pPr>
            <a:r>
              <a:rPr lang="en-GB" sz="1200" b="1" dirty="0">
                <a:effectLst/>
                <a:latin typeface="Georgia" panose="02040502050405020303" pitchFamily="18" charset="0"/>
                <a:ea typeface="Calibri" panose="020F0502020204030204" pitchFamily="34" charset="0"/>
                <a:cs typeface="Times New Roman" panose="02020603050405020304" pitchFamily="18" charset="0"/>
              </a:rPr>
              <a:t>Detailed plans that already include areas where wind turbines are allowed to be located should undergo an environmental impact assessment during the development of the detailed plan</a:t>
            </a:r>
            <a:r>
              <a:rPr lang="lv-LV" sz="1200" b="1" dirty="0">
                <a:effectLst/>
                <a:latin typeface="Georgia" panose="02040502050405020303" pitchFamily="18" charset="0"/>
                <a:ea typeface="Calibri" panose="020F0502020204030204" pitchFamily="34" charset="0"/>
                <a:cs typeface="Times New Roman" panose="02020603050405020304" pitchFamily="18" charset="0"/>
              </a:rPr>
              <a:t> </a:t>
            </a:r>
          </a:p>
          <a:p>
            <a:pPr marL="342900" marR="0" lvl="0" indent="-342900" algn="just"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GB" sz="1200" b="1" dirty="0">
                <a:effectLst/>
                <a:latin typeface="Georgia" panose="02040502050405020303" pitchFamily="18" charset="0"/>
                <a:ea typeface="Calibri" panose="020F0502020204030204" pitchFamily="34" charset="0"/>
                <a:cs typeface="Times New Roman" panose="02020603050405020304" pitchFamily="18" charset="0"/>
              </a:rPr>
              <a:t>Establish that a detailed spatial plan drawn up by a municipality allows for the installation of wind turbines is the basis for granting a building permit. </a:t>
            </a:r>
            <a:endParaRPr lang="lv-LV" sz="1200" b="1" dirty="0">
              <a:effectLst/>
              <a:latin typeface="Georgia" panose="02040502050405020303" pitchFamily="18" charset="0"/>
              <a:ea typeface="Calibri" panose="020F0502020204030204" pitchFamily="34" charset="0"/>
              <a:cs typeface="Times New Roman" panose="02020603050405020304" pitchFamily="18" charset="0"/>
            </a:endParaRPr>
          </a:p>
          <a:p>
            <a:pPr marL="0" lvl="0" indent="0" algn="just">
              <a:lnSpc>
                <a:spcPct val="100000"/>
              </a:lnSpc>
              <a:spcBef>
                <a:spcPts val="0"/>
              </a:spcBef>
              <a:buFont typeface="Wingdings" panose="05000000000000000000" pitchFamily="2" charset="2"/>
              <a:buNone/>
            </a:pPr>
            <a:endParaRPr lang="lv-LV" sz="1200" dirty="0">
              <a:effectLst/>
              <a:latin typeface="Georgia" panose="02040502050405020303" pitchFamily="18"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367B7144-8520-4EAA-9A9C-9A5D9CDB3FC8}" type="slidenum">
              <a:rPr lang="lv-LV" smtClean="0"/>
              <a:t>17</a:t>
            </a:fld>
            <a:endParaRPr lang="lv-LV"/>
          </a:p>
        </p:txBody>
      </p:sp>
    </p:spTree>
    <p:extLst>
      <p:ext uri="{BB962C8B-B14F-4D97-AF65-F5344CB8AC3E}">
        <p14:creationId xmlns:p14="http://schemas.microsoft.com/office/powerpoint/2010/main" val="415578676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tif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tif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tif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solidFill>
          <a:srgbClr val="E7E2DD"/>
        </a:solid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lvl1pPr>
              <a:defRPr>
                <a:solidFill>
                  <a:schemeClr val="tx1">
                    <a:lumMod val="75000"/>
                    <a:lumOff val="25000"/>
                  </a:schemeClr>
                </a:solidFill>
                <a:latin typeface="Arial" panose="020B0604020202020204" pitchFamily="34" charset="0"/>
                <a:cs typeface="Arial" panose="020B0604020202020204" pitchFamily="34" charset="0"/>
              </a:defRPr>
            </a:lvl1pPr>
          </a:lstStyle>
          <a:p>
            <a:fld id="{2A83759A-5918-4B09-BD0F-641914EF9300}" type="datetime1">
              <a:rPr lang="lv-LV" smtClean="0"/>
              <a:pPr/>
              <a:t>16.02.2022</a:t>
            </a:fld>
            <a:endParaRPr lang="lv-LV"/>
          </a:p>
        </p:txBody>
      </p:sp>
      <p:sp>
        <p:nvSpPr>
          <p:cNvPr id="5" name="Footer Placeholder 4"/>
          <p:cNvSpPr>
            <a:spLocks noGrp="1"/>
          </p:cNvSpPr>
          <p:nvPr>
            <p:ph type="ftr" sz="quarter" idx="11"/>
          </p:nvPr>
        </p:nvSpPr>
        <p:spPr/>
        <p:txBody>
          <a:bodyPr/>
          <a:lstStyle>
            <a:lvl1pPr>
              <a:defRPr>
                <a:solidFill>
                  <a:schemeClr val="tx1">
                    <a:lumMod val="75000"/>
                    <a:lumOff val="25000"/>
                  </a:schemeClr>
                </a:solidFill>
                <a:latin typeface="Arial" panose="020B0604020202020204" pitchFamily="34" charset="0"/>
                <a:cs typeface="Arial" panose="020B0604020202020204" pitchFamily="34" charset="0"/>
              </a:defRPr>
            </a:lvl1pPr>
          </a:lstStyle>
          <a:p>
            <a:r>
              <a:rPr lang="lv-LV" dirty="0"/>
              <a:t>RTU EVIF Vides aizsardzības un siltuma sistēmu institūts</a:t>
            </a:r>
          </a:p>
        </p:txBody>
      </p:sp>
      <p:sp>
        <p:nvSpPr>
          <p:cNvPr id="6" name="Slide Number Placeholder 5"/>
          <p:cNvSpPr>
            <a:spLocks noGrp="1"/>
          </p:cNvSpPr>
          <p:nvPr>
            <p:ph type="sldNum" sz="quarter" idx="12"/>
          </p:nvPr>
        </p:nvSpPr>
        <p:spPr/>
        <p:txBody>
          <a:bodyPr/>
          <a:lstStyle>
            <a:lvl1pPr>
              <a:defRPr>
                <a:solidFill>
                  <a:schemeClr val="tx1">
                    <a:lumMod val="75000"/>
                    <a:lumOff val="25000"/>
                  </a:schemeClr>
                </a:solidFill>
                <a:latin typeface="Arial" panose="020B0604020202020204" pitchFamily="34" charset="0"/>
                <a:cs typeface="Arial" panose="020B0604020202020204" pitchFamily="34" charset="0"/>
              </a:defRPr>
            </a:lvl1pPr>
          </a:lstStyle>
          <a:p>
            <a:fld id="{22AF5885-8C96-4DA3-88C8-950E9AF394B8}" type="slidenum">
              <a:rPr lang="lv-LV" smtClean="0"/>
              <a:pPr/>
              <a:t>‹#›</a:t>
            </a:fld>
            <a:endParaRPr lang="lv-LV"/>
          </a:p>
        </p:txBody>
      </p:sp>
      <p:sp>
        <p:nvSpPr>
          <p:cNvPr id="7" name="Title 1"/>
          <p:cNvSpPr>
            <a:spLocks noGrp="1"/>
          </p:cNvSpPr>
          <p:nvPr>
            <p:ph type="ctrTitle"/>
          </p:nvPr>
        </p:nvSpPr>
        <p:spPr>
          <a:xfrm>
            <a:off x="5639655" y="1515079"/>
            <a:ext cx="6552345" cy="1762136"/>
          </a:xfrm>
        </p:spPr>
        <p:txBody>
          <a:bodyPr anchor="b" anchorCtr="0">
            <a:normAutofit/>
          </a:bodyPr>
          <a:lstStyle/>
          <a:p>
            <a:pPr algn="l"/>
            <a:endParaRPr lang="lv-LV" sz="4400" dirty="0">
              <a:latin typeface="Arial" panose="020B0604020202020204" pitchFamily="34" charset="0"/>
              <a:cs typeface="Arial" panose="020B0604020202020204" pitchFamily="34" charset="0"/>
            </a:endParaRPr>
          </a:p>
        </p:txBody>
      </p:sp>
      <p:sp>
        <p:nvSpPr>
          <p:cNvPr id="8" name="Subtitle 2"/>
          <p:cNvSpPr>
            <a:spLocks noGrp="1"/>
          </p:cNvSpPr>
          <p:nvPr>
            <p:ph type="subTitle" idx="1"/>
          </p:nvPr>
        </p:nvSpPr>
        <p:spPr>
          <a:xfrm>
            <a:off x="5639656" y="3602038"/>
            <a:ext cx="5028344" cy="1655762"/>
          </a:xfrm>
        </p:spPr>
        <p:txBody>
          <a:bodyPr/>
          <a:lstStyle>
            <a:lvl1pPr marL="0" indent="0">
              <a:buNone/>
              <a:defRPr/>
            </a:lvl1pPr>
          </a:lstStyle>
          <a:p>
            <a:pPr algn="l"/>
            <a:endParaRPr lang="lv-LV" dirty="0">
              <a:latin typeface="Arial" panose="020B0604020202020204" pitchFamily="34" charset="0"/>
              <a:cs typeface="Arial" panose="020B0604020202020204" pitchFamily="34" charset="0"/>
            </a:endParaRPr>
          </a:p>
        </p:txBody>
      </p:sp>
      <p:sp>
        <p:nvSpPr>
          <p:cNvPr id="9" name="Oval 8"/>
          <p:cNvSpPr/>
          <p:nvPr userDrawn="1"/>
        </p:nvSpPr>
        <p:spPr>
          <a:xfrm>
            <a:off x="867748" y="410548"/>
            <a:ext cx="711816" cy="711816"/>
          </a:xfrm>
          <a:prstGeom prst="ellipse">
            <a:avLst/>
          </a:prstGeom>
          <a:noFill/>
          <a:ln w="5715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10" name="Oval 9"/>
          <p:cNvSpPr/>
          <p:nvPr userDrawn="1"/>
        </p:nvSpPr>
        <p:spPr>
          <a:xfrm>
            <a:off x="354565" y="1726164"/>
            <a:ext cx="711816" cy="711816"/>
          </a:xfrm>
          <a:prstGeom prst="ellipse">
            <a:avLst/>
          </a:prstGeom>
          <a:noFill/>
          <a:ln w="5715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11" name="Oval 10"/>
          <p:cNvSpPr/>
          <p:nvPr userDrawn="1"/>
        </p:nvSpPr>
        <p:spPr>
          <a:xfrm>
            <a:off x="2528597" y="569168"/>
            <a:ext cx="711816" cy="711816"/>
          </a:xfrm>
          <a:prstGeom prst="ellipse">
            <a:avLst/>
          </a:prstGeom>
          <a:noFill/>
          <a:ln w="5715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12" name="Oval 11"/>
          <p:cNvSpPr/>
          <p:nvPr userDrawn="1"/>
        </p:nvSpPr>
        <p:spPr>
          <a:xfrm>
            <a:off x="1903446" y="2103423"/>
            <a:ext cx="711816" cy="711816"/>
          </a:xfrm>
          <a:prstGeom prst="ellipse">
            <a:avLst/>
          </a:prstGeom>
          <a:noFill/>
          <a:ln w="5715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13" name="Oval 12"/>
          <p:cNvSpPr/>
          <p:nvPr userDrawn="1"/>
        </p:nvSpPr>
        <p:spPr>
          <a:xfrm>
            <a:off x="814539" y="3063528"/>
            <a:ext cx="711816" cy="711816"/>
          </a:xfrm>
          <a:prstGeom prst="ellipse">
            <a:avLst/>
          </a:prstGeom>
          <a:noFill/>
          <a:ln w="5715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cxnSp>
        <p:nvCxnSpPr>
          <p:cNvPr id="14" name="Straight Connector 13"/>
          <p:cNvCxnSpPr>
            <a:stCxn id="9" idx="1"/>
          </p:cNvCxnSpPr>
          <p:nvPr userDrawn="1"/>
        </p:nvCxnSpPr>
        <p:spPr>
          <a:xfrm flipH="1" flipV="1">
            <a:off x="1" y="1"/>
            <a:ext cx="971990" cy="514790"/>
          </a:xfrm>
          <a:prstGeom prst="line">
            <a:avLst/>
          </a:prstGeom>
          <a:noFill/>
          <a:ln w="5715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cxnSp>
      <p:cxnSp>
        <p:nvCxnSpPr>
          <p:cNvPr id="15" name="Straight Connector 14"/>
          <p:cNvCxnSpPr/>
          <p:nvPr userDrawn="1"/>
        </p:nvCxnSpPr>
        <p:spPr>
          <a:xfrm flipH="1">
            <a:off x="1" y="878214"/>
            <a:ext cx="890704" cy="240377"/>
          </a:xfrm>
          <a:prstGeom prst="line">
            <a:avLst/>
          </a:prstGeom>
          <a:noFill/>
          <a:ln w="5715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cxnSp>
      <p:cxnSp>
        <p:nvCxnSpPr>
          <p:cNvPr id="16" name="Straight Connector 15"/>
          <p:cNvCxnSpPr>
            <a:stCxn id="11" idx="2"/>
          </p:cNvCxnSpPr>
          <p:nvPr userDrawn="1"/>
        </p:nvCxnSpPr>
        <p:spPr>
          <a:xfrm flipH="1" flipV="1">
            <a:off x="1568086" y="768292"/>
            <a:ext cx="960511" cy="156784"/>
          </a:xfrm>
          <a:prstGeom prst="line">
            <a:avLst/>
          </a:prstGeom>
          <a:noFill/>
          <a:ln w="5715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cxnSp>
      <p:cxnSp>
        <p:nvCxnSpPr>
          <p:cNvPr id="17" name="Straight Connector 16"/>
          <p:cNvCxnSpPr>
            <a:stCxn id="11" idx="1"/>
          </p:cNvCxnSpPr>
          <p:nvPr userDrawn="1"/>
        </p:nvCxnSpPr>
        <p:spPr>
          <a:xfrm flipH="1" flipV="1">
            <a:off x="1998306" y="0"/>
            <a:ext cx="634534" cy="673411"/>
          </a:xfrm>
          <a:prstGeom prst="line">
            <a:avLst/>
          </a:prstGeom>
          <a:noFill/>
          <a:ln w="5715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cxnSp>
      <p:cxnSp>
        <p:nvCxnSpPr>
          <p:cNvPr id="18" name="Straight Connector 17"/>
          <p:cNvCxnSpPr/>
          <p:nvPr userDrawn="1"/>
        </p:nvCxnSpPr>
        <p:spPr>
          <a:xfrm flipV="1">
            <a:off x="3215916" y="0"/>
            <a:ext cx="1573797" cy="749404"/>
          </a:xfrm>
          <a:prstGeom prst="line">
            <a:avLst/>
          </a:prstGeom>
          <a:noFill/>
          <a:ln w="5715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cxnSp>
      <p:cxnSp>
        <p:nvCxnSpPr>
          <p:cNvPr id="19" name="Straight Connector 18"/>
          <p:cNvCxnSpPr/>
          <p:nvPr userDrawn="1"/>
        </p:nvCxnSpPr>
        <p:spPr>
          <a:xfrm flipV="1">
            <a:off x="2380735" y="1257027"/>
            <a:ext cx="373683" cy="881051"/>
          </a:xfrm>
          <a:prstGeom prst="line">
            <a:avLst/>
          </a:prstGeom>
          <a:noFill/>
          <a:ln w="5715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cxnSp>
      <p:cxnSp>
        <p:nvCxnSpPr>
          <p:cNvPr id="20" name="Straight Connector 19"/>
          <p:cNvCxnSpPr/>
          <p:nvPr userDrawn="1"/>
        </p:nvCxnSpPr>
        <p:spPr>
          <a:xfrm flipH="1" flipV="1">
            <a:off x="1353745" y="1097717"/>
            <a:ext cx="756110" cy="1040361"/>
          </a:xfrm>
          <a:prstGeom prst="line">
            <a:avLst/>
          </a:prstGeom>
          <a:noFill/>
          <a:ln w="5715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cxnSp>
      <p:cxnSp>
        <p:nvCxnSpPr>
          <p:cNvPr id="21" name="Straight Connector 20"/>
          <p:cNvCxnSpPr>
            <a:stCxn id="13" idx="6"/>
          </p:cNvCxnSpPr>
          <p:nvPr userDrawn="1"/>
        </p:nvCxnSpPr>
        <p:spPr>
          <a:xfrm>
            <a:off x="1526355" y="3419436"/>
            <a:ext cx="10665645" cy="0"/>
          </a:xfrm>
          <a:prstGeom prst="line">
            <a:avLst/>
          </a:prstGeom>
          <a:noFill/>
          <a:ln w="5715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22" name="Oval 21"/>
          <p:cNvSpPr/>
          <p:nvPr userDrawn="1"/>
        </p:nvSpPr>
        <p:spPr>
          <a:xfrm>
            <a:off x="3235538" y="2437980"/>
            <a:ext cx="1922105" cy="1922105"/>
          </a:xfrm>
          <a:prstGeom prst="ellipse">
            <a:avLst/>
          </a:prstGeom>
          <a:solidFill>
            <a:srgbClr val="A9D18E"/>
          </a:solidFill>
          <a:ln w="5715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cxnSp>
        <p:nvCxnSpPr>
          <p:cNvPr id="24" name="Straight Connector 23"/>
          <p:cNvCxnSpPr/>
          <p:nvPr userDrawn="1"/>
        </p:nvCxnSpPr>
        <p:spPr>
          <a:xfrm flipV="1">
            <a:off x="971991" y="3775345"/>
            <a:ext cx="94390" cy="789192"/>
          </a:xfrm>
          <a:prstGeom prst="line">
            <a:avLst/>
          </a:prstGeom>
          <a:noFill/>
          <a:ln w="5715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cxnSp>
      <p:cxnSp>
        <p:nvCxnSpPr>
          <p:cNvPr id="25" name="Straight Connector 24"/>
          <p:cNvCxnSpPr/>
          <p:nvPr userDrawn="1"/>
        </p:nvCxnSpPr>
        <p:spPr>
          <a:xfrm flipV="1">
            <a:off x="0" y="3563286"/>
            <a:ext cx="855237" cy="283784"/>
          </a:xfrm>
          <a:prstGeom prst="line">
            <a:avLst/>
          </a:prstGeom>
          <a:noFill/>
          <a:ln w="5715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cxnSp>
      <p:cxnSp>
        <p:nvCxnSpPr>
          <p:cNvPr id="26" name="Straight Connector 25"/>
          <p:cNvCxnSpPr/>
          <p:nvPr userDrawn="1"/>
        </p:nvCxnSpPr>
        <p:spPr>
          <a:xfrm flipH="1" flipV="1">
            <a:off x="2615262" y="2548738"/>
            <a:ext cx="971990" cy="514790"/>
          </a:xfrm>
          <a:prstGeom prst="line">
            <a:avLst/>
          </a:prstGeom>
          <a:noFill/>
          <a:ln w="5715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cxnSp>
      <p:cxnSp>
        <p:nvCxnSpPr>
          <p:cNvPr id="27" name="Straight Connector 26"/>
          <p:cNvCxnSpPr/>
          <p:nvPr userDrawn="1"/>
        </p:nvCxnSpPr>
        <p:spPr>
          <a:xfrm flipH="1">
            <a:off x="1183135" y="3917242"/>
            <a:ext cx="2187365" cy="853503"/>
          </a:xfrm>
          <a:prstGeom prst="line">
            <a:avLst/>
          </a:prstGeom>
          <a:noFill/>
          <a:ln w="5715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cxnSp>
      <p:cxnSp>
        <p:nvCxnSpPr>
          <p:cNvPr id="28" name="Straight Connector 27"/>
          <p:cNvCxnSpPr>
            <a:endCxn id="10" idx="6"/>
          </p:cNvCxnSpPr>
          <p:nvPr userDrawn="1"/>
        </p:nvCxnSpPr>
        <p:spPr>
          <a:xfrm flipH="1" flipV="1">
            <a:off x="1066381" y="2082072"/>
            <a:ext cx="872292" cy="234390"/>
          </a:xfrm>
          <a:prstGeom prst="line">
            <a:avLst/>
          </a:prstGeom>
          <a:noFill/>
          <a:ln w="5715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cxnSp>
      <p:cxnSp>
        <p:nvCxnSpPr>
          <p:cNvPr id="29" name="Straight Connector 28"/>
          <p:cNvCxnSpPr>
            <a:stCxn id="13" idx="7"/>
          </p:cNvCxnSpPr>
          <p:nvPr userDrawn="1"/>
        </p:nvCxnSpPr>
        <p:spPr>
          <a:xfrm flipV="1">
            <a:off x="1422112" y="2619551"/>
            <a:ext cx="501929" cy="548220"/>
          </a:xfrm>
          <a:prstGeom prst="line">
            <a:avLst/>
          </a:prstGeom>
          <a:noFill/>
          <a:ln w="5715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30" name="Oval 29"/>
          <p:cNvSpPr/>
          <p:nvPr userDrawn="1"/>
        </p:nvSpPr>
        <p:spPr>
          <a:xfrm>
            <a:off x="501501" y="4564537"/>
            <a:ext cx="711816" cy="711816"/>
          </a:xfrm>
          <a:prstGeom prst="ellipse">
            <a:avLst/>
          </a:prstGeom>
          <a:noFill/>
          <a:ln w="5715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cxnSp>
        <p:nvCxnSpPr>
          <p:cNvPr id="31" name="Straight Connector 30"/>
          <p:cNvCxnSpPr/>
          <p:nvPr userDrawn="1"/>
        </p:nvCxnSpPr>
        <p:spPr>
          <a:xfrm flipV="1">
            <a:off x="1" y="5257800"/>
            <a:ext cx="710472" cy="1600200"/>
          </a:xfrm>
          <a:prstGeom prst="line">
            <a:avLst/>
          </a:prstGeom>
          <a:noFill/>
          <a:ln w="5715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cxnSp>
      <p:cxnSp>
        <p:nvCxnSpPr>
          <p:cNvPr id="32" name="Straight Connector 31"/>
          <p:cNvCxnSpPr/>
          <p:nvPr userDrawn="1"/>
        </p:nvCxnSpPr>
        <p:spPr>
          <a:xfrm flipH="1" flipV="1">
            <a:off x="0" y="1811854"/>
            <a:ext cx="402303" cy="148847"/>
          </a:xfrm>
          <a:prstGeom prst="line">
            <a:avLst/>
          </a:prstGeom>
          <a:noFill/>
          <a:ln w="5715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cxnSp>
      <p:cxnSp>
        <p:nvCxnSpPr>
          <p:cNvPr id="33" name="Straight Connector 32"/>
          <p:cNvCxnSpPr/>
          <p:nvPr userDrawn="1"/>
        </p:nvCxnSpPr>
        <p:spPr>
          <a:xfrm flipH="1">
            <a:off x="0" y="2390886"/>
            <a:ext cx="507953" cy="559530"/>
          </a:xfrm>
          <a:prstGeom prst="line">
            <a:avLst/>
          </a:prstGeom>
          <a:noFill/>
          <a:ln w="5715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cxnSp>
      <p:pic>
        <p:nvPicPr>
          <p:cNvPr id="34" name="Picture 3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455943" y="3131644"/>
            <a:ext cx="1529534" cy="542860"/>
          </a:xfrm>
          <a:prstGeom prst="rect">
            <a:avLst/>
          </a:prstGeom>
        </p:spPr>
      </p:pic>
    </p:spTree>
    <p:extLst>
      <p:ext uri="{BB962C8B-B14F-4D97-AF65-F5344CB8AC3E}">
        <p14:creationId xmlns:p14="http://schemas.microsoft.com/office/powerpoint/2010/main" val="22439790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lv-LV"/>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p:cNvSpPr>
            <a:spLocks noGrp="1"/>
          </p:cNvSpPr>
          <p:nvPr>
            <p:ph type="dt" sz="half" idx="10"/>
          </p:nvPr>
        </p:nvSpPr>
        <p:spPr/>
        <p:txBody>
          <a:bodyPr/>
          <a:lstStyle/>
          <a:p>
            <a:fld id="{A52910F9-70A1-4285-B925-159D9A5DA12F}" type="datetime1">
              <a:rPr lang="lv-LV" smtClean="0"/>
              <a:t>16.02.2022</a:t>
            </a:fld>
            <a:endParaRPr lang="lv-LV"/>
          </a:p>
        </p:txBody>
      </p:sp>
      <p:sp>
        <p:nvSpPr>
          <p:cNvPr id="5" name="Footer Placeholder 4"/>
          <p:cNvSpPr>
            <a:spLocks noGrp="1"/>
          </p:cNvSpPr>
          <p:nvPr>
            <p:ph type="ftr" sz="quarter" idx="11"/>
          </p:nvPr>
        </p:nvSpPr>
        <p:spPr/>
        <p:txBody>
          <a:bodyPr/>
          <a:lstStyle/>
          <a:p>
            <a:r>
              <a:rPr lang="lv-LV" dirty="0"/>
              <a:t>RTU EVIF Vides aizsardzības un siltuma sistēmu institūts</a:t>
            </a:r>
          </a:p>
        </p:txBody>
      </p:sp>
      <p:sp>
        <p:nvSpPr>
          <p:cNvPr id="6" name="Slide Number Placeholder 5"/>
          <p:cNvSpPr>
            <a:spLocks noGrp="1"/>
          </p:cNvSpPr>
          <p:nvPr>
            <p:ph type="sldNum" sz="quarter" idx="12"/>
          </p:nvPr>
        </p:nvSpPr>
        <p:spPr/>
        <p:txBody>
          <a:bodyPr/>
          <a:lstStyle/>
          <a:p>
            <a:fld id="{22AF5885-8C96-4DA3-88C8-950E9AF394B8}" type="slidenum">
              <a:rPr lang="lv-LV" smtClean="0"/>
              <a:t>‹#›</a:t>
            </a:fld>
            <a:endParaRPr lang="lv-LV"/>
          </a:p>
        </p:txBody>
      </p:sp>
    </p:spTree>
    <p:extLst>
      <p:ext uri="{BB962C8B-B14F-4D97-AF65-F5344CB8AC3E}">
        <p14:creationId xmlns:p14="http://schemas.microsoft.com/office/powerpoint/2010/main" val="16131582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lv-LV"/>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p:cNvSpPr>
            <a:spLocks noGrp="1"/>
          </p:cNvSpPr>
          <p:nvPr>
            <p:ph type="dt" sz="half" idx="10"/>
          </p:nvPr>
        </p:nvSpPr>
        <p:spPr/>
        <p:txBody>
          <a:bodyPr/>
          <a:lstStyle/>
          <a:p>
            <a:fld id="{DE511282-F8C7-4506-A9F5-FD58CDD51773}" type="datetime1">
              <a:rPr lang="lv-LV" smtClean="0"/>
              <a:t>16.02.2022</a:t>
            </a:fld>
            <a:endParaRPr lang="lv-LV"/>
          </a:p>
        </p:txBody>
      </p:sp>
      <p:sp>
        <p:nvSpPr>
          <p:cNvPr id="5" name="Footer Placeholder 4"/>
          <p:cNvSpPr>
            <a:spLocks noGrp="1"/>
          </p:cNvSpPr>
          <p:nvPr>
            <p:ph type="ftr" sz="quarter" idx="11"/>
          </p:nvPr>
        </p:nvSpPr>
        <p:spPr/>
        <p:txBody>
          <a:bodyPr/>
          <a:lstStyle/>
          <a:p>
            <a:r>
              <a:rPr lang="lv-LV" dirty="0"/>
              <a:t>RTU EVIF Vides aizsardzības un siltuma sistēmu institūts</a:t>
            </a:r>
          </a:p>
        </p:txBody>
      </p:sp>
      <p:sp>
        <p:nvSpPr>
          <p:cNvPr id="6" name="Slide Number Placeholder 5"/>
          <p:cNvSpPr>
            <a:spLocks noGrp="1"/>
          </p:cNvSpPr>
          <p:nvPr>
            <p:ph type="sldNum" sz="quarter" idx="12"/>
          </p:nvPr>
        </p:nvSpPr>
        <p:spPr/>
        <p:txBody>
          <a:bodyPr/>
          <a:lstStyle/>
          <a:p>
            <a:fld id="{22AF5885-8C96-4DA3-88C8-950E9AF394B8}" type="slidenum">
              <a:rPr lang="lv-LV" smtClean="0"/>
              <a:t>‹#›</a:t>
            </a:fld>
            <a:endParaRPr lang="lv-LV"/>
          </a:p>
        </p:txBody>
      </p:sp>
    </p:spTree>
    <p:extLst>
      <p:ext uri="{BB962C8B-B14F-4D97-AF65-F5344CB8AC3E}">
        <p14:creationId xmlns:p14="http://schemas.microsoft.com/office/powerpoint/2010/main" val="35378807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rgbClr val="E7E2DD"/>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9452429" cy="1325563"/>
          </a:xfrm>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lv-LV"/>
          </a:p>
        </p:txBody>
      </p:sp>
      <p:sp>
        <p:nvSpPr>
          <p:cNvPr id="3" name="Content Placeholder 2"/>
          <p:cNvSpPr>
            <a:spLocks noGrp="1"/>
          </p:cNvSpPr>
          <p:nvPr>
            <p:ph idx="1"/>
          </p:nvPr>
        </p:nvSpPr>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lv-LV" dirty="0"/>
          </a:p>
        </p:txBody>
      </p:sp>
      <p:sp>
        <p:nvSpPr>
          <p:cNvPr id="4" name="Date Placeholder 3"/>
          <p:cNvSpPr>
            <a:spLocks noGrp="1"/>
          </p:cNvSpPr>
          <p:nvPr>
            <p:ph type="dt" sz="half" idx="10"/>
          </p:nvPr>
        </p:nvSpPr>
        <p:spPr/>
        <p:txBody>
          <a:bodyPr/>
          <a:lstStyle>
            <a:lvl1pPr>
              <a:defRPr>
                <a:solidFill>
                  <a:schemeClr val="tx1">
                    <a:lumMod val="75000"/>
                    <a:lumOff val="25000"/>
                  </a:schemeClr>
                </a:solidFill>
              </a:defRPr>
            </a:lvl1pPr>
          </a:lstStyle>
          <a:p>
            <a:fld id="{9F1E3D83-9E52-4F3A-AE19-FBF4A6BE1CF8}" type="datetime1">
              <a:rPr lang="lv-LV" smtClean="0"/>
              <a:pPr/>
              <a:t>16.02.2022</a:t>
            </a:fld>
            <a:endParaRPr lang="lv-LV"/>
          </a:p>
        </p:txBody>
      </p:sp>
      <p:sp>
        <p:nvSpPr>
          <p:cNvPr id="5" name="Footer Placeholder 4"/>
          <p:cNvSpPr>
            <a:spLocks noGrp="1"/>
          </p:cNvSpPr>
          <p:nvPr>
            <p:ph type="ftr" sz="quarter" idx="11"/>
          </p:nvPr>
        </p:nvSpPr>
        <p:spPr/>
        <p:txBody>
          <a:bodyPr/>
          <a:lstStyle>
            <a:lvl1pPr>
              <a:defRPr>
                <a:solidFill>
                  <a:schemeClr val="tx1">
                    <a:lumMod val="75000"/>
                    <a:lumOff val="25000"/>
                  </a:schemeClr>
                </a:solidFill>
              </a:defRPr>
            </a:lvl1pPr>
          </a:lstStyle>
          <a:p>
            <a:r>
              <a:rPr lang="lv-LV" dirty="0"/>
              <a:t>RTU EVIF Vides aizsardzības un siltuma sistēmu institūts</a:t>
            </a:r>
          </a:p>
        </p:txBody>
      </p:sp>
      <p:sp>
        <p:nvSpPr>
          <p:cNvPr id="6" name="Slide Number Placeholder 5"/>
          <p:cNvSpPr>
            <a:spLocks noGrp="1"/>
          </p:cNvSpPr>
          <p:nvPr>
            <p:ph type="sldNum" sz="quarter" idx="12"/>
          </p:nvPr>
        </p:nvSpPr>
        <p:spPr/>
        <p:txBody>
          <a:bodyPr/>
          <a:lstStyle>
            <a:lvl1pPr>
              <a:defRPr>
                <a:solidFill>
                  <a:schemeClr val="tx1">
                    <a:lumMod val="75000"/>
                    <a:lumOff val="25000"/>
                  </a:schemeClr>
                </a:solidFill>
              </a:defRPr>
            </a:lvl1pPr>
          </a:lstStyle>
          <a:p>
            <a:fld id="{22AF5885-8C96-4DA3-88C8-950E9AF394B8}" type="slidenum">
              <a:rPr lang="lv-LV" smtClean="0"/>
              <a:pPr/>
              <a:t>‹#›</a:t>
            </a:fld>
            <a:endParaRPr lang="lv-LV"/>
          </a:p>
        </p:txBody>
      </p:sp>
      <p:sp>
        <p:nvSpPr>
          <p:cNvPr id="7" name="Oval 6"/>
          <p:cNvSpPr/>
          <p:nvPr userDrawn="1"/>
        </p:nvSpPr>
        <p:spPr>
          <a:xfrm>
            <a:off x="10740571" y="217294"/>
            <a:ext cx="1267815" cy="1267815"/>
          </a:xfrm>
          <a:prstGeom prst="ellipse">
            <a:avLst/>
          </a:prstGeom>
          <a:noFill/>
          <a:ln w="5715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cxnSp>
        <p:nvCxnSpPr>
          <p:cNvPr id="9" name="Straight Connector 8"/>
          <p:cNvCxnSpPr/>
          <p:nvPr userDrawn="1"/>
        </p:nvCxnSpPr>
        <p:spPr>
          <a:xfrm flipH="1" flipV="1">
            <a:off x="11606424" y="1412718"/>
            <a:ext cx="585576" cy="1228882"/>
          </a:xfrm>
          <a:prstGeom prst="line">
            <a:avLst/>
          </a:prstGeom>
          <a:noFill/>
          <a:ln w="5715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cxnSp>
      <p:cxnSp>
        <p:nvCxnSpPr>
          <p:cNvPr id="10" name="Straight Connector 9"/>
          <p:cNvCxnSpPr/>
          <p:nvPr userDrawn="1"/>
        </p:nvCxnSpPr>
        <p:spPr>
          <a:xfrm flipH="1" flipV="1">
            <a:off x="9071429" y="0"/>
            <a:ext cx="1746663" cy="516365"/>
          </a:xfrm>
          <a:prstGeom prst="line">
            <a:avLst/>
          </a:prstGeom>
          <a:noFill/>
          <a:ln w="5715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cxnSp>
      <p:cxnSp>
        <p:nvCxnSpPr>
          <p:cNvPr id="13" name="Straight Connector 12"/>
          <p:cNvCxnSpPr/>
          <p:nvPr userDrawn="1"/>
        </p:nvCxnSpPr>
        <p:spPr>
          <a:xfrm flipH="1">
            <a:off x="11820577" y="0"/>
            <a:ext cx="371423" cy="405123"/>
          </a:xfrm>
          <a:prstGeom prst="line">
            <a:avLst/>
          </a:prstGeom>
          <a:noFill/>
          <a:ln w="5715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cxnSp>
      <p:pic>
        <p:nvPicPr>
          <p:cNvPr id="16" name="Picture 1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900173" y="680473"/>
            <a:ext cx="955769" cy="339220"/>
          </a:xfrm>
          <a:prstGeom prst="rect">
            <a:avLst/>
          </a:prstGeom>
        </p:spPr>
      </p:pic>
    </p:spTree>
    <p:extLst>
      <p:ext uri="{BB962C8B-B14F-4D97-AF65-F5344CB8AC3E}">
        <p14:creationId xmlns:p14="http://schemas.microsoft.com/office/powerpoint/2010/main" val="27218094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bg>
      <p:bgPr>
        <a:solidFill>
          <a:srgbClr val="E7E2DD"/>
        </a:solid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lvl1pPr>
              <a:defRPr>
                <a:solidFill>
                  <a:schemeClr val="tx1">
                    <a:lumMod val="75000"/>
                    <a:lumOff val="25000"/>
                  </a:schemeClr>
                </a:solidFill>
              </a:defRPr>
            </a:lvl1pPr>
          </a:lstStyle>
          <a:p>
            <a:fld id="{781BDC0F-E3B7-449E-9E86-64320B8FDAAF}" type="datetime1">
              <a:rPr lang="lv-LV" smtClean="0"/>
              <a:pPr/>
              <a:t>16.02.2022</a:t>
            </a:fld>
            <a:endParaRPr lang="lv-LV"/>
          </a:p>
        </p:txBody>
      </p:sp>
      <p:sp>
        <p:nvSpPr>
          <p:cNvPr id="5" name="Footer Placeholder 4"/>
          <p:cNvSpPr>
            <a:spLocks noGrp="1"/>
          </p:cNvSpPr>
          <p:nvPr>
            <p:ph type="ftr" sz="quarter" idx="11"/>
          </p:nvPr>
        </p:nvSpPr>
        <p:spPr/>
        <p:txBody>
          <a:bodyPr/>
          <a:lstStyle>
            <a:lvl1pPr>
              <a:defRPr>
                <a:solidFill>
                  <a:schemeClr val="tx1">
                    <a:lumMod val="75000"/>
                    <a:lumOff val="25000"/>
                  </a:schemeClr>
                </a:solidFill>
              </a:defRPr>
            </a:lvl1pPr>
          </a:lstStyle>
          <a:p>
            <a:r>
              <a:rPr lang="lv-LV" dirty="0"/>
              <a:t>RTU EVIF Vides aizsardzības un siltuma sistēmu institūts</a:t>
            </a:r>
          </a:p>
        </p:txBody>
      </p:sp>
      <p:sp>
        <p:nvSpPr>
          <p:cNvPr id="6" name="Slide Number Placeholder 5"/>
          <p:cNvSpPr>
            <a:spLocks noGrp="1"/>
          </p:cNvSpPr>
          <p:nvPr>
            <p:ph type="sldNum" sz="quarter" idx="12"/>
          </p:nvPr>
        </p:nvSpPr>
        <p:spPr/>
        <p:txBody>
          <a:bodyPr/>
          <a:lstStyle>
            <a:lvl1pPr>
              <a:defRPr>
                <a:solidFill>
                  <a:schemeClr val="tx1">
                    <a:lumMod val="75000"/>
                    <a:lumOff val="25000"/>
                  </a:schemeClr>
                </a:solidFill>
              </a:defRPr>
            </a:lvl1pPr>
          </a:lstStyle>
          <a:p>
            <a:fld id="{22AF5885-8C96-4DA3-88C8-950E9AF394B8}" type="slidenum">
              <a:rPr lang="lv-LV" smtClean="0"/>
              <a:pPr/>
              <a:t>‹#›</a:t>
            </a:fld>
            <a:endParaRPr lang="lv-LV"/>
          </a:p>
        </p:txBody>
      </p:sp>
      <p:sp>
        <p:nvSpPr>
          <p:cNvPr id="7" name="Title 1"/>
          <p:cNvSpPr>
            <a:spLocks noGrp="1"/>
          </p:cNvSpPr>
          <p:nvPr>
            <p:ph type="ctrTitle"/>
          </p:nvPr>
        </p:nvSpPr>
        <p:spPr>
          <a:xfrm>
            <a:off x="5639655" y="1515079"/>
            <a:ext cx="6552345" cy="1762136"/>
          </a:xfrm>
        </p:spPr>
        <p:txBody>
          <a:bodyPr anchor="b" anchorCtr="0">
            <a:normAutofit/>
          </a:bodyPr>
          <a:lstStyle/>
          <a:p>
            <a:pPr algn="l"/>
            <a:endParaRPr lang="lv-LV" sz="4400" dirty="0">
              <a:latin typeface="Arial" panose="020B0604020202020204" pitchFamily="34" charset="0"/>
              <a:cs typeface="Arial" panose="020B0604020202020204" pitchFamily="34" charset="0"/>
            </a:endParaRPr>
          </a:p>
        </p:txBody>
      </p:sp>
      <p:sp>
        <p:nvSpPr>
          <p:cNvPr id="8" name="Subtitle 2"/>
          <p:cNvSpPr>
            <a:spLocks noGrp="1"/>
          </p:cNvSpPr>
          <p:nvPr>
            <p:ph type="subTitle" idx="1"/>
          </p:nvPr>
        </p:nvSpPr>
        <p:spPr>
          <a:xfrm>
            <a:off x="5639656" y="3602038"/>
            <a:ext cx="5028344" cy="1655762"/>
          </a:xfrm>
        </p:spPr>
        <p:txBody>
          <a:bodyPr/>
          <a:lstStyle>
            <a:lvl1pPr marL="0" indent="0">
              <a:buNone/>
              <a:defRPr/>
            </a:lvl1pPr>
          </a:lstStyle>
          <a:p>
            <a:pPr algn="l"/>
            <a:endParaRPr lang="lv-LV" dirty="0">
              <a:latin typeface="Arial" panose="020B0604020202020204" pitchFamily="34" charset="0"/>
              <a:cs typeface="Arial" panose="020B0604020202020204" pitchFamily="34" charset="0"/>
            </a:endParaRPr>
          </a:p>
        </p:txBody>
      </p:sp>
      <p:sp>
        <p:nvSpPr>
          <p:cNvPr id="9" name="Oval 8"/>
          <p:cNvSpPr/>
          <p:nvPr userDrawn="1"/>
        </p:nvSpPr>
        <p:spPr>
          <a:xfrm>
            <a:off x="814539" y="1044153"/>
            <a:ext cx="711816" cy="711816"/>
          </a:xfrm>
          <a:prstGeom prst="ellipse">
            <a:avLst/>
          </a:prstGeom>
          <a:noFill/>
          <a:ln w="5715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10" name="Oval 9"/>
          <p:cNvSpPr/>
          <p:nvPr userDrawn="1"/>
        </p:nvSpPr>
        <p:spPr>
          <a:xfrm>
            <a:off x="1903446" y="2103423"/>
            <a:ext cx="711816" cy="711816"/>
          </a:xfrm>
          <a:prstGeom prst="ellipse">
            <a:avLst/>
          </a:prstGeom>
          <a:noFill/>
          <a:ln w="5715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11" name="Oval 10"/>
          <p:cNvSpPr/>
          <p:nvPr userDrawn="1"/>
        </p:nvSpPr>
        <p:spPr>
          <a:xfrm>
            <a:off x="814539" y="3063528"/>
            <a:ext cx="711816" cy="711816"/>
          </a:xfrm>
          <a:prstGeom prst="ellipse">
            <a:avLst/>
          </a:prstGeom>
          <a:noFill/>
          <a:ln w="5715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cxnSp>
        <p:nvCxnSpPr>
          <p:cNvPr id="12" name="Straight Connector 11"/>
          <p:cNvCxnSpPr>
            <a:stCxn id="11" idx="6"/>
          </p:cNvCxnSpPr>
          <p:nvPr userDrawn="1"/>
        </p:nvCxnSpPr>
        <p:spPr>
          <a:xfrm>
            <a:off x="1526355" y="3419436"/>
            <a:ext cx="1709183" cy="0"/>
          </a:xfrm>
          <a:prstGeom prst="line">
            <a:avLst/>
          </a:prstGeom>
          <a:noFill/>
          <a:ln w="5715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13" name="Oval 12"/>
          <p:cNvSpPr/>
          <p:nvPr userDrawn="1"/>
        </p:nvSpPr>
        <p:spPr>
          <a:xfrm>
            <a:off x="3235538" y="2437980"/>
            <a:ext cx="1922105" cy="1922105"/>
          </a:xfrm>
          <a:prstGeom prst="ellipse">
            <a:avLst/>
          </a:prstGeom>
          <a:noFill/>
          <a:ln w="5715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cxnSp>
        <p:nvCxnSpPr>
          <p:cNvPr id="15" name="Straight Connector 14"/>
          <p:cNvCxnSpPr/>
          <p:nvPr userDrawn="1"/>
        </p:nvCxnSpPr>
        <p:spPr>
          <a:xfrm flipV="1">
            <a:off x="971991" y="3775345"/>
            <a:ext cx="94390" cy="789192"/>
          </a:xfrm>
          <a:prstGeom prst="line">
            <a:avLst/>
          </a:prstGeom>
          <a:noFill/>
          <a:ln w="5715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cxnSp>
      <p:cxnSp>
        <p:nvCxnSpPr>
          <p:cNvPr id="16" name="Straight Connector 15"/>
          <p:cNvCxnSpPr/>
          <p:nvPr userDrawn="1"/>
        </p:nvCxnSpPr>
        <p:spPr>
          <a:xfrm flipV="1">
            <a:off x="0" y="3563286"/>
            <a:ext cx="855237" cy="283784"/>
          </a:xfrm>
          <a:prstGeom prst="line">
            <a:avLst/>
          </a:prstGeom>
          <a:noFill/>
          <a:ln w="5715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cxnSp>
      <p:cxnSp>
        <p:nvCxnSpPr>
          <p:cNvPr id="17" name="Straight Connector 16"/>
          <p:cNvCxnSpPr/>
          <p:nvPr userDrawn="1"/>
        </p:nvCxnSpPr>
        <p:spPr>
          <a:xfrm flipH="1" flipV="1">
            <a:off x="2615262" y="2548738"/>
            <a:ext cx="755238" cy="368633"/>
          </a:xfrm>
          <a:prstGeom prst="line">
            <a:avLst/>
          </a:prstGeom>
          <a:noFill/>
          <a:ln w="5715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cxnSp>
      <p:cxnSp>
        <p:nvCxnSpPr>
          <p:cNvPr id="18" name="Straight Connector 17"/>
          <p:cNvCxnSpPr/>
          <p:nvPr userDrawn="1"/>
        </p:nvCxnSpPr>
        <p:spPr>
          <a:xfrm flipH="1">
            <a:off x="1183135" y="3917242"/>
            <a:ext cx="2187365" cy="853503"/>
          </a:xfrm>
          <a:prstGeom prst="line">
            <a:avLst/>
          </a:prstGeom>
          <a:noFill/>
          <a:ln w="5715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cxnSp>
      <p:cxnSp>
        <p:nvCxnSpPr>
          <p:cNvPr id="19" name="Straight Connector 18"/>
          <p:cNvCxnSpPr>
            <a:stCxn id="10" idx="1"/>
            <a:endCxn id="9" idx="5"/>
          </p:cNvCxnSpPr>
          <p:nvPr userDrawn="1"/>
        </p:nvCxnSpPr>
        <p:spPr>
          <a:xfrm flipH="1" flipV="1">
            <a:off x="1422112" y="1651726"/>
            <a:ext cx="585577" cy="555940"/>
          </a:xfrm>
          <a:prstGeom prst="line">
            <a:avLst/>
          </a:prstGeom>
          <a:noFill/>
          <a:ln w="5715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cxnSp>
      <p:cxnSp>
        <p:nvCxnSpPr>
          <p:cNvPr id="20" name="Straight Connector 19"/>
          <p:cNvCxnSpPr>
            <a:stCxn id="11" idx="7"/>
          </p:cNvCxnSpPr>
          <p:nvPr userDrawn="1"/>
        </p:nvCxnSpPr>
        <p:spPr>
          <a:xfrm flipV="1">
            <a:off x="1422112" y="2619551"/>
            <a:ext cx="501929" cy="548220"/>
          </a:xfrm>
          <a:prstGeom prst="line">
            <a:avLst/>
          </a:prstGeom>
          <a:noFill/>
          <a:ln w="5715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21" name="Oval 20"/>
          <p:cNvSpPr/>
          <p:nvPr userDrawn="1"/>
        </p:nvSpPr>
        <p:spPr>
          <a:xfrm>
            <a:off x="501501" y="4564537"/>
            <a:ext cx="711816" cy="711816"/>
          </a:xfrm>
          <a:prstGeom prst="ellipse">
            <a:avLst/>
          </a:prstGeom>
          <a:noFill/>
          <a:ln w="5715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cxnSp>
        <p:nvCxnSpPr>
          <p:cNvPr id="22" name="Straight Connector 21"/>
          <p:cNvCxnSpPr/>
          <p:nvPr userDrawn="1"/>
        </p:nvCxnSpPr>
        <p:spPr>
          <a:xfrm flipV="1">
            <a:off x="1" y="5257800"/>
            <a:ext cx="710472" cy="1600200"/>
          </a:xfrm>
          <a:prstGeom prst="line">
            <a:avLst/>
          </a:prstGeom>
          <a:noFill/>
          <a:ln w="5715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cxnSp>
      <p:cxnSp>
        <p:nvCxnSpPr>
          <p:cNvPr id="23" name="Straight Connector 22"/>
          <p:cNvCxnSpPr>
            <a:stCxn id="9" idx="1"/>
          </p:cNvCxnSpPr>
          <p:nvPr userDrawn="1"/>
        </p:nvCxnSpPr>
        <p:spPr>
          <a:xfrm flipH="1" flipV="1">
            <a:off x="0" y="7059"/>
            <a:ext cx="918782" cy="1141337"/>
          </a:xfrm>
          <a:prstGeom prst="line">
            <a:avLst/>
          </a:prstGeom>
          <a:noFill/>
          <a:ln w="5715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cxnSp>
      <p:cxnSp>
        <p:nvCxnSpPr>
          <p:cNvPr id="24" name="Straight Connector 23"/>
          <p:cNvCxnSpPr>
            <a:stCxn id="9" idx="3"/>
          </p:cNvCxnSpPr>
          <p:nvPr userDrawn="1"/>
        </p:nvCxnSpPr>
        <p:spPr>
          <a:xfrm flipH="1">
            <a:off x="0" y="1651726"/>
            <a:ext cx="918782" cy="751538"/>
          </a:xfrm>
          <a:prstGeom prst="line">
            <a:avLst/>
          </a:prstGeom>
          <a:noFill/>
          <a:ln w="5715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cxnSp>
      <p:cxnSp>
        <p:nvCxnSpPr>
          <p:cNvPr id="30" name="Straight Connector 29"/>
          <p:cNvCxnSpPr/>
          <p:nvPr userDrawn="1"/>
        </p:nvCxnSpPr>
        <p:spPr>
          <a:xfrm flipH="1">
            <a:off x="1402533" y="4249"/>
            <a:ext cx="1402530" cy="1102376"/>
          </a:xfrm>
          <a:prstGeom prst="line">
            <a:avLst/>
          </a:prstGeom>
          <a:noFill/>
          <a:ln w="5715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cxnSp>
      <p:cxnSp>
        <p:nvCxnSpPr>
          <p:cNvPr id="32" name="Straight Connector 31"/>
          <p:cNvCxnSpPr>
            <a:stCxn id="11" idx="0"/>
          </p:cNvCxnSpPr>
          <p:nvPr userDrawn="1"/>
        </p:nvCxnSpPr>
        <p:spPr>
          <a:xfrm flipH="1" flipV="1">
            <a:off x="1169746" y="1730148"/>
            <a:ext cx="701" cy="1333380"/>
          </a:xfrm>
          <a:prstGeom prst="line">
            <a:avLst/>
          </a:prstGeom>
          <a:noFill/>
          <a:ln w="5715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cxnSp>
      <p:cxnSp>
        <p:nvCxnSpPr>
          <p:cNvPr id="35" name="Straight Connector 34"/>
          <p:cNvCxnSpPr/>
          <p:nvPr userDrawn="1"/>
        </p:nvCxnSpPr>
        <p:spPr>
          <a:xfrm>
            <a:off x="5150384" y="3419436"/>
            <a:ext cx="7041616" cy="0"/>
          </a:xfrm>
          <a:prstGeom prst="line">
            <a:avLst/>
          </a:prstGeom>
          <a:noFill/>
          <a:ln w="5715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cxnSp>
      <p:pic>
        <p:nvPicPr>
          <p:cNvPr id="39" name="Picture 3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455943" y="3131644"/>
            <a:ext cx="1529534" cy="542860"/>
          </a:xfrm>
          <a:prstGeom prst="rect">
            <a:avLst/>
          </a:prstGeom>
        </p:spPr>
      </p:pic>
    </p:spTree>
    <p:extLst>
      <p:ext uri="{BB962C8B-B14F-4D97-AF65-F5344CB8AC3E}">
        <p14:creationId xmlns:p14="http://schemas.microsoft.com/office/powerpoint/2010/main" val="21118110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lv-LV"/>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5" name="Date Placeholder 4"/>
          <p:cNvSpPr>
            <a:spLocks noGrp="1"/>
          </p:cNvSpPr>
          <p:nvPr>
            <p:ph type="dt" sz="half" idx="10"/>
          </p:nvPr>
        </p:nvSpPr>
        <p:spPr/>
        <p:txBody>
          <a:bodyPr/>
          <a:lstStyle/>
          <a:p>
            <a:fld id="{B4870DF4-76AA-44DC-AAA0-A5BB65DE3651}" type="datetime1">
              <a:rPr lang="lv-LV" smtClean="0"/>
              <a:t>16.02.2022</a:t>
            </a:fld>
            <a:endParaRPr lang="lv-LV"/>
          </a:p>
        </p:txBody>
      </p:sp>
      <p:sp>
        <p:nvSpPr>
          <p:cNvPr id="6" name="Footer Placeholder 5"/>
          <p:cNvSpPr>
            <a:spLocks noGrp="1"/>
          </p:cNvSpPr>
          <p:nvPr>
            <p:ph type="ftr" sz="quarter" idx="11"/>
          </p:nvPr>
        </p:nvSpPr>
        <p:spPr/>
        <p:txBody>
          <a:bodyPr/>
          <a:lstStyle/>
          <a:p>
            <a:r>
              <a:rPr lang="lv-LV" dirty="0"/>
              <a:t>RTU EVIF Vides aizsardzības un siltuma sistēmu institūts</a:t>
            </a:r>
          </a:p>
        </p:txBody>
      </p:sp>
      <p:sp>
        <p:nvSpPr>
          <p:cNvPr id="7" name="Slide Number Placeholder 6"/>
          <p:cNvSpPr>
            <a:spLocks noGrp="1"/>
          </p:cNvSpPr>
          <p:nvPr>
            <p:ph type="sldNum" sz="quarter" idx="12"/>
          </p:nvPr>
        </p:nvSpPr>
        <p:spPr/>
        <p:txBody>
          <a:bodyPr/>
          <a:lstStyle/>
          <a:p>
            <a:fld id="{22AF5885-8C96-4DA3-88C8-950E9AF394B8}" type="slidenum">
              <a:rPr lang="lv-LV" smtClean="0"/>
              <a:t>‹#›</a:t>
            </a:fld>
            <a:endParaRPr lang="lv-LV"/>
          </a:p>
        </p:txBody>
      </p:sp>
    </p:spTree>
    <p:extLst>
      <p:ext uri="{BB962C8B-B14F-4D97-AF65-F5344CB8AC3E}">
        <p14:creationId xmlns:p14="http://schemas.microsoft.com/office/powerpoint/2010/main" val="36015276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lv-LV"/>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7" name="Date Placeholder 6"/>
          <p:cNvSpPr>
            <a:spLocks noGrp="1"/>
          </p:cNvSpPr>
          <p:nvPr>
            <p:ph type="dt" sz="half" idx="10"/>
          </p:nvPr>
        </p:nvSpPr>
        <p:spPr/>
        <p:txBody>
          <a:bodyPr/>
          <a:lstStyle/>
          <a:p>
            <a:fld id="{DAB61354-E577-4EE2-AD1D-90339CABB0E2}" type="datetime1">
              <a:rPr lang="lv-LV" smtClean="0"/>
              <a:t>16.02.2022</a:t>
            </a:fld>
            <a:endParaRPr lang="lv-LV"/>
          </a:p>
        </p:txBody>
      </p:sp>
      <p:sp>
        <p:nvSpPr>
          <p:cNvPr id="8" name="Footer Placeholder 7"/>
          <p:cNvSpPr>
            <a:spLocks noGrp="1"/>
          </p:cNvSpPr>
          <p:nvPr>
            <p:ph type="ftr" sz="quarter" idx="11"/>
          </p:nvPr>
        </p:nvSpPr>
        <p:spPr/>
        <p:txBody>
          <a:bodyPr/>
          <a:lstStyle/>
          <a:p>
            <a:r>
              <a:rPr lang="lv-LV" dirty="0"/>
              <a:t>RTU EVIF Vides aizsardzības un siltuma sistēmu institūts</a:t>
            </a:r>
          </a:p>
        </p:txBody>
      </p:sp>
      <p:sp>
        <p:nvSpPr>
          <p:cNvPr id="9" name="Slide Number Placeholder 8"/>
          <p:cNvSpPr>
            <a:spLocks noGrp="1"/>
          </p:cNvSpPr>
          <p:nvPr>
            <p:ph type="sldNum" sz="quarter" idx="12"/>
          </p:nvPr>
        </p:nvSpPr>
        <p:spPr/>
        <p:txBody>
          <a:bodyPr/>
          <a:lstStyle/>
          <a:p>
            <a:fld id="{22AF5885-8C96-4DA3-88C8-950E9AF394B8}" type="slidenum">
              <a:rPr lang="lv-LV" smtClean="0"/>
              <a:t>‹#›</a:t>
            </a:fld>
            <a:endParaRPr lang="lv-LV"/>
          </a:p>
        </p:txBody>
      </p:sp>
    </p:spTree>
    <p:extLst>
      <p:ext uri="{BB962C8B-B14F-4D97-AF65-F5344CB8AC3E}">
        <p14:creationId xmlns:p14="http://schemas.microsoft.com/office/powerpoint/2010/main" val="30504697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lv-LV"/>
          </a:p>
        </p:txBody>
      </p:sp>
      <p:sp>
        <p:nvSpPr>
          <p:cNvPr id="3" name="Date Placeholder 2"/>
          <p:cNvSpPr>
            <a:spLocks noGrp="1"/>
          </p:cNvSpPr>
          <p:nvPr>
            <p:ph type="dt" sz="half" idx="10"/>
          </p:nvPr>
        </p:nvSpPr>
        <p:spPr/>
        <p:txBody>
          <a:bodyPr/>
          <a:lstStyle/>
          <a:p>
            <a:fld id="{B4B8FAEF-0B7B-4D76-8B36-71DF98C93D0B}" type="datetime1">
              <a:rPr lang="lv-LV" smtClean="0"/>
              <a:t>16.02.2022</a:t>
            </a:fld>
            <a:endParaRPr lang="lv-LV"/>
          </a:p>
        </p:txBody>
      </p:sp>
      <p:sp>
        <p:nvSpPr>
          <p:cNvPr id="4" name="Footer Placeholder 3"/>
          <p:cNvSpPr>
            <a:spLocks noGrp="1"/>
          </p:cNvSpPr>
          <p:nvPr>
            <p:ph type="ftr" sz="quarter" idx="11"/>
          </p:nvPr>
        </p:nvSpPr>
        <p:spPr/>
        <p:txBody>
          <a:bodyPr/>
          <a:lstStyle/>
          <a:p>
            <a:r>
              <a:rPr lang="lv-LV" dirty="0"/>
              <a:t>RTU EVIF Vides aizsardzības un siltuma sistēmu institūts</a:t>
            </a:r>
          </a:p>
        </p:txBody>
      </p:sp>
      <p:sp>
        <p:nvSpPr>
          <p:cNvPr id="5" name="Slide Number Placeholder 4"/>
          <p:cNvSpPr>
            <a:spLocks noGrp="1"/>
          </p:cNvSpPr>
          <p:nvPr>
            <p:ph type="sldNum" sz="quarter" idx="12"/>
          </p:nvPr>
        </p:nvSpPr>
        <p:spPr/>
        <p:txBody>
          <a:bodyPr/>
          <a:lstStyle/>
          <a:p>
            <a:fld id="{22AF5885-8C96-4DA3-88C8-950E9AF394B8}" type="slidenum">
              <a:rPr lang="lv-LV" smtClean="0"/>
              <a:t>‹#›</a:t>
            </a:fld>
            <a:endParaRPr lang="lv-LV"/>
          </a:p>
        </p:txBody>
      </p:sp>
    </p:spTree>
    <p:extLst>
      <p:ext uri="{BB962C8B-B14F-4D97-AF65-F5344CB8AC3E}">
        <p14:creationId xmlns:p14="http://schemas.microsoft.com/office/powerpoint/2010/main" val="41228389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01933DD-E7E4-4463-B4D5-5BDBFB015881}" type="datetime1">
              <a:rPr lang="lv-LV" smtClean="0"/>
              <a:t>16.02.2022</a:t>
            </a:fld>
            <a:endParaRPr lang="lv-LV"/>
          </a:p>
        </p:txBody>
      </p:sp>
      <p:sp>
        <p:nvSpPr>
          <p:cNvPr id="3" name="Footer Placeholder 2"/>
          <p:cNvSpPr>
            <a:spLocks noGrp="1"/>
          </p:cNvSpPr>
          <p:nvPr>
            <p:ph type="ftr" sz="quarter" idx="11"/>
          </p:nvPr>
        </p:nvSpPr>
        <p:spPr/>
        <p:txBody>
          <a:bodyPr/>
          <a:lstStyle/>
          <a:p>
            <a:r>
              <a:rPr lang="lv-LV" dirty="0"/>
              <a:t>RTU EVIF Vides aizsardzības un siltuma sistēmu institūts</a:t>
            </a:r>
          </a:p>
        </p:txBody>
      </p:sp>
      <p:sp>
        <p:nvSpPr>
          <p:cNvPr id="4" name="Slide Number Placeholder 3"/>
          <p:cNvSpPr>
            <a:spLocks noGrp="1"/>
          </p:cNvSpPr>
          <p:nvPr>
            <p:ph type="sldNum" sz="quarter" idx="12"/>
          </p:nvPr>
        </p:nvSpPr>
        <p:spPr/>
        <p:txBody>
          <a:bodyPr/>
          <a:lstStyle/>
          <a:p>
            <a:fld id="{22AF5885-8C96-4DA3-88C8-950E9AF394B8}" type="slidenum">
              <a:rPr lang="lv-LV" smtClean="0"/>
              <a:t>‹#›</a:t>
            </a:fld>
            <a:endParaRPr lang="lv-LV"/>
          </a:p>
        </p:txBody>
      </p:sp>
    </p:spTree>
    <p:extLst>
      <p:ext uri="{BB962C8B-B14F-4D97-AF65-F5344CB8AC3E}">
        <p14:creationId xmlns:p14="http://schemas.microsoft.com/office/powerpoint/2010/main" val="4630310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lv-LV"/>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FFFCF56-8F24-4C74-870B-D11395121072}" type="datetime1">
              <a:rPr lang="lv-LV" smtClean="0"/>
              <a:t>16.02.2022</a:t>
            </a:fld>
            <a:endParaRPr lang="lv-LV"/>
          </a:p>
        </p:txBody>
      </p:sp>
      <p:sp>
        <p:nvSpPr>
          <p:cNvPr id="6" name="Footer Placeholder 5"/>
          <p:cNvSpPr>
            <a:spLocks noGrp="1"/>
          </p:cNvSpPr>
          <p:nvPr>
            <p:ph type="ftr" sz="quarter" idx="11"/>
          </p:nvPr>
        </p:nvSpPr>
        <p:spPr/>
        <p:txBody>
          <a:bodyPr/>
          <a:lstStyle/>
          <a:p>
            <a:r>
              <a:rPr lang="lv-LV" dirty="0"/>
              <a:t>RTU EVIF Vides aizsardzības un siltuma sistēmu institūts</a:t>
            </a:r>
          </a:p>
        </p:txBody>
      </p:sp>
      <p:sp>
        <p:nvSpPr>
          <p:cNvPr id="7" name="Slide Number Placeholder 6"/>
          <p:cNvSpPr>
            <a:spLocks noGrp="1"/>
          </p:cNvSpPr>
          <p:nvPr>
            <p:ph type="sldNum" sz="quarter" idx="12"/>
          </p:nvPr>
        </p:nvSpPr>
        <p:spPr/>
        <p:txBody>
          <a:bodyPr/>
          <a:lstStyle/>
          <a:p>
            <a:fld id="{22AF5885-8C96-4DA3-88C8-950E9AF394B8}" type="slidenum">
              <a:rPr lang="lv-LV" smtClean="0"/>
              <a:t>‹#›</a:t>
            </a:fld>
            <a:endParaRPr lang="lv-LV"/>
          </a:p>
        </p:txBody>
      </p:sp>
    </p:spTree>
    <p:extLst>
      <p:ext uri="{BB962C8B-B14F-4D97-AF65-F5344CB8AC3E}">
        <p14:creationId xmlns:p14="http://schemas.microsoft.com/office/powerpoint/2010/main" val="4260257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lv-LV"/>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v-LV"/>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ADF2AB4-147A-4133-9EEA-36153591AF6D}" type="datetime1">
              <a:rPr lang="lv-LV" smtClean="0"/>
              <a:t>16.02.2022</a:t>
            </a:fld>
            <a:endParaRPr lang="lv-LV"/>
          </a:p>
        </p:txBody>
      </p:sp>
      <p:sp>
        <p:nvSpPr>
          <p:cNvPr id="6" name="Footer Placeholder 5"/>
          <p:cNvSpPr>
            <a:spLocks noGrp="1"/>
          </p:cNvSpPr>
          <p:nvPr>
            <p:ph type="ftr" sz="quarter" idx="11"/>
          </p:nvPr>
        </p:nvSpPr>
        <p:spPr/>
        <p:txBody>
          <a:bodyPr/>
          <a:lstStyle/>
          <a:p>
            <a:r>
              <a:rPr lang="lv-LV" dirty="0"/>
              <a:t>RTU EVIF Vides aizsardzības un siltuma sistēmu institūts</a:t>
            </a:r>
          </a:p>
        </p:txBody>
      </p:sp>
      <p:sp>
        <p:nvSpPr>
          <p:cNvPr id="7" name="Slide Number Placeholder 6"/>
          <p:cNvSpPr>
            <a:spLocks noGrp="1"/>
          </p:cNvSpPr>
          <p:nvPr>
            <p:ph type="sldNum" sz="quarter" idx="12"/>
          </p:nvPr>
        </p:nvSpPr>
        <p:spPr/>
        <p:txBody>
          <a:bodyPr/>
          <a:lstStyle/>
          <a:p>
            <a:fld id="{22AF5885-8C96-4DA3-88C8-950E9AF394B8}" type="slidenum">
              <a:rPr lang="lv-LV" smtClean="0"/>
              <a:t>‹#›</a:t>
            </a:fld>
            <a:endParaRPr lang="lv-LV"/>
          </a:p>
        </p:txBody>
      </p:sp>
    </p:spTree>
    <p:extLst>
      <p:ext uri="{BB962C8B-B14F-4D97-AF65-F5344CB8AC3E}">
        <p14:creationId xmlns:p14="http://schemas.microsoft.com/office/powerpoint/2010/main" val="27718180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9379857" cy="1325563"/>
          </a:xfrm>
          <a:prstGeom prst="rect">
            <a:avLst/>
          </a:prstGeom>
        </p:spPr>
        <p:txBody>
          <a:bodyPr vert="horz" lIns="91440" tIns="45720" rIns="91440" bIns="45720" rtlCol="0" anchor="ctr">
            <a:normAutofit/>
          </a:bodyPr>
          <a:lstStyle/>
          <a:p>
            <a:r>
              <a:rPr lang="en-US"/>
              <a:t>Click to edit Master title style</a:t>
            </a:r>
            <a:endParaRPr lang="lv-LV"/>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lumMod val="75000"/>
                    <a:lumOff val="25000"/>
                  </a:schemeClr>
                </a:solidFill>
                <a:latin typeface="Arial" panose="020B0604020202020204" pitchFamily="34" charset="0"/>
                <a:cs typeface="Arial" panose="020B0604020202020204" pitchFamily="34" charset="0"/>
              </a:defRPr>
            </a:lvl1pPr>
          </a:lstStyle>
          <a:p>
            <a:fld id="{EE4D04AF-9A9D-4BCA-A115-5E0D4DFF889E}" type="datetime1">
              <a:rPr lang="lv-LV" smtClean="0"/>
              <a:pPr/>
              <a:t>16.02.2022</a:t>
            </a:fld>
            <a:endParaRPr lang="lv-LV"/>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lumMod val="75000"/>
                    <a:lumOff val="25000"/>
                  </a:schemeClr>
                </a:solidFill>
                <a:latin typeface="Arial" panose="020B0604020202020204" pitchFamily="34" charset="0"/>
                <a:cs typeface="Arial" panose="020B0604020202020204" pitchFamily="34" charset="0"/>
              </a:defRPr>
            </a:lvl1pPr>
          </a:lstStyle>
          <a:p>
            <a:r>
              <a:rPr lang="lv-LV" dirty="0"/>
              <a:t>RTU EVIF Vides aizsardzības un siltuma sistēmu institūts</a:t>
            </a: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lumMod val="75000"/>
                    <a:lumOff val="25000"/>
                  </a:schemeClr>
                </a:solidFill>
                <a:latin typeface="Arial" panose="020B0604020202020204" pitchFamily="34" charset="0"/>
                <a:cs typeface="Arial" panose="020B0604020202020204" pitchFamily="34" charset="0"/>
              </a:defRPr>
            </a:lvl1pPr>
          </a:lstStyle>
          <a:p>
            <a:fld id="{22AF5885-8C96-4DA3-88C8-950E9AF394B8}" type="slidenum">
              <a:rPr lang="lv-LV" smtClean="0"/>
              <a:pPr/>
              <a:t>‹#›</a:t>
            </a:fld>
            <a:endParaRPr lang="lv-LV"/>
          </a:p>
        </p:txBody>
      </p:sp>
    </p:spTree>
    <p:extLst>
      <p:ext uri="{BB962C8B-B14F-4D97-AF65-F5344CB8AC3E}">
        <p14:creationId xmlns:p14="http://schemas.microsoft.com/office/powerpoint/2010/main" val="17155033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l" defTabSz="914400"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2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hyperlink" Target="https://www.lupapiste.fi/login/fi" TargetMode="Externa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mailto:krista.laktuka@rtu.lv" TargetMode="External"/><Relationship Id="rId2" Type="http://schemas.openxmlformats.org/officeDocument/2006/relationships/hyperlink" Target="mailto:Krista.Laktuka@rtu.lv" TargetMode="External"/><Relationship Id="rId1" Type="http://schemas.openxmlformats.org/officeDocument/2006/relationships/slideLayout" Target="../slideLayouts/slideLayout3.xml"/><Relationship Id="rId5" Type="http://schemas.openxmlformats.org/officeDocument/2006/relationships/hyperlink" Target="https://www.em.gov.lv/en/energy-studies" TargetMode="External"/><Relationship Id="rId4" Type="http://schemas.openxmlformats.org/officeDocument/2006/relationships/hyperlink" Target="mailto:Ieva.Pakere@rtu.lv" TargetMode="Externa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3.emf"/></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452731" y="569843"/>
            <a:ext cx="7366458" cy="2696897"/>
          </a:xfrm>
        </p:spPr>
        <p:txBody>
          <a:bodyPr>
            <a:noAutofit/>
          </a:bodyPr>
          <a:lstStyle/>
          <a:p>
            <a:pPr algn="r"/>
            <a:r>
              <a:rPr lang="en-GB" sz="3200" b="1" dirty="0">
                <a:effectLst/>
                <a:latin typeface="Georgia" panose="02040502050405020303" pitchFamily="18" charset="0"/>
                <a:ea typeface="Calibri" panose="020F0502020204030204" pitchFamily="34" charset="0"/>
                <a:cs typeface="Times New Roman" panose="02020603050405020304" pitchFamily="18" charset="0"/>
              </a:rPr>
              <a:t>Optimization Of Implementation Procedures For RES Electricity Generation Infrastructure Projects In The Baltic States</a:t>
            </a:r>
            <a:endParaRPr lang="lv-LV" sz="3200" dirty="0">
              <a:latin typeface="Georgia" panose="02040502050405020303" pitchFamily="18" charset="0"/>
            </a:endParaRPr>
          </a:p>
        </p:txBody>
      </p:sp>
      <p:sp>
        <p:nvSpPr>
          <p:cNvPr id="73" name="Date Placeholder 72"/>
          <p:cNvSpPr>
            <a:spLocks noGrp="1"/>
          </p:cNvSpPr>
          <p:nvPr>
            <p:ph type="dt" sz="half" idx="10"/>
          </p:nvPr>
        </p:nvSpPr>
        <p:spPr/>
        <p:txBody>
          <a:bodyPr/>
          <a:lstStyle/>
          <a:p>
            <a:fld id="{D5282716-6741-4C97-B9FC-96F3F4716328}" type="datetime1">
              <a:rPr lang="lv-LV" smtClean="0"/>
              <a:t>16.02.2022</a:t>
            </a:fld>
            <a:endParaRPr lang="lv-LV" dirty="0"/>
          </a:p>
        </p:txBody>
      </p:sp>
      <p:sp>
        <p:nvSpPr>
          <p:cNvPr id="74" name="Footer Placeholder 73"/>
          <p:cNvSpPr>
            <a:spLocks noGrp="1"/>
          </p:cNvSpPr>
          <p:nvPr>
            <p:ph type="ftr" sz="quarter" idx="11"/>
          </p:nvPr>
        </p:nvSpPr>
        <p:spPr/>
        <p:txBody>
          <a:bodyPr/>
          <a:lstStyle/>
          <a:p>
            <a:r>
              <a:rPr lang="lv-LV" dirty="0"/>
              <a:t>RTU EVIF Vides aizsardzības un siltuma sistēmu institūts</a:t>
            </a:r>
          </a:p>
        </p:txBody>
      </p:sp>
      <p:sp>
        <p:nvSpPr>
          <p:cNvPr id="75" name="Slide Number Placeholder 74"/>
          <p:cNvSpPr>
            <a:spLocks noGrp="1"/>
          </p:cNvSpPr>
          <p:nvPr>
            <p:ph type="sldNum" sz="quarter" idx="12"/>
          </p:nvPr>
        </p:nvSpPr>
        <p:spPr/>
        <p:txBody>
          <a:bodyPr/>
          <a:lstStyle/>
          <a:p>
            <a:fld id="{22AF5885-8C96-4DA3-88C8-950E9AF394B8}" type="slidenum">
              <a:rPr lang="lv-LV" smtClean="0"/>
              <a:pPr/>
              <a:t>1</a:t>
            </a:fld>
            <a:endParaRPr lang="lv-LV"/>
          </a:p>
        </p:txBody>
      </p:sp>
      <p:sp>
        <p:nvSpPr>
          <p:cNvPr id="3" name="TextBox 2">
            <a:extLst>
              <a:ext uri="{FF2B5EF4-FFF2-40B4-BE49-F238E27FC236}">
                <a16:creationId xmlns:a16="http://schemas.microsoft.com/office/drawing/2014/main" id="{C6797AD6-BD74-4E85-9A2C-8FAC9CFDE55B}"/>
              </a:ext>
            </a:extLst>
          </p:cNvPr>
          <p:cNvSpPr txBox="1"/>
          <p:nvPr/>
        </p:nvSpPr>
        <p:spPr>
          <a:xfrm>
            <a:off x="5963478" y="4744278"/>
            <a:ext cx="5671931" cy="1169551"/>
          </a:xfrm>
          <a:prstGeom prst="rect">
            <a:avLst/>
          </a:prstGeom>
          <a:noFill/>
        </p:spPr>
        <p:txBody>
          <a:bodyPr wrap="square" rtlCol="0">
            <a:spAutoFit/>
          </a:bodyPr>
          <a:lstStyle/>
          <a:p>
            <a:pPr algn="r">
              <a:spcAft>
                <a:spcPts val="600"/>
              </a:spcAft>
            </a:pPr>
            <a:r>
              <a:rPr lang="en-GB" sz="2000" b="1" dirty="0" err="1">
                <a:effectLst/>
                <a:latin typeface="Georgia" panose="02040502050405020303" pitchFamily="18" charset="0"/>
                <a:ea typeface="Calibri" panose="020F0502020204030204" pitchFamily="34" charset="0"/>
                <a:cs typeface="Times New Roman" panose="02020603050405020304" pitchFamily="18" charset="0"/>
              </a:rPr>
              <a:t>Dr.habil.sc.ing</a:t>
            </a:r>
            <a:r>
              <a:rPr lang="en-GB" sz="2000" b="1" dirty="0">
                <a:effectLst/>
                <a:latin typeface="Georgia" panose="02040502050405020303" pitchFamily="18" charset="0"/>
                <a:ea typeface="Calibri" panose="020F0502020204030204" pitchFamily="34" charset="0"/>
                <a:cs typeface="Times New Roman" panose="02020603050405020304" pitchFamily="18" charset="0"/>
              </a:rPr>
              <a:t>. Dagnija Blumberga</a:t>
            </a:r>
            <a:endParaRPr lang="lv-LV" sz="2000" dirty="0">
              <a:effectLst/>
              <a:latin typeface="Georgia" panose="02040502050405020303" pitchFamily="18" charset="0"/>
              <a:ea typeface="Calibri" panose="020F0502020204030204" pitchFamily="34" charset="0"/>
              <a:cs typeface="Times New Roman" panose="02020603050405020304" pitchFamily="18" charset="0"/>
            </a:endParaRPr>
          </a:p>
          <a:p>
            <a:pPr algn="r">
              <a:spcAft>
                <a:spcPts val="600"/>
              </a:spcAft>
            </a:pPr>
            <a:r>
              <a:rPr lang="en-GB" sz="2000" b="1" dirty="0" err="1">
                <a:effectLst/>
                <a:latin typeface="Georgia" panose="02040502050405020303" pitchFamily="18" charset="0"/>
                <a:ea typeface="Calibri" panose="020F0502020204030204" pitchFamily="34" charset="0"/>
                <a:cs typeface="Times New Roman" panose="02020603050405020304" pitchFamily="18" charset="0"/>
              </a:rPr>
              <a:t>Ph</a:t>
            </a:r>
            <a:r>
              <a:rPr lang="lv-LV" sz="2000" b="1" dirty="0">
                <a:effectLst/>
                <a:latin typeface="Georgia" panose="02040502050405020303" pitchFamily="18" charset="0"/>
                <a:ea typeface="Calibri" panose="020F0502020204030204" pitchFamily="34" charset="0"/>
                <a:cs typeface="Times New Roman" panose="02020603050405020304" pitchFamily="18" charset="0"/>
              </a:rPr>
              <a:t>.</a:t>
            </a:r>
            <a:r>
              <a:rPr lang="en-GB" sz="2000" b="1" dirty="0">
                <a:effectLst/>
                <a:latin typeface="Georgia" panose="02040502050405020303" pitchFamily="18" charset="0"/>
                <a:ea typeface="Calibri" panose="020F0502020204030204" pitchFamily="34" charset="0"/>
                <a:cs typeface="Times New Roman" panose="02020603050405020304" pitchFamily="18" charset="0"/>
              </a:rPr>
              <a:t>D. Ieva Pakere</a:t>
            </a:r>
            <a:endParaRPr lang="lv-LV" sz="2000" dirty="0">
              <a:effectLst/>
              <a:latin typeface="Georgia" panose="02040502050405020303" pitchFamily="18" charset="0"/>
              <a:ea typeface="Calibri" panose="020F0502020204030204" pitchFamily="34" charset="0"/>
              <a:cs typeface="Times New Roman" panose="02020603050405020304" pitchFamily="18" charset="0"/>
            </a:endParaRPr>
          </a:p>
          <a:p>
            <a:pPr algn="r">
              <a:spcAft>
                <a:spcPts val="600"/>
              </a:spcAft>
            </a:pPr>
            <a:r>
              <a:rPr lang="en-GB" sz="2000" b="1" dirty="0" err="1">
                <a:effectLst/>
                <a:latin typeface="Georgia" panose="02040502050405020303" pitchFamily="18" charset="0"/>
                <a:ea typeface="Calibri" panose="020F0502020204030204" pitchFamily="34" charset="0"/>
                <a:cs typeface="Times New Roman" panose="02020603050405020304" pitchFamily="18" charset="0"/>
              </a:rPr>
              <a:t>M.sc.ing</a:t>
            </a:r>
            <a:r>
              <a:rPr lang="en-GB" sz="2000" b="1" dirty="0">
                <a:effectLst/>
                <a:latin typeface="Georgia" panose="02040502050405020303" pitchFamily="18" charset="0"/>
                <a:ea typeface="Calibri" panose="020F0502020204030204" pitchFamily="34" charset="0"/>
                <a:cs typeface="Times New Roman" panose="02020603050405020304" pitchFamily="18" charset="0"/>
              </a:rPr>
              <a:t>. Krista Laktuka</a:t>
            </a:r>
            <a:endParaRPr lang="lv-LV" sz="2000" dirty="0">
              <a:effectLst/>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509753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732878D9-356E-4682-91AB-94DCD452315F}"/>
              </a:ext>
            </a:extLst>
          </p:cNvPr>
          <p:cNvSpPr>
            <a:spLocks noGrp="1"/>
          </p:cNvSpPr>
          <p:nvPr>
            <p:ph type="title"/>
          </p:nvPr>
        </p:nvSpPr>
        <p:spPr>
          <a:xfrm>
            <a:off x="838200" y="365126"/>
            <a:ext cx="9452429" cy="975478"/>
          </a:xfrm>
        </p:spPr>
        <p:txBody>
          <a:bodyPr>
            <a:normAutofit/>
          </a:bodyPr>
          <a:lstStyle/>
          <a:p>
            <a:r>
              <a:rPr lang="lv-LV" sz="4000" b="1" dirty="0" err="1">
                <a:latin typeface="Georgia" panose="02040502050405020303" pitchFamily="18" charset="0"/>
              </a:rPr>
              <a:t>Number</a:t>
            </a:r>
            <a:r>
              <a:rPr lang="lv-LV" sz="4000" b="1" dirty="0">
                <a:latin typeface="Georgia" panose="02040502050405020303" pitchFamily="18" charset="0"/>
              </a:rPr>
              <a:t> </a:t>
            </a:r>
            <a:r>
              <a:rPr lang="lv-LV" sz="4000" b="1" dirty="0" err="1">
                <a:latin typeface="Georgia" panose="02040502050405020303" pitchFamily="18" charset="0"/>
              </a:rPr>
              <a:t>of</a:t>
            </a:r>
            <a:r>
              <a:rPr lang="lv-LV" sz="4000" b="1" dirty="0">
                <a:latin typeface="Georgia" panose="02040502050405020303" pitchFamily="18" charset="0"/>
              </a:rPr>
              <a:t> </a:t>
            </a:r>
            <a:r>
              <a:rPr lang="lv-LV" sz="4000" b="1" dirty="0" err="1">
                <a:latin typeface="Georgia" panose="02040502050405020303" pitchFamily="18" charset="0"/>
              </a:rPr>
              <a:t>necessry</a:t>
            </a:r>
            <a:r>
              <a:rPr lang="lv-LV" sz="4000" b="1" dirty="0">
                <a:latin typeface="Georgia" panose="02040502050405020303" pitchFamily="18" charset="0"/>
              </a:rPr>
              <a:t> </a:t>
            </a:r>
            <a:r>
              <a:rPr lang="lv-LV" sz="4000" b="1" dirty="0" err="1">
                <a:latin typeface="Georgia" panose="02040502050405020303" pitchFamily="18" charset="0"/>
              </a:rPr>
              <a:t>documents</a:t>
            </a:r>
            <a:endParaRPr lang="en-US" sz="4000" b="1" dirty="0">
              <a:latin typeface="Georgia" panose="02040502050405020303" pitchFamily="18" charset="0"/>
            </a:endParaRPr>
          </a:p>
        </p:txBody>
      </p:sp>
      <p:sp>
        <p:nvSpPr>
          <p:cNvPr id="4" name="Datuma vietturis 3">
            <a:extLst>
              <a:ext uri="{FF2B5EF4-FFF2-40B4-BE49-F238E27FC236}">
                <a16:creationId xmlns:a16="http://schemas.microsoft.com/office/drawing/2014/main" id="{9A725FDE-FC91-41A1-A53E-B188E5E8D38A}"/>
              </a:ext>
            </a:extLst>
          </p:cNvPr>
          <p:cNvSpPr>
            <a:spLocks noGrp="1"/>
          </p:cNvSpPr>
          <p:nvPr>
            <p:ph type="dt" sz="half" idx="10"/>
          </p:nvPr>
        </p:nvSpPr>
        <p:spPr/>
        <p:txBody>
          <a:bodyPr/>
          <a:lstStyle/>
          <a:p>
            <a:fld id="{9F1E3D83-9E52-4F3A-AE19-FBF4A6BE1CF8}" type="datetime1">
              <a:rPr lang="lv-LV" smtClean="0"/>
              <a:pPr/>
              <a:t>16.02.2022</a:t>
            </a:fld>
            <a:endParaRPr lang="lv-LV"/>
          </a:p>
        </p:txBody>
      </p:sp>
      <p:sp>
        <p:nvSpPr>
          <p:cNvPr id="5" name="Kājenes vietturis 4">
            <a:extLst>
              <a:ext uri="{FF2B5EF4-FFF2-40B4-BE49-F238E27FC236}">
                <a16:creationId xmlns:a16="http://schemas.microsoft.com/office/drawing/2014/main" id="{E489A0CA-3E2A-49F7-A347-735E63EBDAC5}"/>
              </a:ext>
            </a:extLst>
          </p:cNvPr>
          <p:cNvSpPr>
            <a:spLocks noGrp="1"/>
          </p:cNvSpPr>
          <p:nvPr>
            <p:ph type="ftr" sz="quarter" idx="11"/>
          </p:nvPr>
        </p:nvSpPr>
        <p:spPr/>
        <p:txBody>
          <a:bodyPr/>
          <a:lstStyle/>
          <a:p>
            <a:r>
              <a:rPr lang="lv-LV"/>
              <a:t>RTU EVIF Vides aizsardzības un siltuma sistēmu institūts</a:t>
            </a:r>
            <a:endParaRPr lang="lv-LV" dirty="0"/>
          </a:p>
        </p:txBody>
      </p:sp>
      <p:sp>
        <p:nvSpPr>
          <p:cNvPr id="6" name="Slaida numura vietturis 5">
            <a:extLst>
              <a:ext uri="{FF2B5EF4-FFF2-40B4-BE49-F238E27FC236}">
                <a16:creationId xmlns:a16="http://schemas.microsoft.com/office/drawing/2014/main" id="{75D4A6CB-55B6-4555-A439-3DDA0E93D9DC}"/>
              </a:ext>
            </a:extLst>
          </p:cNvPr>
          <p:cNvSpPr>
            <a:spLocks noGrp="1"/>
          </p:cNvSpPr>
          <p:nvPr>
            <p:ph type="sldNum" sz="quarter" idx="12"/>
          </p:nvPr>
        </p:nvSpPr>
        <p:spPr/>
        <p:txBody>
          <a:bodyPr/>
          <a:lstStyle/>
          <a:p>
            <a:fld id="{22AF5885-8C96-4DA3-88C8-950E9AF394B8}" type="slidenum">
              <a:rPr lang="lv-LV" smtClean="0"/>
              <a:pPr/>
              <a:t>10</a:t>
            </a:fld>
            <a:endParaRPr lang="lv-LV"/>
          </a:p>
        </p:txBody>
      </p:sp>
      <p:graphicFrame>
        <p:nvGraphicFramePr>
          <p:cNvPr id="7" name="Content Placeholder 6">
            <a:extLst>
              <a:ext uri="{FF2B5EF4-FFF2-40B4-BE49-F238E27FC236}">
                <a16:creationId xmlns:a16="http://schemas.microsoft.com/office/drawing/2014/main" id="{476450FE-A45B-4A95-B769-3D7D81CFAABE}"/>
              </a:ext>
            </a:extLst>
          </p:cNvPr>
          <p:cNvGraphicFramePr>
            <a:graphicFrameLocks noGrp="1"/>
          </p:cNvGraphicFramePr>
          <p:nvPr>
            <p:ph idx="1"/>
            <p:extLst>
              <p:ext uri="{D42A27DB-BD31-4B8C-83A1-F6EECF244321}">
                <p14:modId xmlns:p14="http://schemas.microsoft.com/office/powerpoint/2010/main" val="1571505625"/>
              </p:ext>
            </p:extLst>
          </p:nvPr>
        </p:nvGraphicFramePr>
        <p:xfrm>
          <a:off x="752959" y="1407171"/>
          <a:ext cx="10515600"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3810210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3F583E4E-F876-4F33-849F-0D190AEF75E8}"/>
              </a:ext>
            </a:extLst>
          </p:cNvPr>
          <p:cNvSpPr>
            <a:spLocks noGrp="1"/>
          </p:cNvSpPr>
          <p:nvPr>
            <p:ph type="title"/>
          </p:nvPr>
        </p:nvSpPr>
        <p:spPr>
          <a:xfrm>
            <a:off x="403910" y="449450"/>
            <a:ext cx="10460401" cy="858663"/>
          </a:xfrm>
        </p:spPr>
        <p:txBody>
          <a:bodyPr>
            <a:normAutofit/>
          </a:bodyPr>
          <a:lstStyle/>
          <a:p>
            <a:r>
              <a:rPr lang="en-US" sz="3600" b="1" dirty="0">
                <a:latin typeface="Georgia" panose="02040502050405020303" pitchFamily="18" charset="0"/>
              </a:rPr>
              <a:t>Accumulated knowledge, </a:t>
            </a:r>
            <a:r>
              <a:rPr lang="lv-LV" sz="3600" b="1" dirty="0">
                <a:latin typeface="Georgia" panose="02040502050405020303" pitchFamily="18" charset="0"/>
              </a:rPr>
              <a:t>M</a:t>
            </a:r>
            <a:r>
              <a:rPr lang="en-US" sz="3600" b="1" dirty="0">
                <a:latin typeface="Georgia" panose="02040502050405020303" pitchFamily="18" charset="0"/>
              </a:rPr>
              <a:t>W/inhabitants</a:t>
            </a:r>
            <a:endParaRPr lang="en-US" sz="3600" dirty="0"/>
          </a:p>
        </p:txBody>
      </p:sp>
      <p:sp>
        <p:nvSpPr>
          <p:cNvPr id="4" name="Datuma vietturis 3">
            <a:extLst>
              <a:ext uri="{FF2B5EF4-FFF2-40B4-BE49-F238E27FC236}">
                <a16:creationId xmlns:a16="http://schemas.microsoft.com/office/drawing/2014/main" id="{4ADC6B5B-DD0E-4346-905A-6EECFF4767BD}"/>
              </a:ext>
            </a:extLst>
          </p:cNvPr>
          <p:cNvSpPr>
            <a:spLocks noGrp="1"/>
          </p:cNvSpPr>
          <p:nvPr>
            <p:ph type="dt" sz="half" idx="10"/>
          </p:nvPr>
        </p:nvSpPr>
        <p:spPr/>
        <p:txBody>
          <a:bodyPr/>
          <a:lstStyle/>
          <a:p>
            <a:fld id="{9F1E3D83-9E52-4F3A-AE19-FBF4A6BE1CF8}" type="datetime1">
              <a:rPr lang="lv-LV" smtClean="0"/>
              <a:pPr/>
              <a:t>16.02.2022</a:t>
            </a:fld>
            <a:endParaRPr lang="lv-LV"/>
          </a:p>
        </p:txBody>
      </p:sp>
      <p:sp>
        <p:nvSpPr>
          <p:cNvPr id="5" name="Kājenes vietturis 4">
            <a:extLst>
              <a:ext uri="{FF2B5EF4-FFF2-40B4-BE49-F238E27FC236}">
                <a16:creationId xmlns:a16="http://schemas.microsoft.com/office/drawing/2014/main" id="{5D8B3C2F-662E-467C-BAAE-D3087297E74A}"/>
              </a:ext>
            </a:extLst>
          </p:cNvPr>
          <p:cNvSpPr>
            <a:spLocks noGrp="1"/>
          </p:cNvSpPr>
          <p:nvPr>
            <p:ph type="ftr" sz="quarter" idx="11"/>
          </p:nvPr>
        </p:nvSpPr>
        <p:spPr/>
        <p:txBody>
          <a:bodyPr/>
          <a:lstStyle/>
          <a:p>
            <a:r>
              <a:rPr lang="lv-LV"/>
              <a:t>RTU EVIF Vides aizsardzības un siltuma sistēmu institūts</a:t>
            </a:r>
            <a:endParaRPr lang="lv-LV" dirty="0"/>
          </a:p>
        </p:txBody>
      </p:sp>
      <p:sp>
        <p:nvSpPr>
          <p:cNvPr id="6" name="Slaida numura vietturis 5">
            <a:extLst>
              <a:ext uri="{FF2B5EF4-FFF2-40B4-BE49-F238E27FC236}">
                <a16:creationId xmlns:a16="http://schemas.microsoft.com/office/drawing/2014/main" id="{9A6F6812-0393-46EE-93D7-828A8D74B7EA}"/>
              </a:ext>
            </a:extLst>
          </p:cNvPr>
          <p:cNvSpPr>
            <a:spLocks noGrp="1"/>
          </p:cNvSpPr>
          <p:nvPr>
            <p:ph type="sldNum" sz="quarter" idx="12"/>
          </p:nvPr>
        </p:nvSpPr>
        <p:spPr/>
        <p:txBody>
          <a:bodyPr/>
          <a:lstStyle/>
          <a:p>
            <a:fld id="{22AF5885-8C96-4DA3-88C8-950E9AF394B8}" type="slidenum">
              <a:rPr lang="lv-LV" smtClean="0"/>
              <a:pPr/>
              <a:t>11</a:t>
            </a:fld>
            <a:endParaRPr lang="lv-LV"/>
          </a:p>
        </p:txBody>
      </p:sp>
      <p:graphicFrame>
        <p:nvGraphicFramePr>
          <p:cNvPr id="7" name="Chart 9">
            <a:extLst>
              <a:ext uri="{FF2B5EF4-FFF2-40B4-BE49-F238E27FC236}">
                <a16:creationId xmlns:a16="http://schemas.microsoft.com/office/drawing/2014/main" id="{474EA6FC-3413-41BE-B384-DE93E7FBF2F9}"/>
              </a:ext>
            </a:extLst>
          </p:cNvPr>
          <p:cNvGraphicFramePr>
            <a:graphicFrameLocks noGrp="1"/>
          </p:cNvGraphicFramePr>
          <p:nvPr>
            <p:ph idx="1"/>
            <p:extLst>
              <p:ext uri="{D42A27DB-BD31-4B8C-83A1-F6EECF244321}">
                <p14:modId xmlns:p14="http://schemas.microsoft.com/office/powerpoint/2010/main" val="1037003504"/>
              </p:ext>
            </p:extLst>
          </p:nvPr>
        </p:nvGraphicFramePr>
        <p:xfrm>
          <a:off x="403910" y="1425507"/>
          <a:ext cx="10833652" cy="466621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6868600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5779B8BB-B87D-4808-AE92-8BBC6601C806}"/>
              </a:ext>
            </a:extLst>
          </p:cNvPr>
          <p:cNvSpPr>
            <a:spLocks noGrp="1"/>
          </p:cNvSpPr>
          <p:nvPr>
            <p:ph type="title"/>
          </p:nvPr>
        </p:nvSpPr>
        <p:spPr>
          <a:xfrm>
            <a:off x="740229" y="371700"/>
            <a:ext cx="9896061" cy="1085170"/>
          </a:xfrm>
        </p:spPr>
        <p:txBody>
          <a:bodyPr>
            <a:normAutofit/>
          </a:bodyPr>
          <a:lstStyle/>
          <a:p>
            <a:r>
              <a:rPr lang="lv-LV" sz="4000" b="1" dirty="0" err="1">
                <a:latin typeface="Georgia" panose="02040502050405020303" pitchFamily="18" charset="0"/>
              </a:rPr>
              <a:t>Impact</a:t>
            </a:r>
            <a:r>
              <a:rPr lang="lv-LV" sz="4000" b="1" dirty="0">
                <a:latin typeface="Georgia" panose="02040502050405020303" pitchFamily="18" charset="0"/>
              </a:rPr>
              <a:t> </a:t>
            </a:r>
            <a:r>
              <a:rPr lang="lv-LV" sz="4000" b="1" dirty="0" err="1">
                <a:latin typeface="Georgia" panose="02040502050405020303" pitchFamily="18" charset="0"/>
              </a:rPr>
              <a:t>of</a:t>
            </a:r>
            <a:r>
              <a:rPr lang="lv-LV" sz="4000" b="1" dirty="0">
                <a:latin typeface="Georgia" panose="02040502050405020303" pitchFamily="18" charset="0"/>
              </a:rPr>
              <a:t> </a:t>
            </a:r>
            <a:r>
              <a:rPr lang="lv-LV" sz="4000" b="1" dirty="0" err="1">
                <a:latin typeface="Georgia" panose="02040502050405020303" pitchFamily="18" charset="0"/>
              </a:rPr>
              <a:t>municipality</a:t>
            </a:r>
            <a:r>
              <a:rPr lang="lv-LV" sz="4000" b="1" dirty="0">
                <a:latin typeface="Georgia" panose="02040502050405020303" pitchFamily="18" charset="0"/>
              </a:rPr>
              <a:t> </a:t>
            </a:r>
            <a:r>
              <a:rPr lang="lv-LV" sz="4000" b="1" dirty="0" err="1">
                <a:latin typeface="Georgia" panose="02040502050405020303" pitchFamily="18" charset="0"/>
              </a:rPr>
              <a:t>and</a:t>
            </a:r>
            <a:r>
              <a:rPr lang="lv-LV" sz="4000" b="1" dirty="0">
                <a:latin typeface="Georgia" panose="02040502050405020303" pitchFamily="18" charset="0"/>
              </a:rPr>
              <a:t> </a:t>
            </a:r>
            <a:r>
              <a:rPr lang="lv-LV" sz="4000" b="1" dirty="0" err="1">
                <a:latin typeface="Georgia" panose="02040502050405020303" pitchFamily="18" charset="0"/>
              </a:rPr>
              <a:t>society</a:t>
            </a:r>
            <a:endParaRPr lang="en-US" sz="4000" b="1" dirty="0">
              <a:latin typeface="Georgia" panose="02040502050405020303" pitchFamily="18" charset="0"/>
            </a:endParaRPr>
          </a:p>
        </p:txBody>
      </p:sp>
      <p:sp>
        <p:nvSpPr>
          <p:cNvPr id="4" name="Datuma vietturis 3">
            <a:extLst>
              <a:ext uri="{FF2B5EF4-FFF2-40B4-BE49-F238E27FC236}">
                <a16:creationId xmlns:a16="http://schemas.microsoft.com/office/drawing/2014/main" id="{4FACB88A-D0B3-4F56-BE05-AF862C269071}"/>
              </a:ext>
            </a:extLst>
          </p:cNvPr>
          <p:cNvSpPr>
            <a:spLocks noGrp="1"/>
          </p:cNvSpPr>
          <p:nvPr>
            <p:ph type="dt" sz="half" idx="10"/>
          </p:nvPr>
        </p:nvSpPr>
        <p:spPr/>
        <p:txBody>
          <a:bodyPr/>
          <a:lstStyle/>
          <a:p>
            <a:fld id="{9F1E3D83-9E52-4F3A-AE19-FBF4A6BE1CF8}" type="datetime1">
              <a:rPr lang="lv-LV" smtClean="0"/>
              <a:pPr/>
              <a:t>16.02.2022</a:t>
            </a:fld>
            <a:endParaRPr lang="lv-LV"/>
          </a:p>
        </p:txBody>
      </p:sp>
      <p:sp>
        <p:nvSpPr>
          <p:cNvPr id="5" name="Kājenes vietturis 4">
            <a:extLst>
              <a:ext uri="{FF2B5EF4-FFF2-40B4-BE49-F238E27FC236}">
                <a16:creationId xmlns:a16="http://schemas.microsoft.com/office/drawing/2014/main" id="{74AB2A17-99E0-4CFF-A7B4-B86F30E10DEF}"/>
              </a:ext>
            </a:extLst>
          </p:cNvPr>
          <p:cNvSpPr>
            <a:spLocks noGrp="1"/>
          </p:cNvSpPr>
          <p:nvPr>
            <p:ph type="ftr" sz="quarter" idx="11"/>
          </p:nvPr>
        </p:nvSpPr>
        <p:spPr/>
        <p:txBody>
          <a:bodyPr/>
          <a:lstStyle/>
          <a:p>
            <a:r>
              <a:rPr lang="lv-LV"/>
              <a:t>RTU EVIF Vides aizsardzības un siltuma sistēmu institūts</a:t>
            </a:r>
            <a:endParaRPr lang="lv-LV" dirty="0"/>
          </a:p>
        </p:txBody>
      </p:sp>
      <p:sp>
        <p:nvSpPr>
          <p:cNvPr id="6" name="Slaida numura vietturis 5">
            <a:extLst>
              <a:ext uri="{FF2B5EF4-FFF2-40B4-BE49-F238E27FC236}">
                <a16:creationId xmlns:a16="http://schemas.microsoft.com/office/drawing/2014/main" id="{82DA5501-A42D-4BF0-877D-8C8610C25DCD}"/>
              </a:ext>
            </a:extLst>
          </p:cNvPr>
          <p:cNvSpPr>
            <a:spLocks noGrp="1"/>
          </p:cNvSpPr>
          <p:nvPr>
            <p:ph type="sldNum" sz="quarter" idx="12"/>
          </p:nvPr>
        </p:nvSpPr>
        <p:spPr/>
        <p:txBody>
          <a:bodyPr/>
          <a:lstStyle/>
          <a:p>
            <a:fld id="{22AF5885-8C96-4DA3-88C8-950E9AF394B8}" type="slidenum">
              <a:rPr lang="lv-LV" smtClean="0"/>
              <a:pPr/>
              <a:t>12</a:t>
            </a:fld>
            <a:endParaRPr lang="lv-LV"/>
          </a:p>
        </p:txBody>
      </p:sp>
      <p:graphicFrame>
        <p:nvGraphicFramePr>
          <p:cNvPr id="10" name="Satura vietturis 9">
            <a:extLst>
              <a:ext uri="{FF2B5EF4-FFF2-40B4-BE49-F238E27FC236}">
                <a16:creationId xmlns:a16="http://schemas.microsoft.com/office/drawing/2014/main" id="{148C7185-AF89-4EAA-BA86-9DCDBBFEFF1C}"/>
              </a:ext>
            </a:extLst>
          </p:cNvPr>
          <p:cNvGraphicFramePr>
            <a:graphicFrameLocks noGrp="1"/>
          </p:cNvGraphicFramePr>
          <p:nvPr>
            <p:ph idx="1"/>
            <p:extLst>
              <p:ext uri="{D42A27DB-BD31-4B8C-83A1-F6EECF244321}">
                <p14:modId xmlns:p14="http://schemas.microsoft.com/office/powerpoint/2010/main" val="4021700108"/>
              </p:ext>
            </p:extLst>
          </p:nvPr>
        </p:nvGraphicFramePr>
        <p:xfrm>
          <a:off x="740229" y="1456870"/>
          <a:ext cx="10885714" cy="3937907"/>
        </p:xfrm>
        <a:graphic>
          <a:graphicData uri="http://schemas.openxmlformats.org/drawingml/2006/table">
            <a:tbl>
              <a:tblPr firstRow="1" firstCol="1" bandRow="1">
                <a:tableStyleId>{5C22544A-7EE6-4342-B048-85BDC9FD1C3A}</a:tableStyleId>
              </a:tblPr>
              <a:tblGrid>
                <a:gridCol w="1555102">
                  <a:extLst>
                    <a:ext uri="{9D8B030D-6E8A-4147-A177-3AD203B41FA5}">
                      <a16:colId xmlns:a16="http://schemas.microsoft.com/office/drawing/2014/main" val="486699293"/>
                    </a:ext>
                  </a:extLst>
                </a:gridCol>
                <a:gridCol w="1555102">
                  <a:extLst>
                    <a:ext uri="{9D8B030D-6E8A-4147-A177-3AD203B41FA5}">
                      <a16:colId xmlns:a16="http://schemas.microsoft.com/office/drawing/2014/main" val="1005703277"/>
                    </a:ext>
                  </a:extLst>
                </a:gridCol>
                <a:gridCol w="1555102">
                  <a:extLst>
                    <a:ext uri="{9D8B030D-6E8A-4147-A177-3AD203B41FA5}">
                      <a16:colId xmlns:a16="http://schemas.microsoft.com/office/drawing/2014/main" val="734836243"/>
                    </a:ext>
                  </a:extLst>
                </a:gridCol>
                <a:gridCol w="1555102">
                  <a:extLst>
                    <a:ext uri="{9D8B030D-6E8A-4147-A177-3AD203B41FA5}">
                      <a16:colId xmlns:a16="http://schemas.microsoft.com/office/drawing/2014/main" val="2764544519"/>
                    </a:ext>
                  </a:extLst>
                </a:gridCol>
                <a:gridCol w="1555102">
                  <a:extLst>
                    <a:ext uri="{9D8B030D-6E8A-4147-A177-3AD203B41FA5}">
                      <a16:colId xmlns:a16="http://schemas.microsoft.com/office/drawing/2014/main" val="1813992524"/>
                    </a:ext>
                  </a:extLst>
                </a:gridCol>
                <a:gridCol w="1555102">
                  <a:extLst>
                    <a:ext uri="{9D8B030D-6E8A-4147-A177-3AD203B41FA5}">
                      <a16:colId xmlns:a16="http://schemas.microsoft.com/office/drawing/2014/main" val="4221186649"/>
                    </a:ext>
                  </a:extLst>
                </a:gridCol>
                <a:gridCol w="1555102">
                  <a:extLst>
                    <a:ext uri="{9D8B030D-6E8A-4147-A177-3AD203B41FA5}">
                      <a16:colId xmlns:a16="http://schemas.microsoft.com/office/drawing/2014/main" val="3859849243"/>
                    </a:ext>
                  </a:extLst>
                </a:gridCol>
              </a:tblGrid>
              <a:tr h="518432">
                <a:tc>
                  <a:txBody>
                    <a:bodyPr/>
                    <a:lstStyle/>
                    <a:p>
                      <a:pPr algn="ctr"/>
                      <a:r>
                        <a:rPr lang="en-GB" sz="1600">
                          <a:effectLst/>
                          <a:latin typeface="Georgia" panose="02040502050405020303" pitchFamily="18" charset="0"/>
                        </a:rPr>
                        <a:t> </a:t>
                      </a:r>
                      <a:endParaRPr lang="en-US" sz="240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nchor="ctr"/>
                </a:tc>
                <a:tc gridSpan="2">
                  <a:txBody>
                    <a:bodyPr/>
                    <a:lstStyle/>
                    <a:p>
                      <a:pPr algn="ctr"/>
                      <a:r>
                        <a:rPr lang="en-GB" sz="1600">
                          <a:effectLst/>
                          <a:latin typeface="Georgia" panose="02040502050405020303" pitchFamily="18" charset="0"/>
                        </a:rPr>
                        <a:t>Municipality impact evaluation</a:t>
                      </a:r>
                      <a:endParaRPr lang="en-US" sz="240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en-US"/>
                    </a:p>
                  </a:txBody>
                  <a:tcPr/>
                </a:tc>
                <a:tc gridSpan="2">
                  <a:txBody>
                    <a:bodyPr/>
                    <a:lstStyle/>
                    <a:p>
                      <a:pPr algn="ctr"/>
                      <a:r>
                        <a:rPr lang="en-GB" sz="1600" dirty="0">
                          <a:effectLst/>
                          <a:latin typeface="Georgia" panose="02040502050405020303" pitchFamily="18" charset="0"/>
                        </a:rPr>
                        <a:t>Society impact evaluation</a:t>
                      </a:r>
                      <a:endParaRPr lang="en-US" sz="2400" dirty="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en-US"/>
                    </a:p>
                  </a:txBody>
                  <a:tcPr/>
                </a:tc>
                <a:tc gridSpan="2">
                  <a:txBody>
                    <a:bodyPr/>
                    <a:lstStyle/>
                    <a:p>
                      <a:pPr algn="ctr"/>
                      <a:r>
                        <a:rPr lang="en-GB" sz="1600">
                          <a:effectLst/>
                          <a:latin typeface="Georgia" panose="02040502050405020303" pitchFamily="18" charset="0"/>
                        </a:rPr>
                        <a:t>Number of public discussions </a:t>
                      </a:r>
                      <a:endParaRPr lang="en-US" sz="240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en-US"/>
                    </a:p>
                  </a:txBody>
                  <a:tcPr/>
                </a:tc>
                <a:extLst>
                  <a:ext uri="{0D108BD9-81ED-4DB2-BD59-A6C34878D82A}">
                    <a16:rowId xmlns:a16="http://schemas.microsoft.com/office/drawing/2014/main" val="315252007"/>
                  </a:ext>
                </a:extLst>
              </a:tr>
              <a:tr h="308883">
                <a:tc>
                  <a:txBody>
                    <a:bodyPr/>
                    <a:lstStyle/>
                    <a:p>
                      <a:pPr algn="ctr"/>
                      <a:r>
                        <a:rPr lang="en-GB" sz="1600">
                          <a:effectLst/>
                          <a:latin typeface="Georgia" panose="02040502050405020303" pitchFamily="18" charset="0"/>
                        </a:rPr>
                        <a:t>Country</a:t>
                      </a:r>
                      <a:endParaRPr lang="en-US" sz="240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en-GB" sz="1600" dirty="0">
                          <a:effectLst/>
                          <a:latin typeface="Georgia" panose="02040502050405020303" pitchFamily="18" charset="0"/>
                        </a:rPr>
                        <a:t>SPP</a:t>
                      </a:r>
                      <a:endParaRPr lang="en-US" sz="2400" dirty="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en-GB" sz="1600">
                          <a:effectLst/>
                          <a:latin typeface="Georgia" panose="02040502050405020303" pitchFamily="18" charset="0"/>
                        </a:rPr>
                        <a:t>WF</a:t>
                      </a:r>
                      <a:endParaRPr lang="en-US" sz="240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en-GB" sz="1600">
                          <a:effectLst/>
                          <a:latin typeface="Georgia" panose="02040502050405020303" pitchFamily="18" charset="0"/>
                        </a:rPr>
                        <a:t>SPP</a:t>
                      </a:r>
                      <a:endParaRPr lang="en-US" sz="240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en-GB" sz="1600">
                          <a:effectLst/>
                          <a:latin typeface="Georgia" panose="02040502050405020303" pitchFamily="18" charset="0"/>
                        </a:rPr>
                        <a:t>WF</a:t>
                      </a:r>
                      <a:endParaRPr lang="en-US" sz="240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en-GB" sz="1600">
                          <a:effectLst/>
                          <a:latin typeface="Georgia" panose="02040502050405020303" pitchFamily="18" charset="0"/>
                        </a:rPr>
                        <a:t>SPP</a:t>
                      </a:r>
                      <a:endParaRPr lang="en-US" sz="240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en-GB" sz="1600">
                          <a:effectLst/>
                          <a:latin typeface="Georgia" panose="02040502050405020303" pitchFamily="18" charset="0"/>
                        </a:rPr>
                        <a:t>WF</a:t>
                      </a:r>
                      <a:endParaRPr lang="en-US" sz="240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575907449"/>
                  </a:ext>
                </a:extLst>
              </a:tr>
              <a:tr h="518432">
                <a:tc>
                  <a:txBody>
                    <a:bodyPr/>
                    <a:lstStyle/>
                    <a:p>
                      <a:pPr algn="ctr"/>
                      <a:r>
                        <a:rPr lang="en-GB" sz="1600" dirty="0">
                          <a:effectLst/>
                          <a:latin typeface="Georgia" panose="02040502050405020303" pitchFamily="18" charset="0"/>
                        </a:rPr>
                        <a:t>Latvia</a:t>
                      </a:r>
                      <a:endParaRPr lang="en-US" sz="2400" dirty="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en-GB" sz="2500" dirty="0">
                          <a:effectLst/>
                          <a:latin typeface="Georgia" panose="02040502050405020303" pitchFamily="18" charset="0"/>
                        </a:rPr>
                        <a:t>3</a:t>
                      </a:r>
                      <a:endParaRPr lang="en-US" sz="2500" dirty="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en-GB" sz="2500" dirty="0">
                          <a:effectLst/>
                          <a:latin typeface="Georgia" panose="02040502050405020303" pitchFamily="18" charset="0"/>
                        </a:rPr>
                        <a:t>1</a:t>
                      </a:r>
                      <a:endParaRPr lang="en-US" sz="2500" dirty="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en-GB" sz="2500" dirty="0">
                          <a:effectLst/>
                          <a:latin typeface="Georgia" panose="02040502050405020303" pitchFamily="18" charset="0"/>
                        </a:rPr>
                        <a:t>0</a:t>
                      </a:r>
                      <a:endParaRPr lang="en-US" sz="2500" dirty="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en-GB" sz="2500">
                          <a:effectLst/>
                          <a:latin typeface="Georgia" panose="02040502050405020303" pitchFamily="18" charset="0"/>
                        </a:rPr>
                        <a:t>2</a:t>
                      </a:r>
                      <a:endParaRPr lang="en-US" sz="250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en-GB" sz="2500">
                          <a:effectLst/>
                          <a:latin typeface="Georgia" panose="02040502050405020303" pitchFamily="18" charset="0"/>
                        </a:rPr>
                        <a:t>0</a:t>
                      </a:r>
                      <a:endParaRPr lang="en-US" sz="250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en-GB" sz="2500">
                          <a:effectLst/>
                          <a:latin typeface="Georgia" panose="02040502050405020303" pitchFamily="18" charset="0"/>
                        </a:rPr>
                        <a:t>3</a:t>
                      </a:r>
                      <a:endParaRPr lang="en-US" sz="250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674453323"/>
                  </a:ext>
                </a:extLst>
              </a:tr>
              <a:tr h="518432">
                <a:tc>
                  <a:txBody>
                    <a:bodyPr/>
                    <a:lstStyle/>
                    <a:p>
                      <a:pPr algn="ctr"/>
                      <a:r>
                        <a:rPr lang="en-GB" sz="1600">
                          <a:effectLst/>
                          <a:latin typeface="Georgia" panose="02040502050405020303" pitchFamily="18" charset="0"/>
                        </a:rPr>
                        <a:t>Lithuania</a:t>
                      </a:r>
                      <a:endParaRPr lang="en-US" sz="240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en-GB" sz="2500">
                          <a:effectLst/>
                          <a:latin typeface="Georgia" panose="02040502050405020303" pitchFamily="18" charset="0"/>
                        </a:rPr>
                        <a:t>3</a:t>
                      </a:r>
                      <a:endParaRPr lang="en-US" sz="250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en-GB" sz="2500" dirty="0">
                          <a:effectLst/>
                          <a:latin typeface="Georgia" panose="02040502050405020303" pitchFamily="18" charset="0"/>
                        </a:rPr>
                        <a:t>1</a:t>
                      </a:r>
                      <a:endParaRPr lang="en-US" sz="2500" dirty="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en-GB" sz="2500">
                          <a:effectLst/>
                          <a:latin typeface="Georgia" panose="02040502050405020303" pitchFamily="18" charset="0"/>
                        </a:rPr>
                        <a:t>3</a:t>
                      </a:r>
                      <a:endParaRPr lang="en-US" sz="250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en-GB" sz="2500">
                          <a:effectLst/>
                          <a:latin typeface="Georgia" panose="02040502050405020303" pitchFamily="18" charset="0"/>
                        </a:rPr>
                        <a:t>2</a:t>
                      </a:r>
                      <a:endParaRPr lang="en-US" sz="250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en-GB" sz="2500">
                          <a:effectLst/>
                          <a:latin typeface="Georgia" panose="02040502050405020303" pitchFamily="18" charset="0"/>
                        </a:rPr>
                        <a:t>1</a:t>
                      </a:r>
                      <a:endParaRPr lang="en-US" sz="250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en-GB" sz="2500">
                          <a:effectLst/>
                          <a:latin typeface="Georgia" panose="02040502050405020303" pitchFamily="18" charset="0"/>
                        </a:rPr>
                        <a:t>5</a:t>
                      </a:r>
                      <a:endParaRPr lang="en-US" sz="250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580365549"/>
                  </a:ext>
                </a:extLst>
              </a:tr>
              <a:tr h="518432">
                <a:tc>
                  <a:txBody>
                    <a:bodyPr/>
                    <a:lstStyle/>
                    <a:p>
                      <a:pPr algn="ctr"/>
                      <a:r>
                        <a:rPr lang="en-GB" sz="1600">
                          <a:effectLst/>
                          <a:latin typeface="Georgia" panose="02040502050405020303" pitchFamily="18" charset="0"/>
                        </a:rPr>
                        <a:t>Estonia</a:t>
                      </a:r>
                      <a:endParaRPr lang="en-US" sz="240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en-GB" sz="2500" dirty="0">
                          <a:effectLst/>
                          <a:latin typeface="Georgia" panose="02040502050405020303" pitchFamily="18" charset="0"/>
                        </a:rPr>
                        <a:t>1</a:t>
                      </a:r>
                      <a:endParaRPr lang="en-US" sz="2500" dirty="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en-GB" sz="2500">
                          <a:effectLst/>
                          <a:latin typeface="Georgia" panose="02040502050405020303" pitchFamily="18" charset="0"/>
                        </a:rPr>
                        <a:t>1</a:t>
                      </a:r>
                      <a:endParaRPr lang="en-US" sz="250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en-GB" sz="2500" dirty="0">
                          <a:effectLst/>
                          <a:latin typeface="Georgia" panose="02040502050405020303" pitchFamily="18" charset="0"/>
                        </a:rPr>
                        <a:t>2</a:t>
                      </a:r>
                      <a:endParaRPr lang="en-US" sz="2500" dirty="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en-GB" sz="2500" dirty="0">
                          <a:effectLst/>
                          <a:latin typeface="Georgia" panose="02040502050405020303" pitchFamily="18" charset="0"/>
                        </a:rPr>
                        <a:t>2</a:t>
                      </a:r>
                      <a:endParaRPr lang="en-US" sz="2500" dirty="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en-GB" sz="2500">
                          <a:effectLst/>
                          <a:latin typeface="Georgia" panose="02040502050405020303" pitchFamily="18" charset="0"/>
                        </a:rPr>
                        <a:t>2</a:t>
                      </a:r>
                      <a:endParaRPr lang="en-US" sz="250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en-GB" sz="2500">
                          <a:effectLst/>
                          <a:latin typeface="Georgia" panose="02040502050405020303" pitchFamily="18" charset="0"/>
                        </a:rPr>
                        <a:t>2</a:t>
                      </a:r>
                      <a:endParaRPr lang="en-US" sz="250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989427111"/>
                  </a:ext>
                </a:extLst>
              </a:tr>
              <a:tr h="518432">
                <a:tc>
                  <a:txBody>
                    <a:bodyPr/>
                    <a:lstStyle/>
                    <a:p>
                      <a:pPr algn="ctr"/>
                      <a:r>
                        <a:rPr lang="en-GB" sz="1600">
                          <a:effectLst/>
                          <a:latin typeface="Georgia" panose="02040502050405020303" pitchFamily="18" charset="0"/>
                        </a:rPr>
                        <a:t>Finland</a:t>
                      </a:r>
                      <a:endParaRPr lang="en-US" sz="240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en-GB" sz="2500">
                          <a:effectLst/>
                          <a:latin typeface="Georgia" panose="02040502050405020303" pitchFamily="18" charset="0"/>
                        </a:rPr>
                        <a:t>3</a:t>
                      </a:r>
                      <a:endParaRPr lang="en-US" sz="250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en-GB" sz="2500">
                          <a:effectLst/>
                          <a:latin typeface="Georgia" panose="02040502050405020303" pitchFamily="18" charset="0"/>
                        </a:rPr>
                        <a:t>2</a:t>
                      </a:r>
                      <a:endParaRPr lang="en-US" sz="250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en-GB" sz="2500">
                          <a:effectLst/>
                          <a:latin typeface="Georgia" panose="02040502050405020303" pitchFamily="18" charset="0"/>
                        </a:rPr>
                        <a:t>2</a:t>
                      </a:r>
                      <a:endParaRPr lang="en-US" sz="250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en-GB" sz="2500" dirty="0">
                          <a:effectLst/>
                          <a:latin typeface="Georgia" panose="02040502050405020303" pitchFamily="18" charset="0"/>
                        </a:rPr>
                        <a:t>3</a:t>
                      </a:r>
                      <a:endParaRPr lang="en-US" sz="2500" dirty="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en-GB" sz="2500">
                          <a:effectLst/>
                          <a:latin typeface="Georgia" panose="02040502050405020303" pitchFamily="18" charset="0"/>
                        </a:rPr>
                        <a:t>2</a:t>
                      </a:r>
                      <a:endParaRPr lang="en-US" sz="250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en-GB" sz="2500">
                          <a:effectLst/>
                          <a:latin typeface="Georgia" panose="02040502050405020303" pitchFamily="18" charset="0"/>
                        </a:rPr>
                        <a:t>2</a:t>
                      </a:r>
                      <a:endParaRPr lang="en-US" sz="250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80908019"/>
                  </a:ext>
                </a:extLst>
              </a:tr>
              <a:tr h="518432">
                <a:tc>
                  <a:txBody>
                    <a:bodyPr/>
                    <a:lstStyle/>
                    <a:p>
                      <a:pPr algn="ctr"/>
                      <a:r>
                        <a:rPr lang="en-GB" sz="1600">
                          <a:effectLst/>
                          <a:latin typeface="Georgia" panose="02040502050405020303" pitchFamily="18" charset="0"/>
                        </a:rPr>
                        <a:t>Norway</a:t>
                      </a:r>
                      <a:endParaRPr lang="en-US" sz="240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en-GB" sz="2500">
                          <a:effectLst/>
                          <a:latin typeface="Georgia" panose="02040502050405020303" pitchFamily="18" charset="0"/>
                        </a:rPr>
                        <a:t>3</a:t>
                      </a:r>
                      <a:endParaRPr lang="en-US" sz="250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en-GB" sz="2500">
                          <a:effectLst/>
                          <a:latin typeface="Georgia" panose="02040502050405020303" pitchFamily="18" charset="0"/>
                        </a:rPr>
                        <a:t>3</a:t>
                      </a:r>
                      <a:endParaRPr lang="en-US" sz="250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en-GB" sz="2500">
                          <a:effectLst/>
                          <a:latin typeface="Georgia" panose="02040502050405020303" pitchFamily="18" charset="0"/>
                        </a:rPr>
                        <a:t>2</a:t>
                      </a:r>
                      <a:endParaRPr lang="en-US" sz="250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en-GB" sz="2500">
                          <a:effectLst/>
                          <a:latin typeface="Georgia" panose="02040502050405020303" pitchFamily="18" charset="0"/>
                        </a:rPr>
                        <a:t>3</a:t>
                      </a:r>
                      <a:endParaRPr lang="en-US" sz="250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en-GB" sz="2500" dirty="0">
                          <a:effectLst/>
                          <a:latin typeface="Georgia" panose="02040502050405020303" pitchFamily="18" charset="0"/>
                        </a:rPr>
                        <a:t>2</a:t>
                      </a:r>
                      <a:endParaRPr lang="en-US" sz="2500" dirty="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en-GB" sz="2500">
                          <a:effectLst/>
                          <a:latin typeface="Georgia" panose="02040502050405020303" pitchFamily="18" charset="0"/>
                        </a:rPr>
                        <a:t>2</a:t>
                      </a:r>
                      <a:endParaRPr lang="en-US" sz="250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269102874"/>
                  </a:ext>
                </a:extLst>
              </a:tr>
              <a:tr h="518432">
                <a:tc>
                  <a:txBody>
                    <a:bodyPr/>
                    <a:lstStyle/>
                    <a:p>
                      <a:pPr algn="ctr"/>
                      <a:r>
                        <a:rPr lang="en-GB" sz="1600">
                          <a:effectLst/>
                          <a:latin typeface="Georgia" panose="02040502050405020303" pitchFamily="18" charset="0"/>
                        </a:rPr>
                        <a:t>Sweden</a:t>
                      </a:r>
                      <a:endParaRPr lang="en-US" sz="240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en-GB" sz="2500">
                          <a:effectLst/>
                          <a:latin typeface="Georgia" panose="02040502050405020303" pitchFamily="18" charset="0"/>
                        </a:rPr>
                        <a:t>1</a:t>
                      </a:r>
                      <a:endParaRPr lang="en-US" sz="250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en-GB" sz="2500">
                          <a:effectLst/>
                          <a:latin typeface="Georgia" panose="02040502050405020303" pitchFamily="18" charset="0"/>
                        </a:rPr>
                        <a:t>1</a:t>
                      </a:r>
                      <a:endParaRPr lang="en-US" sz="250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en-GB" sz="2500" dirty="0">
                          <a:effectLst/>
                          <a:latin typeface="Georgia" panose="02040502050405020303" pitchFamily="18" charset="0"/>
                        </a:rPr>
                        <a:t>2</a:t>
                      </a:r>
                      <a:endParaRPr lang="en-US" sz="2500" dirty="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en-GB" sz="2500">
                          <a:effectLst/>
                          <a:latin typeface="Georgia" panose="02040502050405020303" pitchFamily="18" charset="0"/>
                        </a:rPr>
                        <a:t>3</a:t>
                      </a:r>
                      <a:endParaRPr lang="en-US" sz="250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en-GB" sz="2500" dirty="0">
                          <a:effectLst/>
                          <a:latin typeface="Georgia" panose="02040502050405020303" pitchFamily="18" charset="0"/>
                        </a:rPr>
                        <a:t>1</a:t>
                      </a:r>
                      <a:endParaRPr lang="en-US" sz="2500" dirty="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en-GB" sz="2500" dirty="0">
                          <a:effectLst/>
                          <a:latin typeface="Georgia" panose="02040502050405020303" pitchFamily="18" charset="0"/>
                        </a:rPr>
                        <a:t>2</a:t>
                      </a:r>
                      <a:endParaRPr lang="en-US" sz="2500" dirty="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565084354"/>
                  </a:ext>
                </a:extLst>
              </a:tr>
            </a:tbl>
          </a:graphicData>
        </a:graphic>
      </p:graphicFrame>
    </p:spTree>
    <p:extLst>
      <p:ext uri="{BB962C8B-B14F-4D97-AF65-F5344CB8AC3E}">
        <p14:creationId xmlns:p14="http://schemas.microsoft.com/office/powerpoint/2010/main" val="37984374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D7CF31-03AB-41B9-ADCE-0DD3CD040FF3}"/>
              </a:ext>
            </a:extLst>
          </p:cNvPr>
          <p:cNvSpPr>
            <a:spLocks noGrp="1"/>
          </p:cNvSpPr>
          <p:nvPr>
            <p:ph type="title"/>
          </p:nvPr>
        </p:nvSpPr>
        <p:spPr>
          <a:xfrm>
            <a:off x="838200" y="206427"/>
            <a:ext cx="9452429" cy="1325563"/>
          </a:xfrm>
        </p:spPr>
        <p:txBody>
          <a:bodyPr>
            <a:normAutofit/>
          </a:bodyPr>
          <a:lstStyle/>
          <a:p>
            <a:r>
              <a:rPr lang="lv-LV" sz="4000" b="1" dirty="0" err="1">
                <a:effectLst/>
                <a:latin typeface="Georgia" panose="02040502050405020303" pitchFamily="18" charset="0"/>
                <a:ea typeface="Calibri" panose="020F0502020204030204" pitchFamily="34" charset="0"/>
              </a:rPr>
              <a:t>Multi-criteria</a:t>
            </a:r>
            <a:r>
              <a:rPr lang="lv-LV" sz="4000" b="1" dirty="0">
                <a:effectLst/>
                <a:latin typeface="Georgia" panose="02040502050405020303" pitchFamily="18" charset="0"/>
                <a:ea typeface="Calibri" panose="020F0502020204030204" pitchFamily="34" charset="0"/>
              </a:rPr>
              <a:t> </a:t>
            </a:r>
            <a:r>
              <a:rPr lang="lv-LV" sz="4000" b="1" dirty="0" err="1">
                <a:effectLst/>
                <a:latin typeface="Georgia" panose="02040502050405020303" pitchFamily="18" charset="0"/>
                <a:ea typeface="Calibri" panose="020F0502020204030204" pitchFamily="34" charset="0"/>
              </a:rPr>
              <a:t>assessment</a:t>
            </a:r>
            <a:r>
              <a:rPr lang="lv-LV" sz="4000" b="1" dirty="0">
                <a:effectLst/>
                <a:latin typeface="Georgia" panose="02040502050405020303" pitchFamily="18" charset="0"/>
                <a:ea typeface="Calibri" panose="020F0502020204030204" pitchFamily="34" charset="0"/>
              </a:rPr>
              <a:t> </a:t>
            </a:r>
            <a:r>
              <a:rPr lang="lv-LV" sz="4000" b="1" dirty="0" err="1">
                <a:effectLst/>
                <a:latin typeface="Georgia" panose="02040502050405020303" pitchFamily="18" charset="0"/>
                <a:ea typeface="Calibri" panose="020F0502020204030204" pitchFamily="34" charset="0"/>
              </a:rPr>
              <a:t>results</a:t>
            </a:r>
            <a:endParaRPr lang="lv-LV" sz="4000" b="1" dirty="0">
              <a:latin typeface="Georgia" panose="02040502050405020303" pitchFamily="18" charset="0"/>
            </a:endParaRPr>
          </a:p>
        </p:txBody>
      </p:sp>
      <p:sp>
        <p:nvSpPr>
          <p:cNvPr id="4" name="Date Placeholder 3">
            <a:extLst>
              <a:ext uri="{FF2B5EF4-FFF2-40B4-BE49-F238E27FC236}">
                <a16:creationId xmlns:a16="http://schemas.microsoft.com/office/drawing/2014/main" id="{F53FE449-F8B7-4241-A739-060E8FCA0EC2}"/>
              </a:ext>
            </a:extLst>
          </p:cNvPr>
          <p:cNvSpPr>
            <a:spLocks noGrp="1"/>
          </p:cNvSpPr>
          <p:nvPr>
            <p:ph type="dt" sz="half" idx="10"/>
          </p:nvPr>
        </p:nvSpPr>
        <p:spPr/>
        <p:txBody>
          <a:bodyPr/>
          <a:lstStyle/>
          <a:p>
            <a:fld id="{9F1E3D83-9E52-4F3A-AE19-FBF4A6BE1CF8}" type="datetime1">
              <a:rPr lang="lv-LV" smtClean="0"/>
              <a:pPr/>
              <a:t>16.02.2022</a:t>
            </a:fld>
            <a:endParaRPr lang="lv-LV"/>
          </a:p>
        </p:txBody>
      </p:sp>
      <p:sp>
        <p:nvSpPr>
          <p:cNvPr id="5" name="Footer Placeholder 4">
            <a:extLst>
              <a:ext uri="{FF2B5EF4-FFF2-40B4-BE49-F238E27FC236}">
                <a16:creationId xmlns:a16="http://schemas.microsoft.com/office/drawing/2014/main" id="{A0BC28DA-743D-408C-B24C-11DA64CEFFF2}"/>
              </a:ext>
            </a:extLst>
          </p:cNvPr>
          <p:cNvSpPr>
            <a:spLocks noGrp="1"/>
          </p:cNvSpPr>
          <p:nvPr>
            <p:ph type="ftr" sz="quarter" idx="11"/>
          </p:nvPr>
        </p:nvSpPr>
        <p:spPr/>
        <p:txBody>
          <a:bodyPr/>
          <a:lstStyle/>
          <a:p>
            <a:r>
              <a:rPr lang="lv-LV"/>
              <a:t>RTU EVIF Vides aizsardzības un siltuma sistēmu institūts</a:t>
            </a:r>
            <a:endParaRPr lang="lv-LV" dirty="0"/>
          </a:p>
        </p:txBody>
      </p:sp>
      <p:sp>
        <p:nvSpPr>
          <p:cNvPr id="6" name="Slide Number Placeholder 5">
            <a:extLst>
              <a:ext uri="{FF2B5EF4-FFF2-40B4-BE49-F238E27FC236}">
                <a16:creationId xmlns:a16="http://schemas.microsoft.com/office/drawing/2014/main" id="{17B20AE6-23C4-4342-818A-5E34268323F5}"/>
              </a:ext>
            </a:extLst>
          </p:cNvPr>
          <p:cNvSpPr>
            <a:spLocks noGrp="1"/>
          </p:cNvSpPr>
          <p:nvPr>
            <p:ph type="sldNum" sz="quarter" idx="12"/>
          </p:nvPr>
        </p:nvSpPr>
        <p:spPr/>
        <p:txBody>
          <a:bodyPr/>
          <a:lstStyle/>
          <a:p>
            <a:fld id="{22AF5885-8C96-4DA3-88C8-950E9AF394B8}" type="slidenum">
              <a:rPr lang="lv-LV" smtClean="0"/>
              <a:pPr/>
              <a:t>13</a:t>
            </a:fld>
            <a:endParaRPr lang="lv-LV"/>
          </a:p>
        </p:txBody>
      </p:sp>
      <p:sp>
        <p:nvSpPr>
          <p:cNvPr id="11" name="Rectangle 6">
            <a:extLst>
              <a:ext uri="{FF2B5EF4-FFF2-40B4-BE49-F238E27FC236}">
                <a16:creationId xmlns:a16="http://schemas.microsoft.com/office/drawing/2014/main" id="{578E19FC-AF4B-400A-B6CC-610E1E2685D2}"/>
              </a:ext>
            </a:extLst>
          </p:cNvPr>
          <p:cNvSpPr>
            <a:spLocks noChangeArrowheads="1"/>
          </p:cNvSpPr>
          <p:nvPr/>
        </p:nvSpPr>
        <p:spPr bwMode="auto">
          <a:xfrm>
            <a:off x="1901371" y="1690687"/>
            <a:ext cx="14737446"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lv-LV"/>
          </a:p>
        </p:txBody>
      </p:sp>
      <p:graphicFrame>
        <p:nvGraphicFramePr>
          <p:cNvPr id="8" name="Chart 2">
            <a:extLst>
              <a:ext uri="{FF2B5EF4-FFF2-40B4-BE49-F238E27FC236}">
                <a16:creationId xmlns:a16="http://schemas.microsoft.com/office/drawing/2014/main" id="{E31B875E-D195-482D-AB46-E47DE1A233F7}"/>
              </a:ext>
            </a:extLst>
          </p:cNvPr>
          <p:cNvGraphicFramePr>
            <a:graphicFrameLocks/>
          </p:cNvGraphicFramePr>
          <p:nvPr>
            <p:extLst>
              <p:ext uri="{D42A27DB-BD31-4B8C-83A1-F6EECF244321}">
                <p14:modId xmlns:p14="http://schemas.microsoft.com/office/powerpoint/2010/main" val="2263565135"/>
              </p:ext>
            </p:extLst>
          </p:nvPr>
        </p:nvGraphicFramePr>
        <p:xfrm>
          <a:off x="733530" y="1531990"/>
          <a:ext cx="10410091" cy="454726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6961707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9F1E3D83-9E52-4F3A-AE19-FBF4A6BE1CF8}" type="datetime1">
              <a:rPr lang="lv-LV" smtClean="0"/>
              <a:pPr/>
              <a:t>16.02.2022</a:t>
            </a:fld>
            <a:endParaRPr lang="lv-LV"/>
          </a:p>
        </p:txBody>
      </p:sp>
      <p:sp>
        <p:nvSpPr>
          <p:cNvPr id="5" name="Footer Placeholder 4"/>
          <p:cNvSpPr>
            <a:spLocks noGrp="1"/>
          </p:cNvSpPr>
          <p:nvPr>
            <p:ph type="ftr" sz="quarter" idx="11"/>
          </p:nvPr>
        </p:nvSpPr>
        <p:spPr/>
        <p:txBody>
          <a:bodyPr/>
          <a:lstStyle/>
          <a:p>
            <a:r>
              <a:rPr lang="lv-LV"/>
              <a:t>RTU EVIF Vides aizsardzības un siltuma sistēmu institūts</a:t>
            </a:r>
            <a:endParaRPr lang="lv-LV" dirty="0"/>
          </a:p>
        </p:txBody>
      </p:sp>
      <p:sp>
        <p:nvSpPr>
          <p:cNvPr id="6" name="Slide Number Placeholder 5"/>
          <p:cNvSpPr>
            <a:spLocks noGrp="1"/>
          </p:cNvSpPr>
          <p:nvPr>
            <p:ph type="sldNum" sz="quarter" idx="12"/>
          </p:nvPr>
        </p:nvSpPr>
        <p:spPr/>
        <p:txBody>
          <a:bodyPr/>
          <a:lstStyle/>
          <a:p>
            <a:fld id="{22AF5885-8C96-4DA3-88C8-950E9AF394B8}" type="slidenum">
              <a:rPr lang="lv-LV" smtClean="0"/>
              <a:pPr/>
              <a:t>14</a:t>
            </a:fld>
            <a:endParaRPr lang="lv-LV"/>
          </a:p>
        </p:txBody>
      </p:sp>
      <p:sp>
        <p:nvSpPr>
          <p:cNvPr id="7" name="Title 1"/>
          <p:cNvSpPr txBox="1">
            <a:spLocks/>
          </p:cNvSpPr>
          <p:nvPr/>
        </p:nvSpPr>
        <p:spPr>
          <a:xfrm>
            <a:off x="392470" y="348712"/>
            <a:ext cx="9452429" cy="58939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a:lstStyle>
          <a:p>
            <a:pPr lvl="0">
              <a:lnSpc>
                <a:spcPct val="150000"/>
              </a:lnSpc>
              <a:buSzPts val="1400"/>
            </a:pPr>
            <a:r>
              <a:rPr lang="lv-LV" sz="3800" b="1" kern="0" dirty="0" err="1">
                <a:effectLst/>
                <a:latin typeface="Georgia" panose="02040502050405020303" pitchFamily="18" charset="0"/>
                <a:ea typeface="Times New Roman" panose="02020603050405020304" pitchFamily="18" charset="0"/>
                <a:cs typeface="Times New Roman" panose="02020603050405020304" pitchFamily="18" charset="0"/>
              </a:rPr>
              <a:t>Medium-term</a:t>
            </a:r>
            <a:r>
              <a:rPr lang="lv-LV" sz="3800" b="1" kern="0" dirty="0">
                <a:effectLst/>
                <a:latin typeface="Georgia" panose="02040502050405020303" pitchFamily="18" charset="0"/>
                <a:ea typeface="Times New Roman" panose="02020603050405020304" pitchFamily="18" charset="0"/>
                <a:cs typeface="Times New Roman" panose="02020603050405020304" pitchFamily="18" charset="0"/>
              </a:rPr>
              <a:t> </a:t>
            </a:r>
            <a:r>
              <a:rPr lang="lv-LV" sz="3800" b="1" kern="0" dirty="0" err="1">
                <a:latin typeface="Georgia" panose="02040502050405020303" pitchFamily="18" charset="0"/>
                <a:ea typeface="Times New Roman" panose="02020603050405020304" pitchFamily="18" charset="0"/>
                <a:cs typeface="Times New Roman" panose="02020603050405020304" pitchFamily="18" charset="0"/>
              </a:rPr>
              <a:t>r</a:t>
            </a:r>
            <a:r>
              <a:rPr lang="lv-LV" sz="3800" b="1" kern="0" dirty="0" err="1">
                <a:effectLst/>
                <a:latin typeface="Georgia" panose="02040502050405020303" pitchFamily="18" charset="0"/>
                <a:ea typeface="Times New Roman" panose="02020603050405020304" pitchFamily="18" charset="0"/>
                <a:cs typeface="Times New Roman" panose="02020603050405020304" pitchFamily="18" charset="0"/>
              </a:rPr>
              <a:t>ecommendations</a:t>
            </a:r>
            <a:endParaRPr lang="lv-LV" sz="3800" b="1" kern="0" dirty="0">
              <a:effectLst/>
              <a:latin typeface="Georgia" panose="02040502050405020303" pitchFamily="18" charset="0"/>
              <a:ea typeface="Times New Roman" panose="02020603050405020304" pitchFamily="18" charset="0"/>
              <a:cs typeface="Times New Roman" panose="02020603050405020304" pitchFamily="18" charset="0"/>
            </a:endParaRPr>
          </a:p>
        </p:txBody>
      </p:sp>
      <p:graphicFrame>
        <p:nvGraphicFramePr>
          <p:cNvPr id="8" name="Diagram 3">
            <a:extLst>
              <a:ext uri="{FF2B5EF4-FFF2-40B4-BE49-F238E27FC236}">
                <a16:creationId xmlns:a16="http://schemas.microsoft.com/office/drawing/2014/main" id="{2F146BDE-0012-4F3D-A6DC-FF79E4F84CD0}"/>
              </a:ext>
            </a:extLst>
          </p:cNvPr>
          <p:cNvGraphicFramePr/>
          <p:nvPr>
            <p:extLst>
              <p:ext uri="{D42A27DB-BD31-4B8C-83A1-F6EECF244321}">
                <p14:modId xmlns:p14="http://schemas.microsoft.com/office/powerpoint/2010/main" val="839005939"/>
              </p:ext>
            </p:extLst>
          </p:nvPr>
        </p:nvGraphicFramePr>
        <p:xfrm>
          <a:off x="0" y="1037690"/>
          <a:ext cx="11488057" cy="521062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3812568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9F1E3D83-9E52-4F3A-AE19-FBF4A6BE1CF8}" type="datetime1">
              <a:rPr lang="lv-LV" smtClean="0"/>
              <a:pPr/>
              <a:t>16.02.2022</a:t>
            </a:fld>
            <a:endParaRPr lang="lv-LV"/>
          </a:p>
        </p:txBody>
      </p:sp>
      <p:sp>
        <p:nvSpPr>
          <p:cNvPr id="5" name="Footer Placeholder 4"/>
          <p:cNvSpPr>
            <a:spLocks noGrp="1"/>
          </p:cNvSpPr>
          <p:nvPr>
            <p:ph type="ftr" sz="quarter" idx="11"/>
          </p:nvPr>
        </p:nvSpPr>
        <p:spPr/>
        <p:txBody>
          <a:bodyPr/>
          <a:lstStyle/>
          <a:p>
            <a:r>
              <a:rPr lang="lv-LV"/>
              <a:t>RTU EVIF Vides aizsardzības un siltuma sistēmu institūts</a:t>
            </a:r>
            <a:endParaRPr lang="lv-LV" dirty="0"/>
          </a:p>
        </p:txBody>
      </p:sp>
      <p:sp>
        <p:nvSpPr>
          <p:cNvPr id="6" name="Slide Number Placeholder 5"/>
          <p:cNvSpPr>
            <a:spLocks noGrp="1"/>
          </p:cNvSpPr>
          <p:nvPr>
            <p:ph type="sldNum" sz="quarter" idx="12"/>
          </p:nvPr>
        </p:nvSpPr>
        <p:spPr/>
        <p:txBody>
          <a:bodyPr/>
          <a:lstStyle/>
          <a:p>
            <a:fld id="{22AF5885-8C96-4DA3-88C8-950E9AF394B8}" type="slidenum">
              <a:rPr lang="lv-LV" smtClean="0"/>
              <a:pPr/>
              <a:t>15</a:t>
            </a:fld>
            <a:endParaRPr lang="lv-LV"/>
          </a:p>
        </p:txBody>
      </p:sp>
      <p:sp>
        <p:nvSpPr>
          <p:cNvPr id="7" name="Title 1"/>
          <p:cNvSpPr txBox="1">
            <a:spLocks/>
          </p:cNvSpPr>
          <p:nvPr/>
        </p:nvSpPr>
        <p:spPr>
          <a:xfrm>
            <a:off x="1369785" y="2498914"/>
            <a:ext cx="9452429" cy="166226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a:lstStyle>
          <a:p>
            <a:pPr lvl="0" algn="ctr">
              <a:lnSpc>
                <a:spcPct val="150000"/>
              </a:lnSpc>
              <a:buSzPts val="1400"/>
            </a:pPr>
            <a:r>
              <a:rPr lang="en-GB" sz="3000" b="1" kern="0" cap="all" dirty="0">
                <a:effectLst/>
                <a:latin typeface="Georgia" panose="02040502050405020303" pitchFamily="18" charset="0"/>
                <a:ea typeface="Times New Roman" panose="02020603050405020304" pitchFamily="18" charset="0"/>
                <a:cs typeface="Times New Roman" panose="02020603050405020304" pitchFamily="18" charset="0"/>
              </a:rPr>
              <a:t>Short-term recommendations to improve administrative processes</a:t>
            </a:r>
            <a:endParaRPr lang="lv-LV" sz="3000" b="1" kern="0" cap="all" dirty="0">
              <a:effectLst/>
              <a:latin typeface="Georgia" panose="02040502050405020303"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24174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E66479-450F-4FAA-A3DC-EABF220A7C1B}"/>
              </a:ext>
            </a:extLst>
          </p:cNvPr>
          <p:cNvSpPr>
            <a:spLocks noGrp="1"/>
          </p:cNvSpPr>
          <p:nvPr>
            <p:ph type="title"/>
          </p:nvPr>
        </p:nvSpPr>
        <p:spPr>
          <a:xfrm>
            <a:off x="838200" y="365126"/>
            <a:ext cx="9452429" cy="933588"/>
          </a:xfrm>
        </p:spPr>
        <p:txBody>
          <a:bodyPr>
            <a:normAutofit/>
          </a:bodyPr>
          <a:lstStyle/>
          <a:p>
            <a:r>
              <a:rPr lang="en-GB" sz="3200" b="1"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Microgeneration plants</a:t>
            </a:r>
            <a:endParaRPr lang="lv-LV" sz="3200" dirty="0"/>
          </a:p>
        </p:txBody>
      </p:sp>
      <p:sp>
        <p:nvSpPr>
          <p:cNvPr id="3" name="Content Placeholder 2">
            <a:extLst>
              <a:ext uri="{FF2B5EF4-FFF2-40B4-BE49-F238E27FC236}">
                <a16:creationId xmlns:a16="http://schemas.microsoft.com/office/drawing/2014/main" id="{05D92358-FF25-4235-86AA-D6A2DD87F3CD}"/>
              </a:ext>
            </a:extLst>
          </p:cNvPr>
          <p:cNvSpPr>
            <a:spLocks noGrp="1"/>
          </p:cNvSpPr>
          <p:nvPr>
            <p:ph idx="1"/>
          </p:nvPr>
        </p:nvSpPr>
        <p:spPr>
          <a:xfrm>
            <a:off x="838200" y="1550504"/>
            <a:ext cx="10515600" cy="4611756"/>
          </a:xfrm>
        </p:spPr>
        <p:txBody>
          <a:bodyPr>
            <a:normAutofit/>
          </a:bodyPr>
          <a:lstStyle/>
          <a:p>
            <a:pPr marL="0" indent="0" algn="just">
              <a:lnSpc>
                <a:spcPct val="100000"/>
              </a:lnSpc>
              <a:spcBef>
                <a:spcPts val="0"/>
              </a:spcBef>
              <a:buNone/>
            </a:pPr>
            <a:r>
              <a:rPr lang="en-GB" sz="2000" b="1" dirty="0">
                <a:effectLst/>
                <a:latin typeface="Georgia" panose="02040502050405020303" pitchFamily="18" charset="0"/>
                <a:ea typeface="Calibri" panose="020F0502020204030204" pitchFamily="34" charset="0"/>
                <a:cs typeface="Times New Roman" panose="02020603050405020304" pitchFamily="18" charset="0"/>
              </a:rPr>
              <a:t>Revise the legislation on capacities corresponding to the definition of microgeneration</a:t>
            </a:r>
            <a:endParaRPr lang="lv-LV" sz="2000" b="1" dirty="0">
              <a:effectLst/>
              <a:latin typeface="Georgia" panose="02040502050405020303" pitchFamily="18" charset="0"/>
              <a:ea typeface="Calibri" panose="020F0502020204030204" pitchFamily="34" charset="0"/>
              <a:cs typeface="Times New Roman" panose="02020603050405020304" pitchFamily="18" charset="0"/>
            </a:endParaRPr>
          </a:p>
          <a:p>
            <a:pPr marL="0" lvl="0" indent="0" algn="just">
              <a:lnSpc>
                <a:spcPct val="100000"/>
              </a:lnSpc>
              <a:spcBef>
                <a:spcPts val="0"/>
              </a:spcBef>
              <a:buNone/>
            </a:pPr>
            <a:endParaRPr lang="lv-LV" sz="2000" dirty="0">
              <a:effectLst/>
              <a:latin typeface="Georgia" panose="02040502050405020303" pitchFamily="18" charset="0"/>
              <a:ea typeface="Calibri" panose="020F0502020204030204" pitchFamily="34" charset="0"/>
              <a:cs typeface="Times New Roman" panose="02020603050405020304" pitchFamily="18" charset="0"/>
            </a:endParaRPr>
          </a:p>
          <a:p>
            <a:pPr marL="342900" lvl="0" indent="-342900" algn="just">
              <a:lnSpc>
                <a:spcPct val="100000"/>
              </a:lnSpc>
              <a:spcBef>
                <a:spcPts val="0"/>
              </a:spcBef>
              <a:buFont typeface="Wingdings" panose="05000000000000000000" pitchFamily="2" charset="2"/>
              <a:buChar char=""/>
            </a:pPr>
            <a:r>
              <a:rPr lang="en-GB" sz="2000" dirty="0">
                <a:effectLst/>
                <a:latin typeface="Georgia" panose="02040502050405020303" pitchFamily="18" charset="0"/>
                <a:ea typeface="Calibri" panose="020F0502020204030204" pitchFamily="34" charset="0"/>
                <a:cs typeface="Times New Roman" panose="02020603050405020304" pitchFamily="18" charset="0"/>
              </a:rPr>
              <a:t>Latvia - microgenerator - 11.1 kW, small-scale power plant up to 0.99 MW;</a:t>
            </a:r>
            <a:endParaRPr lang="lv-LV" sz="2000" dirty="0">
              <a:effectLst/>
              <a:latin typeface="Georgia" panose="02040502050405020303" pitchFamily="18" charset="0"/>
              <a:ea typeface="Calibri" panose="020F0502020204030204" pitchFamily="34" charset="0"/>
              <a:cs typeface="Times New Roman" panose="02020603050405020304" pitchFamily="18" charset="0"/>
            </a:endParaRPr>
          </a:p>
          <a:p>
            <a:pPr marL="342900" lvl="0" indent="-342900" algn="just">
              <a:lnSpc>
                <a:spcPct val="100000"/>
              </a:lnSpc>
              <a:spcBef>
                <a:spcPts val="0"/>
              </a:spcBef>
              <a:buFont typeface="Wingdings" panose="05000000000000000000" pitchFamily="2" charset="2"/>
              <a:buChar char=""/>
            </a:pPr>
            <a:r>
              <a:rPr lang="en-GB" sz="2000" dirty="0">
                <a:effectLst/>
                <a:latin typeface="Georgia" panose="02040502050405020303" pitchFamily="18" charset="0"/>
                <a:ea typeface="Calibri" panose="020F0502020204030204" pitchFamily="34" charset="0"/>
                <a:cs typeface="Times New Roman" panose="02020603050405020304" pitchFamily="18" charset="0"/>
              </a:rPr>
              <a:t>Lithuania – microgenerator – 30 kW, small-scale power plant up to 500 kW;</a:t>
            </a:r>
            <a:endParaRPr lang="lv-LV" sz="2000" dirty="0">
              <a:effectLst/>
              <a:latin typeface="Georgia" panose="02040502050405020303" pitchFamily="18" charset="0"/>
              <a:ea typeface="Calibri" panose="020F0502020204030204" pitchFamily="34" charset="0"/>
              <a:cs typeface="Times New Roman" panose="02020603050405020304" pitchFamily="18" charset="0"/>
            </a:endParaRPr>
          </a:p>
          <a:p>
            <a:pPr marL="342900" lvl="0" indent="-342900" algn="just">
              <a:lnSpc>
                <a:spcPct val="100000"/>
              </a:lnSpc>
              <a:spcBef>
                <a:spcPts val="0"/>
              </a:spcBef>
              <a:buFont typeface="Wingdings" panose="05000000000000000000" pitchFamily="2" charset="2"/>
              <a:buChar char=""/>
            </a:pPr>
            <a:r>
              <a:rPr lang="en-GB" sz="2000" dirty="0">
                <a:effectLst/>
                <a:latin typeface="Georgia" panose="02040502050405020303" pitchFamily="18" charset="0"/>
                <a:ea typeface="Calibri" panose="020F0502020204030204" pitchFamily="34" charset="0"/>
                <a:cs typeface="Times New Roman" panose="02020603050405020304" pitchFamily="18" charset="0"/>
              </a:rPr>
              <a:t>Estonia - microgenerator – 15 kW, small-scale power plant up to 1 MW.</a:t>
            </a:r>
            <a:endParaRPr lang="lv-LV" sz="2000" dirty="0">
              <a:effectLst/>
              <a:latin typeface="Georgia" panose="02040502050405020303" pitchFamily="18" charset="0"/>
              <a:ea typeface="Calibri" panose="020F0502020204030204" pitchFamily="34" charset="0"/>
              <a:cs typeface="Times New Roman" panose="02020603050405020304" pitchFamily="18" charset="0"/>
            </a:endParaRPr>
          </a:p>
          <a:p>
            <a:pPr marL="342900" lvl="0" indent="-342900" algn="just">
              <a:lnSpc>
                <a:spcPct val="100000"/>
              </a:lnSpc>
              <a:spcBef>
                <a:spcPts val="0"/>
              </a:spcBef>
              <a:buFont typeface="Wingdings" panose="05000000000000000000" pitchFamily="2" charset="2"/>
              <a:buChar char=""/>
            </a:pPr>
            <a:r>
              <a:rPr lang="en-GB" sz="2000" dirty="0">
                <a:effectLst/>
                <a:latin typeface="Georgia" panose="02040502050405020303" pitchFamily="18" charset="0"/>
                <a:ea typeface="Calibri" panose="020F0502020204030204" pitchFamily="34" charset="0"/>
                <a:cs typeface="Times New Roman" panose="02020603050405020304" pitchFamily="18" charset="0"/>
              </a:rPr>
              <a:t>Finland - microgenerator - 100 kVA, small power plant up to 2 MVA;</a:t>
            </a:r>
            <a:endParaRPr lang="lv-LV" sz="2000" dirty="0">
              <a:effectLst/>
              <a:latin typeface="Georgia" panose="02040502050405020303" pitchFamily="18" charset="0"/>
              <a:ea typeface="Calibri" panose="020F0502020204030204" pitchFamily="34" charset="0"/>
              <a:cs typeface="Times New Roman" panose="02020603050405020304" pitchFamily="18" charset="0"/>
            </a:endParaRPr>
          </a:p>
          <a:p>
            <a:pPr marL="342900" lvl="0" indent="-342900" algn="just">
              <a:lnSpc>
                <a:spcPct val="100000"/>
              </a:lnSpc>
              <a:spcBef>
                <a:spcPts val="0"/>
              </a:spcBef>
              <a:buFont typeface="Wingdings" panose="05000000000000000000" pitchFamily="2" charset="2"/>
              <a:buChar char=""/>
            </a:pPr>
            <a:r>
              <a:rPr lang="en-GB" sz="2000" dirty="0">
                <a:effectLst/>
                <a:latin typeface="Georgia" panose="02040502050405020303" pitchFamily="18" charset="0"/>
                <a:ea typeface="Calibri" panose="020F0502020204030204" pitchFamily="34" charset="0"/>
                <a:cs typeface="Times New Roman" panose="02020603050405020304" pitchFamily="18" charset="0"/>
              </a:rPr>
              <a:t>Norway - microgenerator - 100 kW, small power plant up to 1 MVA;</a:t>
            </a:r>
            <a:endParaRPr lang="lv-LV" sz="2000" dirty="0">
              <a:effectLst/>
              <a:latin typeface="Georgia" panose="02040502050405020303" pitchFamily="18" charset="0"/>
              <a:ea typeface="Calibri" panose="020F0502020204030204" pitchFamily="34" charset="0"/>
              <a:cs typeface="Times New Roman" panose="02020603050405020304" pitchFamily="18" charset="0"/>
            </a:endParaRPr>
          </a:p>
          <a:p>
            <a:pPr marL="342900" lvl="0" indent="-342900" algn="just">
              <a:lnSpc>
                <a:spcPct val="100000"/>
              </a:lnSpc>
              <a:spcBef>
                <a:spcPts val="0"/>
              </a:spcBef>
              <a:buFont typeface="Wingdings" panose="05000000000000000000" pitchFamily="2" charset="2"/>
              <a:buChar char=""/>
            </a:pPr>
            <a:r>
              <a:rPr lang="en-GB" sz="2000" dirty="0">
                <a:effectLst/>
                <a:latin typeface="Georgia" panose="02040502050405020303" pitchFamily="18" charset="0"/>
                <a:ea typeface="Calibri" panose="020F0502020204030204" pitchFamily="34" charset="0"/>
                <a:cs typeface="Times New Roman" panose="02020603050405020304" pitchFamily="18" charset="0"/>
              </a:rPr>
              <a:t>Sweden - microgeneration - 43.5 kW.</a:t>
            </a:r>
          </a:p>
          <a:p>
            <a:pPr marL="0" lvl="0" indent="0" algn="just">
              <a:lnSpc>
                <a:spcPct val="100000"/>
              </a:lnSpc>
              <a:spcBef>
                <a:spcPts val="0"/>
              </a:spcBef>
              <a:buNone/>
            </a:pPr>
            <a:endParaRPr lang="lv-LV" sz="2000" dirty="0">
              <a:effectLst/>
              <a:latin typeface="Georgia" panose="02040502050405020303" pitchFamily="18" charset="0"/>
              <a:ea typeface="Calibri" panose="020F0502020204030204" pitchFamily="34" charset="0"/>
              <a:cs typeface="Times New Roman" panose="02020603050405020304" pitchFamily="18" charset="0"/>
            </a:endParaRPr>
          </a:p>
          <a:p>
            <a:pPr marL="0" indent="0" algn="just">
              <a:buNone/>
            </a:pPr>
            <a:r>
              <a:rPr lang="lv-LV" sz="2000" b="1" dirty="0">
                <a:effectLst/>
                <a:latin typeface="Georgia" panose="02040502050405020303" pitchFamily="18" charset="0"/>
                <a:ea typeface="Calibri" panose="020F0502020204030204" pitchFamily="34" charset="0"/>
                <a:cs typeface="Times New Roman" panose="02020603050405020304" pitchFamily="18" charset="0"/>
              </a:rPr>
              <a:t>S</a:t>
            </a:r>
            <a:r>
              <a:rPr lang="en-GB" sz="2000" b="1" dirty="0" err="1">
                <a:effectLst/>
                <a:latin typeface="Georgia" panose="02040502050405020303" pitchFamily="18" charset="0"/>
                <a:ea typeface="Calibri" panose="020F0502020204030204" pitchFamily="34" charset="0"/>
                <a:cs typeface="Times New Roman" panose="02020603050405020304" pitchFamily="18" charset="0"/>
              </a:rPr>
              <a:t>hould</a:t>
            </a:r>
            <a:r>
              <a:rPr lang="en-GB" sz="2000" b="1" dirty="0">
                <a:effectLst/>
                <a:latin typeface="Georgia" panose="02040502050405020303" pitchFamily="18" charset="0"/>
                <a:ea typeface="Calibri" panose="020F0502020204030204" pitchFamily="34" charset="0"/>
                <a:cs typeface="Times New Roman" panose="02020603050405020304" pitchFamily="18" charset="0"/>
              </a:rPr>
              <a:t> be determined in consultation with the national distribution and transmission system operators and the national regulatory authorities</a:t>
            </a:r>
            <a:endParaRPr lang="lv-LV" sz="2000" b="1" dirty="0"/>
          </a:p>
        </p:txBody>
      </p:sp>
      <p:sp>
        <p:nvSpPr>
          <p:cNvPr id="4" name="Date Placeholder 3">
            <a:extLst>
              <a:ext uri="{FF2B5EF4-FFF2-40B4-BE49-F238E27FC236}">
                <a16:creationId xmlns:a16="http://schemas.microsoft.com/office/drawing/2014/main" id="{19E6F8A9-C726-42AE-A2E2-27C7399701ED}"/>
              </a:ext>
            </a:extLst>
          </p:cNvPr>
          <p:cNvSpPr>
            <a:spLocks noGrp="1"/>
          </p:cNvSpPr>
          <p:nvPr>
            <p:ph type="dt" sz="half" idx="10"/>
          </p:nvPr>
        </p:nvSpPr>
        <p:spPr/>
        <p:txBody>
          <a:bodyPr/>
          <a:lstStyle/>
          <a:p>
            <a:fld id="{9F1E3D83-9E52-4F3A-AE19-FBF4A6BE1CF8}" type="datetime1">
              <a:rPr lang="lv-LV" smtClean="0"/>
              <a:pPr/>
              <a:t>16.02.2022</a:t>
            </a:fld>
            <a:endParaRPr lang="lv-LV"/>
          </a:p>
        </p:txBody>
      </p:sp>
      <p:sp>
        <p:nvSpPr>
          <p:cNvPr id="5" name="Footer Placeholder 4">
            <a:extLst>
              <a:ext uri="{FF2B5EF4-FFF2-40B4-BE49-F238E27FC236}">
                <a16:creationId xmlns:a16="http://schemas.microsoft.com/office/drawing/2014/main" id="{6C9D470A-2249-4998-955C-683D4DE9586D}"/>
              </a:ext>
            </a:extLst>
          </p:cNvPr>
          <p:cNvSpPr>
            <a:spLocks noGrp="1"/>
          </p:cNvSpPr>
          <p:nvPr>
            <p:ph type="ftr" sz="quarter" idx="11"/>
          </p:nvPr>
        </p:nvSpPr>
        <p:spPr/>
        <p:txBody>
          <a:bodyPr/>
          <a:lstStyle/>
          <a:p>
            <a:r>
              <a:rPr lang="lv-LV"/>
              <a:t>RTU EVIF Vides aizsardzības un siltuma sistēmu institūts</a:t>
            </a:r>
            <a:endParaRPr lang="lv-LV" dirty="0"/>
          </a:p>
        </p:txBody>
      </p:sp>
      <p:sp>
        <p:nvSpPr>
          <p:cNvPr id="6" name="Slide Number Placeholder 5">
            <a:extLst>
              <a:ext uri="{FF2B5EF4-FFF2-40B4-BE49-F238E27FC236}">
                <a16:creationId xmlns:a16="http://schemas.microsoft.com/office/drawing/2014/main" id="{5900C487-C6D5-4AE4-B2FE-1C8476248F0D}"/>
              </a:ext>
            </a:extLst>
          </p:cNvPr>
          <p:cNvSpPr>
            <a:spLocks noGrp="1"/>
          </p:cNvSpPr>
          <p:nvPr>
            <p:ph type="sldNum" sz="quarter" idx="12"/>
          </p:nvPr>
        </p:nvSpPr>
        <p:spPr/>
        <p:txBody>
          <a:bodyPr/>
          <a:lstStyle/>
          <a:p>
            <a:fld id="{22AF5885-8C96-4DA3-88C8-950E9AF394B8}" type="slidenum">
              <a:rPr lang="lv-LV" smtClean="0"/>
              <a:pPr/>
              <a:t>16</a:t>
            </a:fld>
            <a:endParaRPr lang="lv-LV"/>
          </a:p>
        </p:txBody>
      </p:sp>
    </p:spTree>
    <p:extLst>
      <p:ext uri="{BB962C8B-B14F-4D97-AF65-F5344CB8AC3E}">
        <p14:creationId xmlns:p14="http://schemas.microsoft.com/office/powerpoint/2010/main" val="9523854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D17460-0400-4E2F-835C-FEAB0C12BAFD}"/>
              </a:ext>
            </a:extLst>
          </p:cNvPr>
          <p:cNvSpPr>
            <a:spLocks noGrp="1"/>
          </p:cNvSpPr>
          <p:nvPr>
            <p:ph type="title"/>
          </p:nvPr>
        </p:nvSpPr>
        <p:spPr>
          <a:xfrm>
            <a:off x="737511" y="336802"/>
            <a:ext cx="10254142" cy="1041920"/>
          </a:xfrm>
        </p:spPr>
        <p:txBody>
          <a:bodyPr>
            <a:noAutofit/>
          </a:bodyPr>
          <a:lstStyle/>
          <a:p>
            <a:r>
              <a:rPr lang="en-US" sz="3400" b="1" dirty="0">
                <a:latin typeface="Georgia" panose="02040502050405020303" pitchFamily="18" charset="0"/>
                <a:ea typeface="Times New Roman" panose="02020603050405020304" pitchFamily="18" charset="0"/>
                <a:cs typeface="Times New Roman" panose="02020603050405020304" pitchFamily="18" charset="0"/>
              </a:rPr>
              <a:t>Changes to the spatial planning framework</a:t>
            </a:r>
            <a:endParaRPr lang="lv-LV" sz="3400" b="1" dirty="0"/>
          </a:p>
        </p:txBody>
      </p:sp>
      <p:sp>
        <p:nvSpPr>
          <p:cNvPr id="4" name="Date Placeholder 3">
            <a:extLst>
              <a:ext uri="{FF2B5EF4-FFF2-40B4-BE49-F238E27FC236}">
                <a16:creationId xmlns:a16="http://schemas.microsoft.com/office/drawing/2014/main" id="{69C00AEF-0267-49B5-ADDE-5EB87EB4E997}"/>
              </a:ext>
            </a:extLst>
          </p:cNvPr>
          <p:cNvSpPr>
            <a:spLocks noGrp="1"/>
          </p:cNvSpPr>
          <p:nvPr>
            <p:ph type="dt" sz="half" idx="10"/>
          </p:nvPr>
        </p:nvSpPr>
        <p:spPr/>
        <p:txBody>
          <a:bodyPr/>
          <a:lstStyle/>
          <a:p>
            <a:fld id="{9F1E3D83-9E52-4F3A-AE19-FBF4A6BE1CF8}" type="datetime1">
              <a:rPr lang="lv-LV" smtClean="0"/>
              <a:pPr/>
              <a:t>16.02.2022</a:t>
            </a:fld>
            <a:endParaRPr lang="lv-LV"/>
          </a:p>
        </p:txBody>
      </p:sp>
      <p:sp>
        <p:nvSpPr>
          <p:cNvPr id="5" name="Footer Placeholder 4">
            <a:extLst>
              <a:ext uri="{FF2B5EF4-FFF2-40B4-BE49-F238E27FC236}">
                <a16:creationId xmlns:a16="http://schemas.microsoft.com/office/drawing/2014/main" id="{5FD56375-3D64-401A-ADF0-0B06AE2D1AB2}"/>
              </a:ext>
            </a:extLst>
          </p:cNvPr>
          <p:cNvSpPr>
            <a:spLocks noGrp="1"/>
          </p:cNvSpPr>
          <p:nvPr>
            <p:ph type="ftr" sz="quarter" idx="11"/>
          </p:nvPr>
        </p:nvSpPr>
        <p:spPr/>
        <p:txBody>
          <a:bodyPr/>
          <a:lstStyle/>
          <a:p>
            <a:r>
              <a:rPr lang="lv-LV"/>
              <a:t>RTU EVIF Vides aizsardzības un siltuma sistēmu institūts</a:t>
            </a:r>
            <a:endParaRPr lang="lv-LV" dirty="0"/>
          </a:p>
        </p:txBody>
      </p:sp>
      <p:sp>
        <p:nvSpPr>
          <p:cNvPr id="6" name="Slide Number Placeholder 5">
            <a:extLst>
              <a:ext uri="{FF2B5EF4-FFF2-40B4-BE49-F238E27FC236}">
                <a16:creationId xmlns:a16="http://schemas.microsoft.com/office/drawing/2014/main" id="{65238F67-B99E-4954-91E2-B15CB849D4DA}"/>
              </a:ext>
            </a:extLst>
          </p:cNvPr>
          <p:cNvSpPr>
            <a:spLocks noGrp="1"/>
          </p:cNvSpPr>
          <p:nvPr>
            <p:ph type="sldNum" sz="quarter" idx="12"/>
          </p:nvPr>
        </p:nvSpPr>
        <p:spPr/>
        <p:txBody>
          <a:bodyPr/>
          <a:lstStyle/>
          <a:p>
            <a:fld id="{22AF5885-8C96-4DA3-88C8-950E9AF394B8}" type="slidenum">
              <a:rPr lang="lv-LV" smtClean="0"/>
              <a:pPr/>
              <a:t>17</a:t>
            </a:fld>
            <a:endParaRPr lang="lv-LV"/>
          </a:p>
        </p:txBody>
      </p:sp>
      <p:sp>
        <p:nvSpPr>
          <p:cNvPr id="7" name="Snip Single Corner Rectangle 6"/>
          <p:cNvSpPr/>
          <p:nvPr/>
        </p:nvSpPr>
        <p:spPr>
          <a:xfrm>
            <a:off x="838200" y="1687398"/>
            <a:ext cx="3629320" cy="2262434"/>
          </a:xfrm>
          <a:prstGeom prst="snip1Rect">
            <a:avLst/>
          </a:prstGeom>
        </p:spPr>
        <p:style>
          <a:lnRef idx="1">
            <a:schemeClr val="accent6"/>
          </a:lnRef>
          <a:fillRef idx="2">
            <a:schemeClr val="accent6"/>
          </a:fillRef>
          <a:effectRef idx="1">
            <a:schemeClr val="accent6"/>
          </a:effectRef>
          <a:fontRef idx="minor">
            <a:schemeClr val="dk1"/>
          </a:fontRef>
        </p:style>
        <p:txBody>
          <a:bodyPr rtlCol="0" anchor="ctr"/>
          <a:lstStyle/>
          <a:p>
            <a:pPr lvl="0">
              <a:lnSpc>
                <a:spcPct val="100000"/>
              </a:lnSpc>
              <a:spcBef>
                <a:spcPts val="0"/>
              </a:spcBef>
            </a:pPr>
            <a:r>
              <a:rPr lang="lv-LV" sz="2000" b="1" dirty="0">
                <a:solidFill>
                  <a:schemeClr val="tx1"/>
                </a:solidFill>
                <a:latin typeface="Georgia" panose="02040502050405020303" pitchFamily="18" charset="0"/>
                <a:ea typeface="Calibri" panose="020F0502020204030204" pitchFamily="34" charset="0"/>
                <a:cs typeface="Times New Roman" panose="02020603050405020304" pitchFamily="18" charset="0"/>
              </a:rPr>
              <a:t>D</a:t>
            </a:r>
            <a:r>
              <a:rPr lang="en-GB" sz="2000" b="1" dirty="0" err="1">
                <a:solidFill>
                  <a:schemeClr val="tx1"/>
                </a:solidFill>
                <a:latin typeface="Georgia" panose="02040502050405020303" pitchFamily="18" charset="0"/>
                <a:ea typeface="Calibri" panose="020F0502020204030204" pitchFamily="34" charset="0"/>
                <a:cs typeface="Times New Roman" panose="02020603050405020304" pitchFamily="18" charset="0"/>
              </a:rPr>
              <a:t>etermine</a:t>
            </a:r>
            <a:r>
              <a:rPr lang="en-GB" sz="2000" b="1" dirty="0">
                <a:solidFill>
                  <a:schemeClr val="tx1"/>
                </a:solidFill>
                <a:latin typeface="Georgia" panose="02040502050405020303" pitchFamily="18" charset="0"/>
                <a:ea typeface="Calibri" panose="020F0502020204030204" pitchFamily="34" charset="0"/>
                <a:cs typeface="Times New Roman" panose="02020603050405020304" pitchFamily="18" charset="0"/>
              </a:rPr>
              <a:t> the areas where wind farms are allowed to be installed when drawing up the municipality's territorial plan and/or detailed planning</a:t>
            </a:r>
            <a:endParaRPr lang="lv-LV" sz="2000" dirty="0">
              <a:solidFill>
                <a:schemeClr val="tx1"/>
              </a:solidFill>
              <a:latin typeface="Georgia" panose="02040502050405020303" pitchFamily="18" charset="0"/>
              <a:ea typeface="Calibri" panose="020F0502020204030204" pitchFamily="34" charset="0"/>
              <a:cs typeface="Times New Roman" panose="02020603050405020304" pitchFamily="18" charset="0"/>
            </a:endParaRPr>
          </a:p>
        </p:txBody>
      </p:sp>
      <p:sp>
        <p:nvSpPr>
          <p:cNvPr id="8" name="Snip Single Corner Rectangle 7"/>
          <p:cNvSpPr/>
          <p:nvPr/>
        </p:nvSpPr>
        <p:spPr>
          <a:xfrm>
            <a:off x="4467520" y="2356699"/>
            <a:ext cx="3403861" cy="2309569"/>
          </a:xfrm>
          <a:prstGeom prst="snip1Rect">
            <a:avLst/>
          </a:prstGeom>
        </p:spPr>
        <p:style>
          <a:lnRef idx="1">
            <a:schemeClr val="accent6"/>
          </a:lnRef>
          <a:fillRef idx="2">
            <a:schemeClr val="accent6"/>
          </a:fillRef>
          <a:effectRef idx="1">
            <a:schemeClr val="accent6"/>
          </a:effectRef>
          <a:fontRef idx="minor">
            <a:schemeClr val="dk1"/>
          </a:fontRef>
        </p:style>
        <p:txBody>
          <a:bodyPr rtlCol="0" anchor="ctr"/>
          <a:lstStyle/>
          <a:p>
            <a:pPr lvl="0">
              <a:lnSpc>
                <a:spcPct val="100000"/>
              </a:lnSpc>
              <a:spcBef>
                <a:spcPts val="0"/>
              </a:spcBef>
            </a:pPr>
            <a:r>
              <a:rPr lang="lv-LV" sz="2000" b="1" dirty="0">
                <a:solidFill>
                  <a:schemeClr val="tx1"/>
                </a:solidFill>
                <a:latin typeface="Georgia" panose="02040502050405020303" pitchFamily="18" charset="0"/>
                <a:ea typeface="Calibri" panose="020F0502020204030204" pitchFamily="34" charset="0"/>
                <a:cs typeface="Times New Roman" panose="02020603050405020304" pitchFamily="18" charset="0"/>
              </a:rPr>
              <a:t>A</a:t>
            </a:r>
            <a:r>
              <a:rPr lang="en-GB" sz="2000" b="1" dirty="0" err="1">
                <a:solidFill>
                  <a:schemeClr val="tx1"/>
                </a:solidFill>
                <a:latin typeface="Georgia" panose="02040502050405020303" pitchFamily="18" charset="0"/>
                <a:ea typeface="Calibri" panose="020F0502020204030204" pitchFamily="34" charset="0"/>
                <a:cs typeface="Times New Roman" panose="02020603050405020304" pitchFamily="18" charset="0"/>
              </a:rPr>
              <a:t>llocate</a:t>
            </a:r>
            <a:r>
              <a:rPr lang="en-GB" sz="2000" b="1" dirty="0">
                <a:solidFill>
                  <a:schemeClr val="tx1"/>
                </a:solidFill>
                <a:latin typeface="Georgia" panose="02040502050405020303" pitchFamily="18" charset="0"/>
                <a:ea typeface="Calibri" panose="020F0502020204030204" pitchFamily="34" charset="0"/>
                <a:cs typeface="Times New Roman" panose="02020603050405020304" pitchFamily="18" charset="0"/>
              </a:rPr>
              <a:t> a certain amount of land </a:t>
            </a:r>
            <a:r>
              <a:rPr lang="lv-LV" sz="2000" b="1" dirty="0" err="1">
                <a:solidFill>
                  <a:schemeClr val="tx1"/>
                </a:solidFill>
                <a:latin typeface="Georgia" panose="02040502050405020303" pitchFamily="18" charset="0"/>
                <a:ea typeface="Calibri" panose="020F0502020204030204" pitchFamily="34" charset="0"/>
                <a:cs typeface="Times New Roman" panose="02020603050405020304" pitchFamily="18" charset="0"/>
              </a:rPr>
              <a:t>in</a:t>
            </a:r>
            <a:r>
              <a:rPr lang="lv-LV" sz="2000" b="1" dirty="0">
                <a:solidFill>
                  <a:schemeClr val="tx1"/>
                </a:solidFill>
                <a:latin typeface="Georgia" panose="02040502050405020303" pitchFamily="18" charset="0"/>
                <a:ea typeface="Calibri" panose="020F0502020204030204" pitchFamily="34" charset="0"/>
                <a:cs typeface="Times New Roman" panose="02020603050405020304" pitchFamily="18" charset="0"/>
              </a:rPr>
              <a:t> </a:t>
            </a:r>
            <a:r>
              <a:rPr lang="lv-LV" sz="2000" b="1" dirty="0" err="1">
                <a:solidFill>
                  <a:schemeClr val="tx1"/>
                </a:solidFill>
                <a:latin typeface="Georgia" panose="02040502050405020303" pitchFamily="18" charset="0"/>
                <a:ea typeface="Calibri" panose="020F0502020204030204" pitchFamily="34" charset="0"/>
                <a:cs typeface="Times New Roman" panose="02020603050405020304" pitchFamily="18" charset="0"/>
              </a:rPr>
              <a:t>each</a:t>
            </a:r>
            <a:r>
              <a:rPr lang="lv-LV" sz="2000" b="1" dirty="0">
                <a:solidFill>
                  <a:schemeClr val="tx1"/>
                </a:solidFill>
                <a:latin typeface="Georgia" panose="02040502050405020303" pitchFamily="18" charset="0"/>
                <a:ea typeface="Calibri" panose="020F0502020204030204" pitchFamily="34" charset="0"/>
                <a:cs typeface="Times New Roman" panose="02020603050405020304" pitchFamily="18" charset="0"/>
              </a:rPr>
              <a:t> </a:t>
            </a:r>
            <a:r>
              <a:rPr lang="lv-LV" sz="2000" b="1" dirty="0" err="1">
                <a:solidFill>
                  <a:schemeClr val="tx1"/>
                </a:solidFill>
                <a:latin typeface="Georgia" panose="02040502050405020303" pitchFamily="18" charset="0"/>
                <a:ea typeface="Calibri" panose="020F0502020204030204" pitchFamily="34" charset="0"/>
                <a:cs typeface="Times New Roman" panose="02020603050405020304" pitchFamily="18" charset="0"/>
              </a:rPr>
              <a:t>municipality</a:t>
            </a:r>
            <a:r>
              <a:rPr lang="lv-LV" sz="2000" b="1" dirty="0">
                <a:solidFill>
                  <a:schemeClr val="tx1"/>
                </a:solidFill>
                <a:latin typeface="Georgia" panose="02040502050405020303" pitchFamily="18" charset="0"/>
                <a:ea typeface="Calibri" panose="020F0502020204030204" pitchFamily="34" charset="0"/>
                <a:cs typeface="Times New Roman" panose="02020603050405020304" pitchFamily="18" charset="0"/>
              </a:rPr>
              <a:t> </a:t>
            </a:r>
            <a:r>
              <a:rPr lang="en-GB" sz="2000" b="1" dirty="0">
                <a:solidFill>
                  <a:schemeClr val="tx1"/>
                </a:solidFill>
                <a:latin typeface="Georgia" panose="02040502050405020303" pitchFamily="18" charset="0"/>
                <a:ea typeface="Calibri" panose="020F0502020204030204" pitchFamily="34" charset="0"/>
                <a:cs typeface="Times New Roman" panose="02020603050405020304" pitchFamily="18" charset="0"/>
              </a:rPr>
              <a:t>for the installation of wind power plants</a:t>
            </a:r>
            <a:r>
              <a:rPr lang="en-GB" sz="2000" dirty="0">
                <a:solidFill>
                  <a:schemeClr val="tx1"/>
                </a:solidFill>
                <a:latin typeface="Georgia" panose="02040502050405020303" pitchFamily="18" charset="0"/>
                <a:ea typeface="Calibri" panose="020F0502020204030204" pitchFamily="34" charset="0"/>
                <a:cs typeface="Times New Roman" panose="02020603050405020304" pitchFamily="18" charset="0"/>
              </a:rPr>
              <a:t> </a:t>
            </a:r>
            <a:endParaRPr lang="lv-LV" sz="2000" dirty="0">
              <a:solidFill>
                <a:schemeClr val="tx1"/>
              </a:solidFill>
              <a:latin typeface="Georgia" panose="02040502050405020303" pitchFamily="18" charset="0"/>
              <a:ea typeface="Calibri" panose="020F0502020204030204" pitchFamily="34" charset="0"/>
              <a:cs typeface="Times New Roman" panose="02020603050405020304" pitchFamily="18" charset="0"/>
            </a:endParaRPr>
          </a:p>
        </p:txBody>
      </p:sp>
      <p:sp>
        <p:nvSpPr>
          <p:cNvPr id="9" name="Snip Single Corner Rectangle 8"/>
          <p:cNvSpPr/>
          <p:nvPr/>
        </p:nvSpPr>
        <p:spPr>
          <a:xfrm>
            <a:off x="7871381" y="3061359"/>
            <a:ext cx="3482419" cy="2274210"/>
          </a:xfrm>
          <a:prstGeom prst="snip1Rect">
            <a:avLst/>
          </a:prstGeom>
        </p:spPr>
        <p:style>
          <a:lnRef idx="1">
            <a:schemeClr val="accent6"/>
          </a:lnRef>
          <a:fillRef idx="2">
            <a:schemeClr val="accent6"/>
          </a:fillRef>
          <a:effectRef idx="1">
            <a:schemeClr val="accent6"/>
          </a:effectRef>
          <a:fontRef idx="minor">
            <a:schemeClr val="dk1"/>
          </a:fontRef>
        </p:style>
        <p:txBody>
          <a:bodyPr rtlCol="0" anchor="ctr"/>
          <a:lstStyle/>
          <a:p>
            <a:r>
              <a:rPr lang="en-GB" sz="2000" b="1" dirty="0">
                <a:solidFill>
                  <a:schemeClr val="tx1"/>
                </a:solidFill>
                <a:latin typeface="Georgia" panose="02040502050405020303" pitchFamily="18" charset="0"/>
                <a:ea typeface="Calibri" panose="020F0502020204030204" pitchFamily="34" charset="0"/>
                <a:cs typeface="Times New Roman" panose="02020603050405020304" pitchFamily="18" charset="0"/>
              </a:rPr>
              <a:t>Detailed plans that already include areas where wind turbines are allowed to be located</a:t>
            </a:r>
            <a:endParaRPr lang="lv-LV" sz="2000" dirty="0">
              <a:solidFill>
                <a:schemeClr val="tx1"/>
              </a:solidFill>
            </a:endParaRPr>
          </a:p>
        </p:txBody>
      </p:sp>
    </p:spTree>
    <p:extLst>
      <p:ext uri="{BB962C8B-B14F-4D97-AF65-F5344CB8AC3E}">
        <p14:creationId xmlns:p14="http://schemas.microsoft.com/office/powerpoint/2010/main" val="30605275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nip Single Corner Rectangle 8"/>
          <p:cNvSpPr/>
          <p:nvPr/>
        </p:nvSpPr>
        <p:spPr>
          <a:xfrm>
            <a:off x="6723666" y="2053684"/>
            <a:ext cx="3805286" cy="2053700"/>
          </a:xfrm>
          <a:prstGeom prst="snip1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b="1" dirty="0">
                <a:solidFill>
                  <a:schemeClr val="tx1"/>
                </a:solidFill>
                <a:latin typeface="Georgia" panose="02040502050405020303" pitchFamily="18" charset="0"/>
                <a:ea typeface="Calibri" panose="020F0502020204030204" pitchFamily="34" charset="0"/>
                <a:cs typeface="Times New Roman" panose="02020603050405020304" pitchFamily="18" charset="0"/>
              </a:rPr>
              <a:t>Allow municipalities to charge project developers for consultation and document examination.</a:t>
            </a:r>
            <a:endParaRPr lang="lv-LV" dirty="0">
              <a:solidFill>
                <a:schemeClr val="tx1"/>
              </a:solidFill>
            </a:endParaRPr>
          </a:p>
        </p:txBody>
      </p:sp>
      <p:sp>
        <p:nvSpPr>
          <p:cNvPr id="2" name="Title 1">
            <a:extLst>
              <a:ext uri="{FF2B5EF4-FFF2-40B4-BE49-F238E27FC236}">
                <a16:creationId xmlns:a16="http://schemas.microsoft.com/office/drawing/2014/main" id="{B9D17460-0400-4E2F-835C-FEAB0C12BAFD}"/>
              </a:ext>
            </a:extLst>
          </p:cNvPr>
          <p:cNvSpPr>
            <a:spLocks noGrp="1"/>
          </p:cNvSpPr>
          <p:nvPr>
            <p:ph type="title"/>
          </p:nvPr>
        </p:nvSpPr>
        <p:spPr>
          <a:xfrm>
            <a:off x="482829" y="403581"/>
            <a:ext cx="9839521" cy="963306"/>
          </a:xfrm>
        </p:spPr>
        <p:txBody>
          <a:bodyPr>
            <a:noAutofit/>
          </a:bodyPr>
          <a:lstStyle/>
          <a:p>
            <a:r>
              <a:rPr lang="en-US" sz="3400" b="1" dirty="0">
                <a:latin typeface="Georgia" panose="02040502050405020303" pitchFamily="18" charset="0"/>
                <a:ea typeface="Times New Roman" panose="02020603050405020304" pitchFamily="18" charset="0"/>
                <a:cs typeface="Times New Roman" panose="02020603050405020304" pitchFamily="18" charset="0"/>
              </a:rPr>
              <a:t>Changes to the spatial planning</a:t>
            </a:r>
            <a:r>
              <a:rPr lang="lv-LV" sz="3400" b="1" dirty="0">
                <a:latin typeface="Georgia" panose="02040502050405020303" pitchFamily="18" charset="0"/>
                <a:ea typeface="Times New Roman" panose="02020603050405020304" pitchFamily="18" charset="0"/>
                <a:cs typeface="Times New Roman" panose="02020603050405020304" pitchFamily="18" charset="0"/>
              </a:rPr>
              <a:t> </a:t>
            </a:r>
            <a:r>
              <a:rPr lang="lv-LV" sz="3400" b="1" dirty="0" err="1">
                <a:latin typeface="Georgia" panose="02040502050405020303" pitchFamily="18" charset="0"/>
                <a:ea typeface="Times New Roman" panose="02020603050405020304" pitchFamily="18" charset="0"/>
                <a:cs typeface="Times New Roman" panose="02020603050405020304" pitchFamily="18" charset="0"/>
              </a:rPr>
              <a:t>and</a:t>
            </a:r>
            <a:r>
              <a:rPr lang="lv-LV" sz="3400" b="1" dirty="0">
                <a:latin typeface="Georgia" panose="02040502050405020303" pitchFamily="18" charset="0"/>
                <a:ea typeface="Times New Roman" panose="02020603050405020304" pitchFamily="18" charset="0"/>
                <a:cs typeface="Times New Roman" panose="02020603050405020304" pitchFamily="18" charset="0"/>
              </a:rPr>
              <a:t> EIA</a:t>
            </a:r>
            <a:r>
              <a:rPr lang="en-US" sz="3400" b="1" dirty="0">
                <a:latin typeface="Georgia" panose="02040502050405020303" pitchFamily="18" charset="0"/>
                <a:ea typeface="Times New Roman" panose="02020603050405020304" pitchFamily="18" charset="0"/>
                <a:cs typeface="Times New Roman" panose="02020603050405020304" pitchFamily="18" charset="0"/>
              </a:rPr>
              <a:t> framework</a:t>
            </a:r>
            <a:endParaRPr lang="lv-LV" sz="3400" dirty="0"/>
          </a:p>
        </p:txBody>
      </p:sp>
      <p:sp>
        <p:nvSpPr>
          <p:cNvPr id="4" name="Date Placeholder 3">
            <a:extLst>
              <a:ext uri="{FF2B5EF4-FFF2-40B4-BE49-F238E27FC236}">
                <a16:creationId xmlns:a16="http://schemas.microsoft.com/office/drawing/2014/main" id="{69C00AEF-0267-49B5-ADDE-5EB87EB4E997}"/>
              </a:ext>
            </a:extLst>
          </p:cNvPr>
          <p:cNvSpPr>
            <a:spLocks noGrp="1"/>
          </p:cNvSpPr>
          <p:nvPr>
            <p:ph type="dt" sz="half" idx="10"/>
          </p:nvPr>
        </p:nvSpPr>
        <p:spPr/>
        <p:txBody>
          <a:bodyPr/>
          <a:lstStyle/>
          <a:p>
            <a:fld id="{9F1E3D83-9E52-4F3A-AE19-FBF4A6BE1CF8}" type="datetime1">
              <a:rPr lang="lv-LV" smtClean="0"/>
              <a:pPr/>
              <a:t>16.02.2022</a:t>
            </a:fld>
            <a:endParaRPr lang="lv-LV"/>
          </a:p>
        </p:txBody>
      </p:sp>
      <p:sp>
        <p:nvSpPr>
          <p:cNvPr id="5" name="Footer Placeholder 4">
            <a:extLst>
              <a:ext uri="{FF2B5EF4-FFF2-40B4-BE49-F238E27FC236}">
                <a16:creationId xmlns:a16="http://schemas.microsoft.com/office/drawing/2014/main" id="{5FD56375-3D64-401A-ADF0-0B06AE2D1AB2}"/>
              </a:ext>
            </a:extLst>
          </p:cNvPr>
          <p:cNvSpPr>
            <a:spLocks noGrp="1"/>
          </p:cNvSpPr>
          <p:nvPr>
            <p:ph type="ftr" sz="quarter" idx="11"/>
          </p:nvPr>
        </p:nvSpPr>
        <p:spPr/>
        <p:txBody>
          <a:bodyPr/>
          <a:lstStyle/>
          <a:p>
            <a:r>
              <a:rPr lang="lv-LV"/>
              <a:t>RTU EVIF Vides aizsardzības un siltuma sistēmu institūts</a:t>
            </a:r>
            <a:endParaRPr lang="lv-LV" dirty="0"/>
          </a:p>
        </p:txBody>
      </p:sp>
      <p:sp>
        <p:nvSpPr>
          <p:cNvPr id="6" name="Slide Number Placeholder 5">
            <a:extLst>
              <a:ext uri="{FF2B5EF4-FFF2-40B4-BE49-F238E27FC236}">
                <a16:creationId xmlns:a16="http://schemas.microsoft.com/office/drawing/2014/main" id="{65238F67-B99E-4954-91E2-B15CB849D4DA}"/>
              </a:ext>
            </a:extLst>
          </p:cNvPr>
          <p:cNvSpPr>
            <a:spLocks noGrp="1"/>
          </p:cNvSpPr>
          <p:nvPr>
            <p:ph type="sldNum" sz="quarter" idx="12"/>
          </p:nvPr>
        </p:nvSpPr>
        <p:spPr/>
        <p:txBody>
          <a:bodyPr/>
          <a:lstStyle/>
          <a:p>
            <a:fld id="{22AF5885-8C96-4DA3-88C8-950E9AF394B8}" type="slidenum">
              <a:rPr lang="lv-LV" smtClean="0"/>
              <a:pPr/>
              <a:t>18</a:t>
            </a:fld>
            <a:endParaRPr lang="lv-LV"/>
          </a:p>
        </p:txBody>
      </p:sp>
      <p:sp>
        <p:nvSpPr>
          <p:cNvPr id="7" name="Snip Single Corner Rectangle 6"/>
          <p:cNvSpPr/>
          <p:nvPr/>
        </p:nvSpPr>
        <p:spPr>
          <a:xfrm>
            <a:off x="678731" y="1923068"/>
            <a:ext cx="3921550" cy="2075239"/>
          </a:xfrm>
          <a:prstGeom prst="snip1Rect">
            <a:avLst/>
          </a:prstGeom>
        </p:spPr>
        <p:style>
          <a:lnRef idx="1">
            <a:schemeClr val="accent1"/>
          </a:lnRef>
          <a:fillRef idx="2">
            <a:schemeClr val="accent1"/>
          </a:fillRef>
          <a:effectRef idx="1">
            <a:schemeClr val="accent1"/>
          </a:effectRef>
          <a:fontRef idx="minor">
            <a:schemeClr val="dk1"/>
          </a:fontRef>
        </p:style>
        <p:txBody>
          <a:bodyPr rtlCol="0" anchor="ctr"/>
          <a:lstStyle/>
          <a:p>
            <a:pPr lvl="0">
              <a:lnSpc>
                <a:spcPct val="100000"/>
              </a:lnSpc>
              <a:spcBef>
                <a:spcPts val="0"/>
              </a:spcBef>
            </a:pPr>
            <a:r>
              <a:rPr lang="lv-LV" b="1" dirty="0">
                <a:solidFill>
                  <a:schemeClr val="tx1"/>
                </a:solidFill>
                <a:latin typeface="Georgia" panose="02040502050405020303" pitchFamily="18" charset="0"/>
                <a:ea typeface="Calibri" panose="020F0502020204030204" pitchFamily="34" charset="0"/>
                <a:cs typeface="Times New Roman" panose="02020603050405020304" pitchFamily="18" charset="0"/>
              </a:rPr>
              <a:t>T</a:t>
            </a:r>
            <a:r>
              <a:rPr lang="en-GB" b="1" dirty="0">
                <a:solidFill>
                  <a:schemeClr val="tx1"/>
                </a:solidFill>
                <a:latin typeface="Georgia" panose="02040502050405020303" pitchFamily="18" charset="0"/>
                <a:ea typeface="Calibri" panose="020F0502020204030204" pitchFamily="34" charset="0"/>
                <a:cs typeface="Times New Roman" panose="02020603050405020304" pitchFamily="18" charset="0"/>
              </a:rPr>
              <a:t>he public consultation on changes to the spatial plan</a:t>
            </a:r>
            <a:r>
              <a:rPr lang="lv-LV" b="1" dirty="0" err="1">
                <a:solidFill>
                  <a:schemeClr val="tx1"/>
                </a:solidFill>
                <a:latin typeface="Georgia" panose="02040502050405020303" pitchFamily="18" charset="0"/>
                <a:ea typeface="Calibri" panose="020F0502020204030204" pitchFamily="34" charset="0"/>
                <a:cs typeface="Times New Roman" panose="02020603050405020304" pitchFamily="18" charset="0"/>
              </a:rPr>
              <a:t>ning</a:t>
            </a:r>
            <a:r>
              <a:rPr lang="en-GB" b="1" dirty="0">
                <a:solidFill>
                  <a:schemeClr val="tx1"/>
                </a:solidFill>
                <a:latin typeface="Georgia" panose="02040502050405020303" pitchFamily="18" charset="0"/>
                <a:ea typeface="Calibri" panose="020F0502020204030204" pitchFamily="34" charset="0"/>
                <a:cs typeface="Times New Roman" panose="02020603050405020304" pitchFamily="18" charset="0"/>
              </a:rPr>
              <a:t> </a:t>
            </a:r>
            <a:r>
              <a:rPr lang="lv-LV" b="1" dirty="0" err="1">
                <a:solidFill>
                  <a:schemeClr val="tx1"/>
                </a:solidFill>
                <a:latin typeface="Georgia" panose="02040502050405020303" pitchFamily="18" charset="0"/>
                <a:ea typeface="Calibri" panose="020F0502020204030204" pitchFamily="34" charset="0"/>
                <a:cs typeface="Times New Roman" panose="02020603050405020304" pitchFamily="18" charset="0"/>
              </a:rPr>
              <a:t>and</a:t>
            </a:r>
            <a:r>
              <a:rPr lang="lv-LV" b="1" dirty="0">
                <a:solidFill>
                  <a:schemeClr val="tx1"/>
                </a:solidFill>
                <a:latin typeface="Georgia" panose="02040502050405020303" pitchFamily="18" charset="0"/>
                <a:ea typeface="Calibri" panose="020F0502020204030204" pitchFamily="34" charset="0"/>
                <a:cs typeface="Times New Roman" panose="02020603050405020304" pitchFamily="18" charset="0"/>
              </a:rPr>
              <a:t> </a:t>
            </a:r>
            <a:r>
              <a:rPr lang="en-GB" b="1" dirty="0">
                <a:solidFill>
                  <a:schemeClr val="tx1"/>
                </a:solidFill>
                <a:latin typeface="Georgia" panose="02040502050405020303" pitchFamily="18" charset="0"/>
                <a:ea typeface="Calibri" panose="020F0502020204030204" pitchFamily="34" charset="0"/>
                <a:cs typeface="Times New Roman" panose="02020603050405020304" pitchFamily="18" charset="0"/>
              </a:rPr>
              <a:t>on the EIA are combined</a:t>
            </a:r>
            <a:r>
              <a:rPr lang="lv-LV" b="1" dirty="0">
                <a:solidFill>
                  <a:schemeClr val="tx1"/>
                </a:solidFill>
                <a:latin typeface="Georgia" panose="02040502050405020303" pitchFamily="18" charset="0"/>
                <a:ea typeface="Calibri" panose="020F0502020204030204" pitchFamily="34" charset="0"/>
                <a:cs typeface="Times New Roman" panose="02020603050405020304" pitchFamily="18" charset="0"/>
              </a:rPr>
              <a:t>.</a:t>
            </a:r>
          </a:p>
        </p:txBody>
      </p:sp>
      <p:sp>
        <p:nvSpPr>
          <p:cNvPr id="8" name="Snip Single Corner Rectangle 7"/>
          <p:cNvSpPr/>
          <p:nvPr/>
        </p:nvSpPr>
        <p:spPr>
          <a:xfrm>
            <a:off x="3581399" y="3636715"/>
            <a:ext cx="4044885" cy="2141915"/>
          </a:xfrm>
          <a:prstGeom prst="snip1Rect">
            <a:avLst/>
          </a:prstGeom>
        </p:spPr>
        <p:style>
          <a:lnRef idx="1">
            <a:schemeClr val="accent1"/>
          </a:lnRef>
          <a:fillRef idx="2">
            <a:schemeClr val="accent1"/>
          </a:fillRef>
          <a:effectRef idx="1">
            <a:schemeClr val="accent1"/>
          </a:effectRef>
          <a:fontRef idx="minor">
            <a:schemeClr val="dk1"/>
          </a:fontRef>
        </p:style>
        <p:txBody>
          <a:bodyPr rtlCol="0" anchor="ctr"/>
          <a:lstStyle/>
          <a:p>
            <a:r>
              <a:rPr lang="lv-LV" b="1" dirty="0" err="1">
                <a:solidFill>
                  <a:schemeClr val="tx1"/>
                </a:solidFill>
                <a:latin typeface="Georgia" panose="02040502050405020303" pitchFamily="18" charset="0"/>
                <a:ea typeface="Calibri" panose="020F0502020204030204" pitchFamily="34" charset="0"/>
                <a:cs typeface="Times New Roman" panose="02020603050405020304" pitchFamily="18" charset="0"/>
              </a:rPr>
              <a:t>Set</a:t>
            </a:r>
            <a:r>
              <a:rPr lang="lv-LV" b="1" dirty="0">
                <a:solidFill>
                  <a:schemeClr val="tx1"/>
                </a:solidFill>
                <a:latin typeface="Georgia" panose="02040502050405020303" pitchFamily="18" charset="0"/>
                <a:ea typeface="Calibri" panose="020F0502020204030204" pitchFamily="34" charset="0"/>
                <a:cs typeface="Times New Roman" panose="02020603050405020304" pitchFamily="18" charset="0"/>
              </a:rPr>
              <a:t> a</a:t>
            </a:r>
            <a:r>
              <a:rPr lang="en-GB" b="1" dirty="0">
                <a:solidFill>
                  <a:schemeClr val="tx1"/>
                </a:solidFill>
                <a:latin typeface="Georgia" panose="02040502050405020303" pitchFamily="18" charset="0"/>
                <a:ea typeface="Calibri" panose="020F0502020204030204" pitchFamily="34" charset="0"/>
                <a:cs typeface="Times New Roman" panose="02020603050405020304" pitchFamily="18" charset="0"/>
              </a:rPr>
              <a:t> maximum number of rejections in the EIA screening procedure</a:t>
            </a:r>
            <a:r>
              <a:rPr lang="lv-LV" b="1" dirty="0">
                <a:solidFill>
                  <a:schemeClr val="tx1"/>
                </a:solidFill>
                <a:latin typeface="Georgia" panose="02040502050405020303" pitchFamily="18" charset="0"/>
                <a:ea typeface="Calibri" panose="020F0502020204030204" pitchFamily="34" charset="0"/>
                <a:cs typeface="Times New Roman" panose="02020603050405020304" pitchFamily="18" charset="0"/>
              </a:rPr>
              <a:t> </a:t>
            </a:r>
            <a:r>
              <a:rPr lang="en-GB" b="1" dirty="0">
                <a:solidFill>
                  <a:schemeClr val="tx1"/>
                </a:solidFill>
                <a:latin typeface="Georgia" panose="02040502050405020303" pitchFamily="18" charset="0"/>
                <a:ea typeface="Calibri" panose="020F0502020204030204" pitchFamily="34" charset="0"/>
                <a:cs typeface="Times New Roman" panose="02020603050405020304" pitchFamily="18" charset="0"/>
              </a:rPr>
              <a:t>with clear criteria for the developer</a:t>
            </a:r>
            <a:endParaRPr lang="lv-LV" dirty="0">
              <a:solidFill>
                <a:schemeClr val="tx1"/>
              </a:solidFill>
            </a:endParaRPr>
          </a:p>
        </p:txBody>
      </p:sp>
    </p:spTree>
    <p:extLst>
      <p:ext uri="{BB962C8B-B14F-4D97-AF65-F5344CB8AC3E}">
        <p14:creationId xmlns:p14="http://schemas.microsoft.com/office/powerpoint/2010/main" val="180732372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66311E-638F-4EAB-9DBA-FAB7F7ABB42B}"/>
              </a:ext>
            </a:extLst>
          </p:cNvPr>
          <p:cNvSpPr>
            <a:spLocks noGrp="1"/>
          </p:cNvSpPr>
          <p:nvPr>
            <p:ph type="title"/>
          </p:nvPr>
        </p:nvSpPr>
        <p:spPr>
          <a:xfrm>
            <a:off x="838200" y="773706"/>
            <a:ext cx="9452429" cy="762863"/>
          </a:xfrm>
        </p:spPr>
        <p:txBody>
          <a:bodyPr>
            <a:normAutofit/>
          </a:bodyPr>
          <a:lstStyle/>
          <a:p>
            <a:r>
              <a:rPr lang="en-GB" sz="3800" b="1" dirty="0">
                <a:effectLst/>
                <a:latin typeface="Georgia" panose="02040502050405020303" pitchFamily="18" charset="0"/>
                <a:ea typeface="Times New Roman" panose="02020603050405020304" pitchFamily="18" charset="0"/>
                <a:cs typeface="Times New Roman" panose="02020603050405020304" pitchFamily="18" charset="0"/>
              </a:rPr>
              <a:t>Construction process:</a:t>
            </a:r>
            <a:endParaRPr lang="lv-LV" sz="3800" dirty="0"/>
          </a:p>
        </p:txBody>
      </p:sp>
      <p:sp>
        <p:nvSpPr>
          <p:cNvPr id="3" name="Content Placeholder 2">
            <a:extLst>
              <a:ext uri="{FF2B5EF4-FFF2-40B4-BE49-F238E27FC236}">
                <a16:creationId xmlns:a16="http://schemas.microsoft.com/office/drawing/2014/main" id="{FD6015AF-898A-4383-B469-203D3791F44A}"/>
              </a:ext>
            </a:extLst>
          </p:cNvPr>
          <p:cNvSpPr>
            <a:spLocks noGrp="1"/>
          </p:cNvSpPr>
          <p:nvPr>
            <p:ph idx="1"/>
          </p:nvPr>
        </p:nvSpPr>
        <p:spPr>
          <a:xfrm>
            <a:off x="838200" y="1536569"/>
            <a:ext cx="9935817" cy="4652196"/>
          </a:xfrm>
        </p:spPr>
        <p:txBody>
          <a:bodyPr>
            <a:normAutofit/>
          </a:bodyPr>
          <a:lstStyle/>
          <a:p>
            <a:pPr marL="0" lvl="0" indent="0" algn="just">
              <a:lnSpc>
                <a:spcPct val="120000"/>
              </a:lnSpc>
              <a:spcBef>
                <a:spcPts val="0"/>
              </a:spcBef>
              <a:buNone/>
            </a:pPr>
            <a:endParaRPr lang="lv-LV" sz="2600" dirty="0">
              <a:latin typeface="Georgia" panose="02040502050405020303" pitchFamily="18" charset="0"/>
              <a:ea typeface="Calibri" panose="020F0502020204030204" pitchFamily="34" charset="0"/>
              <a:cs typeface="Times New Roman" panose="02020603050405020304" pitchFamily="18" charset="0"/>
            </a:endParaRPr>
          </a:p>
          <a:p>
            <a:pPr marL="342900" lvl="0" indent="-342900" algn="just">
              <a:lnSpc>
                <a:spcPct val="120000"/>
              </a:lnSpc>
              <a:spcBef>
                <a:spcPts val="0"/>
              </a:spcBef>
              <a:buFont typeface="Wingdings" panose="05000000000000000000" pitchFamily="2" charset="2"/>
              <a:buChar char=""/>
            </a:pPr>
            <a:r>
              <a:rPr lang="en-GB" sz="2600" dirty="0">
                <a:effectLst/>
                <a:latin typeface="Georgia" panose="02040502050405020303" pitchFamily="18" charset="0"/>
                <a:ea typeface="Calibri" panose="020F0502020204030204" pitchFamily="34" charset="0"/>
                <a:cs typeface="Times New Roman" panose="02020603050405020304" pitchFamily="18" charset="0"/>
              </a:rPr>
              <a:t>Avoid a situation where all engineering structures</a:t>
            </a:r>
            <a:r>
              <a:rPr lang="lv-LV" sz="2600" dirty="0">
                <a:effectLst/>
                <a:latin typeface="Georgia" panose="02040502050405020303" pitchFamily="18" charset="0"/>
                <a:ea typeface="Calibri" panose="020F0502020204030204" pitchFamily="34" charset="0"/>
                <a:cs typeface="Times New Roman" panose="02020603050405020304" pitchFamily="18" charset="0"/>
              </a:rPr>
              <a:t> </a:t>
            </a:r>
            <a:r>
              <a:rPr lang="en-GB" sz="2600" dirty="0">
                <a:effectLst/>
                <a:latin typeface="Georgia" panose="02040502050405020303" pitchFamily="18" charset="0"/>
                <a:ea typeface="Calibri" panose="020F0502020204030204" pitchFamily="34" charset="0"/>
                <a:cs typeface="Times New Roman" panose="02020603050405020304" pitchFamily="18" charset="0"/>
              </a:rPr>
              <a:t>are classified only according to capacity, without taking into account the specific technology, its size and the specifics of its installation;</a:t>
            </a:r>
          </a:p>
          <a:p>
            <a:pPr marL="0" lvl="0" indent="0" algn="just">
              <a:lnSpc>
                <a:spcPct val="120000"/>
              </a:lnSpc>
              <a:spcBef>
                <a:spcPts val="0"/>
              </a:spcBef>
              <a:buNone/>
            </a:pPr>
            <a:endParaRPr lang="lv-LV" sz="2600" dirty="0">
              <a:effectLst/>
              <a:latin typeface="Georgia" panose="02040502050405020303" pitchFamily="18" charset="0"/>
              <a:ea typeface="Calibri" panose="020F0502020204030204" pitchFamily="34" charset="0"/>
              <a:cs typeface="Times New Roman" panose="02020603050405020304" pitchFamily="18" charset="0"/>
            </a:endParaRPr>
          </a:p>
          <a:p>
            <a:pPr marL="342900" lvl="0" indent="-342900" algn="just">
              <a:lnSpc>
                <a:spcPct val="120000"/>
              </a:lnSpc>
              <a:spcBef>
                <a:spcPts val="0"/>
              </a:spcBef>
              <a:buFont typeface="Wingdings" panose="05000000000000000000" pitchFamily="2" charset="2"/>
              <a:buChar char=""/>
            </a:pPr>
            <a:r>
              <a:rPr lang="lv-LV" sz="2600" b="1" dirty="0" err="1">
                <a:effectLst/>
                <a:latin typeface="Georgia" panose="02040502050405020303" pitchFamily="18" charset="0"/>
                <a:ea typeface="Calibri" panose="020F0502020204030204" pitchFamily="34" charset="0"/>
                <a:cs typeface="Times New Roman" panose="02020603050405020304" pitchFamily="18" charset="0"/>
              </a:rPr>
              <a:t>Develope</a:t>
            </a:r>
            <a:r>
              <a:rPr lang="lv-LV" sz="2600" b="1" dirty="0">
                <a:effectLst/>
                <a:latin typeface="Georgia" panose="02040502050405020303" pitchFamily="18" charset="0"/>
                <a:ea typeface="Calibri" panose="020F0502020204030204" pitchFamily="34" charset="0"/>
                <a:cs typeface="Times New Roman" panose="02020603050405020304" pitchFamily="18" charset="0"/>
              </a:rPr>
              <a:t> g</a:t>
            </a:r>
            <a:r>
              <a:rPr lang="en-GB" sz="2600" b="1" dirty="0" err="1">
                <a:effectLst/>
                <a:latin typeface="Georgia" panose="02040502050405020303" pitchFamily="18" charset="0"/>
                <a:ea typeface="Calibri" panose="020F0502020204030204" pitchFamily="34" charset="0"/>
                <a:cs typeface="Times New Roman" panose="02020603050405020304" pitchFamily="18" charset="0"/>
              </a:rPr>
              <a:t>uidelines</a:t>
            </a:r>
            <a:r>
              <a:rPr lang="en-GB" sz="2600" b="1" dirty="0">
                <a:effectLst/>
                <a:latin typeface="Georgia" panose="02040502050405020303" pitchFamily="18" charset="0"/>
                <a:ea typeface="Calibri" panose="020F0502020204030204" pitchFamily="34" charset="0"/>
                <a:cs typeface="Times New Roman" panose="02020603050405020304" pitchFamily="18" charset="0"/>
              </a:rPr>
              <a:t> and/or additional information material for installing solar PV plants and wind parks</a:t>
            </a:r>
            <a:r>
              <a:rPr lang="lv-LV" sz="2600" b="1" dirty="0">
                <a:effectLst/>
                <a:latin typeface="Georgia" panose="02040502050405020303" pitchFamily="18" charset="0"/>
                <a:ea typeface="Calibri" panose="020F0502020204030204" pitchFamily="34" charset="0"/>
                <a:cs typeface="Times New Roman" panose="02020603050405020304" pitchFamily="18" charset="0"/>
              </a:rPr>
              <a:t> </a:t>
            </a:r>
            <a:r>
              <a:rPr lang="en-GB" sz="2600" b="1" dirty="0">
                <a:effectLst/>
                <a:latin typeface="Georgia" panose="02040502050405020303" pitchFamily="18" charset="0"/>
                <a:ea typeface="Calibri" panose="020F0502020204030204" pitchFamily="34" charset="0"/>
                <a:cs typeface="Times New Roman" panose="02020603050405020304" pitchFamily="18" charset="0"/>
              </a:rPr>
              <a:t>at the national level</a:t>
            </a:r>
            <a:r>
              <a:rPr lang="en-GB" sz="2600" dirty="0">
                <a:effectLst/>
                <a:latin typeface="Georgia" panose="02040502050405020303" pitchFamily="18" charset="0"/>
                <a:ea typeface="Calibri" panose="020F0502020204030204" pitchFamily="34" charset="0"/>
                <a:cs typeface="Times New Roman" panose="02020603050405020304" pitchFamily="18" charset="0"/>
              </a:rPr>
              <a:t>. </a:t>
            </a:r>
            <a:endParaRPr lang="lv-LV" sz="2600" dirty="0">
              <a:effectLst/>
              <a:latin typeface="Georgia" panose="02040502050405020303" pitchFamily="18" charset="0"/>
              <a:ea typeface="Calibri" panose="020F0502020204030204" pitchFamily="34" charset="0"/>
              <a:cs typeface="Times New Roman" panose="02020603050405020304" pitchFamily="18" charset="0"/>
            </a:endParaRPr>
          </a:p>
          <a:p>
            <a:pPr marL="342900" lvl="0" indent="-342900" algn="just">
              <a:lnSpc>
                <a:spcPct val="120000"/>
              </a:lnSpc>
              <a:spcBef>
                <a:spcPts val="0"/>
              </a:spcBef>
              <a:buFont typeface="Wingdings" panose="05000000000000000000" pitchFamily="2" charset="2"/>
              <a:buChar char=""/>
            </a:pPr>
            <a:endParaRPr lang="lv-LV" sz="2600" dirty="0">
              <a:effectLst/>
              <a:latin typeface="Georgia" panose="02040502050405020303" pitchFamily="18" charset="0"/>
              <a:ea typeface="Calibri" panose="020F0502020204030204" pitchFamily="34" charset="0"/>
              <a:cs typeface="Times New Roman" panose="02020603050405020304" pitchFamily="18" charset="0"/>
            </a:endParaRPr>
          </a:p>
        </p:txBody>
      </p:sp>
      <p:sp>
        <p:nvSpPr>
          <p:cNvPr id="4" name="Date Placeholder 3">
            <a:extLst>
              <a:ext uri="{FF2B5EF4-FFF2-40B4-BE49-F238E27FC236}">
                <a16:creationId xmlns:a16="http://schemas.microsoft.com/office/drawing/2014/main" id="{82BE3D52-558B-4ADD-BF7F-A243DA084ED9}"/>
              </a:ext>
            </a:extLst>
          </p:cNvPr>
          <p:cNvSpPr>
            <a:spLocks noGrp="1"/>
          </p:cNvSpPr>
          <p:nvPr>
            <p:ph type="dt" sz="half" idx="10"/>
          </p:nvPr>
        </p:nvSpPr>
        <p:spPr/>
        <p:txBody>
          <a:bodyPr/>
          <a:lstStyle/>
          <a:p>
            <a:fld id="{9F1E3D83-9E52-4F3A-AE19-FBF4A6BE1CF8}" type="datetime1">
              <a:rPr lang="lv-LV" smtClean="0"/>
              <a:pPr/>
              <a:t>16.02.2022</a:t>
            </a:fld>
            <a:endParaRPr lang="lv-LV"/>
          </a:p>
        </p:txBody>
      </p:sp>
      <p:sp>
        <p:nvSpPr>
          <p:cNvPr id="5" name="Footer Placeholder 4">
            <a:extLst>
              <a:ext uri="{FF2B5EF4-FFF2-40B4-BE49-F238E27FC236}">
                <a16:creationId xmlns:a16="http://schemas.microsoft.com/office/drawing/2014/main" id="{2F9D1BCE-382A-49C9-A2D5-D12E6A08410F}"/>
              </a:ext>
            </a:extLst>
          </p:cNvPr>
          <p:cNvSpPr>
            <a:spLocks noGrp="1"/>
          </p:cNvSpPr>
          <p:nvPr>
            <p:ph type="ftr" sz="quarter" idx="11"/>
          </p:nvPr>
        </p:nvSpPr>
        <p:spPr/>
        <p:txBody>
          <a:bodyPr/>
          <a:lstStyle/>
          <a:p>
            <a:r>
              <a:rPr lang="lv-LV"/>
              <a:t>RTU EVIF Vides aizsardzības un siltuma sistēmu institūts</a:t>
            </a:r>
            <a:endParaRPr lang="lv-LV" dirty="0"/>
          </a:p>
        </p:txBody>
      </p:sp>
      <p:sp>
        <p:nvSpPr>
          <p:cNvPr id="6" name="Slide Number Placeholder 5">
            <a:extLst>
              <a:ext uri="{FF2B5EF4-FFF2-40B4-BE49-F238E27FC236}">
                <a16:creationId xmlns:a16="http://schemas.microsoft.com/office/drawing/2014/main" id="{C429EF8A-F4D0-4CAF-8605-F6C6BDE80CAD}"/>
              </a:ext>
            </a:extLst>
          </p:cNvPr>
          <p:cNvSpPr>
            <a:spLocks noGrp="1"/>
          </p:cNvSpPr>
          <p:nvPr>
            <p:ph type="sldNum" sz="quarter" idx="12"/>
          </p:nvPr>
        </p:nvSpPr>
        <p:spPr/>
        <p:txBody>
          <a:bodyPr/>
          <a:lstStyle/>
          <a:p>
            <a:fld id="{22AF5885-8C96-4DA3-88C8-950E9AF394B8}" type="slidenum">
              <a:rPr lang="lv-LV" smtClean="0"/>
              <a:pPr/>
              <a:t>19</a:t>
            </a:fld>
            <a:endParaRPr lang="lv-LV"/>
          </a:p>
        </p:txBody>
      </p:sp>
    </p:spTree>
    <p:extLst>
      <p:ext uri="{BB962C8B-B14F-4D97-AF65-F5344CB8AC3E}">
        <p14:creationId xmlns:p14="http://schemas.microsoft.com/office/powerpoint/2010/main" val="21093099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8808" y="339179"/>
            <a:ext cx="9452429" cy="748058"/>
          </a:xfrm>
        </p:spPr>
        <p:txBody>
          <a:bodyPr>
            <a:normAutofit/>
          </a:bodyPr>
          <a:lstStyle/>
          <a:p>
            <a:r>
              <a:rPr lang="en-US" sz="4000" b="1" dirty="0">
                <a:latin typeface="Georgia" panose="02040502050405020303" pitchFamily="18" charset="0"/>
              </a:rPr>
              <a:t>About the research</a:t>
            </a:r>
            <a:endParaRPr lang="lv-LV" sz="4000" dirty="0"/>
          </a:p>
        </p:txBody>
      </p:sp>
      <p:sp>
        <p:nvSpPr>
          <p:cNvPr id="4" name="Date Placeholder 3"/>
          <p:cNvSpPr>
            <a:spLocks noGrp="1"/>
          </p:cNvSpPr>
          <p:nvPr>
            <p:ph type="dt" sz="half" idx="10"/>
          </p:nvPr>
        </p:nvSpPr>
        <p:spPr/>
        <p:txBody>
          <a:bodyPr/>
          <a:lstStyle/>
          <a:p>
            <a:fld id="{9F1E3D83-9E52-4F3A-AE19-FBF4A6BE1CF8}" type="datetime1">
              <a:rPr lang="lv-LV" smtClean="0"/>
              <a:pPr/>
              <a:t>16.02.2022</a:t>
            </a:fld>
            <a:endParaRPr lang="lv-LV"/>
          </a:p>
        </p:txBody>
      </p:sp>
      <p:sp>
        <p:nvSpPr>
          <p:cNvPr id="5" name="Footer Placeholder 4"/>
          <p:cNvSpPr>
            <a:spLocks noGrp="1"/>
          </p:cNvSpPr>
          <p:nvPr>
            <p:ph type="ftr" sz="quarter" idx="11"/>
          </p:nvPr>
        </p:nvSpPr>
        <p:spPr/>
        <p:txBody>
          <a:bodyPr/>
          <a:lstStyle/>
          <a:p>
            <a:r>
              <a:rPr lang="lv-LV"/>
              <a:t>RTU EVIF Vides aizsardzības un siltuma sistēmu institūts</a:t>
            </a:r>
            <a:endParaRPr lang="lv-LV" dirty="0"/>
          </a:p>
        </p:txBody>
      </p:sp>
      <p:sp>
        <p:nvSpPr>
          <p:cNvPr id="6" name="Slide Number Placeholder 5"/>
          <p:cNvSpPr>
            <a:spLocks noGrp="1"/>
          </p:cNvSpPr>
          <p:nvPr>
            <p:ph type="sldNum" sz="quarter" idx="12"/>
          </p:nvPr>
        </p:nvSpPr>
        <p:spPr/>
        <p:txBody>
          <a:bodyPr/>
          <a:lstStyle/>
          <a:p>
            <a:fld id="{22AF5885-8C96-4DA3-88C8-950E9AF394B8}" type="slidenum">
              <a:rPr lang="lv-LV" smtClean="0"/>
              <a:pPr/>
              <a:t>2</a:t>
            </a:fld>
            <a:endParaRPr lang="lv-LV"/>
          </a:p>
        </p:txBody>
      </p:sp>
      <p:sp>
        <p:nvSpPr>
          <p:cNvPr id="7" name="Pentagon 6"/>
          <p:cNvSpPr/>
          <p:nvPr/>
        </p:nvSpPr>
        <p:spPr>
          <a:xfrm>
            <a:off x="838200" y="1261110"/>
            <a:ext cx="4250635" cy="754101"/>
          </a:xfrm>
          <a:prstGeom prst="homePlat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lv-LV" sz="2000" b="1" dirty="0" err="1">
                <a:solidFill>
                  <a:srgbClr val="000000"/>
                </a:solidFill>
                <a:latin typeface="Georgia" panose="02040502050405020303" pitchFamily="18" charset="0"/>
              </a:rPr>
              <a:t>Latvia</a:t>
            </a:r>
            <a:r>
              <a:rPr lang="lv-LV" sz="2000" b="1" dirty="0">
                <a:solidFill>
                  <a:srgbClr val="000000"/>
                </a:solidFill>
                <a:latin typeface="Georgia" panose="02040502050405020303" pitchFamily="18" charset="0"/>
              </a:rPr>
              <a:t>, </a:t>
            </a:r>
            <a:r>
              <a:rPr lang="lv-LV" sz="2000" b="1" dirty="0" err="1">
                <a:solidFill>
                  <a:srgbClr val="000000"/>
                </a:solidFill>
                <a:latin typeface="Georgia" panose="02040502050405020303" pitchFamily="18" charset="0"/>
              </a:rPr>
              <a:t>Lithuania</a:t>
            </a:r>
            <a:r>
              <a:rPr lang="lv-LV" sz="2000" b="1" dirty="0">
                <a:solidFill>
                  <a:srgbClr val="000000"/>
                </a:solidFill>
                <a:latin typeface="Georgia" panose="02040502050405020303" pitchFamily="18" charset="0"/>
              </a:rPr>
              <a:t>, </a:t>
            </a:r>
            <a:r>
              <a:rPr lang="lv-LV" sz="2000" b="1" dirty="0" err="1">
                <a:solidFill>
                  <a:srgbClr val="000000"/>
                </a:solidFill>
                <a:latin typeface="Georgia" panose="02040502050405020303" pitchFamily="18" charset="0"/>
              </a:rPr>
              <a:t>Estonia</a:t>
            </a:r>
            <a:endParaRPr lang="lv-LV" sz="2000" b="1" dirty="0"/>
          </a:p>
        </p:txBody>
      </p:sp>
      <p:sp>
        <p:nvSpPr>
          <p:cNvPr id="11" name="Right Arrow Callout 10"/>
          <p:cNvSpPr/>
          <p:nvPr/>
        </p:nvSpPr>
        <p:spPr>
          <a:xfrm>
            <a:off x="1341783" y="2693711"/>
            <a:ext cx="2983959" cy="2077280"/>
          </a:xfrm>
          <a:prstGeom prst="rightArrow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rgbClr val="000000"/>
                </a:solidFill>
                <a:latin typeface="Georgia" panose="02040502050405020303" pitchFamily="18" charset="0"/>
              </a:rPr>
              <a:t>Identify administrative procedures</a:t>
            </a:r>
            <a:endParaRPr lang="lv-LV" b="1" dirty="0"/>
          </a:p>
        </p:txBody>
      </p:sp>
      <p:sp>
        <p:nvSpPr>
          <p:cNvPr id="12" name="Pentagon 11"/>
          <p:cNvSpPr/>
          <p:nvPr/>
        </p:nvSpPr>
        <p:spPr>
          <a:xfrm>
            <a:off x="4416951" y="2122686"/>
            <a:ext cx="4193649" cy="740744"/>
          </a:xfrm>
          <a:prstGeom prst="homePlate">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lv-LV" sz="2000" b="1" dirty="0" err="1">
                <a:solidFill>
                  <a:srgbClr val="000000"/>
                </a:solidFill>
                <a:latin typeface="Georgia" panose="02040502050405020303" pitchFamily="18" charset="0"/>
              </a:rPr>
              <a:t>Finland</a:t>
            </a:r>
            <a:r>
              <a:rPr lang="lv-LV" sz="2000" b="1" dirty="0">
                <a:solidFill>
                  <a:srgbClr val="000000"/>
                </a:solidFill>
                <a:latin typeface="Georgia" panose="02040502050405020303" pitchFamily="18" charset="0"/>
              </a:rPr>
              <a:t>, </a:t>
            </a:r>
            <a:r>
              <a:rPr lang="lv-LV" sz="2000" b="1" dirty="0" err="1">
                <a:solidFill>
                  <a:srgbClr val="000000"/>
                </a:solidFill>
                <a:latin typeface="Georgia" panose="02040502050405020303" pitchFamily="18" charset="0"/>
              </a:rPr>
              <a:t>Norway</a:t>
            </a:r>
            <a:r>
              <a:rPr lang="lv-LV" sz="2000" b="1" dirty="0">
                <a:solidFill>
                  <a:srgbClr val="000000"/>
                </a:solidFill>
                <a:latin typeface="Georgia" panose="02040502050405020303" pitchFamily="18" charset="0"/>
              </a:rPr>
              <a:t>, </a:t>
            </a:r>
            <a:r>
              <a:rPr lang="lv-LV" sz="2000" b="1" dirty="0" err="1">
                <a:solidFill>
                  <a:srgbClr val="000000"/>
                </a:solidFill>
                <a:latin typeface="Georgia" panose="02040502050405020303" pitchFamily="18" charset="0"/>
              </a:rPr>
              <a:t>Sweden</a:t>
            </a:r>
            <a:endParaRPr lang="lv-LV" sz="2000" b="1" dirty="0"/>
          </a:p>
        </p:txBody>
      </p:sp>
      <p:sp>
        <p:nvSpPr>
          <p:cNvPr id="13" name="Right Arrow Callout 12"/>
          <p:cNvSpPr/>
          <p:nvPr/>
        </p:nvSpPr>
        <p:spPr>
          <a:xfrm>
            <a:off x="4846453" y="3285147"/>
            <a:ext cx="3051279" cy="2128503"/>
          </a:xfrm>
          <a:prstGeom prst="rightArrow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lv-LV" b="1" dirty="0">
                <a:solidFill>
                  <a:srgbClr val="000000"/>
                </a:solidFill>
                <a:latin typeface="Georgia" panose="02040502050405020303" pitchFamily="18" charset="0"/>
              </a:rPr>
              <a:t>C</a:t>
            </a:r>
            <a:r>
              <a:rPr lang="en-US" b="1" dirty="0" err="1">
                <a:solidFill>
                  <a:srgbClr val="000000"/>
                </a:solidFill>
                <a:latin typeface="Georgia" panose="02040502050405020303" pitchFamily="18" charset="0"/>
              </a:rPr>
              <a:t>ompare</a:t>
            </a:r>
            <a:r>
              <a:rPr lang="lv-LV" b="1" dirty="0">
                <a:solidFill>
                  <a:srgbClr val="000000"/>
                </a:solidFill>
                <a:latin typeface="Georgia" panose="02040502050405020303" pitchFamily="18" charset="0"/>
              </a:rPr>
              <a:t> </a:t>
            </a:r>
            <a:r>
              <a:rPr lang="lv-LV" b="1" dirty="0" err="1">
                <a:solidFill>
                  <a:srgbClr val="000000"/>
                </a:solidFill>
                <a:latin typeface="Georgia" panose="02040502050405020303" pitchFamily="18" charset="0"/>
              </a:rPr>
              <a:t>and</a:t>
            </a:r>
            <a:r>
              <a:rPr lang="lv-LV" b="1" dirty="0">
                <a:solidFill>
                  <a:srgbClr val="000000"/>
                </a:solidFill>
                <a:latin typeface="Georgia" panose="02040502050405020303" pitchFamily="18" charset="0"/>
              </a:rPr>
              <a:t> </a:t>
            </a:r>
            <a:r>
              <a:rPr lang="lv-LV" b="1" dirty="0" err="1">
                <a:solidFill>
                  <a:srgbClr val="000000"/>
                </a:solidFill>
                <a:latin typeface="Georgia" panose="02040502050405020303" pitchFamily="18" charset="0"/>
              </a:rPr>
              <a:t>asess</a:t>
            </a:r>
            <a:endParaRPr lang="lv-LV" b="1" dirty="0"/>
          </a:p>
        </p:txBody>
      </p:sp>
      <p:sp>
        <p:nvSpPr>
          <p:cNvPr id="15" name="Rectangle 14"/>
          <p:cNvSpPr/>
          <p:nvPr/>
        </p:nvSpPr>
        <p:spPr>
          <a:xfrm>
            <a:off x="8418444" y="3925956"/>
            <a:ext cx="2375452" cy="187330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lv-LV" b="1" dirty="0" err="1">
                <a:solidFill>
                  <a:srgbClr val="000000"/>
                </a:solidFill>
                <a:latin typeface="Georgia" panose="02040502050405020303" pitchFamily="18" charset="0"/>
              </a:rPr>
              <a:t>Conclusions</a:t>
            </a:r>
            <a:r>
              <a:rPr lang="lv-LV" b="1" dirty="0">
                <a:solidFill>
                  <a:srgbClr val="000000"/>
                </a:solidFill>
                <a:latin typeface="Georgia" panose="02040502050405020303" pitchFamily="18" charset="0"/>
              </a:rPr>
              <a:t> </a:t>
            </a:r>
            <a:r>
              <a:rPr lang="lv-LV" b="1" dirty="0" err="1">
                <a:solidFill>
                  <a:srgbClr val="000000"/>
                </a:solidFill>
                <a:latin typeface="Georgia" panose="02040502050405020303" pitchFamily="18" charset="0"/>
              </a:rPr>
              <a:t>and</a:t>
            </a:r>
            <a:r>
              <a:rPr lang="lv-LV" b="1" dirty="0">
                <a:solidFill>
                  <a:srgbClr val="000000"/>
                </a:solidFill>
                <a:latin typeface="Georgia" panose="02040502050405020303" pitchFamily="18" charset="0"/>
              </a:rPr>
              <a:t> </a:t>
            </a:r>
            <a:r>
              <a:rPr lang="lv-LV" b="1" dirty="0" err="1">
                <a:solidFill>
                  <a:srgbClr val="000000"/>
                </a:solidFill>
                <a:latin typeface="Georgia" panose="02040502050405020303" pitchFamily="18" charset="0"/>
              </a:rPr>
              <a:t>recommendations</a:t>
            </a:r>
            <a:endParaRPr lang="lv-LV" b="1" dirty="0"/>
          </a:p>
        </p:txBody>
      </p:sp>
    </p:spTree>
    <p:extLst>
      <p:ext uri="{BB962C8B-B14F-4D97-AF65-F5344CB8AC3E}">
        <p14:creationId xmlns:p14="http://schemas.microsoft.com/office/powerpoint/2010/main" val="210508671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6E7FD2-5102-4909-800B-F2CA40BCB5C6}"/>
              </a:ext>
            </a:extLst>
          </p:cNvPr>
          <p:cNvSpPr>
            <a:spLocks noGrp="1"/>
          </p:cNvSpPr>
          <p:nvPr>
            <p:ph type="title"/>
          </p:nvPr>
        </p:nvSpPr>
        <p:spPr/>
        <p:txBody>
          <a:bodyPr>
            <a:noAutofit/>
          </a:bodyPr>
          <a:lstStyle/>
          <a:p>
            <a:r>
              <a:rPr lang="en-GB" sz="2600" b="1" dirty="0">
                <a:effectLst/>
                <a:latin typeface="Georgia" panose="02040502050405020303" pitchFamily="18" charset="0"/>
                <a:ea typeface="Times New Roman" panose="02020603050405020304" pitchFamily="18" charset="0"/>
                <a:cs typeface="Times New Roman" panose="02020603050405020304" pitchFamily="18" charset="0"/>
              </a:rPr>
              <a:t>Permits for the development of electricity production capacity and permits for the production of electricity from renewable energy sources</a:t>
            </a:r>
            <a:endParaRPr lang="lv-LV" sz="2600" dirty="0"/>
          </a:p>
        </p:txBody>
      </p:sp>
      <p:sp>
        <p:nvSpPr>
          <p:cNvPr id="3" name="Content Placeholder 2">
            <a:extLst>
              <a:ext uri="{FF2B5EF4-FFF2-40B4-BE49-F238E27FC236}">
                <a16:creationId xmlns:a16="http://schemas.microsoft.com/office/drawing/2014/main" id="{675A73BA-4661-46F3-B52A-04814687871F}"/>
              </a:ext>
            </a:extLst>
          </p:cNvPr>
          <p:cNvSpPr>
            <a:spLocks noGrp="1"/>
          </p:cNvSpPr>
          <p:nvPr>
            <p:ph idx="1"/>
          </p:nvPr>
        </p:nvSpPr>
        <p:spPr>
          <a:xfrm>
            <a:off x="838200" y="1870075"/>
            <a:ext cx="10515600" cy="4486275"/>
          </a:xfrm>
        </p:spPr>
        <p:txBody>
          <a:bodyPr>
            <a:noAutofit/>
          </a:bodyPr>
          <a:lstStyle/>
          <a:p>
            <a:pPr marL="342900" lvl="0" indent="-342900" algn="just">
              <a:lnSpc>
                <a:spcPct val="100000"/>
              </a:lnSpc>
              <a:spcBef>
                <a:spcPts val="0"/>
              </a:spcBef>
              <a:buFont typeface="Wingdings" panose="05000000000000000000" pitchFamily="2" charset="2"/>
              <a:buChar char=""/>
            </a:pPr>
            <a:r>
              <a:rPr lang="en-GB" sz="2400" u="sng" dirty="0">
                <a:effectLst/>
                <a:latin typeface="Georgia" panose="02040502050405020303" pitchFamily="18" charset="0"/>
                <a:ea typeface="Calibri" panose="020F0502020204030204" pitchFamily="34" charset="0"/>
                <a:cs typeface="Times New Roman" panose="02020603050405020304" pitchFamily="18" charset="0"/>
              </a:rPr>
              <a:t>by creating a single point of contact:</a:t>
            </a:r>
            <a:r>
              <a:rPr lang="en-GB" sz="2400" dirty="0">
                <a:effectLst/>
                <a:latin typeface="Georgia" panose="02040502050405020303" pitchFamily="18" charset="0"/>
                <a:ea typeface="Calibri" panose="020F0502020204030204" pitchFamily="34" charset="0"/>
                <a:cs typeface="Times New Roman" panose="02020603050405020304" pitchFamily="18" charset="0"/>
              </a:rPr>
              <a:t> </a:t>
            </a:r>
            <a:r>
              <a:rPr lang="en-GB" sz="2400" b="1" dirty="0">
                <a:effectLst/>
                <a:latin typeface="Georgia" panose="02040502050405020303" pitchFamily="18" charset="0"/>
                <a:ea typeface="Calibri" panose="020F0502020204030204" pitchFamily="34" charset="0"/>
                <a:cs typeface="Times New Roman" panose="02020603050405020304" pitchFamily="18" charset="0"/>
              </a:rPr>
              <a:t>the need for such a permit could be automatically integrated</a:t>
            </a:r>
            <a:r>
              <a:rPr lang="lv-LV" sz="2400" b="1" dirty="0">
                <a:effectLst/>
                <a:latin typeface="Georgia" panose="02040502050405020303" pitchFamily="18" charset="0"/>
                <a:ea typeface="Calibri" panose="020F0502020204030204" pitchFamily="34" charset="0"/>
                <a:cs typeface="Times New Roman" panose="02020603050405020304" pitchFamily="18" charset="0"/>
              </a:rPr>
              <a:t>;</a:t>
            </a:r>
          </a:p>
          <a:p>
            <a:pPr marL="0" lvl="0" indent="0" algn="just">
              <a:lnSpc>
                <a:spcPct val="100000"/>
              </a:lnSpc>
              <a:spcBef>
                <a:spcPts val="0"/>
              </a:spcBef>
              <a:buNone/>
            </a:pPr>
            <a:endParaRPr lang="lv-LV" sz="2400" b="1" dirty="0">
              <a:effectLst/>
              <a:latin typeface="Georgia" panose="02040502050405020303" pitchFamily="18" charset="0"/>
              <a:ea typeface="Calibri" panose="020F0502020204030204" pitchFamily="34" charset="0"/>
              <a:cs typeface="Times New Roman" panose="02020603050405020304" pitchFamily="18" charset="0"/>
            </a:endParaRPr>
          </a:p>
          <a:p>
            <a:pPr marL="342900" lvl="0" indent="-342900" algn="just">
              <a:lnSpc>
                <a:spcPct val="100000"/>
              </a:lnSpc>
              <a:spcBef>
                <a:spcPts val="0"/>
              </a:spcBef>
              <a:buFont typeface="Wingdings" panose="05000000000000000000" pitchFamily="2" charset="2"/>
              <a:buChar char=""/>
            </a:pPr>
            <a:r>
              <a:rPr lang="en-GB" sz="2400" u="sng" dirty="0">
                <a:effectLst/>
                <a:latin typeface="Georgia" panose="02040502050405020303" pitchFamily="18" charset="0"/>
                <a:ea typeface="Calibri" panose="020F0502020204030204" pitchFamily="34" charset="0"/>
                <a:cs typeface="Times New Roman" panose="02020603050405020304" pitchFamily="18" charset="0"/>
              </a:rPr>
              <a:t>by delegating all authorisation for solar and wind parks to the municipality</a:t>
            </a:r>
            <a:r>
              <a:rPr lang="en-GB" sz="2400" dirty="0">
                <a:effectLst/>
                <a:latin typeface="Georgia" panose="02040502050405020303" pitchFamily="18" charset="0"/>
                <a:ea typeface="Calibri" panose="020F0502020204030204" pitchFamily="34" charset="0"/>
                <a:cs typeface="Times New Roman" panose="02020603050405020304" pitchFamily="18" charset="0"/>
              </a:rPr>
              <a:t>: </a:t>
            </a:r>
            <a:r>
              <a:rPr lang="en-GB" sz="2400" b="1" dirty="0">
                <a:effectLst/>
                <a:latin typeface="Georgia" panose="02040502050405020303" pitchFamily="18" charset="0"/>
                <a:ea typeface="Calibri" panose="020F0502020204030204" pitchFamily="34" charset="0"/>
                <a:cs typeface="Times New Roman" panose="02020603050405020304" pitchFamily="18" charset="0"/>
              </a:rPr>
              <a:t>permits could be re-categorised as an application for the development of a wind or solar PV park project in the municipality</a:t>
            </a:r>
            <a:r>
              <a:rPr lang="en-GB" sz="2400" dirty="0">
                <a:effectLst/>
                <a:latin typeface="Georgia" panose="02040502050405020303" pitchFamily="18" charset="0"/>
                <a:ea typeface="Calibri" panose="020F0502020204030204" pitchFamily="34" charset="0"/>
                <a:cs typeface="Times New Roman" panose="02020603050405020304" pitchFamily="18" charset="0"/>
              </a:rPr>
              <a:t>. </a:t>
            </a:r>
            <a:endParaRPr lang="lv-LV" sz="2400" dirty="0">
              <a:effectLst/>
              <a:latin typeface="Georgia" panose="02040502050405020303" pitchFamily="18" charset="0"/>
              <a:ea typeface="Calibri" panose="020F0502020204030204" pitchFamily="34" charset="0"/>
              <a:cs typeface="Times New Roman" panose="02020603050405020304" pitchFamily="18" charset="0"/>
            </a:endParaRPr>
          </a:p>
          <a:p>
            <a:pPr marL="0" lvl="0" indent="0" algn="just">
              <a:lnSpc>
                <a:spcPct val="100000"/>
              </a:lnSpc>
              <a:spcBef>
                <a:spcPts val="0"/>
              </a:spcBef>
              <a:buNone/>
            </a:pPr>
            <a:endParaRPr lang="lv-LV" sz="2400" dirty="0">
              <a:effectLst/>
              <a:latin typeface="Georgia" panose="02040502050405020303" pitchFamily="18" charset="0"/>
              <a:ea typeface="Calibri" panose="020F0502020204030204" pitchFamily="34" charset="0"/>
              <a:cs typeface="Times New Roman" panose="02020603050405020304" pitchFamily="18" charset="0"/>
            </a:endParaRPr>
          </a:p>
          <a:p>
            <a:pPr marL="342900" lvl="0" indent="-342900" algn="just">
              <a:lnSpc>
                <a:spcPct val="100000"/>
              </a:lnSpc>
              <a:spcBef>
                <a:spcPts val="0"/>
              </a:spcBef>
              <a:buFont typeface="Wingdings" panose="05000000000000000000" pitchFamily="2" charset="2"/>
              <a:buChar char=""/>
            </a:pPr>
            <a:r>
              <a:rPr lang="en-GB" sz="2400" u="sng" dirty="0">
                <a:effectLst/>
                <a:latin typeface="Georgia" panose="02040502050405020303" pitchFamily="18" charset="0"/>
                <a:ea typeface="Calibri" panose="020F0502020204030204" pitchFamily="34" charset="0"/>
                <a:cs typeface="Times New Roman" panose="02020603050405020304" pitchFamily="18" charset="0"/>
              </a:rPr>
              <a:t>facilitating administrative procedures</a:t>
            </a:r>
            <a:r>
              <a:rPr lang="en-GB" sz="2400" dirty="0">
                <a:effectLst/>
                <a:latin typeface="Georgia" panose="02040502050405020303" pitchFamily="18" charset="0"/>
                <a:ea typeface="Calibri" panose="020F0502020204030204" pitchFamily="34" charset="0"/>
                <a:cs typeface="Times New Roman" panose="02020603050405020304" pitchFamily="18" charset="0"/>
              </a:rPr>
              <a:t>: </a:t>
            </a:r>
            <a:r>
              <a:rPr lang="en-GB" sz="2400" b="1" dirty="0">
                <a:effectLst/>
                <a:latin typeface="Georgia" panose="02040502050405020303" pitchFamily="18" charset="0"/>
                <a:ea typeface="Calibri" panose="020F0502020204030204" pitchFamily="34" charset="0"/>
                <a:cs typeface="Times New Roman" panose="02020603050405020304" pitchFamily="18" charset="0"/>
              </a:rPr>
              <a:t>amend the existing legislation and reclassify "permit" as an " informative report", which would serve as information for statistical records</a:t>
            </a:r>
            <a:endParaRPr lang="lv-LV" sz="2400" dirty="0">
              <a:effectLst/>
              <a:latin typeface="Georgia" panose="02040502050405020303" pitchFamily="18" charset="0"/>
              <a:ea typeface="Calibri" panose="020F0502020204030204" pitchFamily="34" charset="0"/>
              <a:cs typeface="Times New Roman" panose="02020603050405020304" pitchFamily="18" charset="0"/>
            </a:endParaRPr>
          </a:p>
        </p:txBody>
      </p:sp>
      <p:sp>
        <p:nvSpPr>
          <p:cNvPr id="4" name="Date Placeholder 3">
            <a:extLst>
              <a:ext uri="{FF2B5EF4-FFF2-40B4-BE49-F238E27FC236}">
                <a16:creationId xmlns:a16="http://schemas.microsoft.com/office/drawing/2014/main" id="{895E2C4D-BE45-4A45-B9D2-60F786B68C83}"/>
              </a:ext>
            </a:extLst>
          </p:cNvPr>
          <p:cNvSpPr>
            <a:spLocks noGrp="1"/>
          </p:cNvSpPr>
          <p:nvPr>
            <p:ph type="dt" sz="half" idx="10"/>
          </p:nvPr>
        </p:nvSpPr>
        <p:spPr/>
        <p:txBody>
          <a:bodyPr/>
          <a:lstStyle/>
          <a:p>
            <a:fld id="{9F1E3D83-9E52-4F3A-AE19-FBF4A6BE1CF8}" type="datetime1">
              <a:rPr lang="lv-LV" smtClean="0"/>
              <a:pPr/>
              <a:t>16.02.2022</a:t>
            </a:fld>
            <a:endParaRPr lang="lv-LV"/>
          </a:p>
        </p:txBody>
      </p:sp>
      <p:sp>
        <p:nvSpPr>
          <p:cNvPr id="5" name="Footer Placeholder 4">
            <a:extLst>
              <a:ext uri="{FF2B5EF4-FFF2-40B4-BE49-F238E27FC236}">
                <a16:creationId xmlns:a16="http://schemas.microsoft.com/office/drawing/2014/main" id="{F198D934-B99E-42D1-AAA6-F5100D54C9DD}"/>
              </a:ext>
            </a:extLst>
          </p:cNvPr>
          <p:cNvSpPr>
            <a:spLocks noGrp="1"/>
          </p:cNvSpPr>
          <p:nvPr>
            <p:ph type="ftr" sz="quarter" idx="11"/>
          </p:nvPr>
        </p:nvSpPr>
        <p:spPr/>
        <p:txBody>
          <a:bodyPr/>
          <a:lstStyle/>
          <a:p>
            <a:r>
              <a:rPr lang="lv-LV"/>
              <a:t>RTU EVIF Vides aizsardzības un siltuma sistēmu institūts</a:t>
            </a:r>
            <a:endParaRPr lang="lv-LV" dirty="0"/>
          </a:p>
        </p:txBody>
      </p:sp>
      <p:sp>
        <p:nvSpPr>
          <p:cNvPr id="6" name="Slide Number Placeholder 5">
            <a:extLst>
              <a:ext uri="{FF2B5EF4-FFF2-40B4-BE49-F238E27FC236}">
                <a16:creationId xmlns:a16="http://schemas.microsoft.com/office/drawing/2014/main" id="{6EE788E2-3B6E-4CD1-BE00-0841E3067578}"/>
              </a:ext>
            </a:extLst>
          </p:cNvPr>
          <p:cNvSpPr>
            <a:spLocks noGrp="1"/>
          </p:cNvSpPr>
          <p:nvPr>
            <p:ph type="sldNum" sz="quarter" idx="12"/>
          </p:nvPr>
        </p:nvSpPr>
        <p:spPr/>
        <p:txBody>
          <a:bodyPr/>
          <a:lstStyle/>
          <a:p>
            <a:fld id="{22AF5885-8C96-4DA3-88C8-950E9AF394B8}" type="slidenum">
              <a:rPr lang="lv-LV" smtClean="0"/>
              <a:pPr/>
              <a:t>20</a:t>
            </a:fld>
            <a:endParaRPr lang="lv-LV"/>
          </a:p>
        </p:txBody>
      </p:sp>
    </p:spTree>
    <p:extLst>
      <p:ext uri="{BB962C8B-B14F-4D97-AF65-F5344CB8AC3E}">
        <p14:creationId xmlns:p14="http://schemas.microsoft.com/office/powerpoint/2010/main" val="32990266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0FDC9D-1538-4CC5-8692-8EA3229D7C9F}"/>
              </a:ext>
            </a:extLst>
          </p:cNvPr>
          <p:cNvSpPr>
            <a:spLocks noGrp="1"/>
          </p:cNvSpPr>
          <p:nvPr>
            <p:ph type="title"/>
          </p:nvPr>
        </p:nvSpPr>
        <p:spPr>
          <a:xfrm>
            <a:off x="237562" y="291378"/>
            <a:ext cx="9452429" cy="933588"/>
          </a:xfrm>
        </p:spPr>
        <p:txBody>
          <a:bodyPr>
            <a:noAutofit/>
          </a:bodyPr>
          <a:lstStyle/>
          <a:p>
            <a:r>
              <a:rPr lang="en-GB" sz="2900" b="1" dirty="0">
                <a:effectLst/>
                <a:latin typeface="Georgia" panose="02040502050405020303" pitchFamily="18" charset="0"/>
                <a:ea typeface="Calibri" panose="020F0502020204030204" pitchFamily="34" charset="0"/>
                <a:cs typeface="Times New Roman" panose="02020603050405020304" pitchFamily="18" charset="0"/>
              </a:rPr>
              <a:t>Guidelines for installing wind turbines and solar PV panels</a:t>
            </a:r>
            <a:r>
              <a:rPr lang="lv-LV" sz="2900" b="1" dirty="0">
                <a:effectLst/>
                <a:latin typeface="Georgia" panose="02040502050405020303" pitchFamily="18" charset="0"/>
                <a:ea typeface="Calibri" panose="020F0502020204030204" pitchFamily="34" charset="0"/>
                <a:cs typeface="Times New Roman" panose="02020603050405020304" pitchFamily="18" charset="0"/>
              </a:rPr>
              <a:t>. </a:t>
            </a:r>
            <a:r>
              <a:rPr lang="lv-LV" sz="2900" b="1" dirty="0" err="1">
                <a:effectLst/>
                <a:latin typeface="Georgia" panose="02040502050405020303" pitchFamily="18" charset="0"/>
                <a:ea typeface="Calibri" panose="020F0502020204030204" pitchFamily="34" charset="0"/>
                <a:cs typeface="Times New Roman" panose="02020603050405020304" pitchFamily="18" charset="0"/>
              </a:rPr>
              <a:t>Swedish</a:t>
            </a:r>
            <a:r>
              <a:rPr lang="lv-LV" sz="2900" b="1" dirty="0">
                <a:effectLst/>
                <a:latin typeface="Georgia" panose="02040502050405020303" pitchFamily="18" charset="0"/>
                <a:ea typeface="Calibri" panose="020F0502020204030204" pitchFamily="34" charset="0"/>
                <a:cs typeface="Times New Roman" panose="02020603050405020304" pitchFamily="18" charset="0"/>
              </a:rPr>
              <a:t> </a:t>
            </a:r>
            <a:r>
              <a:rPr lang="lv-LV" sz="2900" b="1" dirty="0" err="1">
                <a:effectLst/>
                <a:latin typeface="Georgia" panose="02040502050405020303" pitchFamily="18" charset="0"/>
                <a:ea typeface="Calibri" panose="020F0502020204030204" pitchFamily="34" charset="0"/>
                <a:cs typeface="Times New Roman" panose="02020603050405020304" pitchFamily="18" charset="0"/>
              </a:rPr>
              <a:t>experience</a:t>
            </a:r>
            <a:endParaRPr lang="lv-LV" sz="2900" b="1" dirty="0"/>
          </a:p>
        </p:txBody>
      </p:sp>
      <p:sp>
        <p:nvSpPr>
          <p:cNvPr id="4" name="Date Placeholder 3">
            <a:extLst>
              <a:ext uri="{FF2B5EF4-FFF2-40B4-BE49-F238E27FC236}">
                <a16:creationId xmlns:a16="http://schemas.microsoft.com/office/drawing/2014/main" id="{C4322D2A-98B0-4261-A932-45905659FCBD}"/>
              </a:ext>
            </a:extLst>
          </p:cNvPr>
          <p:cNvSpPr>
            <a:spLocks noGrp="1"/>
          </p:cNvSpPr>
          <p:nvPr>
            <p:ph type="dt" sz="half" idx="10"/>
          </p:nvPr>
        </p:nvSpPr>
        <p:spPr/>
        <p:txBody>
          <a:bodyPr/>
          <a:lstStyle/>
          <a:p>
            <a:fld id="{9F1E3D83-9E52-4F3A-AE19-FBF4A6BE1CF8}" type="datetime1">
              <a:rPr lang="lv-LV" smtClean="0"/>
              <a:pPr/>
              <a:t>16.02.2022</a:t>
            </a:fld>
            <a:endParaRPr lang="lv-LV"/>
          </a:p>
        </p:txBody>
      </p:sp>
      <p:sp>
        <p:nvSpPr>
          <p:cNvPr id="5" name="Footer Placeholder 4">
            <a:extLst>
              <a:ext uri="{FF2B5EF4-FFF2-40B4-BE49-F238E27FC236}">
                <a16:creationId xmlns:a16="http://schemas.microsoft.com/office/drawing/2014/main" id="{CB055646-57BB-488F-AB6F-08E760EFE67D}"/>
              </a:ext>
            </a:extLst>
          </p:cNvPr>
          <p:cNvSpPr>
            <a:spLocks noGrp="1"/>
          </p:cNvSpPr>
          <p:nvPr>
            <p:ph type="ftr" sz="quarter" idx="11"/>
          </p:nvPr>
        </p:nvSpPr>
        <p:spPr/>
        <p:txBody>
          <a:bodyPr/>
          <a:lstStyle/>
          <a:p>
            <a:r>
              <a:rPr lang="lv-LV"/>
              <a:t>RTU EVIF Vides aizsardzības un siltuma sistēmu institūts</a:t>
            </a:r>
            <a:endParaRPr lang="lv-LV" dirty="0"/>
          </a:p>
        </p:txBody>
      </p:sp>
      <p:sp>
        <p:nvSpPr>
          <p:cNvPr id="6" name="Slide Number Placeholder 5">
            <a:extLst>
              <a:ext uri="{FF2B5EF4-FFF2-40B4-BE49-F238E27FC236}">
                <a16:creationId xmlns:a16="http://schemas.microsoft.com/office/drawing/2014/main" id="{C3F3A0D4-CB97-4D96-A33C-9FA018D8259E}"/>
              </a:ext>
            </a:extLst>
          </p:cNvPr>
          <p:cNvSpPr>
            <a:spLocks noGrp="1"/>
          </p:cNvSpPr>
          <p:nvPr>
            <p:ph type="sldNum" sz="quarter" idx="12"/>
          </p:nvPr>
        </p:nvSpPr>
        <p:spPr/>
        <p:txBody>
          <a:bodyPr/>
          <a:lstStyle/>
          <a:p>
            <a:fld id="{22AF5885-8C96-4DA3-88C8-950E9AF394B8}" type="slidenum">
              <a:rPr lang="lv-LV" smtClean="0"/>
              <a:pPr/>
              <a:t>21</a:t>
            </a:fld>
            <a:endParaRPr lang="lv-LV"/>
          </a:p>
        </p:txBody>
      </p:sp>
      <p:pic>
        <p:nvPicPr>
          <p:cNvPr id="14" name="Picture 13">
            <a:extLst>
              <a:ext uri="{FF2B5EF4-FFF2-40B4-BE49-F238E27FC236}">
                <a16:creationId xmlns:a16="http://schemas.microsoft.com/office/drawing/2014/main" id="{58E41386-438C-4C74-83E8-CD2E57AFA023}"/>
              </a:ext>
            </a:extLst>
          </p:cNvPr>
          <p:cNvPicPr>
            <a:picLocks noChangeAspect="1"/>
          </p:cNvPicPr>
          <p:nvPr/>
        </p:nvPicPr>
        <p:blipFill>
          <a:blip r:embed="rId2"/>
          <a:stretch>
            <a:fillRect/>
          </a:stretch>
        </p:blipFill>
        <p:spPr>
          <a:xfrm>
            <a:off x="6972757" y="900837"/>
            <a:ext cx="4642609" cy="5219843"/>
          </a:xfrm>
          <a:prstGeom prst="rect">
            <a:avLst/>
          </a:prstGeom>
        </p:spPr>
      </p:pic>
      <p:pic>
        <p:nvPicPr>
          <p:cNvPr id="10" name="Picture 9">
            <a:extLst>
              <a:ext uri="{FF2B5EF4-FFF2-40B4-BE49-F238E27FC236}">
                <a16:creationId xmlns:a16="http://schemas.microsoft.com/office/drawing/2014/main" id="{2A516094-5EAE-49BB-8261-84D1D02A6A73}"/>
              </a:ext>
            </a:extLst>
          </p:cNvPr>
          <p:cNvPicPr>
            <a:picLocks noChangeAspect="1"/>
          </p:cNvPicPr>
          <p:nvPr/>
        </p:nvPicPr>
        <p:blipFill>
          <a:blip r:embed="rId3"/>
          <a:stretch>
            <a:fillRect/>
          </a:stretch>
        </p:blipFill>
        <p:spPr>
          <a:xfrm>
            <a:off x="331830" y="1460636"/>
            <a:ext cx="4491659" cy="3880368"/>
          </a:xfrm>
          <a:prstGeom prst="rect">
            <a:avLst/>
          </a:prstGeom>
        </p:spPr>
      </p:pic>
      <p:pic>
        <p:nvPicPr>
          <p:cNvPr id="8" name="Content Placeholder 7">
            <a:extLst>
              <a:ext uri="{FF2B5EF4-FFF2-40B4-BE49-F238E27FC236}">
                <a16:creationId xmlns:a16="http://schemas.microsoft.com/office/drawing/2014/main" id="{E88985B4-6F86-43CE-938A-0056F1663765}"/>
              </a:ext>
            </a:extLst>
          </p:cNvPr>
          <p:cNvPicPr>
            <a:picLocks noGrp="1" noChangeAspect="1"/>
          </p:cNvPicPr>
          <p:nvPr>
            <p:ph idx="1"/>
          </p:nvPr>
        </p:nvPicPr>
        <p:blipFill>
          <a:blip r:embed="rId4"/>
          <a:stretch>
            <a:fillRect/>
          </a:stretch>
        </p:blipFill>
        <p:spPr>
          <a:xfrm>
            <a:off x="3081736" y="2005012"/>
            <a:ext cx="4209369" cy="4351338"/>
          </a:xfrm>
        </p:spPr>
      </p:pic>
    </p:spTree>
    <p:extLst>
      <p:ext uri="{BB962C8B-B14F-4D97-AF65-F5344CB8AC3E}">
        <p14:creationId xmlns:p14="http://schemas.microsoft.com/office/powerpoint/2010/main" val="417873440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7BC53C81-761E-4FFD-8DEE-B400FA2C591C}"/>
              </a:ext>
            </a:extLst>
          </p:cNvPr>
          <p:cNvPicPr>
            <a:picLocks noChangeAspect="1"/>
          </p:cNvPicPr>
          <p:nvPr/>
        </p:nvPicPr>
        <p:blipFill>
          <a:blip r:embed="rId3"/>
          <a:stretch>
            <a:fillRect/>
          </a:stretch>
        </p:blipFill>
        <p:spPr>
          <a:xfrm>
            <a:off x="6376189" y="3487169"/>
            <a:ext cx="4951519" cy="2461144"/>
          </a:xfrm>
          <a:prstGeom prst="rect">
            <a:avLst/>
          </a:prstGeom>
        </p:spPr>
      </p:pic>
      <p:sp>
        <p:nvSpPr>
          <p:cNvPr id="2" name="Title 1">
            <a:extLst>
              <a:ext uri="{FF2B5EF4-FFF2-40B4-BE49-F238E27FC236}">
                <a16:creationId xmlns:a16="http://schemas.microsoft.com/office/drawing/2014/main" id="{39A566C2-6B3F-4075-A2C8-97D6810C3E92}"/>
              </a:ext>
            </a:extLst>
          </p:cNvPr>
          <p:cNvSpPr>
            <a:spLocks noGrp="1"/>
          </p:cNvSpPr>
          <p:nvPr>
            <p:ph type="title"/>
          </p:nvPr>
        </p:nvSpPr>
        <p:spPr>
          <a:xfrm>
            <a:off x="685800" y="423298"/>
            <a:ext cx="9452429" cy="849321"/>
          </a:xfrm>
        </p:spPr>
        <p:txBody>
          <a:bodyPr>
            <a:normAutofit/>
          </a:bodyPr>
          <a:lstStyle/>
          <a:p>
            <a:r>
              <a:rPr lang="en-GB" sz="3800" b="1" dirty="0">
                <a:effectLst/>
                <a:latin typeface="Georgia" panose="02040502050405020303" pitchFamily="18" charset="0"/>
                <a:ea typeface="Times New Roman" panose="02020603050405020304" pitchFamily="18" charset="0"/>
                <a:cs typeface="Times New Roman" panose="02020603050405020304" pitchFamily="18" charset="0"/>
              </a:rPr>
              <a:t>Digitalisation</a:t>
            </a:r>
            <a:endParaRPr lang="lv-LV" sz="3800" dirty="0"/>
          </a:p>
        </p:txBody>
      </p:sp>
      <p:sp>
        <p:nvSpPr>
          <p:cNvPr id="3" name="Content Placeholder 2">
            <a:extLst>
              <a:ext uri="{FF2B5EF4-FFF2-40B4-BE49-F238E27FC236}">
                <a16:creationId xmlns:a16="http://schemas.microsoft.com/office/drawing/2014/main" id="{52082FAF-E098-4785-97E9-9049822A73FA}"/>
              </a:ext>
            </a:extLst>
          </p:cNvPr>
          <p:cNvSpPr>
            <a:spLocks noGrp="1"/>
          </p:cNvSpPr>
          <p:nvPr>
            <p:ph idx="1"/>
          </p:nvPr>
        </p:nvSpPr>
        <p:spPr>
          <a:xfrm>
            <a:off x="685800" y="1414021"/>
            <a:ext cx="8106143" cy="3690516"/>
          </a:xfrm>
        </p:spPr>
        <p:txBody>
          <a:bodyPr>
            <a:normAutofit/>
          </a:bodyPr>
          <a:lstStyle/>
          <a:p>
            <a:pPr marL="0" indent="0" algn="just">
              <a:buNone/>
            </a:pPr>
            <a:r>
              <a:rPr lang="en-GB" sz="2600" dirty="0">
                <a:effectLst/>
                <a:latin typeface="Georgia" panose="02040502050405020303" pitchFamily="18" charset="0"/>
                <a:ea typeface="Calibri" panose="020F0502020204030204" pitchFamily="34" charset="0"/>
                <a:cs typeface="Times New Roman" panose="02020603050405020304" pitchFamily="18" charset="0"/>
              </a:rPr>
              <a:t>Following the practice in Finland (</a:t>
            </a:r>
            <a:r>
              <a:rPr lang="en-GB" sz="2600" dirty="0" err="1">
                <a:effectLst/>
                <a:latin typeface="Georgia" panose="02040502050405020303" pitchFamily="18" charset="0"/>
                <a:ea typeface="Calibri" panose="020F0502020204030204" pitchFamily="34" charset="0"/>
                <a:cs typeface="Times New Roman" panose="02020603050405020304" pitchFamily="18" charset="0"/>
              </a:rPr>
              <a:t>Lupapiste</a:t>
            </a:r>
            <a:r>
              <a:rPr lang="en-GB" sz="2600" dirty="0">
                <a:effectLst/>
                <a:latin typeface="Georgia" panose="02040502050405020303" pitchFamily="18" charset="0"/>
                <a:ea typeface="Calibri" panose="020F0502020204030204" pitchFamily="34" charset="0"/>
                <a:cs typeface="Times New Roman" panose="02020603050405020304" pitchFamily="18" charset="0"/>
              </a:rPr>
              <a:t> service - </a:t>
            </a:r>
            <a:r>
              <a:rPr lang="en-GB" sz="2600" dirty="0">
                <a:effectLst/>
                <a:latin typeface="Georgia" panose="02040502050405020303" pitchFamily="18" charset="0"/>
                <a:ea typeface="Calibri" panose="020F0502020204030204" pitchFamily="34" charset="0"/>
                <a:cs typeface="Times New Roman" panose="02020603050405020304" pitchFamily="18" charset="0"/>
                <a:hlinkClick r:id="rId4"/>
              </a:rPr>
              <a:t>https://www.lupapiste.fi/login/fi</a:t>
            </a:r>
            <a:r>
              <a:rPr lang="lv-LV" sz="2600" dirty="0">
                <a:effectLst/>
                <a:latin typeface="Georgia" panose="02040502050405020303" pitchFamily="18" charset="0"/>
                <a:ea typeface="Calibri" panose="020F0502020204030204" pitchFamily="34" charset="0"/>
                <a:cs typeface="Times New Roman" panose="02020603050405020304" pitchFamily="18" charset="0"/>
              </a:rPr>
              <a:t> </a:t>
            </a:r>
            <a:r>
              <a:rPr lang="en-GB" sz="2600" dirty="0">
                <a:effectLst/>
                <a:latin typeface="Georgia" panose="02040502050405020303" pitchFamily="18" charset="0"/>
                <a:ea typeface="Calibri" panose="020F0502020204030204" pitchFamily="34" charset="0"/>
                <a:cs typeface="Times New Roman" panose="02020603050405020304" pitchFamily="18" charset="0"/>
              </a:rPr>
              <a:t>)</a:t>
            </a:r>
            <a:endParaRPr lang="lv-LV" sz="2600" dirty="0">
              <a:effectLst/>
              <a:latin typeface="Georgia" panose="02040502050405020303" pitchFamily="18" charset="0"/>
              <a:ea typeface="Calibri" panose="020F0502020204030204" pitchFamily="34" charset="0"/>
              <a:cs typeface="Times New Roman" panose="02020603050405020304" pitchFamily="18" charset="0"/>
            </a:endParaRPr>
          </a:p>
          <a:p>
            <a:pPr marL="0" indent="0" algn="just">
              <a:buNone/>
            </a:pPr>
            <a:r>
              <a:rPr lang="lv-LV" sz="2600" b="1" dirty="0">
                <a:effectLst/>
                <a:latin typeface="Georgia" panose="02040502050405020303" pitchFamily="18" charset="0"/>
                <a:ea typeface="Calibri" panose="020F0502020204030204" pitchFamily="34" charset="0"/>
                <a:cs typeface="Times New Roman" panose="02020603050405020304" pitchFamily="18" charset="0"/>
              </a:rPr>
              <a:t>a</a:t>
            </a:r>
            <a:r>
              <a:rPr lang="en-GB" sz="2600" b="1" dirty="0">
                <a:effectLst/>
                <a:latin typeface="Georgia" panose="02040502050405020303" pitchFamily="18" charset="0"/>
                <a:ea typeface="Calibri" panose="020F0502020204030204" pitchFamily="34" charset="0"/>
                <a:cs typeface="Times New Roman" panose="02020603050405020304" pitchFamily="18" charset="0"/>
              </a:rPr>
              <a:t> single online system where all necessary permits and consultations, as well as tracking the progress of documents, can be done electronically on one platform.</a:t>
            </a:r>
            <a:r>
              <a:rPr lang="en-GB" sz="2600" dirty="0">
                <a:effectLst/>
                <a:latin typeface="Georgia" panose="02040502050405020303" pitchFamily="18" charset="0"/>
                <a:ea typeface="Calibri" panose="020F0502020204030204" pitchFamily="34" charset="0"/>
                <a:cs typeface="Times New Roman" panose="02020603050405020304" pitchFamily="18" charset="0"/>
              </a:rPr>
              <a:t> </a:t>
            </a:r>
            <a:endParaRPr lang="lv-LV" sz="2600" dirty="0"/>
          </a:p>
        </p:txBody>
      </p:sp>
      <p:sp>
        <p:nvSpPr>
          <p:cNvPr id="4" name="Date Placeholder 3">
            <a:extLst>
              <a:ext uri="{FF2B5EF4-FFF2-40B4-BE49-F238E27FC236}">
                <a16:creationId xmlns:a16="http://schemas.microsoft.com/office/drawing/2014/main" id="{43E2A78E-1942-4663-B066-CF4210A9C7CB}"/>
              </a:ext>
            </a:extLst>
          </p:cNvPr>
          <p:cNvSpPr>
            <a:spLocks noGrp="1"/>
          </p:cNvSpPr>
          <p:nvPr>
            <p:ph type="dt" sz="half" idx="10"/>
          </p:nvPr>
        </p:nvSpPr>
        <p:spPr/>
        <p:txBody>
          <a:bodyPr/>
          <a:lstStyle/>
          <a:p>
            <a:fld id="{9F1E3D83-9E52-4F3A-AE19-FBF4A6BE1CF8}" type="datetime1">
              <a:rPr lang="lv-LV" smtClean="0"/>
              <a:pPr/>
              <a:t>16.02.2022</a:t>
            </a:fld>
            <a:endParaRPr lang="lv-LV"/>
          </a:p>
        </p:txBody>
      </p:sp>
      <p:sp>
        <p:nvSpPr>
          <p:cNvPr id="5" name="Footer Placeholder 4">
            <a:extLst>
              <a:ext uri="{FF2B5EF4-FFF2-40B4-BE49-F238E27FC236}">
                <a16:creationId xmlns:a16="http://schemas.microsoft.com/office/drawing/2014/main" id="{47D6664B-C76C-4134-BEEB-28B2E96CB553}"/>
              </a:ext>
            </a:extLst>
          </p:cNvPr>
          <p:cNvSpPr>
            <a:spLocks noGrp="1"/>
          </p:cNvSpPr>
          <p:nvPr>
            <p:ph type="ftr" sz="quarter" idx="11"/>
          </p:nvPr>
        </p:nvSpPr>
        <p:spPr/>
        <p:txBody>
          <a:bodyPr/>
          <a:lstStyle/>
          <a:p>
            <a:r>
              <a:rPr lang="lv-LV"/>
              <a:t>RTU EVIF Vides aizsardzības un siltuma sistēmu institūts</a:t>
            </a:r>
            <a:endParaRPr lang="lv-LV" dirty="0"/>
          </a:p>
        </p:txBody>
      </p:sp>
      <p:sp>
        <p:nvSpPr>
          <p:cNvPr id="6" name="Slide Number Placeholder 5">
            <a:extLst>
              <a:ext uri="{FF2B5EF4-FFF2-40B4-BE49-F238E27FC236}">
                <a16:creationId xmlns:a16="http://schemas.microsoft.com/office/drawing/2014/main" id="{CA674513-DEE1-49AA-B3AA-1F924C0BB1AE}"/>
              </a:ext>
            </a:extLst>
          </p:cNvPr>
          <p:cNvSpPr>
            <a:spLocks noGrp="1"/>
          </p:cNvSpPr>
          <p:nvPr>
            <p:ph type="sldNum" sz="quarter" idx="12"/>
          </p:nvPr>
        </p:nvSpPr>
        <p:spPr/>
        <p:txBody>
          <a:bodyPr/>
          <a:lstStyle/>
          <a:p>
            <a:fld id="{22AF5885-8C96-4DA3-88C8-950E9AF394B8}" type="slidenum">
              <a:rPr lang="lv-LV" smtClean="0"/>
              <a:pPr/>
              <a:t>22</a:t>
            </a:fld>
            <a:endParaRPr lang="lv-LV"/>
          </a:p>
        </p:txBody>
      </p:sp>
    </p:spTree>
    <p:extLst>
      <p:ext uri="{BB962C8B-B14F-4D97-AF65-F5344CB8AC3E}">
        <p14:creationId xmlns:p14="http://schemas.microsoft.com/office/powerpoint/2010/main" val="204860362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0C17F0-E53C-43A8-A4B9-467944E50543}"/>
              </a:ext>
            </a:extLst>
          </p:cNvPr>
          <p:cNvSpPr>
            <a:spLocks noGrp="1"/>
          </p:cNvSpPr>
          <p:nvPr>
            <p:ph type="title"/>
          </p:nvPr>
        </p:nvSpPr>
        <p:spPr>
          <a:xfrm>
            <a:off x="838200" y="802447"/>
            <a:ext cx="9452429" cy="668545"/>
          </a:xfrm>
        </p:spPr>
        <p:txBody>
          <a:bodyPr>
            <a:normAutofit/>
          </a:bodyPr>
          <a:lstStyle/>
          <a:p>
            <a:r>
              <a:rPr lang="en-GB" sz="3600" b="1" dirty="0">
                <a:effectLst/>
                <a:latin typeface="Georgia" panose="02040502050405020303" pitchFamily="18" charset="0"/>
                <a:ea typeface="Times New Roman" panose="02020603050405020304" pitchFamily="18" charset="0"/>
                <a:cs typeface="Times New Roman" panose="02020603050405020304" pitchFamily="18" charset="0"/>
              </a:rPr>
              <a:t>Offshore wind farms</a:t>
            </a:r>
            <a:endParaRPr lang="lv-LV" sz="3600" dirty="0"/>
          </a:p>
        </p:txBody>
      </p:sp>
      <p:sp>
        <p:nvSpPr>
          <p:cNvPr id="3" name="Content Placeholder 2">
            <a:extLst>
              <a:ext uri="{FF2B5EF4-FFF2-40B4-BE49-F238E27FC236}">
                <a16:creationId xmlns:a16="http://schemas.microsoft.com/office/drawing/2014/main" id="{DE7A9EA3-95F6-47D4-846E-5E7867B7C0EB}"/>
              </a:ext>
            </a:extLst>
          </p:cNvPr>
          <p:cNvSpPr>
            <a:spLocks noGrp="1"/>
          </p:cNvSpPr>
          <p:nvPr>
            <p:ph idx="1"/>
          </p:nvPr>
        </p:nvSpPr>
        <p:spPr>
          <a:xfrm>
            <a:off x="838200" y="2062283"/>
            <a:ext cx="9763539" cy="3295305"/>
          </a:xfrm>
        </p:spPr>
        <p:txBody>
          <a:bodyPr/>
          <a:lstStyle/>
          <a:p>
            <a:pPr marL="0" indent="0" algn="just">
              <a:lnSpc>
                <a:spcPct val="100000"/>
              </a:lnSpc>
              <a:spcBef>
                <a:spcPts val="0"/>
              </a:spcBef>
              <a:buNone/>
            </a:pPr>
            <a:r>
              <a:rPr lang="en-GB" sz="2600" dirty="0">
                <a:effectLst/>
                <a:latin typeface="Georgia" panose="02040502050405020303" pitchFamily="18" charset="0"/>
                <a:ea typeface="Calibri" panose="020F0502020204030204" pitchFamily="34" charset="0"/>
                <a:cs typeface="Times New Roman" panose="02020603050405020304" pitchFamily="18" charset="0"/>
              </a:rPr>
              <a:t>Based on the information gathered about the Nordic experience, </a:t>
            </a:r>
            <a:r>
              <a:rPr lang="en-GB" sz="2600" b="1" dirty="0">
                <a:effectLst/>
                <a:latin typeface="Georgia" panose="02040502050405020303" pitchFamily="18" charset="0"/>
                <a:ea typeface="Calibri" panose="020F0502020204030204" pitchFamily="34" charset="0"/>
                <a:cs typeface="Times New Roman" panose="02020603050405020304" pitchFamily="18" charset="0"/>
              </a:rPr>
              <a:t>it can be suggested that one of the prerequisites for faster project delivery could be to not separate the licensing procedures for offshore wind farms from onshore wind farms, making them two disparate technologies licensed through entirely different procedures</a:t>
            </a:r>
            <a:r>
              <a:rPr lang="en-GB" sz="2600" dirty="0">
                <a:effectLst/>
                <a:latin typeface="Georgia" panose="02040502050405020303" pitchFamily="18" charset="0"/>
                <a:ea typeface="Calibri" panose="020F0502020204030204" pitchFamily="34" charset="0"/>
                <a:cs typeface="Times New Roman" panose="02020603050405020304" pitchFamily="18" charset="0"/>
              </a:rPr>
              <a:t>. </a:t>
            </a:r>
            <a:endParaRPr lang="lv-LV" sz="2600" dirty="0">
              <a:effectLst/>
              <a:latin typeface="Georgia" panose="02040502050405020303" pitchFamily="18" charset="0"/>
              <a:ea typeface="Calibri" panose="020F0502020204030204" pitchFamily="34" charset="0"/>
              <a:cs typeface="Times New Roman" panose="02020603050405020304" pitchFamily="18" charset="0"/>
            </a:endParaRPr>
          </a:p>
          <a:p>
            <a:pPr marL="0" indent="0">
              <a:buNone/>
            </a:pPr>
            <a:endParaRPr lang="lv-LV" dirty="0"/>
          </a:p>
        </p:txBody>
      </p:sp>
      <p:sp>
        <p:nvSpPr>
          <p:cNvPr id="4" name="Date Placeholder 3">
            <a:extLst>
              <a:ext uri="{FF2B5EF4-FFF2-40B4-BE49-F238E27FC236}">
                <a16:creationId xmlns:a16="http://schemas.microsoft.com/office/drawing/2014/main" id="{0450797A-D5CE-41B6-89C4-5DD7AF521954}"/>
              </a:ext>
            </a:extLst>
          </p:cNvPr>
          <p:cNvSpPr>
            <a:spLocks noGrp="1"/>
          </p:cNvSpPr>
          <p:nvPr>
            <p:ph type="dt" sz="half" idx="10"/>
          </p:nvPr>
        </p:nvSpPr>
        <p:spPr/>
        <p:txBody>
          <a:bodyPr/>
          <a:lstStyle/>
          <a:p>
            <a:fld id="{9F1E3D83-9E52-4F3A-AE19-FBF4A6BE1CF8}" type="datetime1">
              <a:rPr lang="lv-LV" smtClean="0"/>
              <a:pPr/>
              <a:t>16.02.2022</a:t>
            </a:fld>
            <a:endParaRPr lang="lv-LV"/>
          </a:p>
        </p:txBody>
      </p:sp>
      <p:sp>
        <p:nvSpPr>
          <p:cNvPr id="5" name="Footer Placeholder 4">
            <a:extLst>
              <a:ext uri="{FF2B5EF4-FFF2-40B4-BE49-F238E27FC236}">
                <a16:creationId xmlns:a16="http://schemas.microsoft.com/office/drawing/2014/main" id="{723D8837-1B88-419D-8673-C703E89B15B2}"/>
              </a:ext>
            </a:extLst>
          </p:cNvPr>
          <p:cNvSpPr>
            <a:spLocks noGrp="1"/>
          </p:cNvSpPr>
          <p:nvPr>
            <p:ph type="ftr" sz="quarter" idx="11"/>
          </p:nvPr>
        </p:nvSpPr>
        <p:spPr/>
        <p:txBody>
          <a:bodyPr/>
          <a:lstStyle/>
          <a:p>
            <a:r>
              <a:rPr lang="lv-LV"/>
              <a:t>RTU EVIF Vides aizsardzības un siltuma sistēmu institūts</a:t>
            </a:r>
            <a:endParaRPr lang="lv-LV" dirty="0"/>
          </a:p>
        </p:txBody>
      </p:sp>
      <p:sp>
        <p:nvSpPr>
          <p:cNvPr id="6" name="Slide Number Placeholder 5">
            <a:extLst>
              <a:ext uri="{FF2B5EF4-FFF2-40B4-BE49-F238E27FC236}">
                <a16:creationId xmlns:a16="http://schemas.microsoft.com/office/drawing/2014/main" id="{296CA76F-B730-4EB0-B7FB-0931E26E1E46}"/>
              </a:ext>
            </a:extLst>
          </p:cNvPr>
          <p:cNvSpPr>
            <a:spLocks noGrp="1"/>
          </p:cNvSpPr>
          <p:nvPr>
            <p:ph type="sldNum" sz="quarter" idx="12"/>
          </p:nvPr>
        </p:nvSpPr>
        <p:spPr/>
        <p:txBody>
          <a:bodyPr/>
          <a:lstStyle/>
          <a:p>
            <a:fld id="{22AF5885-8C96-4DA3-88C8-950E9AF394B8}" type="slidenum">
              <a:rPr lang="lv-LV" smtClean="0"/>
              <a:pPr/>
              <a:t>23</a:t>
            </a:fld>
            <a:endParaRPr lang="lv-LV"/>
          </a:p>
        </p:txBody>
      </p:sp>
    </p:spTree>
    <p:extLst>
      <p:ext uri="{BB962C8B-B14F-4D97-AF65-F5344CB8AC3E}">
        <p14:creationId xmlns:p14="http://schemas.microsoft.com/office/powerpoint/2010/main" val="36987543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9F1E3D83-9E52-4F3A-AE19-FBF4A6BE1CF8}" type="datetime1">
              <a:rPr lang="lv-LV" smtClean="0"/>
              <a:pPr/>
              <a:t>16.02.2022</a:t>
            </a:fld>
            <a:endParaRPr lang="lv-LV"/>
          </a:p>
        </p:txBody>
      </p:sp>
      <p:sp>
        <p:nvSpPr>
          <p:cNvPr id="5" name="Footer Placeholder 4"/>
          <p:cNvSpPr>
            <a:spLocks noGrp="1"/>
          </p:cNvSpPr>
          <p:nvPr>
            <p:ph type="ftr" sz="quarter" idx="11"/>
          </p:nvPr>
        </p:nvSpPr>
        <p:spPr/>
        <p:txBody>
          <a:bodyPr/>
          <a:lstStyle/>
          <a:p>
            <a:r>
              <a:rPr lang="lv-LV"/>
              <a:t>RTU EVIF </a:t>
            </a:r>
            <a:r>
              <a:rPr lang="lv-LV" dirty="0"/>
              <a:t>Vides aizsardzības un siltuma sistēmu institūts</a:t>
            </a:r>
          </a:p>
        </p:txBody>
      </p:sp>
      <p:sp>
        <p:nvSpPr>
          <p:cNvPr id="6" name="Slide Number Placeholder 5"/>
          <p:cNvSpPr>
            <a:spLocks noGrp="1"/>
          </p:cNvSpPr>
          <p:nvPr>
            <p:ph type="sldNum" sz="quarter" idx="12"/>
          </p:nvPr>
        </p:nvSpPr>
        <p:spPr/>
        <p:txBody>
          <a:bodyPr/>
          <a:lstStyle/>
          <a:p>
            <a:fld id="{22AF5885-8C96-4DA3-88C8-950E9AF394B8}" type="slidenum">
              <a:rPr lang="lv-LV" smtClean="0"/>
              <a:pPr/>
              <a:t>24</a:t>
            </a:fld>
            <a:endParaRPr lang="lv-LV"/>
          </a:p>
        </p:txBody>
      </p:sp>
      <p:sp>
        <p:nvSpPr>
          <p:cNvPr id="8" name="Subtitle 7"/>
          <p:cNvSpPr>
            <a:spLocks noGrp="1"/>
          </p:cNvSpPr>
          <p:nvPr>
            <p:ph type="subTitle" idx="1"/>
          </p:nvPr>
        </p:nvSpPr>
        <p:spPr>
          <a:xfrm>
            <a:off x="5587147" y="3973328"/>
            <a:ext cx="6436659" cy="2383022"/>
          </a:xfrm>
        </p:spPr>
        <p:txBody>
          <a:bodyPr>
            <a:normAutofit/>
          </a:bodyPr>
          <a:lstStyle/>
          <a:p>
            <a:pPr algn="r">
              <a:lnSpc>
                <a:spcPct val="100000"/>
              </a:lnSpc>
              <a:spcBef>
                <a:spcPts val="600"/>
              </a:spcBef>
              <a:spcAft>
                <a:spcPts val="600"/>
              </a:spcAft>
            </a:pPr>
            <a:r>
              <a:rPr lang="en-GB" sz="2000" b="1" dirty="0" err="1">
                <a:effectLst/>
                <a:latin typeface="Georgia" panose="02040502050405020303" pitchFamily="18" charset="0"/>
                <a:ea typeface="Calibri" panose="020F0502020204030204" pitchFamily="34" charset="0"/>
              </a:rPr>
              <a:t>M.sc.ing</a:t>
            </a:r>
            <a:r>
              <a:rPr lang="en-GB" sz="2000" b="1" dirty="0">
                <a:effectLst/>
                <a:latin typeface="Georgia" panose="02040502050405020303" pitchFamily="18" charset="0"/>
                <a:ea typeface="Calibri" panose="020F0502020204030204" pitchFamily="34" charset="0"/>
              </a:rPr>
              <a:t>. </a:t>
            </a:r>
            <a:r>
              <a:rPr lang="lv-LV" sz="2000" b="1" dirty="0">
                <a:latin typeface="Georgia" panose="02040502050405020303" pitchFamily="18" charset="0"/>
              </a:rPr>
              <a:t>Krista Laktuka</a:t>
            </a:r>
            <a:br>
              <a:rPr lang="lv-LV" sz="2000" dirty="0">
                <a:latin typeface="Georgia" panose="02040502050405020303" pitchFamily="18" charset="0"/>
              </a:rPr>
            </a:br>
            <a:r>
              <a:rPr lang="lv-LV" sz="2000" dirty="0">
                <a:latin typeface="Georgia" panose="02040502050405020303" pitchFamily="18" charset="0"/>
              </a:rPr>
              <a:t>e-pasts: </a:t>
            </a:r>
            <a:r>
              <a:rPr lang="en-US" sz="2000" dirty="0">
                <a:latin typeface="Georgia" panose="02040502050405020303" pitchFamily="18" charset="0"/>
                <a:hlinkClick r:id="rId2"/>
              </a:rPr>
              <a:t>Kr</a:t>
            </a:r>
            <a:r>
              <a:rPr lang="lv-LV" sz="2000" dirty="0" err="1">
                <a:latin typeface="Georgia" panose="02040502050405020303" pitchFamily="18" charset="0"/>
                <a:hlinkClick r:id="rId2"/>
              </a:rPr>
              <a:t>ista</a:t>
            </a:r>
            <a:r>
              <a:rPr lang="lv-LV" sz="2000" dirty="0">
                <a:latin typeface="Georgia" panose="02040502050405020303" pitchFamily="18" charset="0"/>
                <a:hlinkClick r:id="rId2"/>
              </a:rPr>
              <a:t>.</a:t>
            </a:r>
            <a:r>
              <a:rPr lang="en-US" sz="2000" dirty="0">
                <a:latin typeface="Georgia" panose="02040502050405020303" pitchFamily="18" charset="0"/>
                <a:hlinkClick r:id="rId2"/>
              </a:rPr>
              <a:t>L</a:t>
            </a:r>
            <a:r>
              <a:rPr lang="lv-LV" sz="2000" dirty="0" err="1">
                <a:latin typeface="Georgia" panose="02040502050405020303" pitchFamily="18" charset="0"/>
                <a:hlinkClick r:id="rId2"/>
              </a:rPr>
              <a:t>aktuka</a:t>
            </a:r>
            <a:r>
              <a:rPr lang="lv-LV" sz="2000" dirty="0">
                <a:latin typeface="Georgia" panose="02040502050405020303" pitchFamily="18" charset="0"/>
                <a:hlinkClick r:id="rId2"/>
              </a:rPr>
              <a:t>@</a:t>
            </a:r>
            <a:r>
              <a:rPr lang="en-US" sz="2000" dirty="0" err="1">
                <a:latin typeface="Georgia" panose="02040502050405020303" pitchFamily="18" charset="0"/>
                <a:hlinkClick r:id="rId2"/>
              </a:rPr>
              <a:t>rtu</a:t>
            </a:r>
            <a:r>
              <a:rPr lang="lv-LV" sz="2000" dirty="0">
                <a:latin typeface="Georgia" panose="02040502050405020303" pitchFamily="18" charset="0"/>
                <a:hlinkClick r:id="rId2"/>
              </a:rPr>
              <a:t>.</a:t>
            </a:r>
            <a:r>
              <a:rPr lang="en-US" sz="2000" dirty="0">
                <a:latin typeface="Georgia" panose="02040502050405020303" pitchFamily="18" charset="0"/>
                <a:hlinkClick r:id="rId2"/>
              </a:rPr>
              <a:t>lv</a:t>
            </a:r>
            <a:r>
              <a:rPr lang="en-US" sz="2000" dirty="0">
                <a:latin typeface="Georgia" panose="02040502050405020303" pitchFamily="18" charset="0"/>
              </a:rPr>
              <a:t>;</a:t>
            </a:r>
          </a:p>
          <a:p>
            <a:pPr algn="r">
              <a:lnSpc>
                <a:spcPct val="100000"/>
              </a:lnSpc>
              <a:spcBef>
                <a:spcPts val="600"/>
              </a:spcBef>
              <a:spcAft>
                <a:spcPts val="600"/>
              </a:spcAft>
            </a:pPr>
            <a:endParaRPr lang="en-US" sz="2000" dirty="0">
              <a:latin typeface="Georgia" panose="02040502050405020303" pitchFamily="18" charset="0"/>
              <a:hlinkClick r:id="rId3"/>
            </a:endParaRPr>
          </a:p>
          <a:p>
            <a:pPr algn="r">
              <a:lnSpc>
                <a:spcPct val="100000"/>
              </a:lnSpc>
              <a:spcBef>
                <a:spcPts val="600"/>
              </a:spcBef>
            </a:pPr>
            <a:r>
              <a:rPr lang="en-GB" sz="2000" b="1" dirty="0" err="1">
                <a:effectLst/>
                <a:latin typeface="Georgia" panose="02040502050405020303" pitchFamily="18" charset="0"/>
                <a:ea typeface="Calibri" panose="020F0502020204030204" pitchFamily="34" charset="0"/>
                <a:cs typeface="Times New Roman" panose="02020603050405020304" pitchFamily="18" charset="0"/>
              </a:rPr>
              <a:t>P.hD</a:t>
            </a:r>
            <a:r>
              <a:rPr lang="en-GB" sz="2000" b="1" dirty="0">
                <a:effectLst/>
                <a:latin typeface="Georgia" panose="02040502050405020303" pitchFamily="18" charset="0"/>
                <a:ea typeface="Calibri" panose="020F0502020204030204" pitchFamily="34" charset="0"/>
                <a:cs typeface="Times New Roman" panose="02020603050405020304" pitchFamily="18" charset="0"/>
              </a:rPr>
              <a:t>. Ieva Pakere</a:t>
            </a:r>
            <a:endParaRPr lang="lv-LV" sz="2000" dirty="0">
              <a:effectLst/>
              <a:latin typeface="Georgia" panose="02040502050405020303" pitchFamily="18" charset="0"/>
              <a:ea typeface="Calibri" panose="020F0502020204030204" pitchFamily="34" charset="0"/>
              <a:cs typeface="Times New Roman" panose="02020603050405020304" pitchFamily="18" charset="0"/>
            </a:endParaRPr>
          </a:p>
          <a:p>
            <a:pPr algn="r">
              <a:lnSpc>
                <a:spcPct val="100000"/>
              </a:lnSpc>
              <a:spcBef>
                <a:spcPts val="600"/>
              </a:spcBef>
            </a:pPr>
            <a:r>
              <a:rPr lang="lv-LV" sz="2000" dirty="0">
                <a:latin typeface="Georgia" panose="02040502050405020303" pitchFamily="18" charset="0"/>
              </a:rPr>
              <a:t>e-pasts: </a:t>
            </a:r>
            <a:r>
              <a:rPr lang="en-GB" sz="2000" dirty="0">
                <a:effectLst/>
                <a:latin typeface="Georgia" panose="02040502050405020303" pitchFamily="18" charset="0"/>
                <a:ea typeface="Calibri" panose="020F0502020204030204" pitchFamily="34" charset="0"/>
                <a:hlinkClick r:id="rId4"/>
              </a:rPr>
              <a:t>Ieva.Pakere@rtu.lv</a:t>
            </a:r>
            <a:r>
              <a:rPr lang="en-GB" sz="2000" dirty="0">
                <a:effectLst/>
                <a:latin typeface="Georgia" panose="02040502050405020303" pitchFamily="18" charset="0"/>
                <a:ea typeface="Calibri" panose="020F0502020204030204" pitchFamily="34" charset="0"/>
              </a:rPr>
              <a:t> </a:t>
            </a:r>
          </a:p>
        </p:txBody>
      </p:sp>
      <p:sp>
        <p:nvSpPr>
          <p:cNvPr id="2" name="TextBox 1">
            <a:extLst>
              <a:ext uri="{FF2B5EF4-FFF2-40B4-BE49-F238E27FC236}">
                <a16:creationId xmlns:a16="http://schemas.microsoft.com/office/drawing/2014/main" id="{35E9D8CD-7557-4423-8153-3F7F5A24AD3C}"/>
              </a:ext>
            </a:extLst>
          </p:cNvPr>
          <p:cNvSpPr txBox="1"/>
          <p:nvPr/>
        </p:nvSpPr>
        <p:spPr>
          <a:xfrm>
            <a:off x="3918858" y="1146628"/>
            <a:ext cx="7852228" cy="1323439"/>
          </a:xfrm>
          <a:prstGeom prst="rect">
            <a:avLst/>
          </a:prstGeom>
          <a:noFill/>
        </p:spPr>
        <p:txBody>
          <a:bodyPr wrap="square" rtlCol="0">
            <a:spAutoFit/>
          </a:bodyPr>
          <a:lstStyle/>
          <a:p>
            <a:pPr algn="r"/>
            <a:r>
              <a:rPr lang="en-US" sz="2000" b="0" i="1" dirty="0">
                <a:solidFill>
                  <a:srgbClr val="242424"/>
                </a:solidFill>
                <a:effectLst/>
                <a:latin typeface="Georgia" panose="02040502050405020303" pitchFamily="18" charset="0"/>
              </a:rPr>
              <a:t>The study was prepared within the EUSBSR PA “Energy” activity framework with the support and co-financing of the EU Interreg Baltic Sea Region Transnational Cooperation Program 2014-2020. (</a:t>
            </a:r>
            <a:r>
              <a:rPr lang="en-US" sz="2000" b="0" i="1" u="none" strike="noStrike" dirty="0">
                <a:solidFill>
                  <a:srgbClr val="5B5FC7"/>
                </a:solidFill>
                <a:effectLst/>
                <a:latin typeface="Georgia" panose="02040502050405020303" pitchFamily="18" charset="0"/>
                <a:hlinkClick r:id="rId5" tooltip="https://www.em.gov.lv/en/energy-studies"/>
              </a:rPr>
              <a:t>https://www.em.gov.lv/en/energy-studies</a:t>
            </a:r>
            <a:r>
              <a:rPr lang="en-US" sz="2000" b="0" i="1" dirty="0">
                <a:solidFill>
                  <a:srgbClr val="242424"/>
                </a:solidFill>
                <a:effectLst/>
                <a:latin typeface="Georgia" panose="02040502050405020303" pitchFamily="18" charset="0"/>
              </a:rPr>
              <a:t>).</a:t>
            </a:r>
            <a:endParaRPr lang="lv-LV" sz="2000" i="1" dirty="0">
              <a:latin typeface="Georgia" panose="02040502050405020303" pitchFamily="18" charset="0"/>
            </a:endParaRPr>
          </a:p>
        </p:txBody>
      </p:sp>
    </p:spTree>
    <p:extLst>
      <p:ext uri="{BB962C8B-B14F-4D97-AF65-F5344CB8AC3E}">
        <p14:creationId xmlns:p14="http://schemas.microsoft.com/office/powerpoint/2010/main" val="119051160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23B47C-4736-4F44-8FA5-0981C48FCA47}"/>
              </a:ext>
            </a:extLst>
          </p:cNvPr>
          <p:cNvSpPr>
            <a:spLocks noGrp="1"/>
          </p:cNvSpPr>
          <p:nvPr>
            <p:ph type="title"/>
          </p:nvPr>
        </p:nvSpPr>
        <p:spPr>
          <a:xfrm>
            <a:off x="838200" y="365125"/>
            <a:ext cx="9452429" cy="986597"/>
          </a:xfrm>
        </p:spPr>
        <p:txBody>
          <a:bodyPr>
            <a:normAutofit/>
          </a:bodyPr>
          <a:lstStyle/>
          <a:p>
            <a:r>
              <a:rPr lang="en-GB" sz="3200" b="1" dirty="0">
                <a:effectLst/>
                <a:latin typeface="Georgia" panose="02040502050405020303" pitchFamily="18" charset="0"/>
                <a:ea typeface="Times New Roman" panose="02020603050405020304" pitchFamily="18" charset="0"/>
                <a:cs typeface="Times New Roman" panose="02020603050405020304" pitchFamily="18" charset="0"/>
              </a:rPr>
              <a:t>Amendments to legislation</a:t>
            </a:r>
            <a:endParaRPr lang="lv-LV" sz="3200" dirty="0"/>
          </a:p>
        </p:txBody>
      </p:sp>
      <p:sp>
        <p:nvSpPr>
          <p:cNvPr id="3" name="Content Placeholder 2">
            <a:extLst>
              <a:ext uri="{FF2B5EF4-FFF2-40B4-BE49-F238E27FC236}">
                <a16:creationId xmlns:a16="http://schemas.microsoft.com/office/drawing/2014/main" id="{9C3757F5-F9A5-4D77-A204-0E51541B8068}"/>
              </a:ext>
            </a:extLst>
          </p:cNvPr>
          <p:cNvSpPr>
            <a:spLocks noGrp="1"/>
          </p:cNvSpPr>
          <p:nvPr>
            <p:ph idx="1"/>
          </p:nvPr>
        </p:nvSpPr>
        <p:spPr>
          <a:xfrm>
            <a:off x="838200" y="1828799"/>
            <a:ext cx="10515600" cy="4348163"/>
          </a:xfrm>
        </p:spPr>
        <p:txBody>
          <a:bodyPr>
            <a:normAutofit/>
          </a:bodyPr>
          <a:lstStyle/>
          <a:p>
            <a:pPr marL="0" indent="0">
              <a:buNone/>
            </a:pPr>
            <a:r>
              <a:rPr lang="en-GB" sz="2600" b="1" dirty="0">
                <a:effectLst/>
                <a:latin typeface="Georgia" panose="02040502050405020303" pitchFamily="18" charset="0"/>
                <a:ea typeface="Calibri" panose="020F0502020204030204" pitchFamily="34" charset="0"/>
                <a:cs typeface="Times New Roman" panose="02020603050405020304" pitchFamily="18" charset="0"/>
              </a:rPr>
              <a:t>Law of the Republic of Lithuania on Energy from Renewable Sources:</a:t>
            </a:r>
          </a:p>
          <a:p>
            <a:pPr marL="0" indent="0">
              <a:buNone/>
            </a:pPr>
            <a:endParaRPr lang="en-GB" sz="2600" dirty="0">
              <a:effectLst/>
              <a:latin typeface="Georgia" panose="02040502050405020303" pitchFamily="18" charset="0"/>
              <a:ea typeface="Calibri" panose="020F0502020204030204" pitchFamily="34" charset="0"/>
              <a:cs typeface="Times New Roman" panose="02020603050405020304" pitchFamily="18" charset="0"/>
            </a:endParaRPr>
          </a:p>
          <a:p>
            <a:pPr marL="0" indent="0" algn="just">
              <a:lnSpc>
                <a:spcPct val="100000"/>
              </a:lnSpc>
              <a:spcBef>
                <a:spcPts val="0"/>
              </a:spcBef>
              <a:buNone/>
            </a:pPr>
            <a:r>
              <a:rPr lang="en-GB" sz="2600" dirty="0">
                <a:effectLst/>
                <a:latin typeface="Georgia" panose="02040502050405020303" pitchFamily="18" charset="0"/>
                <a:ea typeface="Calibri" panose="020F0502020204030204" pitchFamily="34" charset="0"/>
                <a:cs typeface="Times New Roman" panose="02020603050405020304" pitchFamily="18" charset="0"/>
              </a:rPr>
              <a:t>Such a legislative act summarising regulation for RES technologies can be seen as a facilitating factor for the development and installation of RES technologies and contributes to the transparency of the processes.</a:t>
            </a:r>
            <a:endParaRPr lang="lv-LV" sz="2600" dirty="0">
              <a:effectLst/>
              <a:latin typeface="Georgia" panose="02040502050405020303" pitchFamily="18" charset="0"/>
              <a:ea typeface="Calibri" panose="020F0502020204030204" pitchFamily="34" charset="0"/>
              <a:cs typeface="Times New Roman" panose="02020603050405020304" pitchFamily="18" charset="0"/>
            </a:endParaRPr>
          </a:p>
        </p:txBody>
      </p:sp>
      <p:sp>
        <p:nvSpPr>
          <p:cNvPr id="4" name="Date Placeholder 3">
            <a:extLst>
              <a:ext uri="{FF2B5EF4-FFF2-40B4-BE49-F238E27FC236}">
                <a16:creationId xmlns:a16="http://schemas.microsoft.com/office/drawing/2014/main" id="{C49C0093-61FD-4C33-9038-294BE72A9C19}"/>
              </a:ext>
            </a:extLst>
          </p:cNvPr>
          <p:cNvSpPr>
            <a:spLocks noGrp="1"/>
          </p:cNvSpPr>
          <p:nvPr>
            <p:ph type="dt" sz="half" idx="10"/>
          </p:nvPr>
        </p:nvSpPr>
        <p:spPr/>
        <p:txBody>
          <a:bodyPr/>
          <a:lstStyle/>
          <a:p>
            <a:fld id="{9F1E3D83-9E52-4F3A-AE19-FBF4A6BE1CF8}" type="datetime1">
              <a:rPr lang="lv-LV" smtClean="0"/>
              <a:pPr/>
              <a:t>16.02.2022</a:t>
            </a:fld>
            <a:endParaRPr lang="lv-LV"/>
          </a:p>
        </p:txBody>
      </p:sp>
      <p:sp>
        <p:nvSpPr>
          <p:cNvPr id="5" name="Footer Placeholder 4">
            <a:extLst>
              <a:ext uri="{FF2B5EF4-FFF2-40B4-BE49-F238E27FC236}">
                <a16:creationId xmlns:a16="http://schemas.microsoft.com/office/drawing/2014/main" id="{27F243A5-543D-4A40-AD6C-6DD7001318BB}"/>
              </a:ext>
            </a:extLst>
          </p:cNvPr>
          <p:cNvSpPr>
            <a:spLocks noGrp="1"/>
          </p:cNvSpPr>
          <p:nvPr>
            <p:ph type="ftr" sz="quarter" idx="11"/>
          </p:nvPr>
        </p:nvSpPr>
        <p:spPr/>
        <p:txBody>
          <a:bodyPr/>
          <a:lstStyle/>
          <a:p>
            <a:r>
              <a:rPr lang="lv-LV"/>
              <a:t>RTU EVIF Vides aizsardzības un siltuma sistēmu institūts</a:t>
            </a:r>
            <a:endParaRPr lang="lv-LV" dirty="0"/>
          </a:p>
        </p:txBody>
      </p:sp>
      <p:sp>
        <p:nvSpPr>
          <p:cNvPr id="6" name="Slide Number Placeholder 5">
            <a:extLst>
              <a:ext uri="{FF2B5EF4-FFF2-40B4-BE49-F238E27FC236}">
                <a16:creationId xmlns:a16="http://schemas.microsoft.com/office/drawing/2014/main" id="{1F3C520D-5EBC-4BEE-9F45-B603E924C1C1}"/>
              </a:ext>
            </a:extLst>
          </p:cNvPr>
          <p:cNvSpPr>
            <a:spLocks noGrp="1"/>
          </p:cNvSpPr>
          <p:nvPr>
            <p:ph type="sldNum" sz="quarter" idx="12"/>
          </p:nvPr>
        </p:nvSpPr>
        <p:spPr/>
        <p:txBody>
          <a:bodyPr/>
          <a:lstStyle/>
          <a:p>
            <a:fld id="{22AF5885-8C96-4DA3-88C8-950E9AF394B8}" type="slidenum">
              <a:rPr lang="lv-LV" smtClean="0"/>
              <a:pPr/>
              <a:t>25</a:t>
            </a:fld>
            <a:endParaRPr lang="lv-LV"/>
          </a:p>
        </p:txBody>
      </p:sp>
    </p:spTree>
    <p:extLst>
      <p:ext uri="{BB962C8B-B14F-4D97-AF65-F5344CB8AC3E}">
        <p14:creationId xmlns:p14="http://schemas.microsoft.com/office/powerpoint/2010/main" val="326459756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B3F9CC-446C-43C4-9943-CB2691589CF1}"/>
              </a:ext>
            </a:extLst>
          </p:cNvPr>
          <p:cNvSpPr>
            <a:spLocks noGrp="1"/>
          </p:cNvSpPr>
          <p:nvPr>
            <p:ph type="title"/>
          </p:nvPr>
        </p:nvSpPr>
        <p:spPr/>
        <p:txBody>
          <a:bodyPr>
            <a:normAutofit/>
          </a:bodyPr>
          <a:lstStyle/>
          <a:p>
            <a:r>
              <a:rPr lang="en-GB" sz="3200" b="1" dirty="0">
                <a:effectLst/>
                <a:latin typeface="Georgia" panose="02040502050405020303" pitchFamily="18" charset="0"/>
                <a:ea typeface="Times New Roman" panose="02020603050405020304" pitchFamily="18" charset="0"/>
                <a:cs typeface="Times New Roman" panose="02020603050405020304" pitchFamily="18" charset="0"/>
              </a:rPr>
              <a:t>A single contact point:</a:t>
            </a:r>
            <a:endParaRPr lang="lv-LV" sz="3200" dirty="0"/>
          </a:p>
        </p:txBody>
      </p:sp>
      <p:sp>
        <p:nvSpPr>
          <p:cNvPr id="3" name="Content Placeholder 2">
            <a:extLst>
              <a:ext uri="{FF2B5EF4-FFF2-40B4-BE49-F238E27FC236}">
                <a16:creationId xmlns:a16="http://schemas.microsoft.com/office/drawing/2014/main" id="{C5E7F311-1C43-46E8-B557-80DCE661F0FF}"/>
              </a:ext>
            </a:extLst>
          </p:cNvPr>
          <p:cNvSpPr>
            <a:spLocks noGrp="1"/>
          </p:cNvSpPr>
          <p:nvPr>
            <p:ph idx="1"/>
          </p:nvPr>
        </p:nvSpPr>
        <p:spPr>
          <a:xfrm>
            <a:off x="838200" y="1573833"/>
            <a:ext cx="10515600" cy="4351338"/>
          </a:xfrm>
        </p:spPr>
        <p:txBody>
          <a:bodyPr>
            <a:noAutofit/>
          </a:bodyPr>
          <a:lstStyle/>
          <a:p>
            <a:pPr marL="342900" lvl="0" indent="-342900" algn="just">
              <a:lnSpc>
                <a:spcPct val="100000"/>
              </a:lnSpc>
              <a:spcBef>
                <a:spcPts val="0"/>
              </a:spcBef>
              <a:buFont typeface="Wingdings" panose="05000000000000000000" pitchFamily="2" charset="2"/>
              <a:buChar char=""/>
            </a:pPr>
            <a:r>
              <a:rPr lang="en-GB" sz="2200" dirty="0">
                <a:effectLst/>
                <a:latin typeface="Georgia" panose="02040502050405020303" pitchFamily="18" charset="0"/>
                <a:ea typeface="Calibri" panose="020F0502020204030204" pitchFamily="34" charset="0"/>
                <a:cs typeface="Times New Roman" panose="02020603050405020304" pitchFamily="18" charset="0"/>
              </a:rPr>
              <a:t>availability of comprehensive and detailed information on the installation process of solar PV plants and wind farms;</a:t>
            </a:r>
            <a:endParaRPr lang="lv-LV" sz="2200" dirty="0">
              <a:effectLst/>
              <a:latin typeface="Georgia" panose="02040502050405020303" pitchFamily="18" charset="0"/>
              <a:ea typeface="Calibri" panose="020F0502020204030204" pitchFamily="34" charset="0"/>
              <a:cs typeface="Times New Roman" panose="02020603050405020304" pitchFamily="18" charset="0"/>
            </a:endParaRPr>
          </a:p>
          <a:p>
            <a:pPr marL="342900" lvl="0" indent="-342900" algn="just">
              <a:lnSpc>
                <a:spcPct val="100000"/>
              </a:lnSpc>
              <a:spcBef>
                <a:spcPts val="0"/>
              </a:spcBef>
              <a:buFont typeface="Wingdings" panose="05000000000000000000" pitchFamily="2" charset="2"/>
              <a:buChar char=""/>
            </a:pPr>
            <a:r>
              <a:rPr lang="en-GB" sz="2200" dirty="0">
                <a:effectLst/>
                <a:latin typeface="Georgia" panose="02040502050405020303" pitchFamily="18" charset="0"/>
                <a:ea typeface="Calibri" panose="020F0502020204030204" pitchFamily="34" charset="0"/>
                <a:cs typeface="Times New Roman" panose="02020603050405020304" pitchFamily="18" charset="0"/>
              </a:rPr>
              <a:t>a common approach and interpretation of legal provisions;</a:t>
            </a:r>
            <a:endParaRPr lang="lv-LV" sz="2200" dirty="0">
              <a:effectLst/>
              <a:latin typeface="Georgia" panose="02040502050405020303" pitchFamily="18" charset="0"/>
              <a:ea typeface="Calibri" panose="020F0502020204030204" pitchFamily="34" charset="0"/>
              <a:cs typeface="Times New Roman" panose="02020603050405020304" pitchFamily="18" charset="0"/>
            </a:endParaRPr>
          </a:p>
          <a:p>
            <a:pPr marL="342900" lvl="0" indent="-342900" algn="just">
              <a:lnSpc>
                <a:spcPct val="100000"/>
              </a:lnSpc>
              <a:spcBef>
                <a:spcPts val="0"/>
              </a:spcBef>
              <a:buFont typeface="Wingdings" panose="05000000000000000000" pitchFamily="2" charset="2"/>
              <a:buChar char=""/>
            </a:pPr>
            <a:r>
              <a:rPr lang="en-GB" sz="2200" dirty="0">
                <a:effectLst/>
                <a:latin typeface="Georgia" panose="02040502050405020303" pitchFamily="18" charset="0"/>
                <a:ea typeface="Calibri" panose="020F0502020204030204" pitchFamily="34" charset="0"/>
                <a:cs typeface="Times New Roman" panose="02020603050405020304" pitchFamily="18" charset="0"/>
              </a:rPr>
              <a:t>advice on the process and support in completing the necessary documentation;</a:t>
            </a:r>
            <a:endParaRPr lang="lv-LV" sz="2200" dirty="0">
              <a:effectLst/>
              <a:latin typeface="Georgia" panose="02040502050405020303" pitchFamily="18" charset="0"/>
              <a:ea typeface="Calibri" panose="020F0502020204030204" pitchFamily="34" charset="0"/>
              <a:cs typeface="Times New Roman" panose="02020603050405020304" pitchFamily="18" charset="0"/>
            </a:endParaRPr>
          </a:p>
          <a:p>
            <a:pPr marL="342900" lvl="0" indent="-342900" algn="just">
              <a:lnSpc>
                <a:spcPct val="100000"/>
              </a:lnSpc>
              <a:spcBef>
                <a:spcPts val="0"/>
              </a:spcBef>
              <a:buFont typeface="Wingdings" panose="05000000000000000000" pitchFamily="2" charset="2"/>
              <a:buChar char=""/>
            </a:pPr>
            <a:r>
              <a:rPr lang="en-GB" sz="2200" dirty="0">
                <a:effectLst/>
                <a:latin typeface="Georgia" panose="02040502050405020303" pitchFamily="18" charset="0"/>
                <a:ea typeface="Calibri" panose="020F0502020204030204" pitchFamily="34" charset="0"/>
                <a:cs typeface="Times New Roman" panose="02020603050405020304" pitchFamily="18" charset="0"/>
              </a:rPr>
              <a:t>accumulated knowledge and understanding of the project process and specificities, a common approach to dealing with non-standard situations, experienced staff.</a:t>
            </a:r>
            <a:endParaRPr lang="lv-LV" sz="2200" dirty="0">
              <a:effectLst/>
              <a:latin typeface="Georgia" panose="02040502050405020303" pitchFamily="18" charset="0"/>
              <a:ea typeface="Calibri" panose="020F0502020204030204" pitchFamily="34" charset="0"/>
              <a:cs typeface="Times New Roman" panose="02020603050405020304" pitchFamily="18" charset="0"/>
            </a:endParaRPr>
          </a:p>
          <a:p>
            <a:pPr marL="0" indent="0">
              <a:lnSpc>
                <a:spcPct val="100000"/>
              </a:lnSpc>
              <a:spcBef>
                <a:spcPts val="0"/>
              </a:spcBef>
              <a:buNone/>
            </a:pPr>
            <a:endParaRPr lang="en-GB" sz="2200" b="1" dirty="0">
              <a:latin typeface="Georgia" panose="02040502050405020303" pitchFamily="18" charset="0"/>
              <a:ea typeface="Calibri" panose="020F0502020204030204" pitchFamily="34" charset="0"/>
              <a:cs typeface="Times New Roman" panose="02020603050405020304" pitchFamily="18" charset="0"/>
            </a:endParaRPr>
          </a:p>
          <a:p>
            <a:pPr marL="0" indent="0" algn="just">
              <a:lnSpc>
                <a:spcPct val="100000"/>
              </a:lnSpc>
              <a:spcBef>
                <a:spcPts val="0"/>
              </a:spcBef>
              <a:buNone/>
            </a:pPr>
            <a:r>
              <a:rPr lang="en-GB" sz="2200" b="1" dirty="0">
                <a:effectLst/>
                <a:latin typeface="Georgia" panose="02040502050405020303" pitchFamily="18" charset="0"/>
                <a:ea typeface="Calibri" panose="020F0502020204030204" pitchFamily="34" charset="0"/>
                <a:cs typeface="Times New Roman" panose="02020603050405020304" pitchFamily="18" charset="0"/>
              </a:rPr>
              <a:t>In the long term, establishing a single point of contact could facilitate the development of wind and solar PV park projects and speed up their progress due to the accumulated knowledge and deeper understanding of the potential impacts of the projects</a:t>
            </a:r>
            <a:endParaRPr lang="lv-LV" sz="2200" dirty="0"/>
          </a:p>
        </p:txBody>
      </p:sp>
      <p:sp>
        <p:nvSpPr>
          <p:cNvPr id="4" name="Date Placeholder 3">
            <a:extLst>
              <a:ext uri="{FF2B5EF4-FFF2-40B4-BE49-F238E27FC236}">
                <a16:creationId xmlns:a16="http://schemas.microsoft.com/office/drawing/2014/main" id="{DD9E2110-9C34-4FDF-A3EF-E7EF461B7E09}"/>
              </a:ext>
            </a:extLst>
          </p:cNvPr>
          <p:cNvSpPr>
            <a:spLocks noGrp="1"/>
          </p:cNvSpPr>
          <p:nvPr>
            <p:ph type="dt" sz="half" idx="10"/>
          </p:nvPr>
        </p:nvSpPr>
        <p:spPr/>
        <p:txBody>
          <a:bodyPr/>
          <a:lstStyle/>
          <a:p>
            <a:fld id="{9F1E3D83-9E52-4F3A-AE19-FBF4A6BE1CF8}" type="datetime1">
              <a:rPr lang="lv-LV" smtClean="0"/>
              <a:pPr/>
              <a:t>16.02.2022</a:t>
            </a:fld>
            <a:endParaRPr lang="lv-LV"/>
          </a:p>
        </p:txBody>
      </p:sp>
      <p:sp>
        <p:nvSpPr>
          <p:cNvPr id="5" name="Footer Placeholder 4">
            <a:extLst>
              <a:ext uri="{FF2B5EF4-FFF2-40B4-BE49-F238E27FC236}">
                <a16:creationId xmlns:a16="http://schemas.microsoft.com/office/drawing/2014/main" id="{C3D9EB8A-2D95-423E-9B92-89F572E95056}"/>
              </a:ext>
            </a:extLst>
          </p:cNvPr>
          <p:cNvSpPr>
            <a:spLocks noGrp="1"/>
          </p:cNvSpPr>
          <p:nvPr>
            <p:ph type="ftr" sz="quarter" idx="11"/>
          </p:nvPr>
        </p:nvSpPr>
        <p:spPr/>
        <p:txBody>
          <a:bodyPr/>
          <a:lstStyle/>
          <a:p>
            <a:r>
              <a:rPr lang="lv-LV"/>
              <a:t>RTU EVIF Vides aizsardzības un siltuma sistēmu institūts</a:t>
            </a:r>
            <a:endParaRPr lang="lv-LV" dirty="0"/>
          </a:p>
        </p:txBody>
      </p:sp>
      <p:sp>
        <p:nvSpPr>
          <p:cNvPr id="6" name="Slide Number Placeholder 5">
            <a:extLst>
              <a:ext uri="{FF2B5EF4-FFF2-40B4-BE49-F238E27FC236}">
                <a16:creationId xmlns:a16="http://schemas.microsoft.com/office/drawing/2014/main" id="{9DDDC509-5E9D-4935-BEAF-607D17A274AF}"/>
              </a:ext>
            </a:extLst>
          </p:cNvPr>
          <p:cNvSpPr>
            <a:spLocks noGrp="1"/>
          </p:cNvSpPr>
          <p:nvPr>
            <p:ph type="sldNum" sz="quarter" idx="12"/>
          </p:nvPr>
        </p:nvSpPr>
        <p:spPr/>
        <p:txBody>
          <a:bodyPr/>
          <a:lstStyle/>
          <a:p>
            <a:fld id="{22AF5885-8C96-4DA3-88C8-950E9AF394B8}" type="slidenum">
              <a:rPr lang="lv-LV" smtClean="0"/>
              <a:pPr/>
              <a:t>26</a:t>
            </a:fld>
            <a:endParaRPr lang="lv-LV"/>
          </a:p>
        </p:txBody>
      </p:sp>
    </p:spTree>
    <p:extLst>
      <p:ext uri="{BB962C8B-B14F-4D97-AF65-F5344CB8AC3E}">
        <p14:creationId xmlns:p14="http://schemas.microsoft.com/office/powerpoint/2010/main" val="306118244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261EB6-3415-4851-8016-CBCB0EA08A3B}"/>
              </a:ext>
            </a:extLst>
          </p:cNvPr>
          <p:cNvSpPr>
            <a:spLocks noGrp="1"/>
          </p:cNvSpPr>
          <p:nvPr>
            <p:ph type="title"/>
          </p:nvPr>
        </p:nvSpPr>
        <p:spPr>
          <a:xfrm>
            <a:off x="838200" y="365126"/>
            <a:ext cx="9452429" cy="801066"/>
          </a:xfrm>
        </p:spPr>
        <p:txBody>
          <a:bodyPr>
            <a:normAutofit/>
          </a:bodyPr>
          <a:lstStyle/>
          <a:p>
            <a:r>
              <a:rPr lang="en-GB" sz="3200" b="1" dirty="0">
                <a:effectLst/>
                <a:latin typeface="Georgia" panose="02040502050405020303" pitchFamily="18" charset="0"/>
                <a:ea typeface="Times New Roman" panose="02020603050405020304" pitchFamily="18" charset="0"/>
                <a:cs typeface="Times New Roman" panose="02020603050405020304" pitchFamily="18" charset="0"/>
              </a:rPr>
              <a:t>Enhancing the role of municipalities</a:t>
            </a:r>
            <a:endParaRPr lang="lv-LV" sz="3200" dirty="0"/>
          </a:p>
        </p:txBody>
      </p:sp>
      <p:sp>
        <p:nvSpPr>
          <p:cNvPr id="3" name="Content Placeholder 2">
            <a:extLst>
              <a:ext uri="{FF2B5EF4-FFF2-40B4-BE49-F238E27FC236}">
                <a16:creationId xmlns:a16="http://schemas.microsoft.com/office/drawing/2014/main" id="{8CEFC281-F6F4-4113-AF14-5B43CA64766E}"/>
              </a:ext>
            </a:extLst>
          </p:cNvPr>
          <p:cNvSpPr>
            <a:spLocks noGrp="1"/>
          </p:cNvSpPr>
          <p:nvPr>
            <p:ph idx="1"/>
          </p:nvPr>
        </p:nvSpPr>
        <p:spPr>
          <a:xfrm>
            <a:off x="838200" y="1311965"/>
            <a:ext cx="9922565" cy="4864998"/>
          </a:xfrm>
        </p:spPr>
        <p:txBody>
          <a:bodyPr>
            <a:normAutofit/>
          </a:bodyPr>
          <a:lstStyle/>
          <a:p>
            <a:pPr marL="342900" lvl="0" indent="-342900" algn="just">
              <a:lnSpc>
                <a:spcPct val="100000"/>
              </a:lnSpc>
              <a:spcBef>
                <a:spcPts val="0"/>
              </a:spcBef>
              <a:buFont typeface="Wingdings" panose="05000000000000000000" pitchFamily="2" charset="2"/>
              <a:buChar char=""/>
            </a:pPr>
            <a:r>
              <a:rPr lang="en-GB" sz="1900" b="1" dirty="0">
                <a:effectLst/>
                <a:latin typeface="Georgia" panose="02040502050405020303" pitchFamily="18" charset="0"/>
                <a:ea typeface="Calibri" panose="020F0502020204030204" pitchFamily="34" charset="0"/>
                <a:cs typeface="Times New Roman" panose="02020603050405020304" pitchFamily="18" charset="0"/>
              </a:rPr>
              <a:t>A manual and guidelines prepared by the competent public authority for the use of municipal officials, explaining in detail the specifics and correct interpretation of the legislation related to the wind and solar PV plant installation process and the preferred progress flow of the project;</a:t>
            </a:r>
          </a:p>
          <a:p>
            <a:pPr marL="0" lvl="0" indent="0" algn="just">
              <a:lnSpc>
                <a:spcPct val="100000"/>
              </a:lnSpc>
              <a:spcBef>
                <a:spcPts val="0"/>
              </a:spcBef>
              <a:buNone/>
            </a:pPr>
            <a:endParaRPr lang="lv-LV" sz="1900" dirty="0">
              <a:effectLst/>
              <a:latin typeface="Georgia" panose="02040502050405020303" pitchFamily="18" charset="0"/>
              <a:ea typeface="Calibri" panose="020F0502020204030204" pitchFamily="34" charset="0"/>
              <a:cs typeface="Times New Roman" panose="02020603050405020304" pitchFamily="18" charset="0"/>
            </a:endParaRPr>
          </a:p>
          <a:p>
            <a:pPr marL="342900" lvl="0" indent="-342900" algn="just">
              <a:lnSpc>
                <a:spcPct val="100000"/>
              </a:lnSpc>
              <a:spcBef>
                <a:spcPts val="0"/>
              </a:spcBef>
              <a:buFont typeface="Wingdings" panose="05000000000000000000" pitchFamily="2" charset="2"/>
              <a:buChar char=""/>
            </a:pPr>
            <a:r>
              <a:rPr lang="en-GB" sz="1900" b="1" dirty="0">
                <a:effectLst/>
                <a:latin typeface="Georgia" panose="02040502050405020303" pitchFamily="18" charset="0"/>
                <a:ea typeface="Calibri" panose="020F0502020204030204" pitchFamily="34" charset="0"/>
                <a:cs typeface="Times New Roman" panose="02020603050405020304" pitchFamily="18" charset="0"/>
              </a:rPr>
              <a:t>The establishment of national-level support mechanisms for municipalities and municipal officials to improve and strengthen the administrative process of project implementation</a:t>
            </a:r>
            <a:r>
              <a:rPr lang="en-GB" sz="1900" dirty="0">
                <a:effectLst/>
                <a:latin typeface="Georgia" panose="02040502050405020303" pitchFamily="18" charset="0"/>
                <a:ea typeface="Calibri" panose="020F0502020204030204" pitchFamily="34" charset="0"/>
                <a:cs typeface="Times New Roman" panose="02020603050405020304" pitchFamily="18" charset="0"/>
              </a:rPr>
              <a:t>;</a:t>
            </a:r>
          </a:p>
          <a:p>
            <a:pPr marL="0" lvl="0" indent="0" algn="just">
              <a:lnSpc>
                <a:spcPct val="100000"/>
              </a:lnSpc>
              <a:spcBef>
                <a:spcPts val="0"/>
              </a:spcBef>
              <a:buNone/>
            </a:pPr>
            <a:endParaRPr lang="lv-LV" sz="1900" dirty="0">
              <a:effectLst/>
              <a:latin typeface="Georgia" panose="02040502050405020303" pitchFamily="18" charset="0"/>
              <a:ea typeface="Calibri" panose="020F0502020204030204" pitchFamily="34" charset="0"/>
              <a:cs typeface="Times New Roman" panose="02020603050405020304" pitchFamily="18" charset="0"/>
            </a:endParaRPr>
          </a:p>
          <a:p>
            <a:pPr marL="342900" lvl="0" indent="-342900" algn="just">
              <a:lnSpc>
                <a:spcPct val="100000"/>
              </a:lnSpc>
              <a:spcBef>
                <a:spcPts val="0"/>
              </a:spcBef>
              <a:buFont typeface="Wingdings" panose="05000000000000000000" pitchFamily="2" charset="2"/>
              <a:buChar char=""/>
            </a:pPr>
            <a:r>
              <a:rPr lang="en-GB" sz="1900" b="1" dirty="0">
                <a:effectLst/>
                <a:latin typeface="Georgia" panose="02040502050405020303" pitchFamily="18" charset="0"/>
                <a:ea typeface="Calibri" panose="020F0502020204030204" pitchFamily="34" charset="0"/>
                <a:cs typeface="Times New Roman" panose="02020603050405020304" pitchFamily="18" charset="0"/>
              </a:rPr>
              <a:t>Possible incentives could include introducing a one-time payment, where the project developer pays the municipality an amount of money determined by the national regulatory framework</a:t>
            </a:r>
            <a:r>
              <a:rPr lang="en-GB" sz="1900" dirty="0">
                <a:effectLst/>
                <a:latin typeface="Georgia" panose="02040502050405020303" pitchFamily="18" charset="0"/>
                <a:ea typeface="Calibri" panose="020F0502020204030204" pitchFamily="34" charset="0"/>
                <a:cs typeface="Times New Roman" panose="02020603050405020304" pitchFamily="18" charset="0"/>
              </a:rPr>
              <a:t>. The payment could be calculated as a percentage of the total project scope (installed capacity) or as a percentage of the electricity sold when the plant starts operation. </a:t>
            </a:r>
            <a:endParaRPr lang="lv-LV" sz="1900" dirty="0">
              <a:effectLst/>
              <a:latin typeface="Georgia" panose="02040502050405020303" pitchFamily="18" charset="0"/>
              <a:ea typeface="Calibri" panose="020F0502020204030204" pitchFamily="34" charset="0"/>
              <a:cs typeface="Times New Roman" panose="02020603050405020304" pitchFamily="18" charset="0"/>
            </a:endParaRPr>
          </a:p>
        </p:txBody>
      </p:sp>
      <p:sp>
        <p:nvSpPr>
          <p:cNvPr id="4" name="Date Placeholder 3">
            <a:extLst>
              <a:ext uri="{FF2B5EF4-FFF2-40B4-BE49-F238E27FC236}">
                <a16:creationId xmlns:a16="http://schemas.microsoft.com/office/drawing/2014/main" id="{BE673DA1-8ECA-44A0-9C30-B41DBD0DD6A2}"/>
              </a:ext>
            </a:extLst>
          </p:cNvPr>
          <p:cNvSpPr>
            <a:spLocks noGrp="1"/>
          </p:cNvSpPr>
          <p:nvPr>
            <p:ph type="dt" sz="half" idx="10"/>
          </p:nvPr>
        </p:nvSpPr>
        <p:spPr/>
        <p:txBody>
          <a:bodyPr/>
          <a:lstStyle/>
          <a:p>
            <a:fld id="{9F1E3D83-9E52-4F3A-AE19-FBF4A6BE1CF8}" type="datetime1">
              <a:rPr lang="lv-LV" smtClean="0"/>
              <a:pPr/>
              <a:t>16.02.2022</a:t>
            </a:fld>
            <a:endParaRPr lang="lv-LV"/>
          </a:p>
        </p:txBody>
      </p:sp>
      <p:sp>
        <p:nvSpPr>
          <p:cNvPr id="5" name="Footer Placeholder 4">
            <a:extLst>
              <a:ext uri="{FF2B5EF4-FFF2-40B4-BE49-F238E27FC236}">
                <a16:creationId xmlns:a16="http://schemas.microsoft.com/office/drawing/2014/main" id="{4B5C9924-BE22-4FF0-9DF0-1CE508BA04D0}"/>
              </a:ext>
            </a:extLst>
          </p:cNvPr>
          <p:cNvSpPr>
            <a:spLocks noGrp="1"/>
          </p:cNvSpPr>
          <p:nvPr>
            <p:ph type="ftr" sz="quarter" idx="11"/>
          </p:nvPr>
        </p:nvSpPr>
        <p:spPr/>
        <p:txBody>
          <a:bodyPr/>
          <a:lstStyle/>
          <a:p>
            <a:r>
              <a:rPr lang="lv-LV"/>
              <a:t>RTU EVIF Vides aizsardzības un siltuma sistēmu institūts</a:t>
            </a:r>
            <a:endParaRPr lang="lv-LV" dirty="0"/>
          </a:p>
        </p:txBody>
      </p:sp>
      <p:sp>
        <p:nvSpPr>
          <p:cNvPr id="6" name="Slide Number Placeholder 5">
            <a:extLst>
              <a:ext uri="{FF2B5EF4-FFF2-40B4-BE49-F238E27FC236}">
                <a16:creationId xmlns:a16="http://schemas.microsoft.com/office/drawing/2014/main" id="{86283A18-FD45-4C81-B35F-7F0065E1FFBE}"/>
              </a:ext>
            </a:extLst>
          </p:cNvPr>
          <p:cNvSpPr>
            <a:spLocks noGrp="1"/>
          </p:cNvSpPr>
          <p:nvPr>
            <p:ph type="sldNum" sz="quarter" idx="12"/>
          </p:nvPr>
        </p:nvSpPr>
        <p:spPr/>
        <p:txBody>
          <a:bodyPr/>
          <a:lstStyle/>
          <a:p>
            <a:fld id="{22AF5885-8C96-4DA3-88C8-950E9AF394B8}" type="slidenum">
              <a:rPr lang="lv-LV" smtClean="0"/>
              <a:pPr/>
              <a:t>27</a:t>
            </a:fld>
            <a:endParaRPr lang="lv-LV"/>
          </a:p>
        </p:txBody>
      </p:sp>
    </p:spTree>
    <p:extLst>
      <p:ext uri="{BB962C8B-B14F-4D97-AF65-F5344CB8AC3E}">
        <p14:creationId xmlns:p14="http://schemas.microsoft.com/office/powerpoint/2010/main" val="423590690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238E56-0543-4CB1-A50C-7ECF43C13AA4}"/>
              </a:ext>
            </a:extLst>
          </p:cNvPr>
          <p:cNvSpPr>
            <a:spLocks noGrp="1"/>
          </p:cNvSpPr>
          <p:nvPr>
            <p:ph type="title"/>
          </p:nvPr>
        </p:nvSpPr>
        <p:spPr>
          <a:xfrm>
            <a:off x="581892" y="365125"/>
            <a:ext cx="10424160" cy="528259"/>
          </a:xfrm>
        </p:spPr>
        <p:txBody>
          <a:bodyPr>
            <a:normAutofit/>
          </a:bodyPr>
          <a:lstStyle/>
          <a:p>
            <a:r>
              <a:rPr lang="en-GB" sz="3000" b="1" dirty="0">
                <a:latin typeface="Georgia" panose="02040502050405020303" pitchFamily="18" charset="0"/>
                <a:ea typeface="Calibri" panose="020F0502020204030204" pitchFamily="34" charset="0"/>
              </a:rPr>
              <a:t>C</a:t>
            </a:r>
            <a:r>
              <a:rPr lang="en-GB" sz="3000" b="1" dirty="0">
                <a:effectLst/>
                <a:latin typeface="Georgia" panose="02040502050405020303" pitchFamily="18" charset="0"/>
                <a:ea typeface="Calibri" panose="020F0502020204030204" pitchFamily="34" charset="0"/>
              </a:rPr>
              <a:t>riteria for comparing implementation procedures </a:t>
            </a:r>
            <a:endParaRPr lang="lv-LV" sz="3000" b="1" dirty="0">
              <a:latin typeface="Georgia" panose="02040502050405020303" pitchFamily="18" charset="0"/>
            </a:endParaRPr>
          </a:p>
        </p:txBody>
      </p:sp>
      <p:graphicFrame>
        <p:nvGraphicFramePr>
          <p:cNvPr id="7" name="Content Placeholder 6">
            <a:extLst>
              <a:ext uri="{FF2B5EF4-FFF2-40B4-BE49-F238E27FC236}">
                <a16:creationId xmlns:a16="http://schemas.microsoft.com/office/drawing/2014/main" id="{05BDDDA0-A004-4898-B7EB-A51E71411A82}"/>
              </a:ext>
            </a:extLst>
          </p:cNvPr>
          <p:cNvGraphicFramePr>
            <a:graphicFrameLocks noGrp="1"/>
          </p:cNvGraphicFramePr>
          <p:nvPr>
            <p:ph idx="1"/>
            <p:extLst>
              <p:ext uri="{D42A27DB-BD31-4B8C-83A1-F6EECF244321}">
                <p14:modId xmlns:p14="http://schemas.microsoft.com/office/powerpoint/2010/main" val="912646187"/>
              </p:ext>
            </p:extLst>
          </p:nvPr>
        </p:nvGraphicFramePr>
        <p:xfrm>
          <a:off x="597935" y="1044525"/>
          <a:ext cx="10424159" cy="5160684"/>
        </p:xfrm>
        <a:graphic>
          <a:graphicData uri="http://schemas.openxmlformats.org/drawingml/2006/table">
            <a:tbl>
              <a:tblPr firstRow="1" firstCol="1" bandRow="1">
                <a:tableStyleId>{5C22544A-7EE6-4342-B048-85BDC9FD1C3A}</a:tableStyleId>
              </a:tblPr>
              <a:tblGrid>
                <a:gridCol w="1863194">
                  <a:extLst>
                    <a:ext uri="{9D8B030D-6E8A-4147-A177-3AD203B41FA5}">
                      <a16:colId xmlns:a16="http://schemas.microsoft.com/office/drawing/2014/main" val="2112777225"/>
                    </a:ext>
                  </a:extLst>
                </a:gridCol>
                <a:gridCol w="3330073">
                  <a:extLst>
                    <a:ext uri="{9D8B030D-6E8A-4147-A177-3AD203B41FA5}">
                      <a16:colId xmlns:a16="http://schemas.microsoft.com/office/drawing/2014/main" val="2972644468"/>
                    </a:ext>
                  </a:extLst>
                </a:gridCol>
                <a:gridCol w="1320094">
                  <a:extLst>
                    <a:ext uri="{9D8B030D-6E8A-4147-A177-3AD203B41FA5}">
                      <a16:colId xmlns:a16="http://schemas.microsoft.com/office/drawing/2014/main" val="1294847797"/>
                    </a:ext>
                  </a:extLst>
                </a:gridCol>
                <a:gridCol w="3910798">
                  <a:extLst>
                    <a:ext uri="{9D8B030D-6E8A-4147-A177-3AD203B41FA5}">
                      <a16:colId xmlns:a16="http://schemas.microsoft.com/office/drawing/2014/main" val="1165763805"/>
                    </a:ext>
                  </a:extLst>
                </a:gridCol>
              </a:tblGrid>
              <a:tr h="0">
                <a:tc>
                  <a:txBody>
                    <a:bodyPr/>
                    <a:lstStyle/>
                    <a:p>
                      <a:pPr marL="777240" indent="-320040"/>
                      <a:r>
                        <a:rPr lang="en-GB" sz="1600" dirty="0">
                          <a:solidFill>
                            <a:schemeClr val="tx1"/>
                          </a:solidFill>
                          <a:effectLst/>
                          <a:latin typeface="Georgia" panose="02040502050405020303" pitchFamily="18" charset="0"/>
                        </a:rPr>
                        <a:t>Dimension</a:t>
                      </a:r>
                      <a:endParaRPr lang="lv-LV" sz="1600" b="1" i="1" dirty="0">
                        <a:solidFill>
                          <a:schemeClr val="tx1"/>
                        </a:solidFill>
                        <a:effectLst/>
                        <a:latin typeface="Georgia" panose="02040502050405020303" pitchFamily="18" charset="0"/>
                        <a:ea typeface="Times New Roman" panose="02020603050405020304" pitchFamily="18" charset="0"/>
                        <a:cs typeface="Times New Roman" panose="02020603050405020304" pitchFamily="18" charset="0"/>
                      </a:endParaRPr>
                    </a:p>
                  </a:txBody>
                  <a:tcPr marL="63165" marR="63165" marT="0" marB="0"/>
                </a:tc>
                <a:tc>
                  <a:txBody>
                    <a:bodyPr/>
                    <a:lstStyle/>
                    <a:p>
                      <a:pPr algn="ctr"/>
                      <a:r>
                        <a:rPr lang="en-GB" sz="1600" dirty="0">
                          <a:solidFill>
                            <a:schemeClr val="tx1"/>
                          </a:solidFill>
                          <a:effectLst/>
                          <a:latin typeface="Georgia" panose="02040502050405020303" pitchFamily="18" charset="0"/>
                        </a:rPr>
                        <a:t>Criteria</a:t>
                      </a:r>
                      <a:endParaRPr lang="lv-LV" sz="1600" dirty="0">
                        <a:solidFill>
                          <a:schemeClr val="tx1"/>
                        </a:solidFill>
                        <a:effectLst/>
                        <a:latin typeface="Georgia" panose="02040502050405020303" pitchFamily="18" charset="0"/>
                        <a:ea typeface="Calibri" panose="020F0502020204030204" pitchFamily="34" charset="0"/>
                        <a:cs typeface="Times New Roman" panose="02020603050405020304" pitchFamily="18" charset="0"/>
                      </a:endParaRPr>
                    </a:p>
                  </a:txBody>
                  <a:tcPr marL="63165" marR="63165" marT="0" marB="0"/>
                </a:tc>
                <a:tc>
                  <a:txBody>
                    <a:bodyPr/>
                    <a:lstStyle/>
                    <a:p>
                      <a:pPr algn="ctr"/>
                      <a:r>
                        <a:rPr lang="en-GB" sz="1600">
                          <a:solidFill>
                            <a:schemeClr val="tx1"/>
                          </a:solidFill>
                          <a:effectLst/>
                          <a:latin typeface="Georgia" panose="02040502050405020303" pitchFamily="18" charset="0"/>
                        </a:rPr>
                        <a:t>Type of evaluation</a:t>
                      </a:r>
                      <a:endParaRPr lang="lv-LV" sz="1600">
                        <a:solidFill>
                          <a:schemeClr val="tx1"/>
                        </a:solidFill>
                        <a:effectLst/>
                        <a:latin typeface="Georgia" panose="02040502050405020303" pitchFamily="18" charset="0"/>
                        <a:ea typeface="Calibri" panose="020F0502020204030204" pitchFamily="34" charset="0"/>
                        <a:cs typeface="Times New Roman" panose="02020603050405020304" pitchFamily="18" charset="0"/>
                      </a:endParaRPr>
                    </a:p>
                  </a:txBody>
                  <a:tcPr marL="63165" marR="63165" marT="0" marB="0"/>
                </a:tc>
                <a:tc>
                  <a:txBody>
                    <a:bodyPr/>
                    <a:lstStyle/>
                    <a:p>
                      <a:pPr algn="ctr"/>
                      <a:r>
                        <a:rPr lang="en-GB" sz="1600" dirty="0">
                          <a:solidFill>
                            <a:schemeClr val="tx1"/>
                          </a:solidFill>
                          <a:effectLst/>
                          <a:latin typeface="Georgia" panose="02040502050405020303" pitchFamily="18" charset="0"/>
                        </a:rPr>
                        <a:t>Data source</a:t>
                      </a:r>
                      <a:endParaRPr lang="lv-LV" sz="1600" dirty="0">
                        <a:solidFill>
                          <a:schemeClr val="tx1"/>
                        </a:solidFill>
                        <a:effectLst/>
                        <a:latin typeface="Georgia" panose="02040502050405020303" pitchFamily="18" charset="0"/>
                        <a:ea typeface="Calibri" panose="020F0502020204030204" pitchFamily="34" charset="0"/>
                        <a:cs typeface="Times New Roman" panose="02020603050405020304" pitchFamily="18" charset="0"/>
                      </a:endParaRPr>
                    </a:p>
                  </a:txBody>
                  <a:tcPr marL="63165" marR="63165" marT="0" marB="0"/>
                </a:tc>
                <a:extLst>
                  <a:ext uri="{0D108BD9-81ED-4DB2-BD59-A6C34878D82A}">
                    <a16:rowId xmlns:a16="http://schemas.microsoft.com/office/drawing/2014/main" val="2539263651"/>
                  </a:ext>
                </a:extLst>
              </a:tr>
              <a:tr h="421097">
                <a:tc rowSpan="3">
                  <a:txBody>
                    <a:bodyPr/>
                    <a:lstStyle/>
                    <a:p>
                      <a:pPr marL="0" indent="0" algn="l"/>
                      <a:r>
                        <a:rPr lang="en-GB" sz="1600" dirty="0">
                          <a:solidFill>
                            <a:schemeClr val="tx1"/>
                          </a:solidFill>
                          <a:effectLst/>
                          <a:latin typeface="Georgia" panose="02040502050405020303" pitchFamily="18" charset="0"/>
                        </a:rPr>
                        <a:t>Timeline of the implementation process</a:t>
                      </a:r>
                      <a:endParaRPr lang="lv-LV" sz="1600" b="1" i="1" dirty="0">
                        <a:solidFill>
                          <a:schemeClr val="tx1"/>
                        </a:solidFill>
                        <a:effectLst/>
                        <a:latin typeface="Georgia" panose="02040502050405020303" pitchFamily="18" charset="0"/>
                        <a:ea typeface="Times New Roman" panose="02020603050405020304" pitchFamily="18" charset="0"/>
                        <a:cs typeface="Times New Roman" panose="02020603050405020304" pitchFamily="18" charset="0"/>
                      </a:endParaRPr>
                    </a:p>
                  </a:txBody>
                  <a:tcPr marL="63165" marR="63165" marT="0" marB="0" anchor="ctr"/>
                </a:tc>
                <a:tc>
                  <a:txBody>
                    <a:bodyPr/>
                    <a:lstStyle/>
                    <a:p>
                      <a:pPr algn="just"/>
                      <a:r>
                        <a:rPr lang="en-GB" sz="1300">
                          <a:effectLst/>
                          <a:latin typeface="Georgia" panose="02040502050405020303" pitchFamily="18" charset="0"/>
                        </a:rPr>
                        <a:t>Time for standardisable process steps;</a:t>
                      </a:r>
                      <a:endParaRPr lang="lv-LV" sz="1300">
                        <a:effectLst/>
                        <a:latin typeface="Georgia" panose="02040502050405020303" pitchFamily="18" charset="0"/>
                        <a:ea typeface="Calibri" panose="020F0502020204030204" pitchFamily="34" charset="0"/>
                        <a:cs typeface="Times New Roman" panose="02020603050405020304" pitchFamily="18" charset="0"/>
                      </a:endParaRPr>
                    </a:p>
                  </a:txBody>
                  <a:tcPr marL="63165" marR="63165" marT="0" marB="0"/>
                </a:tc>
                <a:tc>
                  <a:txBody>
                    <a:bodyPr/>
                    <a:lstStyle/>
                    <a:p>
                      <a:pPr algn="ctr"/>
                      <a:r>
                        <a:rPr lang="en-GB" sz="1300">
                          <a:effectLst/>
                          <a:latin typeface="Georgia" panose="02040502050405020303" pitchFamily="18" charset="0"/>
                        </a:rPr>
                        <a:t>Quantitative</a:t>
                      </a:r>
                      <a:endParaRPr lang="lv-LV" sz="1300">
                        <a:effectLst/>
                        <a:latin typeface="Georgia" panose="02040502050405020303" pitchFamily="18" charset="0"/>
                        <a:ea typeface="Calibri" panose="020F0502020204030204" pitchFamily="34" charset="0"/>
                        <a:cs typeface="Times New Roman" panose="02020603050405020304" pitchFamily="18" charset="0"/>
                      </a:endParaRPr>
                    </a:p>
                  </a:txBody>
                  <a:tcPr marL="63165" marR="63165" marT="0" marB="0"/>
                </a:tc>
                <a:tc>
                  <a:txBody>
                    <a:bodyPr/>
                    <a:lstStyle/>
                    <a:p>
                      <a:pPr algn="just"/>
                      <a:r>
                        <a:rPr lang="en-GB" sz="1300">
                          <a:effectLst/>
                          <a:latin typeface="Georgia" panose="02040502050405020303" pitchFamily="18" charset="0"/>
                        </a:rPr>
                        <a:t>National legislation, regulatory documents, information from authorities'.</a:t>
                      </a:r>
                      <a:endParaRPr lang="lv-LV" sz="1300">
                        <a:effectLst/>
                        <a:latin typeface="Georgia" panose="02040502050405020303" pitchFamily="18" charset="0"/>
                        <a:ea typeface="Calibri" panose="020F0502020204030204" pitchFamily="34" charset="0"/>
                        <a:cs typeface="Times New Roman" panose="02020603050405020304" pitchFamily="18" charset="0"/>
                      </a:endParaRPr>
                    </a:p>
                  </a:txBody>
                  <a:tcPr marL="63165" marR="63165" marT="0" marB="0"/>
                </a:tc>
                <a:extLst>
                  <a:ext uri="{0D108BD9-81ED-4DB2-BD59-A6C34878D82A}">
                    <a16:rowId xmlns:a16="http://schemas.microsoft.com/office/drawing/2014/main" val="3212569429"/>
                  </a:ext>
                </a:extLst>
              </a:tr>
              <a:tr h="421097">
                <a:tc vMerge="1">
                  <a:txBody>
                    <a:bodyPr/>
                    <a:lstStyle/>
                    <a:p>
                      <a:endParaRPr lang="lv-LV"/>
                    </a:p>
                  </a:txBody>
                  <a:tcPr/>
                </a:tc>
                <a:tc>
                  <a:txBody>
                    <a:bodyPr/>
                    <a:lstStyle/>
                    <a:p>
                      <a:pPr algn="just"/>
                      <a:r>
                        <a:rPr lang="en-GB" sz="1300">
                          <a:effectLst/>
                          <a:latin typeface="Georgia" panose="02040502050405020303" pitchFamily="18" charset="0"/>
                        </a:rPr>
                        <a:t>Time for non- standardisable process steps;</a:t>
                      </a:r>
                      <a:endParaRPr lang="lv-LV" sz="1300">
                        <a:effectLst/>
                        <a:latin typeface="Georgia" panose="02040502050405020303" pitchFamily="18" charset="0"/>
                        <a:ea typeface="Calibri" panose="020F0502020204030204" pitchFamily="34" charset="0"/>
                        <a:cs typeface="Times New Roman" panose="02020603050405020304" pitchFamily="18" charset="0"/>
                      </a:endParaRPr>
                    </a:p>
                  </a:txBody>
                  <a:tcPr marL="63165" marR="63165" marT="0" marB="0"/>
                </a:tc>
                <a:tc>
                  <a:txBody>
                    <a:bodyPr/>
                    <a:lstStyle/>
                    <a:p>
                      <a:pPr algn="ctr"/>
                      <a:r>
                        <a:rPr lang="en-GB" sz="1300">
                          <a:effectLst/>
                          <a:latin typeface="Georgia" panose="02040502050405020303" pitchFamily="18" charset="0"/>
                        </a:rPr>
                        <a:t>Quantitative</a:t>
                      </a:r>
                      <a:endParaRPr lang="lv-LV" sz="1300">
                        <a:effectLst/>
                        <a:latin typeface="Georgia" panose="02040502050405020303" pitchFamily="18" charset="0"/>
                        <a:ea typeface="Calibri" panose="020F0502020204030204" pitchFamily="34" charset="0"/>
                        <a:cs typeface="Times New Roman" panose="02020603050405020304" pitchFamily="18" charset="0"/>
                      </a:endParaRPr>
                    </a:p>
                  </a:txBody>
                  <a:tcPr marL="63165" marR="63165" marT="0" marB="0"/>
                </a:tc>
                <a:tc>
                  <a:txBody>
                    <a:bodyPr/>
                    <a:lstStyle/>
                    <a:p>
                      <a:pPr algn="just"/>
                      <a:r>
                        <a:rPr lang="en-GB" sz="1300">
                          <a:effectLst/>
                          <a:latin typeface="Georgia" panose="02040502050405020303" pitchFamily="18" charset="0"/>
                        </a:rPr>
                        <a:t>National legislation and regulatory documents, information from authorities', project descriptions</a:t>
                      </a:r>
                      <a:endParaRPr lang="lv-LV" sz="1300">
                        <a:effectLst/>
                        <a:latin typeface="Georgia" panose="02040502050405020303" pitchFamily="18" charset="0"/>
                        <a:ea typeface="Calibri" panose="020F0502020204030204" pitchFamily="34" charset="0"/>
                        <a:cs typeface="Times New Roman" panose="02020603050405020304" pitchFamily="18" charset="0"/>
                      </a:endParaRPr>
                    </a:p>
                  </a:txBody>
                  <a:tcPr marL="63165" marR="63165" marT="0" marB="0"/>
                </a:tc>
                <a:extLst>
                  <a:ext uri="{0D108BD9-81ED-4DB2-BD59-A6C34878D82A}">
                    <a16:rowId xmlns:a16="http://schemas.microsoft.com/office/drawing/2014/main" val="3283217490"/>
                  </a:ext>
                </a:extLst>
              </a:tr>
              <a:tr h="280731">
                <a:tc vMerge="1">
                  <a:txBody>
                    <a:bodyPr/>
                    <a:lstStyle/>
                    <a:p>
                      <a:endParaRPr lang="lv-LV"/>
                    </a:p>
                  </a:txBody>
                  <a:tcPr/>
                </a:tc>
                <a:tc>
                  <a:txBody>
                    <a:bodyPr/>
                    <a:lstStyle/>
                    <a:p>
                      <a:pPr algn="just"/>
                      <a:r>
                        <a:rPr lang="en-GB" sz="1300">
                          <a:effectLst/>
                          <a:latin typeface="Georgia" panose="02040502050405020303" pitchFamily="18" charset="0"/>
                        </a:rPr>
                        <a:t>Total time for project implementation.</a:t>
                      </a:r>
                      <a:endParaRPr lang="lv-LV" sz="1300">
                        <a:effectLst/>
                        <a:latin typeface="Georgia" panose="02040502050405020303" pitchFamily="18" charset="0"/>
                        <a:ea typeface="Calibri" panose="020F0502020204030204" pitchFamily="34" charset="0"/>
                        <a:cs typeface="Times New Roman" panose="02020603050405020304" pitchFamily="18" charset="0"/>
                      </a:endParaRPr>
                    </a:p>
                  </a:txBody>
                  <a:tcPr marL="63165" marR="63165" marT="0" marB="0"/>
                </a:tc>
                <a:tc>
                  <a:txBody>
                    <a:bodyPr/>
                    <a:lstStyle/>
                    <a:p>
                      <a:pPr algn="ctr"/>
                      <a:r>
                        <a:rPr lang="en-GB" sz="1300">
                          <a:effectLst/>
                          <a:latin typeface="Georgia" panose="02040502050405020303" pitchFamily="18" charset="0"/>
                        </a:rPr>
                        <a:t>Quantitative</a:t>
                      </a:r>
                      <a:endParaRPr lang="lv-LV" sz="1300">
                        <a:effectLst/>
                        <a:latin typeface="Georgia" panose="02040502050405020303" pitchFamily="18" charset="0"/>
                        <a:ea typeface="Calibri" panose="020F0502020204030204" pitchFamily="34" charset="0"/>
                        <a:cs typeface="Times New Roman" panose="02020603050405020304" pitchFamily="18" charset="0"/>
                      </a:endParaRPr>
                    </a:p>
                  </a:txBody>
                  <a:tcPr marL="63165" marR="63165" marT="0" marB="0"/>
                </a:tc>
                <a:tc>
                  <a:txBody>
                    <a:bodyPr/>
                    <a:lstStyle/>
                    <a:p>
                      <a:pPr algn="just"/>
                      <a:r>
                        <a:rPr lang="en-GB" sz="1300">
                          <a:effectLst/>
                          <a:latin typeface="Georgia" panose="02040502050405020303" pitchFamily="18" charset="0"/>
                        </a:rPr>
                        <a:t>Realised project information</a:t>
                      </a:r>
                      <a:endParaRPr lang="lv-LV" sz="1300">
                        <a:effectLst/>
                        <a:latin typeface="Georgia" panose="02040502050405020303" pitchFamily="18" charset="0"/>
                        <a:ea typeface="Calibri" panose="020F0502020204030204" pitchFamily="34" charset="0"/>
                        <a:cs typeface="Times New Roman" panose="02020603050405020304" pitchFamily="18" charset="0"/>
                      </a:endParaRPr>
                    </a:p>
                  </a:txBody>
                  <a:tcPr marL="63165" marR="63165" marT="0" marB="0"/>
                </a:tc>
                <a:extLst>
                  <a:ext uri="{0D108BD9-81ED-4DB2-BD59-A6C34878D82A}">
                    <a16:rowId xmlns:a16="http://schemas.microsoft.com/office/drawing/2014/main" val="1479579089"/>
                  </a:ext>
                </a:extLst>
              </a:tr>
              <a:tr h="421097">
                <a:tc rowSpan="3">
                  <a:txBody>
                    <a:bodyPr/>
                    <a:lstStyle/>
                    <a:p>
                      <a:pPr algn="l"/>
                      <a:r>
                        <a:rPr lang="en-GB" sz="1600">
                          <a:solidFill>
                            <a:schemeClr val="tx1"/>
                          </a:solidFill>
                          <a:effectLst/>
                          <a:latin typeface="Georgia" panose="02040502050405020303" pitchFamily="18" charset="0"/>
                        </a:rPr>
                        <a:t>Complexity</a:t>
                      </a:r>
                      <a:endParaRPr lang="lv-LV" sz="1600">
                        <a:solidFill>
                          <a:schemeClr val="tx1"/>
                        </a:solidFill>
                        <a:effectLst/>
                        <a:latin typeface="Georgia" panose="02040502050405020303" pitchFamily="18" charset="0"/>
                        <a:ea typeface="Calibri" panose="020F0502020204030204" pitchFamily="34" charset="0"/>
                        <a:cs typeface="Times New Roman" panose="02020603050405020304" pitchFamily="18" charset="0"/>
                      </a:endParaRPr>
                    </a:p>
                  </a:txBody>
                  <a:tcPr marL="63165" marR="63165" marT="0" marB="0" anchor="ctr"/>
                </a:tc>
                <a:tc>
                  <a:txBody>
                    <a:bodyPr/>
                    <a:lstStyle/>
                    <a:p>
                      <a:pPr algn="just"/>
                      <a:r>
                        <a:rPr lang="en-GB" sz="1300">
                          <a:effectLst/>
                          <a:latin typeface="Georgia" panose="02040502050405020303" pitchFamily="18" charset="0"/>
                        </a:rPr>
                        <a:t>Number of contact points (contact institutions);</a:t>
                      </a:r>
                      <a:endParaRPr lang="lv-LV" sz="1300">
                        <a:effectLst/>
                        <a:latin typeface="Georgia" panose="02040502050405020303" pitchFamily="18" charset="0"/>
                        <a:ea typeface="Calibri" panose="020F0502020204030204" pitchFamily="34" charset="0"/>
                        <a:cs typeface="Times New Roman" panose="02020603050405020304" pitchFamily="18" charset="0"/>
                      </a:endParaRPr>
                    </a:p>
                  </a:txBody>
                  <a:tcPr marL="63165" marR="63165" marT="0" marB="0"/>
                </a:tc>
                <a:tc>
                  <a:txBody>
                    <a:bodyPr/>
                    <a:lstStyle/>
                    <a:p>
                      <a:pPr algn="ctr"/>
                      <a:r>
                        <a:rPr lang="en-GB" sz="1300">
                          <a:effectLst/>
                          <a:latin typeface="Georgia" panose="02040502050405020303" pitchFamily="18" charset="0"/>
                        </a:rPr>
                        <a:t>Quantitative</a:t>
                      </a:r>
                      <a:endParaRPr lang="lv-LV" sz="1300">
                        <a:effectLst/>
                        <a:latin typeface="Georgia" panose="02040502050405020303" pitchFamily="18" charset="0"/>
                        <a:ea typeface="Calibri" panose="020F0502020204030204" pitchFamily="34" charset="0"/>
                        <a:cs typeface="Times New Roman" panose="02020603050405020304" pitchFamily="18" charset="0"/>
                      </a:endParaRPr>
                    </a:p>
                  </a:txBody>
                  <a:tcPr marL="63165" marR="63165" marT="0" marB="0"/>
                </a:tc>
                <a:tc>
                  <a:txBody>
                    <a:bodyPr/>
                    <a:lstStyle/>
                    <a:p>
                      <a:pPr algn="just"/>
                      <a:r>
                        <a:rPr lang="en-GB" sz="1300">
                          <a:effectLst/>
                          <a:latin typeface="Georgia" panose="02040502050405020303" pitchFamily="18" charset="0"/>
                        </a:rPr>
                        <a:t>National legislation and regulatory documents, information from authorities'.</a:t>
                      </a:r>
                      <a:endParaRPr lang="lv-LV" sz="1300">
                        <a:effectLst/>
                        <a:latin typeface="Georgia" panose="02040502050405020303" pitchFamily="18" charset="0"/>
                        <a:ea typeface="Calibri" panose="020F0502020204030204" pitchFamily="34" charset="0"/>
                        <a:cs typeface="Times New Roman" panose="02020603050405020304" pitchFamily="18" charset="0"/>
                      </a:endParaRPr>
                    </a:p>
                  </a:txBody>
                  <a:tcPr marL="63165" marR="63165" marT="0" marB="0"/>
                </a:tc>
                <a:extLst>
                  <a:ext uri="{0D108BD9-81ED-4DB2-BD59-A6C34878D82A}">
                    <a16:rowId xmlns:a16="http://schemas.microsoft.com/office/drawing/2014/main" val="2614497041"/>
                  </a:ext>
                </a:extLst>
              </a:tr>
              <a:tr h="421097">
                <a:tc vMerge="1">
                  <a:txBody>
                    <a:bodyPr/>
                    <a:lstStyle/>
                    <a:p>
                      <a:endParaRPr lang="lv-LV"/>
                    </a:p>
                  </a:txBody>
                  <a:tcPr/>
                </a:tc>
                <a:tc>
                  <a:txBody>
                    <a:bodyPr/>
                    <a:lstStyle/>
                    <a:p>
                      <a:pPr algn="just"/>
                      <a:r>
                        <a:rPr lang="en-GB" sz="1300">
                          <a:effectLst/>
                          <a:latin typeface="Georgia" panose="02040502050405020303" pitchFamily="18" charset="0"/>
                        </a:rPr>
                        <a:t>Number of indirectly involved institutions.</a:t>
                      </a:r>
                      <a:endParaRPr lang="lv-LV" sz="1300">
                        <a:effectLst/>
                        <a:latin typeface="Georgia" panose="02040502050405020303" pitchFamily="18" charset="0"/>
                        <a:ea typeface="Calibri" panose="020F0502020204030204" pitchFamily="34" charset="0"/>
                        <a:cs typeface="Times New Roman" panose="02020603050405020304" pitchFamily="18" charset="0"/>
                      </a:endParaRPr>
                    </a:p>
                  </a:txBody>
                  <a:tcPr marL="63165" marR="63165" marT="0" marB="0"/>
                </a:tc>
                <a:tc>
                  <a:txBody>
                    <a:bodyPr/>
                    <a:lstStyle/>
                    <a:p>
                      <a:pPr algn="ctr"/>
                      <a:r>
                        <a:rPr lang="en-GB" sz="1300">
                          <a:effectLst/>
                          <a:latin typeface="Georgia" panose="02040502050405020303" pitchFamily="18" charset="0"/>
                        </a:rPr>
                        <a:t>Quantitative</a:t>
                      </a:r>
                      <a:endParaRPr lang="lv-LV" sz="1300">
                        <a:effectLst/>
                        <a:latin typeface="Georgia" panose="02040502050405020303" pitchFamily="18" charset="0"/>
                        <a:ea typeface="Calibri" panose="020F0502020204030204" pitchFamily="34" charset="0"/>
                        <a:cs typeface="Times New Roman" panose="02020603050405020304" pitchFamily="18" charset="0"/>
                      </a:endParaRPr>
                    </a:p>
                  </a:txBody>
                  <a:tcPr marL="63165" marR="63165" marT="0" marB="0"/>
                </a:tc>
                <a:tc>
                  <a:txBody>
                    <a:bodyPr/>
                    <a:lstStyle/>
                    <a:p>
                      <a:pPr algn="just"/>
                      <a:r>
                        <a:rPr lang="en-GB" sz="1300">
                          <a:effectLst/>
                          <a:latin typeface="Georgia" panose="02040502050405020303" pitchFamily="18" charset="0"/>
                        </a:rPr>
                        <a:t>National legislation and regulatory documents, information from authorities'.</a:t>
                      </a:r>
                      <a:endParaRPr lang="lv-LV" sz="1300">
                        <a:effectLst/>
                        <a:latin typeface="Georgia" panose="02040502050405020303" pitchFamily="18" charset="0"/>
                        <a:ea typeface="Calibri" panose="020F0502020204030204" pitchFamily="34" charset="0"/>
                        <a:cs typeface="Times New Roman" panose="02020603050405020304" pitchFamily="18" charset="0"/>
                      </a:endParaRPr>
                    </a:p>
                  </a:txBody>
                  <a:tcPr marL="63165" marR="63165" marT="0" marB="0"/>
                </a:tc>
                <a:extLst>
                  <a:ext uri="{0D108BD9-81ED-4DB2-BD59-A6C34878D82A}">
                    <a16:rowId xmlns:a16="http://schemas.microsoft.com/office/drawing/2014/main" val="131823933"/>
                  </a:ext>
                </a:extLst>
              </a:tr>
              <a:tr h="421097">
                <a:tc vMerge="1">
                  <a:txBody>
                    <a:bodyPr/>
                    <a:lstStyle/>
                    <a:p>
                      <a:endParaRPr lang="lv-LV"/>
                    </a:p>
                  </a:txBody>
                  <a:tcPr/>
                </a:tc>
                <a:tc>
                  <a:txBody>
                    <a:bodyPr/>
                    <a:lstStyle/>
                    <a:p>
                      <a:pPr algn="just"/>
                      <a:r>
                        <a:rPr lang="en-GB" sz="1300">
                          <a:effectLst/>
                          <a:latin typeface="Georgia" panose="02040502050405020303" pitchFamily="18" charset="0"/>
                        </a:rPr>
                        <a:t>Number of necessary documents to be prepared.</a:t>
                      </a:r>
                      <a:endParaRPr lang="lv-LV" sz="1300">
                        <a:effectLst/>
                        <a:latin typeface="Georgia" panose="02040502050405020303" pitchFamily="18" charset="0"/>
                        <a:ea typeface="Calibri" panose="020F0502020204030204" pitchFamily="34" charset="0"/>
                        <a:cs typeface="Times New Roman" panose="02020603050405020304" pitchFamily="18" charset="0"/>
                      </a:endParaRPr>
                    </a:p>
                  </a:txBody>
                  <a:tcPr marL="63165" marR="63165" marT="0" marB="0"/>
                </a:tc>
                <a:tc>
                  <a:txBody>
                    <a:bodyPr/>
                    <a:lstStyle/>
                    <a:p>
                      <a:pPr algn="ctr"/>
                      <a:r>
                        <a:rPr lang="en-GB" sz="1300" dirty="0">
                          <a:effectLst/>
                          <a:latin typeface="Georgia" panose="02040502050405020303" pitchFamily="18" charset="0"/>
                        </a:rPr>
                        <a:t>Quantitative</a:t>
                      </a:r>
                      <a:endParaRPr lang="lv-LV" sz="1300" dirty="0">
                        <a:effectLst/>
                        <a:latin typeface="Georgia" panose="02040502050405020303" pitchFamily="18" charset="0"/>
                        <a:ea typeface="Calibri" panose="020F0502020204030204" pitchFamily="34" charset="0"/>
                        <a:cs typeface="Times New Roman" panose="02020603050405020304" pitchFamily="18" charset="0"/>
                      </a:endParaRPr>
                    </a:p>
                  </a:txBody>
                  <a:tcPr marL="63165" marR="63165" marT="0" marB="0"/>
                </a:tc>
                <a:tc>
                  <a:txBody>
                    <a:bodyPr/>
                    <a:lstStyle/>
                    <a:p>
                      <a:pPr algn="just"/>
                      <a:r>
                        <a:rPr lang="en-GB" sz="1300" dirty="0">
                          <a:effectLst/>
                          <a:latin typeface="Georgia" panose="02040502050405020303" pitchFamily="18" charset="0"/>
                        </a:rPr>
                        <a:t>National legislation and regulatory documents, information from authorities'.</a:t>
                      </a:r>
                      <a:endParaRPr lang="lv-LV" sz="1300" dirty="0">
                        <a:effectLst/>
                        <a:latin typeface="Georgia" panose="02040502050405020303" pitchFamily="18" charset="0"/>
                        <a:ea typeface="Calibri" panose="020F0502020204030204" pitchFamily="34" charset="0"/>
                        <a:cs typeface="Times New Roman" panose="02020603050405020304" pitchFamily="18" charset="0"/>
                      </a:endParaRPr>
                    </a:p>
                  </a:txBody>
                  <a:tcPr marL="63165" marR="63165" marT="0" marB="0"/>
                </a:tc>
                <a:extLst>
                  <a:ext uri="{0D108BD9-81ED-4DB2-BD59-A6C34878D82A}">
                    <a16:rowId xmlns:a16="http://schemas.microsoft.com/office/drawing/2014/main" val="2903491532"/>
                  </a:ext>
                </a:extLst>
              </a:tr>
              <a:tr h="280731">
                <a:tc rowSpan="2">
                  <a:txBody>
                    <a:bodyPr/>
                    <a:lstStyle/>
                    <a:p>
                      <a:pPr algn="l"/>
                      <a:r>
                        <a:rPr lang="en-GB" sz="1600">
                          <a:solidFill>
                            <a:schemeClr val="tx1"/>
                          </a:solidFill>
                          <a:effectLst/>
                          <a:latin typeface="Georgia" panose="02040502050405020303" pitchFamily="18" charset="0"/>
                        </a:rPr>
                        <a:t>Information availability</a:t>
                      </a:r>
                      <a:endParaRPr lang="lv-LV" sz="1600">
                        <a:solidFill>
                          <a:schemeClr val="tx1"/>
                        </a:solidFill>
                        <a:effectLst/>
                        <a:latin typeface="Georgia" panose="02040502050405020303" pitchFamily="18" charset="0"/>
                        <a:ea typeface="Calibri" panose="020F0502020204030204" pitchFamily="34" charset="0"/>
                        <a:cs typeface="Times New Roman" panose="02020603050405020304" pitchFamily="18" charset="0"/>
                      </a:endParaRPr>
                    </a:p>
                  </a:txBody>
                  <a:tcPr marL="63165" marR="63165" marT="0" marB="0" anchor="ctr"/>
                </a:tc>
                <a:tc>
                  <a:txBody>
                    <a:bodyPr/>
                    <a:lstStyle/>
                    <a:p>
                      <a:pPr algn="just"/>
                      <a:r>
                        <a:rPr lang="en-GB" sz="1300">
                          <a:effectLst/>
                          <a:latin typeface="Georgia" panose="02040502050405020303" pitchFamily="18" charset="0"/>
                        </a:rPr>
                        <a:t>Availability of public information </a:t>
                      </a:r>
                      <a:endParaRPr lang="lv-LV" sz="1300">
                        <a:effectLst/>
                        <a:latin typeface="Georgia" panose="02040502050405020303" pitchFamily="18" charset="0"/>
                        <a:ea typeface="Calibri" panose="020F0502020204030204" pitchFamily="34" charset="0"/>
                        <a:cs typeface="Times New Roman" panose="02020603050405020304" pitchFamily="18" charset="0"/>
                      </a:endParaRPr>
                    </a:p>
                  </a:txBody>
                  <a:tcPr marL="63165" marR="63165" marT="0" marB="0"/>
                </a:tc>
                <a:tc>
                  <a:txBody>
                    <a:bodyPr/>
                    <a:lstStyle/>
                    <a:p>
                      <a:pPr algn="ctr"/>
                      <a:r>
                        <a:rPr lang="en-GB" sz="1300">
                          <a:effectLst/>
                          <a:latin typeface="Georgia" panose="02040502050405020303" pitchFamily="18" charset="0"/>
                        </a:rPr>
                        <a:t>Qualitative</a:t>
                      </a:r>
                      <a:endParaRPr lang="lv-LV" sz="1300">
                        <a:effectLst/>
                        <a:latin typeface="Georgia" panose="02040502050405020303" pitchFamily="18" charset="0"/>
                        <a:ea typeface="Calibri" panose="020F0502020204030204" pitchFamily="34" charset="0"/>
                        <a:cs typeface="Times New Roman" panose="02020603050405020304" pitchFamily="18" charset="0"/>
                      </a:endParaRPr>
                    </a:p>
                  </a:txBody>
                  <a:tcPr marL="63165" marR="63165" marT="0" marB="0"/>
                </a:tc>
                <a:tc>
                  <a:txBody>
                    <a:bodyPr/>
                    <a:lstStyle/>
                    <a:p>
                      <a:pPr algn="just"/>
                      <a:r>
                        <a:rPr lang="en-GB" sz="1300">
                          <a:effectLst/>
                          <a:latin typeface="Georgia" panose="02040502050405020303" pitchFamily="18" charset="0"/>
                        </a:rPr>
                        <a:t>Expert evaluation based on available information</a:t>
                      </a:r>
                      <a:endParaRPr lang="lv-LV" sz="1300">
                        <a:effectLst/>
                        <a:latin typeface="Georgia" panose="02040502050405020303" pitchFamily="18" charset="0"/>
                        <a:ea typeface="Calibri" panose="020F0502020204030204" pitchFamily="34" charset="0"/>
                        <a:cs typeface="Times New Roman" panose="02020603050405020304" pitchFamily="18" charset="0"/>
                      </a:endParaRPr>
                    </a:p>
                  </a:txBody>
                  <a:tcPr marL="63165" marR="63165" marT="0" marB="0"/>
                </a:tc>
                <a:extLst>
                  <a:ext uri="{0D108BD9-81ED-4DB2-BD59-A6C34878D82A}">
                    <a16:rowId xmlns:a16="http://schemas.microsoft.com/office/drawing/2014/main" val="1218581846"/>
                  </a:ext>
                </a:extLst>
              </a:tr>
              <a:tr h="280731">
                <a:tc vMerge="1">
                  <a:txBody>
                    <a:bodyPr/>
                    <a:lstStyle/>
                    <a:p>
                      <a:endParaRPr lang="lv-LV"/>
                    </a:p>
                  </a:txBody>
                  <a:tcPr/>
                </a:tc>
                <a:tc>
                  <a:txBody>
                    <a:bodyPr/>
                    <a:lstStyle/>
                    <a:p>
                      <a:pPr algn="just"/>
                      <a:r>
                        <a:rPr lang="en-GB" sz="1300">
                          <a:effectLst/>
                          <a:latin typeface="Georgia" panose="02040502050405020303" pitchFamily="18" charset="0"/>
                        </a:rPr>
                        <a:t>Accumulated knowledge on the project implementation.</a:t>
                      </a:r>
                      <a:endParaRPr lang="lv-LV" sz="1300">
                        <a:effectLst/>
                        <a:latin typeface="Georgia" panose="02040502050405020303" pitchFamily="18" charset="0"/>
                        <a:ea typeface="Calibri" panose="020F0502020204030204" pitchFamily="34" charset="0"/>
                        <a:cs typeface="Times New Roman" panose="02020603050405020304" pitchFamily="18" charset="0"/>
                      </a:endParaRPr>
                    </a:p>
                  </a:txBody>
                  <a:tcPr marL="63165" marR="63165" marT="0" marB="0"/>
                </a:tc>
                <a:tc>
                  <a:txBody>
                    <a:bodyPr/>
                    <a:lstStyle/>
                    <a:p>
                      <a:pPr algn="ctr"/>
                      <a:r>
                        <a:rPr lang="en-GB" sz="1300">
                          <a:effectLst/>
                          <a:latin typeface="Georgia" panose="02040502050405020303" pitchFamily="18" charset="0"/>
                        </a:rPr>
                        <a:t>Quantitative</a:t>
                      </a:r>
                      <a:endParaRPr lang="lv-LV" sz="1300">
                        <a:effectLst/>
                        <a:latin typeface="Georgia" panose="02040502050405020303" pitchFamily="18" charset="0"/>
                        <a:ea typeface="Calibri" panose="020F0502020204030204" pitchFamily="34" charset="0"/>
                        <a:cs typeface="Times New Roman" panose="02020603050405020304" pitchFamily="18" charset="0"/>
                      </a:endParaRPr>
                    </a:p>
                  </a:txBody>
                  <a:tcPr marL="63165" marR="63165" marT="0" marB="0"/>
                </a:tc>
                <a:tc>
                  <a:txBody>
                    <a:bodyPr/>
                    <a:lstStyle/>
                    <a:p>
                      <a:pPr algn="just"/>
                      <a:r>
                        <a:rPr lang="en-GB" sz="1300">
                          <a:effectLst/>
                          <a:latin typeface="Georgia" panose="02040502050405020303" pitchFamily="18" charset="0"/>
                        </a:rPr>
                        <a:t>Statistical data</a:t>
                      </a:r>
                      <a:endParaRPr lang="lv-LV" sz="1300">
                        <a:effectLst/>
                        <a:latin typeface="Georgia" panose="02040502050405020303" pitchFamily="18" charset="0"/>
                        <a:ea typeface="Calibri" panose="020F0502020204030204" pitchFamily="34" charset="0"/>
                        <a:cs typeface="Times New Roman" panose="02020603050405020304" pitchFamily="18" charset="0"/>
                      </a:endParaRPr>
                    </a:p>
                  </a:txBody>
                  <a:tcPr marL="63165" marR="63165" marT="0" marB="0"/>
                </a:tc>
                <a:extLst>
                  <a:ext uri="{0D108BD9-81ED-4DB2-BD59-A6C34878D82A}">
                    <a16:rowId xmlns:a16="http://schemas.microsoft.com/office/drawing/2014/main" val="3459446575"/>
                  </a:ext>
                </a:extLst>
              </a:tr>
              <a:tr h="421097">
                <a:tc rowSpan="2">
                  <a:txBody>
                    <a:bodyPr/>
                    <a:lstStyle/>
                    <a:p>
                      <a:pPr algn="l"/>
                      <a:r>
                        <a:rPr lang="en-GB" sz="1600">
                          <a:solidFill>
                            <a:schemeClr val="tx1"/>
                          </a:solidFill>
                          <a:effectLst/>
                          <a:latin typeface="Georgia" panose="02040502050405020303" pitchFamily="18" charset="0"/>
                        </a:rPr>
                        <a:t>Impact of public opinion</a:t>
                      </a:r>
                      <a:endParaRPr lang="lv-LV" sz="1600">
                        <a:solidFill>
                          <a:schemeClr val="tx1"/>
                        </a:solidFill>
                        <a:effectLst/>
                        <a:latin typeface="Georgia" panose="02040502050405020303" pitchFamily="18" charset="0"/>
                        <a:ea typeface="Calibri" panose="020F0502020204030204" pitchFamily="34" charset="0"/>
                        <a:cs typeface="Times New Roman" panose="02020603050405020304" pitchFamily="18" charset="0"/>
                      </a:endParaRPr>
                    </a:p>
                  </a:txBody>
                  <a:tcPr marL="63165" marR="63165" marT="0" marB="0" anchor="ctr"/>
                </a:tc>
                <a:tc>
                  <a:txBody>
                    <a:bodyPr/>
                    <a:lstStyle/>
                    <a:p>
                      <a:pPr algn="just"/>
                      <a:r>
                        <a:rPr lang="en-GB" sz="1300">
                          <a:effectLst/>
                          <a:latin typeface="Georgia" panose="02040502050405020303" pitchFamily="18" charset="0"/>
                        </a:rPr>
                        <a:t>Number of public discussions to be carried out during the project implementation process;</a:t>
                      </a:r>
                      <a:endParaRPr lang="lv-LV" sz="1300">
                        <a:effectLst/>
                        <a:latin typeface="Georgia" panose="02040502050405020303" pitchFamily="18" charset="0"/>
                        <a:ea typeface="Calibri" panose="020F0502020204030204" pitchFamily="34" charset="0"/>
                        <a:cs typeface="Times New Roman" panose="02020603050405020304" pitchFamily="18" charset="0"/>
                      </a:endParaRPr>
                    </a:p>
                  </a:txBody>
                  <a:tcPr marL="63165" marR="63165" marT="0" marB="0"/>
                </a:tc>
                <a:tc>
                  <a:txBody>
                    <a:bodyPr/>
                    <a:lstStyle/>
                    <a:p>
                      <a:pPr algn="ctr"/>
                      <a:r>
                        <a:rPr lang="en-GB" sz="1300">
                          <a:effectLst/>
                          <a:latin typeface="Georgia" panose="02040502050405020303" pitchFamily="18" charset="0"/>
                        </a:rPr>
                        <a:t>Quantitative</a:t>
                      </a:r>
                      <a:endParaRPr lang="lv-LV" sz="1300">
                        <a:effectLst/>
                        <a:latin typeface="Georgia" panose="02040502050405020303" pitchFamily="18" charset="0"/>
                        <a:ea typeface="Calibri" panose="020F0502020204030204" pitchFamily="34" charset="0"/>
                        <a:cs typeface="Times New Roman" panose="02020603050405020304" pitchFamily="18" charset="0"/>
                      </a:endParaRPr>
                    </a:p>
                  </a:txBody>
                  <a:tcPr marL="63165" marR="63165" marT="0" marB="0"/>
                </a:tc>
                <a:tc>
                  <a:txBody>
                    <a:bodyPr/>
                    <a:lstStyle/>
                    <a:p>
                      <a:pPr algn="just"/>
                      <a:r>
                        <a:rPr lang="en-GB" sz="1300">
                          <a:effectLst/>
                          <a:latin typeface="Georgia" panose="02040502050405020303" pitchFamily="18" charset="0"/>
                        </a:rPr>
                        <a:t>National legislation and regulatory documents, information from authorities'.</a:t>
                      </a:r>
                      <a:endParaRPr lang="lv-LV" sz="1300">
                        <a:effectLst/>
                        <a:latin typeface="Georgia" panose="02040502050405020303" pitchFamily="18" charset="0"/>
                        <a:ea typeface="Calibri" panose="020F0502020204030204" pitchFamily="34" charset="0"/>
                        <a:cs typeface="Times New Roman" panose="02020603050405020304" pitchFamily="18" charset="0"/>
                      </a:endParaRPr>
                    </a:p>
                  </a:txBody>
                  <a:tcPr marL="63165" marR="63165" marT="0" marB="0"/>
                </a:tc>
                <a:extLst>
                  <a:ext uri="{0D108BD9-81ED-4DB2-BD59-A6C34878D82A}">
                    <a16:rowId xmlns:a16="http://schemas.microsoft.com/office/drawing/2014/main" val="3317673698"/>
                  </a:ext>
                </a:extLst>
              </a:tr>
              <a:tr h="421097">
                <a:tc vMerge="1">
                  <a:txBody>
                    <a:bodyPr/>
                    <a:lstStyle/>
                    <a:p>
                      <a:endParaRPr lang="lv-LV"/>
                    </a:p>
                  </a:txBody>
                  <a:tcPr/>
                </a:tc>
                <a:tc>
                  <a:txBody>
                    <a:bodyPr/>
                    <a:lstStyle/>
                    <a:p>
                      <a:pPr algn="just"/>
                      <a:r>
                        <a:rPr lang="en-GB" sz="1300">
                          <a:effectLst/>
                          <a:latin typeface="Georgia" panose="02040502050405020303" pitchFamily="18" charset="0"/>
                        </a:rPr>
                        <a:t>The opportunity of local society to influence the implementation of RES projects.</a:t>
                      </a:r>
                      <a:endParaRPr lang="lv-LV" sz="1300">
                        <a:effectLst/>
                        <a:latin typeface="Georgia" panose="02040502050405020303" pitchFamily="18" charset="0"/>
                        <a:ea typeface="Calibri" panose="020F0502020204030204" pitchFamily="34" charset="0"/>
                        <a:cs typeface="Times New Roman" panose="02020603050405020304" pitchFamily="18" charset="0"/>
                      </a:endParaRPr>
                    </a:p>
                  </a:txBody>
                  <a:tcPr marL="63165" marR="63165" marT="0" marB="0"/>
                </a:tc>
                <a:tc>
                  <a:txBody>
                    <a:bodyPr/>
                    <a:lstStyle/>
                    <a:p>
                      <a:pPr algn="ctr"/>
                      <a:r>
                        <a:rPr lang="en-GB" sz="1300">
                          <a:effectLst/>
                          <a:latin typeface="Georgia" panose="02040502050405020303" pitchFamily="18" charset="0"/>
                        </a:rPr>
                        <a:t>Qualitative</a:t>
                      </a:r>
                      <a:endParaRPr lang="lv-LV" sz="1300">
                        <a:effectLst/>
                        <a:latin typeface="Georgia" panose="02040502050405020303" pitchFamily="18" charset="0"/>
                        <a:ea typeface="Calibri" panose="020F0502020204030204" pitchFamily="34" charset="0"/>
                        <a:cs typeface="Times New Roman" panose="02020603050405020304" pitchFamily="18" charset="0"/>
                      </a:endParaRPr>
                    </a:p>
                  </a:txBody>
                  <a:tcPr marL="63165" marR="63165" marT="0" marB="0"/>
                </a:tc>
                <a:tc>
                  <a:txBody>
                    <a:bodyPr/>
                    <a:lstStyle/>
                    <a:p>
                      <a:pPr algn="just"/>
                      <a:r>
                        <a:rPr lang="en-GB" sz="1300">
                          <a:effectLst/>
                          <a:latin typeface="Georgia" panose="02040502050405020303" pitchFamily="18" charset="0"/>
                        </a:rPr>
                        <a:t>Expert evaluation based on available information</a:t>
                      </a:r>
                      <a:endParaRPr lang="lv-LV" sz="1300">
                        <a:effectLst/>
                        <a:latin typeface="Georgia" panose="02040502050405020303" pitchFamily="18" charset="0"/>
                        <a:ea typeface="Calibri" panose="020F0502020204030204" pitchFamily="34" charset="0"/>
                        <a:cs typeface="Times New Roman" panose="02020603050405020304" pitchFamily="18" charset="0"/>
                      </a:endParaRPr>
                    </a:p>
                  </a:txBody>
                  <a:tcPr marL="63165" marR="63165" marT="0" marB="0"/>
                </a:tc>
                <a:extLst>
                  <a:ext uri="{0D108BD9-81ED-4DB2-BD59-A6C34878D82A}">
                    <a16:rowId xmlns:a16="http://schemas.microsoft.com/office/drawing/2014/main" val="3397688065"/>
                  </a:ext>
                </a:extLst>
              </a:tr>
              <a:tr h="421097">
                <a:tc>
                  <a:txBody>
                    <a:bodyPr/>
                    <a:lstStyle/>
                    <a:p>
                      <a:pPr algn="l"/>
                      <a:r>
                        <a:rPr lang="en-GB" sz="1600" dirty="0">
                          <a:solidFill>
                            <a:schemeClr val="tx1"/>
                          </a:solidFill>
                          <a:effectLst/>
                          <a:latin typeface="Georgia" panose="02040502050405020303" pitchFamily="18" charset="0"/>
                        </a:rPr>
                        <a:t>Impact of local authority</a:t>
                      </a:r>
                      <a:endParaRPr lang="lv-LV" sz="1600" dirty="0">
                        <a:solidFill>
                          <a:schemeClr val="tx1"/>
                        </a:solidFill>
                        <a:effectLst/>
                        <a:latin typeface="Georgia" panose="02040502050405020303" pitchFamily="18" charset="0"/>
                        <a:ea typeface="Calibri" panose="020F0502020204030204" pitchFamily="34" charset="0"/>
                        <a:cs typeface="Times New Roman" panose="02020603050405020304" pitchFamily="18" charset="0"/>
                      </a:endParaRPr>
                    </a:p>
                  </a:txBody>
                  <a:tcPr marL="63165" marR="63165" marT="0" marB="0" anchor="ctr"/>
                </a:tc>
                <a:tc>
                  <a:txBody>
                    <a:bodyPr/>
                    <a:lstStyle/>
                    <a:p>
                      <a:pPr algn="just"/>
                      <a:r>
                        <a:rPr lang="en-GB" sz="1300">
                          <a:effectLst/>
                          <a:latin typeface="Georgia" panose="02040502050405020303" pitchFamily="18" charset="0"/>
                        </a:rPr>
                        <a:t>The opportunity of the municipality to influence the implementation of RES projects.</a:t>
                      </a:r>
                      <a:endParaRPr lang="lv-LV" sz="1300">
                        <a:effectLst/>
                        <a:latin typeface="Georgia" panose="02040502050405020303" pitchFamily="18" charset="0"/>
                        <a:ea typeface="Calibri" panose="020F0502020204030204" pitchFamily="34" charset="0"/>
                        <a:cs typeface="Times New Roman" panose="02020603050405020304" pitchFamily="18" charset="0"/>
                      </a:endParaRPr>
                    </a:p>
                  </a:txBody>
                  <a:tcPr marL="63165" marR="63165" marT="0" marB="0"/>
                </a:tc>
                <a:tc>
                  <a:txBody>
                    <a:bodyPr/>
                    <a:lstStyle/>
                    <a:p>
                      <a:pPr algn="ctr"/>
                      <a:r>
                        <a:rPr lang="en-GB" sz="1300">
                          <a:effectLst/>
                          <a:latin typeface="Georgia" panose="02040502050405020303" pitchFamily="18" charset="0"/>
                        </a:rPr>
                        <a:t>Qualitative</a:t>
                      </a:r>
                      <a:endParaRPr lang="lv-LV" sz="1300">
                        <a:effectLst/>
                        <a:latin typeface="Georgia" panose="02040502050405020303" pitchFamily="18" charset="0"/>
                        <a:ea typeface="Calibri" panose="020F0502020204030204" pitchFamily="34" charset="0"/>
                        <a:cs typeface="Times New Roman" panose="02020603050405020304" pitchFamily="18" charset="0"/>
                      </a:endParaRPr>
                    </a:p>
                  </a:txBody>
                  <a:tcPr marL="63165" marR="63165" marT="0" marB="0"/>
                </a:tc>
                <a:tc>
                  <a:txBody>
                    <a:bodyPr/>
                    <a:lstStyle/>
                    <a:p>
                      <a:pPr algn="just"/>
                      <a:r>
                        <a:rPr lang="en-GB" sz="1300" dirty="0">
                          <a:effectLst/>
                          <a:latin typeface="Georgia" panose="02040502050405020303" pitchFamily="18" charset="0"/>
                        </a:rPr>
                        <a:t>Expert evaluation based on available information</a:t>
                      </a:r>
                      <a:endParaRPr lang="lv-LV" sz="1300" dirty="0">
                        <a:effectLst/>
                        <a:latin typeface="Georgia" panose="02040502050405020303" pitchFamily="18" charset="0"/>
                        <a:ea typeface="Calibri" panose="020F0502020204030204" pitchFamily="34" charset="0"/>
                        <a:cs typeface="Times New Roman" panose="02020603050405020304" pitchFamily="18" charset="0"/>
                      </a:endParaRPr>
                    </a:p>
                  </a:txBody>
                  <a:tcPr marL="63165" marR="63165" marT="0" marB="0"/>
                </a:tc>
                <a:extLst>
                  <a:ext uri="{0D108BD9-81ED-4DB2-BD59-A6C34878D82A}">
                    <a16:rowId xmlns:a16="http://schemas.microsoft.com/office/drawing/2014/main" val="1780744434"/>
                  </a:ext>
                </a:extLst>
              </a:tr>
            </a:tbl>
          </a:graphicData>
        </a:graphic>
      </p:graphicFrame>
      <p:sp>
        <p:nvSpPr>
          <p:cNvPr id="4" name="Date Placeholder 3">
            <a:extLst>
              <a:ext uri="{FF2B5EF4-FFF2-40B4-BE49-F238E27FC236}">
                <a16:creationId xmlns:a16="http://schemas.microsoft.com/office/drawing/2014/main" id="{41F63F09-801F-4987-83FD-5186A8A670BB}"/>
              </a:ext>
            </a:extLst>
          </p:cNvPr>
          <p:cNvSpPr>
            <a:spLocks noGrp="1"/>
          </p:cNvSpPr>
          <p:nvPr>
            <p:ph type="dt" sz="half" idx="10"/>
          </p:nvPr>
        </p:nvSpPr>
        <p:spPr/>
        <p:txBody>
          <a:bodyPr/>
          <a:lstStyle/>
          <a:p>
            <a:fld id="{9F1E3D83-9E52-4F3A-AE19-FBF4A6BE1CF8}" type="datetime1">
              <a:rPr lang="lv-LV" smtClean="0"/>
              <a:pPr/>
              <a:t>16.02.2022</a:t>
            </a:fld>
            <a:endParaRPr lang="lv-LV"/>
          </a:p>
        </p:txBody>
      </p:sp>
      <p:sp>
        <p:nvSpPr>
          <p:cNvPr id="5" name="Footer Placeholder 4">
            <a:extLst>
              <a:ext uri="{FF2B5EF4-FFF2-40B4-BE49-F238E27FC236}">
                <a16:creationId xmlns:a16="http://schemas.microsoft.com/office/drawing/2014/main" id="{1E25FF34-9C8D-4A01-9A90-F488095BF65B}"/>
              </a:ext>
            </a:extLst>
          </p:cNvPr>
          <p:cNvSpPr>
            <a:spLocks noGrp="1"/>
          </p:cNvSpPr>
          <p:nvPr>
            <p:ph type="ftr" sz="quarter" idx="11"/>
          </p:nvPr>
        </p:nvSpPr>
        <p:spPr/>
        <p:txBody>
          <a:bodyPr/>
          <a:lstStyle/>
          <a:p>
            <a:r>
              <a:rPr lang="lv-LV"/>
              <a:t>RTU EVIF Vides aizsardzības un siltuma sistēmu institūts</a:t>
            </a:r>
            <a:endParaRPr lang="lv-LV" dirty="0"/>
          </a:p>
        </p:txBody>
      </p:sp>
      <p:sp>
        <p:nvSpPr>
          <p:cNvPr id="6" name="Slide Number Placeholder 5">
            <a:extLst>
              <a:ext uri="{FF2B5EF4-FFF2-40B4-BE49-F238E27FC236}">
                <a16:creationId xmlns:a16="http://schemas.microsoft.com/office/drawing/2014/main" id="{CDCAE73D-655B-4977-A097-C7E5006514D8}"/>
              </a:ext>
            </a:extLst>
          </p:cNvPr>
          <p:cNvSpPr>
            <a:spLocks noGrp="1"/>
          </p:cNvSpPr>
          <p:nvPr>
            <p:ph type="sldNum" sz="quarter" idx="12"/>
          </p:nvPr>
        </p:nvSpPr>
        <p:spPr/>
        <p:txBody>
          <a:bodyPr/>
          <a:lstStyle/>
          <a:p>
            <a:fld id="{22AF5885-8C96-4DA3-88C8-950E9AF394B8}" type="slidenum">
              <a:rPr lang="lv-LV" smtClean="0"/>
              <a:pPr/>
              <a:t>28</a:t>
            </a:fld>
            <a:endParaRPr lang="lv-LV"/>
          </a:p>
        </p:txBody>
      </p:sp>
    </p:spTree>
    <p:extLst>
      <p:ext uri="{BB962C8B-B14F-4D97-AF65-F5344CB8AC3E}">
        <p14:creationId xmlns:p14="http://schemas.microsoft.com/office/powerpoint/2010/main" val="245076309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2783F43A-06EB-4641-A0C9-1B54F3279903}"/>
              </a:ext>
            </a:extLst>
          </p:cNvPr>
          <p:cNvSpPr>
            <a:spLocks noGrp="1"/>
          </p:cNvSpPr>
          <p:nvPr>
            <p:ph type="title"/>
          </p:nvPr>
        </p:nvSpPr>
        <p:spPr>
          <a:xfrm>
            <a:off x="434954" y="301965"/>
            <a:ext cx="9452429" cy="622043"/>
          </a:xfrm>
        </p:spPr>
        <p:txBody>
          <a:bodyPr>
            <a:normAutofit/>
          </a:bodyPr>
          <a:lstStyle/>
          <a:p>
            <a:r>
              <a:rPr lang="lv-LV" sz="3000" dirty="0">
                <a:latin typeface="Georgia" panose="02040502050405020303" pitchFamily="18" charset="0"/>
              </a:rPr>
              <a:t>A</a:t>
            </a:r>
            <a:r>
              <a:rPr lang="en-US" sz="3000" dirty="0" err="1">
                <a:latin typeface="Georgia" panose="02040502050405020303" pitchFamily="18" charset="0"/>
              </a:rPr>
              <a:t>nalysed</a:t>
            </a:r>
            <a:r>
              <a:rPr lang="en-US" sz="3000" dirty="0">
                <a:latin typeface="Georgia" panose="02040502050405020303" pitchFamily="18" charset="0"/>
              </a:rPr>
              <a:t> projects and the timeline</a:t>
            </a:r>
          </a:p>
        </p:txBody>
      </p:sp>
      <p:graphicFrame>
        <p:nvGraphicFramePr>
          <p:cNvPr id="7" name="Satura vietturis 6">
            <a:extLst>
              <a:ext uri="{FF2B5EF4-FFF2-40B4-BE49-F238E27FC236}">
                <a16:creationId xmlns:a16="http://schemas.microsoft.com/office/drawing/2014/main" id="{39AB861B-C3B8-45F8-8521-00E1036D91BF}"/>
              </a:ext>
            </a:extLst>
          </p:cNvPr>
          <p:cNvGraphicFramePr>
            <a:graphicFrameLocks noGrp="1"/>
          </p:cNvGraphicFramePr>
          <p:nvPr>
            <p:ph idx="1"/>
            <p:extLst>
              <p:ext uri="{D42A27DB-BD31-4B8C-83A1-F6EECF244321}">
                <p14:modId xmlns:p14="http://schemas.microsoft.com/office/powerpoint/2010/main" val="771418118"/>
              </p:ext>
            </p:extLst>
          </p:nvPr>
        </p:nvGraphicFramePr>
        <p:xfrm>
          <a:off x="449356" y="845587"/>
          <a:ext cx="5818652" cy="5334000"/>
        </p:xfrm>
        <a:graphic>
          <a:graphicData uri="http://schemas.openxmlformats.org/drawingml/2006/table">
            <a:tbl>
              <a:tblPr firstRow="1" firstCol="1" bandRow="1">
                <a:tableStyleId>{5C22544A-7EE6-4342-B048-85BDC9FD1C3A}</a:tableStyleId>
              </a:tblPr>
              <a:tblGrid>
                <a:gridCol w="987361">
                  <a:extLst>
                    <a:ext uri="{9D8B030D-6E8A-4147-A177-3AD203B41FA5}">
                      <a16:colId xmlns:a16="http://schemas.microsoft.com/office/drawing/2014/main" val="1260356069"/>
                    </a:ext>
                  </a:extLst>
                </a:gridCol>
                <a:gridCol w="314803">
                  <a:extLst>
                    <a:ext uri="{9D8B030D-6E8A-4147-A177-3AD203B41FA5}">
                      <a16:colId xmlns:a16="http://schemas.microsoft.com/office/drawing/2014/main" val="840726922"/>
                    </a:ext>
                  </a:extLst>
                </a:gridCol>
                <a:gridCol w="3236327">
                  <a:extLst>
                    <a:ext uri="{9D8B030D-6E8A-4147-A177-3AD203B41FA5}">
                      <a16:colId xmlns:a16="http://schemas.microsoft.com/office/drawing/2014/main" val="3549273964"/>
                    </a:ext>
                  </a:extLst>
                </a:gridCol>
                <a:gridCol w="1280161">
                  <a:extLst>
                    <a:ext uri="{9D8B030D-6E8A-4147-A177-3AD203B41FA5}">
                      <a16:colId xmlns:a16="http://schemas.microsoft.com/office/drawing/2014/main" val="2546557712"/>
                    </a:ext>
                  </a:extLst>
                </a:gridCol>
              </a:tblGrid>
              <a:tr h="187294">
                <a:tc>
                  <a:txBody>
                    <a:bodyPr/>
                    <a:lstStyle/>
                    <a:p>
                      <a:pPr algn="ctr">
                        <a:lnSpc>
                          <a:spcPct val="150000"/>
                        </a:lnSpc>
                      </a:pPr>
                      <a:r>
                        <a:rPr lang="en-GB" sz="1400" dirty="0">
                          <a:effectLst/>
                          <a:latin typeface="Georgia" panose="02040502050405020303" pitchFamily="18" charset="0"/>
                        </a:rPr>
                        <a:t>Country</a:t>
                      </a:r>
                      <a:endParaRPr lang="en-US" sz="1400" dirty="0">
                        <a:effectLst/>
                        <a:latin typeface="Georgia" panose="02040502050405020303" pitchFamily="18" charset="0"/>
                        <a:ea typeface="Calibri" panose="020F0502020204030204" pitchFamily="34" charset="0"/>
                        <a:cs typeface="Times New Roman" panose="02020603050405020304" pitchFamily="18" charset="0"/>
                      </a:endParaRPr>
                    </a:p>
                  </a:txBody>
                  <a:tcPr marL="42439" marR="42439" marT="0" marB="0">
                    <a:solidFill>
                      <a:schemeClr val="accent1">
                        <a:lumMod val="50000"/>
                      </a:schemeClr>
                    </a:solidFill>
                  </a:tcPr>
                </a:tc>
                <a:tc gridSpan="2">
                  <a:txBody>
                    <a:bodyPr/>
                    <a:lstStyle/>
                    <a:p>
                      <a:pPr algn="ctr">
                        <a:lnSpc>
                          <a:spcPct val="150000"/>
                        </a:lnSpc>
                      </a:pPr>
                      <a:r>
                        <a:rPr lang="en-GB" sz="1400" dirty="0">
                          <a:effectLst/>
                          <a:latin typeface="Georgia" panose="02040502050405020303" pitchFamily="18" charset="0"/>
                        </a:rPr>
                        <a:t>Project name, capacity</a:t>
                      </a:r>
                      <a:endParaRPr lang="en-US" sz="1400" dirty="0">
                        <a:effectLst/>
                        <a:latin typeface="Georgia" panose="02040502050405020303" pitchFamily="18" charset="0"/>
                        <a:ea typeface="Calibri" panose="020F0502020204030204" pitchFamily="34" charset="0"/>
                        <a:cs typeface="Times New Roman" panose="02020603050405020304" pitchFamily="18" charset="0"/>
                      </a:endParaRPr>
                    </a:p>
                  </a:txBody>
                  <a:tcPr marL="42439" marR="42439" marT="0" marB="0">
                    <a:solidFill>
                      <a:schemeClr val="accent1">
                        <a:lumMod val="50000"/>
                      </a:schemeClr>
                    </a:solidFill>
                  </a:tcPr>
                </a:tc>
                <a:tc hMerge="1">
                  <a:txBody>
                    <a:bodyPr/>
                    <a:lstStyle/>
                    <a:p>
                      <a:pPr algn="ctr">
                        <a:lnSpc>
                          <a:spcPct val="150000"/>
                        </a:lnSpc>
                      </a:pPr>
                      <a:endParaRPr lang="en-US" sz="1400" dirty="0">
                        <a:effectLst/>
                        <a:latin typeface="Georgia" panose="02040502050405020303" pitchFamily="18" charset="0"/>
                        <a:ea typeface="Calibri" panose="020F0502020204030204" pitchFamily="34" charset="0"/>
                        <a:cs typeface="Times New Roman" panose="02020603050405020304" pitchFamily="18" charset="0"/>
                      </a:endParaRPr>
                    </a:p>
                  </a:txBody>
                  <a:tcPr marL="42439" marR="42439" marT="0" marB="0"/>
                </a:tc>
                <a:tc>
                  <a:txBody>
                    <a:bodyPr/>
                    <a:lstStyle/>
                    <a:p>
                      <a:pPr algn="ctr">
                        <a:lnSpc>
                          <a:spcPct val="150000"/>
                        </a:lnSpc>
                      </a:pPr>
                      <a:r>
                        <a:rPr lang="en-GB" sz="1400" dirty="0">
                          <a:effectLst/>
                          <a:latin typeface="Georgia" panose="02040502050405020303" pitchFamily="18" charset="0"/>
                        </a:rPr>
                        <a:t>Timeline</a:t>
                      </a:r>
                      <a:endParaRPr lang="en-US" sz="1200" dirty="0">
                        <a:effectLst/>
                        <a:latin typeface="Georgia" panose="02040502050405020303" pitchFamily="18" charset="0"/>
                        <a:ea typeface="Calibri" panose="020F0502020204030204" pitchFamily="34" charset="0"/>
                        <a:cs typeface="Times New Roman" panose="02020603050405020304" pitchFamily="18" charset="0"/>
                      </a:endParaRPr>
                    </a:p>
                  </a:txBody>
                  <a:tcPr marL="42439" marR="42439" marT="0" marB="0">
                    <a:solidFill>
                      <a:schemeClr val="accent1">
                        <a:lumMod val="50000"/>
                      </a:schemeClr>
                    </a:solidFill>
                  </a:tcPr>
                </a:tc>
                <a:extLst>
                  <a:ext uri="{0D108BD9-81ED-4DB2-BD59-A6C34878D82A}">
                    <a16:rowId xmlns:a16="http://schemas.microsoft.com/office/drawing/2014/main" val="2329543648"/>
                  </a:ext>
                </a:extLst>
              </a:tr>
              <a:tr h="187294">
                <a:tc gridSpan="4">
                  <a:txBody>
                    <a:bodyPr/>
                    <a:lstStyle/>
                    <a:p>
                      <a:pPr algn="ctr">
                        <a:lnSpc>
                          <a:spcPct val="150000"/>
                        </a:lnSpc>
                      </a:pPr>
                      <a:r>
                        <a:rPr lang="en-GB" sz="1400" dirty="0">
                          <a:effectLst/>
                          <a:latin typeface="Georgia" panose="02040502050405020303" pitchFamily="18" charset="0"/>
                        </a:rPr>
                        <a:t>Onshore wind projects</a:t>
                      </a:r>
                      <a:endParaRPr lang="en-US" sz="1400" dirty="0">
                        <a:effectLst/>
                        <a:latin typeface="Georgia" panose="02040502050405020303" pitchFamily="18" charset="0"/>
                        <a:ea typeface="Calibri" panose="020F0502020204030204" pitchFamily="34" charset="0"/>
                        <a:cs typeface="Times New Roman" panose="02020603050405020304" pitchFamily="18" charset="0"/>
                      </a:endParaRPr>
                    </a:p>
                  </a:txBody>
                  <a:tcPr marL="42439" marR="42439" marT="0" marB="0">
                    <a:solidFill>
                      <a:schemeClr val="accent1">
                        <a:lumMod val="50000"/>
                      </a:schemeClr>
                    </a:solidFill>
                  </a:tcPr>
                </a:tc>
                <a:tc hMerge="1">
                  <a:txBody>
                    <a:bodyPr/>
                    <a:lstStyle/>
                    <a:p>
                      <a:endParaRPr lang="en-US"/>
                    </a:p>
                  </a:txBody>
                  <a:tcPr/>
                </a:tc>
                <a:tc hMerge="1">
                  <a:txBody>
                    <a:bodyPr/>
                    <a:lstStyle/>
                    <a:p>
                      <a:endParaRPr lang="en-US"/>
                    </a:p>
                  </a:txBody>
                  <a:tcPr/>
                </a:tc>
                <a:tc hMerge="1">
                  <a:txBody>
                    <a:bodyPr/>
                    <a:lstStyle/>
                    <a:p>
                      <a:pPr algn="ctr">
                        <a:lnSpc>
                          <a:spcPct val="150000"/>
                        </a:lnSpc>
                      </a:pPr>
                      <a:endParaRPr lang="en-US" sz="1400" dirty="0">
                        <a:effectLst/>
                        <a:latin typeface="Georgia" panose="02040502050405020303" pitchFamily="18" charset="0"/>
                        <a:ea typeface="Calibri" panose="020F0502020204030204" pitchFamily="34" charset="0"/>
                        <a:cs typeface="Times New Roman" panose="02020603050405020304" pitchFamily="18" charset="0"/>
                      </a:endParaRPr>
                    </a:p>
                  </a:txBody>
                  <a:tcPr marL="42439" marR="42439" marT="0" marB="0"/>
                </a:tc>
                <a:extLst>
                  <a:ext uri="{0D108BD9-81ED-4DB2-BD59-A6C34878D82A}">
                    <a16:rowId xmlns:a16="http://schemas.microsoft.com/office/drawing/2014/main" val="1372078217"/>
                  </a:ext>
                </a:extLst>
              </a:tr>
              <a:tr h="187294">
                <a:tc gridSpan="2">
                  <a:txBody>
                    <a:bodyPr/>
                    <a:lstStyle/>
                    <a:p>
                      <a:pPr algn="ctr">
                        <a:lnSpc>
                          <a:spcPct val="150000"/>
                        </a:lnSpc>
                      </a:pPr>
                      <a:r>
                        <a:rPr lang="en-GB" sz="1400">
                          <a:effectLst/>
                          <a:latin typeface="Georgia" panose="02040502050405020303" pitchFamily="18" charset="0"/>
                        </a:rPr>
                        <a:t>Norway</a:t>
                      </a:r>
                      <a:endParaRPr lang="en-US" sz="1400">
                        <a:effectLst/>
                        <a:latin typeface="Georgia" panose="02040502050405020303" pitchFamily="18" charset="0"/>
                        <a:ea typeface="Calibri" panose="020F0502020204030204" pitchFamily="34" charset="0"/>
                        <a:cs typeface="Times New Roman" panose="02020603050405020304" pitchFamily="18" charset="0"/>
                      </a:endParaRPr>
                    </a:p>
                  </a:txBody>
                  <a:tcPr marL="42439" marR="42439" marT="0" marB="0"/>
                </a:tc>
                <a:tc hMerge="1">
                  <a:txBody>
                    <a:bodyPr/>
                    <a:lstStyle/>
                    <a:p>
                      <a:pPr algn="ctr">
                        <a:lnSpc>
                          <a:spcPct val="150000"/>
                        </a:lnSpc>
                      </a:pPr>
                      <a:r>
                        <a:rPr lang="en-GB" sz="1400">
                          <a:effectLst/>
                          <a:latin typeface="Georgia" panose="02040502050405020303" pitchFamily="18" charset="0"/>
                        </a:rPr>
                        <a:t>Raggovidda Wind Farm (45MW)</a:t>
                      </a:r>
                      <a:endParaRPr lang="en-US" sz="1400">
                        <a:effectLst/>
                        <a:latin typeface="Georgia" panose="02040502050405020303" pitchFamily="18" charset="0"/>
                        <a:ea typeface="Calibri" panose="020F0502020204030204" pitchFamily="34" charset="0"/>
                        <a:cs typeface="Times New Roman" panose="02020603050405020304" pitchFamily="18" charset="0"/>
                      </a:endParaRPr>
                    </a:p>
                  </a:txBody>
                  <a:tcPr marL="42439" marR="42439" marT="0" marB="0"/>
                </a:tc>
                <a:tc>
                  <a:txBody>
                    <a:bodyPr/>
                    <a:lstStyle/>
                    <a:p>
                      <a:pPr algn="ctr"/>
                      <a:r>
                        <a:rPr lang="en-GB" sz="1400" dirty="0" err="1">
                          <a:effectLst/>
                          <a:latin typeface="Georgia" panose="02040502050405020303" pitchFamily="18" charset="0"/>
                        </a:rPr>
                        <a:t>Raggovidda</a:t>
                      </a:r>
                      <a:r>
                        <a:rPr lang="en-GB" sz="1400" dirty="0">
                          <a:effectLst/>
                          <a:latin typeface="Georgia" panose="02040502050405020303" pitchFamily="18" charset="0"/>
                        </a:rPr>
                        <a:t> Wind Farm (45MW)</a:t>
                      </a:r>
                      <a:endParaRPr lang="en-US" dirty="0"/>
                    </a:p>
                  </a:txBody>
                  <a:tcPr marL="42439" marR="42439" marT="0" marB="0"/>
                </a:tc>
                <a:tc>
                  <a:txBody>
                    <a:bodyPr/>
                    <a:lstStyle/>
                    <a:p>
                      <a:pPr marL="24765" algn="ctr">
                        <a:lnSpc>
                          <a:spcPct val="150000"/>
                        </a:lnSpc>
                      </a:pPr>
                      <a:r>
                        <a:rPr lang="en-GB" sz="1400">
                          <a:effectLst/>
                          <a:latin typeface="Georgia" panose="02040502050405020303" pitchFamily="18" charset="0"/>
                        </a:rPr>
                        <a:t>2010 - 2014</a:t>
                      </a:r>
                      <a:endParaRPr lang="en-US" sz="1400">
                        <a:effectLst/>
                        <a:latin typeface="Georgia" panose="02040502050405020303" pitchFamily="18" charset="0"/>
                        <a:ea typeface="Calibri" panose="020F0502020204030204" pitchFamily="34" charset="0"/>
                        <a:cs typeface="Times New Roman" panose="02020603050405020304" pitchFamily="18" charset="0"/>
                      </a:endParaRPr>
                    </a:p>
                  </a:txBody>
                  <a:tcPr marL="42439" marR="42439" marT="0" marB="0"/>
                </a:tc>
                <a:extLst>
                  <a:ext uri="{0D108BD9-81ED-4DB2-BD59-A6C34878D82A}">
                    <a16:rowId xmlns:a16="http://schemas.microsoft.com/office/drawing/2014/main" val="2295334779"/>
                  </a:ext>
                </a:extLst>
              </a:tr>
              <a:tr h="187294">
                <a:tc gridSpan="2">
                  <a:txBody>
                    <a:bodyPr/>
                    <a:lstStyle/>
                    <a:p>
                      <a:pPr algn="ctr">
                        <a:lnSpc>
                          <a:spcPct val="150000"/>
                        </a:lnSpc>
                      </a:pPr>
                      <a:r>
                        <a:rPr lang="en-GB" sz="1400">
                          <a:effectLst/>
                          <a:latin typeface="Georgia" panose="02040502050405020303" pitchFamily="18" charset="0"/>
                        </a:rPr>
                        <a:t>Sweden</a:t>
                      </a:r>
                      <a:endParaRPr lang="en-US" sz="1400">
                        <a:effectLst/>
                        <a:latin typeface="Georgia" panose="02040502050405020303" pitchFamily="18" charset="0"/>
                        <a:ea typeface="Calibri" panose="020F0502020204030204" pitchFamily="34" charset="0"/>
                        <a:cs typeface="Times New Roman" panose="02020603050405020304" pitchFamily="18" charset="0"/>
                      </a:endParaRPr>
                    </a:p>
                  </a:txBody>
                  <a:tcPr marL="42439" marR="42439" marT="0" marB="0"/>
                </a:tc>
                <a:tc hMerge="1">
                  <a:txBody>
                    <a:bodyPr/>
                    <a:lstStyle/>
                    <a:p>
                      <a:pPr algn="ctr">
                        <a:lnSpc>
                          <a:spcPct val="150000"/>
                        </a:lnSpc>
                      </a:pPr>
                      <a:r>
                        <a:rPr lang="en-GB" sz="1400">
                          <a:effectLst/>
                          <a:latin typeface="Georgia" panose="02040502050405020303" pitchFamily="18" charset="0"/>
                        </a:rPr>
                        <a:t>Sjisjka wind farm (78MW)</a:t>
                      </a:r>
                      <a:endParaRPr lang="en-US" sz="1400">
                        <a:effectLst/>
                        <a:latin typeface="Georgia" panose="02040502050405020303" pitchFamily="18" charset="0"/>
                        <a:ea typeface="Calibri" panose="020F0502020204030204" pitchFamily="34" charset="0"/>
                        <a:cs typeface="Times New Roman" panose="02020603050405020304" pitchFamily="18" charset="0"/>
                      </a:endParaRPr>
                    </a:p>
                  </a:txBody>
                  <a:tcPr marL="42439" marR="42439" marT="0" marB="0"/>
                </a:tc>
                <a:tc>
                  <a:txBody>
                    <a:bodyPr/>
                    <a:lstStyle/>
                    <a:p>
                      <a:pPr algn="ctr"/>
                      <a:r>
                        <a:rPr lang="en-GB" sz="1400" dirty="0" err="1">
                          <a:effectLst/>
                          <a:latin typeface="Georgia" panose="02040502050405020303" pitchFamily="18" charset="0"/>
                        </a:rPr>
                        <a:t>Sjisjka</a:t>
                      </a:r>
                      <a:r>
                        <a:rPr lang="en-GB" sz="1400" dirty="0">
                          <a:effectLst/>
                          <a:latin typeface="Georgia" panose="02040502050405020303" pitchFamily="18" charset="0"/>
                        </a:rPr>
                        <a:t> wind farm (78MW)</a:t>
                      </a:r>
                      <a:endParaRPr lang="en-US" dirty="0"/>
                    </a:p>
                  </a:txBody>
                  <a:tcPr marL="42439" marR="42439" marT="0" marB="0"/>
                </a:tc>
                <a:tc>
                  <a:txBody>
                    <a:bodyPr/>
                    <a:lstStyle/>
                    <a:p>
                      <a:pPr marL="24765" algn="ctr">
                        <a:lnSpc>
                          <a:spcPct val="150000"/>
                        </a:lnSpc>
                      </a:pPr>
                      <a:r>
                        <a:rPr lang="en-GB" sz="1400">
                          <a:effectLst/>
                          <a:latin typeface="Georgia" panose="02040502050405020303" pitchFamily="18" charset="0"/>
                        </a:rPr>
                        <a:t>2011-2012</a:t>
                      </a:r>
                      <a:endParaRPr lang="en-US" sz="1400">
                        <a:effectLst/>
                        <a:latin typeface="Georgia" panose="02040502050405020303" pitchFamily="18" charset="0"/>
                        <a:ea typeface="Calibri" panose="020F0502020204030204" pitchFamily="34" charset="0"/>
                        <a:cs typeface="Times New Roman" panose="02020603050405020304" pitchFamily="18" charset="0"/>
                      </a:endParaRPr>
                    </a:p>
                  </a:txBody>
                  <a:tcPr marL="42439" marR="42439" marT="0" marB="0"/>
                </a:tc>
                <a:extLst>
                  <a:ext uri="{0D108BD9-81ED-4DB2-BD59-A6C34878D82A}">
                    <a16:rowId xmlns:a16="http://schemas.microsoft.com/office/drawing/2014/main" val="1723522785"/>
                  </a:ext>
                </a:extLst>
              </a:tr>
              <a:tr h="187748">
                <a:tc gridSpan="2">
                  <a:txBody>
                    <a:bodyPr/>
                    <a:lstStyle/>
                    <a:p>
                      <a:pPr algn="ctr">
                        <a:lnSpc>
                          <a:spcPct val="150000"/>
                        </a:lnSpc>
                      </a:pPr>
                      <a:r>
                        <a:rPr lang="en-GB" sz="1400">
                          <a:effectLst/>
                          <a:latin typeface="Georgia" panose="02040502050405020303" pitchFamily="18" charset="0"/>
                        </a:rPr>
                        <a:t>Finland</a:t>
                      </a:r>
                      <a:endParaRPr lang="en-US" sz="1400">
                        <a:effectLst/>
                        <a:latin typeface="Georgia" panose="02040502050405020303" pitchFamily="18" charset="0"/>
                        <a:ea typeface="Calibri" panose="020F0502020204030204" pitchFamily="34" charset="0"/>
                        <a:cs typeface="Times New Roman" panose="02020603050405020304" pitchFamily="18" charset="0"/>
                      </a:endParaRPr>
                    </a:p>
                  </a:txBody>
                  <a:tcPr marL="42439" marR="42439" marT="0" marB="0"/>
                </a:tc>
                <a:tc hMerge="1">
                  <a:txBody>
                    <a:bodyPr/>
                    <a:lstStyle/>
                    <a:p>
                      <a:pPr algn="ctr">
                        <a:lnSpc>
                          <a:spcPct val="150000"/>
                        </a:lnSpc>
                      </a:pPr>
                      <a:r>
                        <a:rPr lang="en-GB" sz="1400">
                          <a:effectLst/>
                          <a:latin typeface="Georgia" panose="02040502050405020303" pitchFamily="18" charset="0"/>
                        </a:rPr>
                        <a:t>Kalax wind park in Närpes(Fortum) (90MW)</a:t>
                      </a:r>
                      <a:endParaRPr lang="en-US" sz="1400">
                        <a:effectLst/>
                        <a:latin typeface="Georgia" panose="02040502050405020303" pitchFamily="18" charset="0"/>
                        <a:ea typeface="Calibri" panose="020F0502020204030204" pitchFamily="34" charset="0"/>
                        <a:cs typeface="Times New Roman" panose="02020603050405020304" pitchFamily="18" charset="0"/>
                      </a:endParaRPr>
                    </a:p>
                  </a:txBody>
                  <a:tcPr marL="42439" marR="42439" marT="0" marB="0"/>
                </a:tc>
                <a:tc>
                  <a:txBody>
                    <a:bodyPr/>
                    <a:lstStyle/>
                    <a:p>
                      <a:pPr algn="ctr"/>
                      <a:r>
                        <a:rPr lang="en-GB" sz="1400" dirty="0" err="1">
                          <a:effectLst/>
                          <a:latin typeface="Georgia" panose="02040502050405020303" pitchFamily="18" charset="0"/>
                        </a:rPr>
                        <a:t>Kalax</a:t>
                      </a:r>
                      <a:r>
                        <a:rPr lang="en-GB" sz="1400" dirty="0">
                          <a:effectLst/>
                          <a:latin typeface="Georgia" panose="02040502050405020303" pitchFamily="18" charset="0"/>
                        </a:rPr>
                        <a:t> wind park in </a:t>
                      </a:r>
                      <a:r>
                        <a:rPr lang="en-GB" sz="1400" dirty="0" err="1">
                          <a:effectLst/>
                          <a:latin typeface="Georgia" panose="02040502050405020303" pitchFamily="18" charset="0"/>
                        </a:rPr>
                        <a:t>Närpes</a:t>
                      </a:r>
                      <a:r>
                        <a:rPr lang="en-GB" sz="1400" dirty="0">
                          <a:effectLst/>
                          <a:latin typeface="Georgia" panose="02040502050405020303" pitchFamily="18" charset="0"/>
                        </a:rPr>
                        <a:t>(Fortum) (90MW)</a:t>
                      </a:r>
                      <a:endParaRPr lang="en-US" dirty="0"/>
                    </a:p>
                  </a:txBody>
                  <a:tcPr marL="42439" marR="42439" marT="0" marB="0"/>
                </a:tc>
                <a:tc>
                  <a:txBody>
                    <a:bodyPr/>
                    <a:lstStyle/>
                    <a:p>
                      <a:pPr marL="24765" algn="ctr">
                        <a:lnSpc>
                          <a:spcPct val="150000"/>
                        </a:lnSpc>
                      </a:pPr>
                      <a:r>
                        <a:rPr lang="en-GB" sz="1400" dirty="0">
                          <a:effectLst/>
                          <a:latin typeface="Georgia" panose="02040502050405020303" pitchFamily="18" charset="0"/>
                        </a:rPr>
                        <a:t>2017-2021</a:t>
                      </a:r>
                      <a:endParaRPr lang="en-US" sz="1400" dirty="0">
                        <a:effectLst/>
                        <a:latin typeface="Georgia" panose="02040502050405020303" pitchFamily="18" charset="0"/>
                        <a:ea typeface="Calibri" panose="020F0502020204030204" pitchFamily="34" charset="0"/>
                        <a:cs typeface="Times New Roman" panose="02020603050405020304" pitchFamily="18" charset="0"/>
                      </a:endParaRPr>
                    </a:p>
                  </a:txBody>
                  <a:tcPr marL="42439" marR="42439" marT="0" marB="0"/>
                </a:tc>
                <a:extLst>
                  <a:ext uri="{0D108BD9-81ED-4DB2-BD59-A6C34878D82A}">
                    <a16:rowId xmlns:a16="http://schemas.microsoft.com/office/drawing/2014/main" val="4216754900"/>
                  </a:ext>
                </a:extLst>
              </a:tr>
              <a:tr h="187748">
                <a:tc gridSpan="2">
                  <a:txBody>
                    <a:bodyPr/>
                    <a:lstStyle/>
                    <a:p>
                      <a:pPr algn="ctr">
                        <a:lnSpc>
                          <a:spcPct val="150000"/>
                        </a:lnSpc>
                      </a:pPr>
                      <a:r>
                        <a:rPr lang="en-GB" sz="1400">
                          <a:effectLst/>
                          <a:latin typeface="Georgia" panose="02040502050405020303" pitchFamily="18" charset="0"/>
                        </a:rPr>
                        <a:t>Estonia</a:t>
                      </a:r>
                      <a:endParaRPr lang="en-US" sz="1400">
                        <a:effectLst/>
                        <a:latin typeface="Georgia" panose="02040502050405020303" pitchFamily="18" charset="0"/>
                        <a:ea typeface="Calibri" panose="020F0502020204030204" pitchFamily="34" charset="0"/>
                        <a:cs typeface="Times New Roman" panose="02020603050405020304" pitchFamily="18" charset="0"/>
                      </a:endParaRPr>
                    </a:p>
                  </a:txBody>
                  <a:tcPr marL="42439" marR="42439" marT="0" marB="0"/>
                </a:tc>
                <a:tc hMerge="1">
                  <a:txBody>
                    <a:bodyPr/>
                    <a:lstStyle/>
                    <a:p>
                      <a:pPr algn="ctr">
                        <a:lnSpc>
                          <a:spcPct val="150000"/>
                        </a:lnSpc>
                      </a:pPr>
                      <a:r>
                        <a:rPr lang="en-GB" sz="1400">
                          <a:effectLst/>
                          <a:latin typeface="Georgia" panose="02040502050405020303" pitchFamily="18" charset="0"/>
                        </a:rPr>
                        <a:t>Paldiski Onshore Wind Farm (22,5MW)</a:t>
                      </a:r>
                      <a:endParaRPr lang="en-US" sz="1400">
                        <a:effectLst/>
                        <a:latin typeface="Georgia" panose="02040502050405020303" pitchFamily="18" charset="0"/>
                        <a:ea typeface="Calibri" panose="020F0502020204030204" pitchFamily="34" charset="0"/>
                        <a:cs typeface="Times New Roman" panose="02020603050405020304" pitchFamily="18" charset="0"/>
                      </a:endParaRPr>
                    </a:p>
                  </a:txBody>
                  <a:tcPr marL="42439" marR="42439" marT="0" marB="0"/>
                </a:tc>
                <a:tc>
                  <a:txBody>
                    <a:bodyPr/>
                    <a:lstStyle/>
                    <a:p>
                      <a:pPr algn="ctr"/>
                      <a:r>
                        <a:rPr lang="en-GB" sz="1400" dirty="0" err="1">
                          <a:effectLst/>
                          <a:latin typeface="Georgia" panose="02040502050405020303" pitchFamily="18" charset="0"/>
                        </a:rPr>
                        <a:t>Paldiski</a:t>
                      </a:r>
                      <a:r>
                        <a:rPr lang="en-GB" sz="1400" dirty="0">
                          <a:effectLst/>
                          <a:latin typeface="Georgia" panose="02040502050405020303" pitchFamily="18" charset="0"/>
                        </a:rPr>
                        <a:t> Onshore Wind Farm (22,5MW)</a:t>
                      </a:r>
                      <a:endParaRPr lang="en-US" dirty="0"/>
                    </a:p>
                  </a:txBody>
                  <a:tcPr marL="42439" marR="42439" marT="0" marB="0"/>
                </a:tc>
                <a:tc>
                  <a:txBody>
                    <a:bodyPr/>
                    <a:lstStyle/>
                    <a:p>
                      <a:pPr marL="24765" algn="ctr">
                        <a:lnSpc>
                          <a:spcPct val="150000"/>
                        </a:lnSpc>
                      </a:pPr>
                      <a:r>
                        <a:rPr lang="en-GB" sz="1400">
                          <a:effectLst/>
                          <a:latin typeface="Georgia" panose="02040502050405020303" pitchFamily="18" charset="0"/>
                        </a:rPr>
                        <a:t>2008-2013</a:t>
                      </a:r>
                      <a:endParaRPr lang="en-US" sz="1400" dirty="0">
                        <a:effectLst/>
                        <a:latin typeface="Georgia" panose="02040502050405020303" pitchFamily="18" charset="0"/>
                        <a:ea typeface="Calibri" panose="020F0502020204030204" pitchFamily="34" charset="0"/>
                        <a:cs typeface="Times New Roman" panose="02020603050405020304" pitchFamily="18" charset="0"/>
                      </a:endParaRPr>
                    </a:p>
                  </a:txBody>
                  <a:tcPr marL="42439" marR="42439" marT="0" marB="0"/>
                </a:tc>
                <a:extLst>
                  <a:ext uri="{0D108BD9-81ED-4DB2-BD59-A6C34878D82A}">
                    <a16:rowId xmlns:a16="http://schemas.microsoft.com/office/drawing/2014/main" val="2843704221"/>
                  </a:ext>
                </a:extLst>
              </a:tr>
              <a:tr h="187294">
                <a:tc gridSpan="2">
                  <a:txBody>
                    <a:bodyPr/>
                    <a:lstStyle/>
                    <a:p>
                      <a:pPr algn="ctr">
                        <a:lnSpc>
                          <a:spcPct val="150000"/>
                        </a:lnSpc>
                      </a:pPr>
                      <a:r>
                        <a:rPr lang="en-GB" sz="1400">
                          <a:effectLst/>
                          <a:latin typeface="Georgia" panose="02040502050405020303" pitchFamily="18" charset="0"/>
                        </a:rPr>
                        <a:t>Latvia</a:t>
                      </a:r>
                      <a:endParaRPr lang="en-US" sz="1400">
                        <a:effectLst/>
                        <a:latin typeface="Georgia" panose="02040502050405020303" pitchFamily="18" charset="0"/>
                        <a:ea typeface="Calibri" panose="020F0502020204030204" pitchFamily="34" charset="0"/>
                        <a:cs typeface="Times New Roman" panose="02020603050405020304" pitchFamily="18" charset="0"/>
                      </a:endParaRPr>
                    </a:p>
                  </a:txBody>
                  <a:tcPr marL="42439" marR="42439" marT="0" marB="0"/>
                </a:tc>
                <a:tc hMerge="1">
                  <a:txBody>
                    <a:bodyPr/>
                    <a:lstStyle/>
                    <a:p>
                      <a:pPr algn="ctr">
                        <a:lnSpc>
                          <a:spcPct val="150000"/>
                        </a:lnSpc>
                      </a:pPr>
                      <a:r>
                        <a:rPr lang="en-GB" sz="1400">
                          <a:effectLst/>
                          <a:latin typeface="Georgia" panose="02040502050405020303" pitchFamily="18" charset="0"/>
                        </a:rPr>
                        <a:t>Wind park Tārgale (58,8MW)</a:t>
                      </a:r>
                      <a:endParaRPr lang="en-US" sz="1400">
                        <a:effectLst/>
                        <a:latin typeface="Georgia" panose="02040502050405020303" pitchFamily="18" charset="0"/>
                        <a:ea typeface="Calibri" panose="020F0502020204030204" pitchFamily="34" charset="0"/>
                        <a:cs typeface="Times New Roman" panose="02020603050405020304" pitchFamily="18" charset="0"/>
                      </a:endParaRPr>
                    </a:p>
                  </a:txBody>
                  <a:tcPr marL="42439" marR="42439" marT="0" marB="0"/>
                </a:tc>
                <a:tc>
                  <a:txBody>
                    <a:bodyPr/>
                    <a:lstStyle/>
                    <a:p>
                      <a:pPr algn="ctr"/>
                      <a:r>
                        <a:rPr lang="en-GB" sz="1400" dirty="0">
                          <a:effectLst/>
                          <a:latin typeface="Georgia" panose="02040502050405020303" pitchFamily="18" charset="0"/>
                        </a:rPr>
                        <a:t>Wind park </a:t>
                      </a:r>
                      <a:r>
                        <a:rPr lang="en-GB" sz="1400" dirty="0" err="1">
                          <a:effectLst/>
                          <a:latin typeface="Georgia" panose="02040502050405020303" pitchFamily="18" charset="0"/>
                        </a:rPr>
                        <a:t>Tārgale</a:t>
                      </a:r>
                      <a:r>
                        <a:rPr lang="en-GB" sz="1400" dirty="0">
                          <a:effectLst/>
                          <a:latin typeface="Georgia" panose="02040502050405020303" pitchFamily="18" charset="0"/>
                        </a:rPr>
                        <a:t> (58,8MW)</a:t>
                      </a:r>
                      <a:endParaRPr lang="en-US" dirty="0"/>
                    </a:p>
                  </a:txBody>
                  <a:tcPr marL="42439" marR="42439" marT="0" marB="0"/>
                </a:tc>
                <a:tc>
                  <a:txBody>
                    <a:bodyPr/>
                    <a:lstStyle/>
                    <a:p>
                      <a:pPr marL="24765" algn="ctr">
                        <a:lnSpc>
                          <a:spcPct val="150000"/>
                        </a:lnSpc>
                      </a:pPr>
                      <a:r>
                        <a:rPr lang="en-GB" sz="1400">
                          <a:effectLst/>
                          <a:latin typeface="Georgia" panose="02040502050405020303" pitchFamily="18" charset="0"/>
                        </a:rPr>
                        <a:t>2011-2022</a:t>
                      </a:r>
                      <a:endParaRPr lang="en-US" sz="1400">
                        <a:effectLst/>
                        <a:latin typeface="Georgia" panose="02040502050405020303" pitchFamily="18" charset="0"/>
                        <a:ea typeface="Calibri" panose="020F0502020204030204" pitchFamily="34" charset="0"/>
                        <a:cs typeface="Times New Roman" panose="02020603050405020304" pitchFamily="18" charset="0"/>
                      </a:endParaRPr>
                    </a:p>
                  </a:txBody>
                  <a:tcPr marL="42439" marR="42439" marT="0" marB="0"/>
                </a:tc>
                <a:extLst>
                  <a:ext uri="{0D108BD9-81ED-4DB2-BD59-A6C34878D82A}">
                    <a16:rowId xmlns:a16="http://schemas.microsoft.com/office/drawing/2014/main" val="2675774581"/>
                  </a:ext>
                </a:extLst>
              </a:tr>
              <a:tr h="187294">
                <a:tc gridSpan="2">
                  <a:txBody>
                    <a:bodyPr/>
                    <a:lstStyle/>
                    <a:p>
                      <a:pPr algn="ctr">
                        <a:lnSpc>
                          <a:spcPct val="150000"/>
                        </a:lnSpc>
                      </a:pPr>
                      <a:r>
                        <a:rPr lang="en-GB" sz="1400">
                          <a:effectLst/>
                          <a:latin typeface="Georgia" panose="02040502050405020303" pitchFamily="18" charset="0"/>
                        </a:rPr>
                        <a:t>Latvia</a:t>
                      </a:r>
                      <a:endParaRPr lang="en-US" sz="1400">
                        <a:effectLst/>
                        <a:latin typeface="Georgia" panose="02040502050405020303" pitchFamily="18" charset="0"/>
                        <a:ea typeface="Calibri" panose="020F0502020204030204" pitchFamily="34" charset="0"/>
                        <a:cs typeface="Times New Roman" panose="02020603050405020304" pitchFamily="18" charset="0"/>
                      </a:endParaRPr>
                    </a:p>
                  </a:txBody>
                  <a:tcPr marL="42439" marR="42439" marT="0" marB="0"/>
                </a:tc>
                <a:tc hMerge="1">
                  <a:txBody>
                    <a:bodyPr/>
                    <a:lstStyle/>
                    <a:p>
                      <a:pPr algn="ctr">
                        <a:lnSpc>
                          <a:spcPct val="150000"/>
                        </a:lnSpc>
                      </a:pPr>
                      <a:r>
                        <a:rPr lang="en-GB" sz="1400">
                          <a:effectLst/>
                          <a:latin typeface="Georgia" panose="02040502050405020303" pitchFamily="18" charset="0"/>
                        </a:rPr>
                        <a:t>Wind farm Latflora (50 MW)</a:t>
                      </a:r>
                      <a:endParaRPr lang="en-US" sz="1400">
                        <a:effectLst/>
                        <a:latin typeface="Georgia" panose="02040502050405020303" pitchFamily="18" charset="0"/>
                        <a:ea typeface="Calibri" panose="020F0502020204030204" pitchFamily="34" charset="0"/>
                        <a:cs typeface="Times New Roman" panose="02020603050405020304" pitchFamily="18" charset="0"/>
                      </a:endParaRPr>
                    </a:p>
                  </a:txBody>
                  <a:tcPr marL="42439" marR="42439" marT="0" marB="0"/>
                </a:tc>
                <a:tc>
                  <a:txBody>
                    <a:bodyPr/>
                    <a:lstStyle/>
                    <a:p>
                      <a:pPr algn="ctr"/>
                      <a:r>
                        <a:rPr lang="en-GB" sz="1400" dirty="0">
                          <a:effectLst/>
                          <a:latin typeface="Georgia" panose="02040502050405020303" pitchFamily="18" charset="0"/>
                        </a:rPr>
                        <a:t>Wind farm </a:t>
                      </a:r>
                      <a:r>
                        <a:rPr lang="en-GB" sz="1400" dirty="0" err="1">
                          <a:effectLst/>
                          <a:latin typeface="Georgia" panose="02040502050405020303" pitchFamily="18" charset="0"/>
                        </a:rPr>
                        <a:t>Latflora</a:t>
                      </a:r>
                      <a:r>
                        <a:rPr lang="en-GB" sz="1400" dirty="0">
                          <a:effectLst/>
                          <a:latin typeface="Georgia" panose="02040502050405020303" pitchFamily="18" charset="0"/>
                        </a:rPr>
                        <a:t> (50 MW)</a:t>
                      </a:r>
                      <a:endParaRPr lang="en-US" dirty="0"/>
                    </a:p>
                  </a:txBody>
                  <a:tcPr marL="42439" marR="42439" marT="0" marB="0"/>
                </a:tc>
                <a:tc>
                  <a:txBody>
                    <a:bodyPr/>
                    <a:lstStyle/>
                    <a:p>
                      <a:pPr marL="24765" algn="ctr">
                        <a:lnSpc>
                          <a:spcPct val="150000"/>
                        </a:lnSpc>
                      </a:pPr>
                      <a:r>
                        <a:rPr lang="en-GB" sz="1400">
                          <a:effectLst/>
                          <a:latin typeface="Georgia" panose="02040502050405020303" pitchFamily="18" charset="0"/>
                        </a:rPr>
                        <a:t>2008-2024</a:t>
                      </a:r>
                      <a:endParaRPr lang="en-US" sz="1400">
                        <a:effectLst/>
                        <a:latin typeface="Georgia" panose="02040502050405020303" pitchFamily="18" charset="0"/>
                        <a:ea typeface="Calibri" panose="020F0502020204030204" pitchFamily="34" charset="0"/>
                        <a:cs typeface="Times New Roman" panose="02020603050405020304" pitchFamily="18" charset="0"/>
                      </a:endParaRPr>
                    </a:p>
                  </a:txBody>
                  <a:tcPr marL="42439" marR="42439" marT="0" marB="0"/>
                </a:tc>
                <a:extLst>
                  <a:ext uri="{0D108BD9-81ED-4DB2-BD59-A6C34878D82A}">
                    <a16:rowId xmlns:a16="http://schemas.microsoft.com/office/drawing/2014/main" val="4029220733"/>
                  </a:ext>
                </a:extLst>
              </a:tr>
              <a:tr h="187748">
                <a:tc gridSpan="2">
                  <a:txBody>
                    <a:bodyPr/>
                    <a:lstStyle/>
                    <a:p>
                      <a:pPr algn="ctr">
                        <a:lnSpc>
                          <a:spcPct val="150000"/>
                        </a:lnSpc>
                      </a:pPr>
                      <a:r>
                        <a:rPr lang="en-GB" sz="1400">
                          <a:effectLst/>
                          <a:latin typeface="Georgia" panose="02040502050405020303" pitchFamily="18" charset="0"/>
                        </a:rPr>
                        <a:t>Lithuania</a:t>
                      </a:r>
                      <a:endParaRPr lang="en-US" sz="1400">
                        <a:effectLst/>
                        <a:latin typeface="Georgia" panose="02040502050405020303" pitchFamily="18" charset="0"/>
                        <a:ea typeface="Calibri" panose="020F0502020204030204" pitchFamily="34" charset="0"/>
                        <a:cs typeface="Times New Roman" panose="02020603050405020304" pitchFamily="18" charset="0"/>
                      </a:endParaRPr>
                    </a:p>
                  </a:txBody>
                  <a:tcPr marL="42439" marR="42439" marT="0" marB="0"/>
                </a:tc>
                <a:tc hMerge="1">
                  <a:txBody>
                    <a:bodyPr/>
                    <a:lstStyle/>
                    <a:p>
                      <a:pPr algn="ctr">
                        <a:lnSpc>
                          <a:spcPct val="150000"/>
                        </a:lnSpc>
                      </a:pPr>
                      <a:r>
                        <a:rPr lang="en-GB" sz="1400">
                          <a:effectLst/>
                          <a:latin typeface="Georgia" panose="02040502050405020303" pitchFamily="18" charset="0"/>
                        </a:rPr>
                        <a:t>UAB Wind Farm in Akmenė one (75MW)</a:t>
                      </a:r>
                      <a:endParaRPr lang="en-US" sz="1400">
                        <a:effectLst/>
                        <a:latin typeface="Georgia" panose="02040502050405020303" pitchFamily="18" charset="0"/>
                        <a:ea typeface="Calibri" panose="020F0502020204030204" pitchFamily="34" charset="0"/>
                        <a:cs typeface="Times New Roman" panose="02020603050405020304" pitchFamily="18" charset="0"/>
                      </a:endParaRPr>
                    </a:p>
                  </a:txBody>
                  <a:tcPr marL="42439" marR="42439" marT="0" marB="0"/>
                </a:tc>
                <a:tc>
                  <a:txBody>
                    <a:bodyPr/>
                    <a:lstStyle/>
                    <a:p>
                      <a:pPr algn="ctr"/>
                      <a:r>
                        <a:rPr lang="en-GB" sz="1400" dirty="0">
                          <a:effectLst/>
                          <a:latin typeface="Georgia" panose="02040502050405020303" pitchFamily="18" charset="0"/>
                        </a:rPr>
                        <a:t>UAB Wind Farm in </a:t>
                      </a:r>
                      <a:r>
                        <a:rPr lang="en-GB" sz="1400" dirty="0" err="1">
                          <a:effectLst/>
                          <a:latin typeface="Georgia" panose="02040502050405020303" pitchFamily="18" charset="0"/>
                        </a:rPr>
                        <a:t>Akmenė</a:t>
                      </a:r>
                      <a:r>
                        <a:rPr lang="en-GB" sz="1400" dirty="0">
                          <a:effectLst/>
                          <a:latin typeface="Georgia" panose="02040502050405020303" pitchFamily="18" charset="0"/>
                        </a:rPr>
                        <a:t> one (75MW)</a:t>
                      </a:r>
                      <a:endParaRPr lang="en-US" dirty="0"/>
                    </a:p>
                  </a:txBody>
                  <a:tcPr marL="42439" marR="42439" marT="0" marB="0"/>
                </a:tc>
                <a:tc>
                  <a:txBody>
                    <a:bodyPr/>
                    <a:lstStyle/>
                    <a:p>
                      <a:pPr marL="24765" algn="ctr">
                        <a:lnSpc>
                          <a:spcPct val="150000"/>
                        </a:lnSpc>
                      </a:pPr>
                      <a:r>
                        <a:rPr lang="en-GB" sz="1400" dirty="0">
                          <a:effectLst/>
                          <a:latin typeface="Georgia" panose="02040502050405020303" pitchFamily="18" charset="0"/>
                        </a:rPr>
                        <a:t>2013-2021</a:t>
                      </a:r>
                      <a:endParaRPr lang="en-US" sz="1400" dirty="0">
                        <a:effectLst/>
                        <a:latin typeface="Georgia" panose="02040502050405020303" pitchFamily="18" charset="0"/>
                        <a:ea typeface="Calibri" panose="020F0502020204030204" pitchFamily="34" charset="0"/>
                        <a:cs typeface="Times New Roman" panose="02020603050405020304" pitchFamily="18" charset="0"/>
                      </a:endParaRPr>
                    </a:p>
                  </a:txBody>
                  <a:tcPr marL="42439" marR="42439" marT="0" marB="0"/>
                </a:tc>
                <a:extLst>
                  <a:ext uri="{0D108BD9-81ED-4DB2-BD59-A6C34878D82A}">
                    <a16:rowId xmlns:a16="http://schemas.microsoft.com/office/drawing/2014/main" val="1194026223"/>
                  </a:ext>
                </a:extLst>
              </a:tr>
              <a:tr h="187294">
                <a:tc gridSpan="4">
                  <a:txBody>
                    <a:bodyPr/>
                    <a:lstStyle/>
                    <a:p>
                      <a:pPr algn="ctr">
                        <a:lnSpc>
                          <a:spcPct val="150000"/>
                        </a:lnSpc>
                      </a:pPr>
                      <a:r>
                        <a:rPr lang="en-GB" sz="1400" dirty="0">
                          <a:effectLst/>
                          <a:latin typeface="Georgia" panose="02040502050405020303" pitchFamily="18" charset="0"/>
                        </a:rPr>
                        <a:t>Offshore wind projects</a:t>
                      </a:r>
                      <a:endParaRPr lang="en-US" sz="1400" dirty="0">
                        <a:effectLst/>
                        <a:latin typeface="Georgia" panose="02040502050405020303" pitchFamily="18" charset="0"/>
                        <a:ea typeface="Calibri" panose="020F0502020204030204" pitchFamily="34" charset="0"/>
                        <a:cs typeface="Times New Roman" panose="02020603050405020304" pitchFamily="18" charset="0"/>
                      </a:endParaRPr>
                    </a:p>
                  </a:txBody>
                  <a:tcPr marL="42439" marR="42439" marT="0" marB="0">
                    <a:solidFill>
                      <a:schemeClr val="accent1">
                        <a:lumMod val="50000"/>
                      </a:schemeClr>
                    </a:solidFill>
                  </a:tcPr>
                </a:tc>
                <a:tc hMerge="1">
                  <a:txBody>
                    <a:bodyPr/>
                    <a:lstStyle/>
                    <a:p>
                      <a:endParaRPr lang="en-US"/>
                    </a:p>
                  </a:txBody>
                  <a:tcPr/>
                </a:tc>
                <a:tc hMerge="1">
                  <a:txBody>
                    <a:bodyPr/>
                    <a:lstStyle/>
                    <a:p>
                      <a:endParaRPr lang="en-US"/>
                    </a:p>
                  </a:txBody>
                  <a:tcPr/>
                </a:tc>
                <a:tc hMerge="1">
                  <a:txBody>
                    <a:bodyPr/>
                    <a:lstStyle/>
                    <a:p>
                      <a:pPr algn="ctr">
                        <a:lnSpc>
                          <a:spcPct val="150000"/>
                        </a:lnSpc>
                      </a:pPr>
                      <a:endParaRPr lang="en-US" sz="1400" dirty="0">
                        <a:effectLst/>
                        <a:latin typeface="Georgia" panose="02040502050405020303" pitchFamily="18" charset="0"/>
                        <a:ea typeface="Calibri" panose="020F0502020204030204" pitchFamily="34" charset="0"/>
                        <a:cs typeface="Times New Roman" panose="02020603050405020304" pitchFamily="18" charset="0"/>
                      </a:endParaRPr>
                    </a:p>
                  </a:txBody>
                  <a:tcPr marL="42439" marR="42439" marT="0" marB="0"/>
                </a:tc>
                <a:extLst>
                  <a:ext uri="{0D108BD9-81ED-4DB2-BD59-A6C34878D82A}">
                    <a16:rowId xmlns:a16="http://schemas.microsoft.com/office/drawing/2014/main" val="3762020208"/>
                  </a:ext>
                </a:extLst>
              </a:tr>
              <a:tr h="187294">
                <a:tc gridSpan="2">
                  <a:txBody>
                    <a:bodyPr/>
                    <a:lstStyle/>
                    <a:p>
                      <a:pPr algn="ctr">
                        <a:lnSpc>
                          <a:spcPct val="150000"/>
                        </a:lnSpc>
                      </a:pPr>
                      <a:r>
                        <a:rPr lang="en-GB" sz="1400">
                          <a:effectLst/>
                          <a:latin typeface="Georgia" panose="02040502050405020303" pitchFamily="18" charset="0"/>
                        </a:rPr>
                        <a:t>Norway</a:t>
                      </a:r>
                      <a:endParaRPr lang="en-US" sz="1400">
                        <a:effectLst/>
                        <a:latin typeface="Georgia" panose="02040502050405020303" pitchFamily="18" charset="0"/>
                        <a:ea typeface="Calibri" panose="020F0502020204030204" pitchFamily="34" charset="0"/>
                        <a:cs typeface="Times New Roman" panose="02020603050405020304" pitchFamily="18" charset="0"/>
                      </a:endParaRPr>
                    </a:p>
                  </a:txBody>
                  <a:tcPr marL="42439" marR="42439" marT="0" marB="0"/>
                </a:tc>
                <a:tc hMerge="1">
                  <a:txBody>
                    <a:bodyPr/>
                    <a:lstStyle/>
                    <a:p>
                      <a:pPr algn="ctr">
                        <a:lnSpc>
                          <a:spcPct val="150000"/>
                        </a:lnSpc>
                      </a:pPr>
                      <a:r>
                        <a:rPr lang="en-GB" sz="1400">
                          <a:effectLst/>
                          <a:latin typeface="Georgia" panose="02040502050405020303" pitchFamily="18" charset="0"/>
                        </a:rPr>
                        <a:t>Havsul I (350MW)</a:t>
                      </a:r>
                      <a:endParaRPr lang="en-US" sz="1400">
                        <a:effectLst/>
                        <a:latin typeface="Georgia" panose="02040502050405020303" pitchFamily="18" charset="0"/>
                        <a:ea typeface="Calibri" panose="020F0502020204030204" pitchFamily="34" charset="0"/>
                        <a:cs typeface="Times New Roman" panose="02020603050405020304" pitchFamily="18" charset="0"/>
                      </a:endParaRPr>
                    </a:p>
                  </a:txBody>
                  <a:tcPr marL="42439" marR="42439" marT="0" marB="0"/>
                </a:tc>
                <a:tc>
                  <a:txBody>
                    <a:bodyPr/>
                    <a:lstStyle/>
                    <a:p>
                      <a:pPr algn="ctr"/>
                      <a:r>
                        <a:rPr lang="en-GB" sz="1400" dirty="0" err="1">
                          <a:effectLst/>
                          <a:latin typeface="Georgia" panose="02040502050405020303" pitchFamily="18" charset="0"/>
                        </a:rPr>
                        <a:t>Havsul</a:t>
                      </a:r>
                      <a:r>
                        <a:rPr lang="en-GB" sz="1400" dirty="0">
                          <a:effectLst/>
                          <a:latin typeface="Georgia" panose="02040502050405020303" pitchFamily="18" charset="0"/>
                        </a:rPr>
                        <a:t> I (350MW)</a:t>
                      </a:r>
                      <a:endParaRPr lang="en-US" dirty="0"/>
                    </a:p>
                  </a:txBody>
                  <a:tcPr marL="42439" marR="42439" marT="0" marB="0"/>
                </a:tc>
                <a:tc>
                  <a:txBody>
                    <a:bodyPr/>
                    <a:lstStyle/>
                    <a:p>
                      <a:pPr algn="ctr">
                        <a:lnSpc>
                          <a:spcPct val="150000"/>
                        </a:lnSpc>
                      </a:pPr>
                      <a:r>
                        <a:rPr lang="en-GB" sz="1400" dirty="0">
                          <a:effectLst/>
                          <a:latin typeface="Georgia" panose="02040502050405020303" pitchFamily="18" charset="0"/>
                        </a:rPr>
                        <a:t>2004-2009</a:t>
                      </a:r>
                      <a:endParaRPr lang="en-US" sz="1400" dirty="0">
                        <a:effectLst/>
                        <a:latin typeface="Georgia" panose="02040502050405020303" pitchFamily="18" charset="0"/>
                        <a:ea typeface="Calibri" panose="020F0502020204030204" pitchFamily="34" charset="0"/>
                        <a:cs typeface="Times New Roman" panose="02020603050405020304" pitchFamily="18" charset="0"/>
                      </a:endParaRPr>
                    </a:p>
                  </a:txBody>
                  <a:tcPr marL="42439" marR="42439" marT="0" marB="0"/>
                </a:tc>
                <a:extLst>
                  <a:ext uri="{0D108BD9-81ED-4DB2-BD59-A6C34878D82A}">
                    <a16:rowId xmlns:a16="http://schemas.microsoft.com/office/drawing/2014/main" val="4160747493"/>
                  </a:ext>
                </a:extLst>
              </a:tr>
              <a:tr h="264036">
                <a:tc gridSpan="2">
                  <a:txBody>
                    <a:bodyPr/>
                    <a:lstStyle/>
                    <a:p>
                      <a:pPr algn="ctr">
                        <a:lnSpc>
                          <a:spcPct val="150000"/>
                        </a:lnSpc>
                      </a:pPr>
                      <a:r>
                        <a:rPr lang="en-GB" sz="1400">
                          <a:effectLst/>
                          <a:latin typeface="Georgia" panose="02040502050405020303" pitchFamily="18" charset="0"/>
                        </a:rPr>
                        <a:t>Sweden</a:t>
                      </a:r>
                      <a:endParaRPr lang="en-US" sz="1400">
                        <a:effectLst/>
                        <a:latin typeface="Georgia" panose="02040502050405020303" pitchFamily="18" charset="0"/>
                        <a:ea typeface="Calibri" panose="020F0502020204030204" pitchFamily="34" charset="0"/>
                        <a:cs typeface="Times New Roman" panose="02020603050405020304" pitchFamily="18" charset="0"/>
                      </a:endParaRPr>
                    </a:p>
                  </a:txBody>
                  <a:tcPr marL="42439" marR="42439" marT="0" marB="0"/>
                </a:tc>
                <a:tc hMerge="1">
                  <a:txBody>
                    <a:bodyPr/>
                    <a:lstStyle/>
                    <a:p>
                      <a:pPr algn="ctr">
                        <a:lnSpc>
                          <a:spcPct val="150000"/>
                        </a:lnSpc>
                      </a:pPr>
                      <a:r>
                        <a:rPr lang="en-GB" sz="1400">
                          <a:effectLst/>
                          <a:latin typeface="Georgia" panose="02040502050405020303" pitchFamily="18" charset="0"/>
                        </a:rPr>
                        <a:t>Lillgrund (110MW)</a:t>
                      </a:r>
                      <a:endParaRPr lang="en-US" sz="1400">
                        <a:effectLst/>
                        <a:latin typeface="Georgia" panose="02040502050405020303" pitchFamily="18" charset="0"/>
                        <a:ea typeface="Calibri" panose="020F0502020204030204" pitchFamily="34" charset="0"/>
                        <a:cs typeface="Times New Roman" panose="02020603050405020304" pitchFamily="18" charset="0"/>
                      </a:endParaRPr>
                    </a:p>
                  </a:txBody>
                  <a:tcPr marL="42439" marR="42439" marT="0" marB="0"/>
                </a:tc>
                <a:tc>
                  <a:txBody>
                    <a:bodyPr/>
                    <a:lstStyle/>
                    <a:p>
                      <a:pPr algn="ctr"/>
                      <a:r>
                        <a:rPr lang="en-GB" sz="1400" dirty="0" err="1">
                          <a:effectLst/>
                          <a:latin typeface="Georgia" panose="02040502050405020303" pitchFamily="18" charset="0"/>
                        </a:rPr>
                        <a:t>Lillgrund</a:t>
                      </a:r>
                      <a:r>
                        <a:rPr lang="en-GB" sz="1400" dirty="0">
                          <a:effectLst/>
                          <a:latin typeface="Georgia" panose="02040502050405020303" pitchFamily="18" charset="0"/>
                        </a:rPr>
                        <a:t> (110MW)</a:t>
                      </a:r>
                      <a:endParaRPr lang="en-US" dirty="0"/>
                    </a:p>
                  </a:txBody>
                  <a:tcPr marL="42439" marR="42439" marT="0" marB="0"/>
                </a:tc>
                <a:tc>
                  <a:txBody>
                    <a:bodyPr/>
                    <a:lstStyle/>
                    <a:p>
                      <a:pPr algn="ctr">
                        <a:lnSpc>
                          <a:spcPct val="150000"/>
                        </a:lnSpc>
                      </a:pPr>
                      <a:r>
                        <a:rPr lang="en-GB" sz="1400">
                          <a:effectLst/>
                          <a:latin typeface="Georgia" panose="02040502050405020303" pitchFamily="18" charset="0"/>
                        </a:rPr>
                        <a:t>1997-2007</a:t>
                      </a:r>
                      <a:endParaRPr lang="en-US" sz="1400">
                        <a:effectLst/>
                        <a:latin typeface="Georgia" panose="02040502050405020303" pitchFamily="18" charset="0"/>
                        <a:ea typeface="Calibri" panose="020F0502020204030204" pitchFamily="34" charset="0"/>
                        <a:cs typeface="Times New Roman" panose="02020603050405020304" pitchFamily="18" charset="0"/>
                      </a:endParaRPr>
                    </a:p>
                  </a:txBody>
                  <a:tcPr marL="42439" marR="42439" marT="0" marB="0"/>
                </a:tc>
                <a:extLst>
                  <a:ext uri="{0D108BD9-81ED-4DB2-BD59-A6C34878D82A}">
                    <a16:rowId xmlns:a16="http://schemas.microsoft.com/office/drawing/2014/main" val="1603700547"/>
                  </a:ext>
                </a:extLst>
              </a:tr>
              <a:tr h="187294">
                <a:tc gridSpan="2">
                  <a:txBody>
                    <a:bodyPr/>
                    <a:lstStyle/>
                    <a:p>
                      <a:pPr algn="ctr">
                        <a:lnSpc>
                          <a:spcPct val="150000"/>
                        </a:lnSpc>
                      </a:pPr>
                      <a:r>
                        <a:rPr lang="en-GB" sz="1400">
                          <a:effectLst/>
                          <a:latin typeface="Georgia" panose="02040502050405020303" pitchFamily="18" charset="0"/>
                        </a:rPr>
                        <a:t>Finland</a:t>
                      </a:r>
                      <a:endParaRPr lang="en-US" sz="1400">
                        <a:effectLst/>
                        <a:latin typeface="Georgia" panose="02040502050405020303" pitchFamily="18" charset="0"/>
                        <a:ea typeface="Calibri" panose="020F0502020204030204" pitchFamily="34" charset="0"/>
                        <a:cs typeface="Times New Roman" panose="02020603050405020304" pitchFamily="18" charset="0"/>
                      </a:endParaRPr>
                    </a:p>
                  </a:txBody>
                  <a:tcPr marL="42439" marR="42439" marT="0" marB="0"/>
                </a:tc>
                <a:tc hMerge="1">
                  <a:txBody>
                    <a:bodyPr/>
                    <a:lstStyle/>
                    <a:p>
                      <a:pPr algn="ctr">
                        <a:lnSpc>
                          <a:spcPct val="150000"/>
                        </a:lnSpc>
                      </a:pPr>
                      <a:r>
                        <a:rPr lang="en-GB" sz="1400">
                          <a:effectLst/>
                          <a:latin typeface="Georgia" panose="02040502050405020303" pitchFamily="18" charset="0"/>
                        </a:rPr>
                        <a:t>Kemi Ajos (25MW)</a:t>
                      </a:r>
                      <a:endParaRPr lang="en-US" sz="1400">
                        <a:effectLst/>
                        <a:latin typeface="Georgia" panose="02040502050405020303" pitchFamily="18" charset="0"/>
                        <a:ea typeface="Calibri" panose="020F0502020204030204" pitchFamily="34" charset="0"/>
                        <a:cs typeface="Times New Roman" panose="02020603050405020304" pitchFamily="18" charset="0"/>
                      </a:endParaRPr>
                    </a:p>
                  </a:txBody>
                  <a:tcPr marL="42439" marR="42439" marT="0" marB="0"/>
                </a:tc>
                <a:tc>
                  <a:txBody>
                    <a:bodyPr/>
                    <a:lstStyle/>
                    <a:p>
                      <a:pPr algn="ctr"/>
                      <a:r>
                        <a:rPr lang="en-GB" sz="1400" dirty="0">
                          <a:effectLst/>
                          <a:latin typeface="Georgia" panose="02040502050405020303" pitchFamily="18" charset="0"/>
                        </a:rPr>
                        <a:t>Kemi </a:t>
                      </a:r>
                      <a:r>
                        <a:rPr lang="en-GB" sz="1400" dirty="0" err="1">
                          <a:effectLst/>
                          <a:latin typeface="Georgia" panose="02040502050405020303" pitchFamily="18" charset="0"/>
                        </a:rPr>
                        <a:t>Ajos</a:t>
                      </a:r>
                      <a:r>
                        <a:rPr lang="en-GB" sz="1400" dirty="0">
                          <a:effectLst/>
                          <a:latin typeface="Georgia" panose="02040502050405020303" pitchFamily="18" charset="0"/>
                        </a:rPr>
                        <a:t> (25MW)</a:t>
                      </a:r>
                      <a:endParaRPr lang="en-US" dirty="0"/>
                    </a:p>
                  </a:txBody>
                  <a:tcPr marL="42439" marR="42439" marT="0" marB="0"/>
                </a:tc>
                <a:tc>
                  <a:txBody>
                    <a:bodyPr/>
                    <a:lstStyle/>
                    <a:p>
                      <a:pPr algn="ctr">
                        <a:lnSpc>
                          <a:spcPct val="150000"/>
                        </a:lnSpc>
                      </a:pPr>
                      <a:r>
                        <a:rPr lang="en-GB" sz="1400">
                          <a:effectLst/>
                          <a:latin typeface="Georgia" panose="02040502050405020303" pitchFamily="18" charset="0"/>
                        </a:rPr>
                        <a:t>2006-2009</a:t>
                      </a:r>
                      <a:endParaRPr lang="en-US" sz="1400">
                        <a:effectLst/>
                        <a:latin typeface="Georgia" panose="02040502050405020303" pitchFamily="18" charset="0"/>
                        <a:ea typeface="Calibri" panose="020F0502020204030204" pitchFamily="34" charset="0"/>
                        <a:cs typeface="Times New Roman" panose="02020603050405020304" pitchFamily="18" charset="0"/>
                      </a:endParaRPr>
                    </a:p>
                  </a:txBody>
                  <a:tcPr marL="42439" marR="42439" marT="0" marB="0"/>
                </a:tc>
                <a:extLst>
                  <a:ext uri="{0D108BD9-81ED-4DB2-BD59-A6C34878D82A}">
                    <a16:rowId xmlns:a16="http://schemas.microsoft.com/office/drawing/2014/main" val="3430171012"/>
                  </a:ext>
                </a:extLst>
              </a:tr>
              <a:tr h="187294">
                <a:tc gridSpan="2">
                  <a:txBody>
                    <a:bodyPr/>
                    <a:lstStyle/>
                    <a:p>
                      <a:pPr algn="ctr">
                        <a:lnSpc>
                          <a:spcPct val="150000"/>
                        </a:lnSpc>
                      </a:pPr>
                      <a:r>
                        <a:rPr lang="en-GB" sz="1400">
                          <a:effectLst/>
                          <a:latin typeface="Georgia" panose="02040502050405020303" pitchFamily="18" charset="0"/>
                        </a:rPr>
                        <a:t>Estonia</a:t>
                      </a:r>
                      <a:endParaRPr lang="en-US" sz="1400">
                        <a:effectLst/>
                        <a:latin typeface="Georgia" panose="02040502050405020303" pitchFamily="18" charset="0"/>
                        <a:ea typeface="Calibri" panose="020F0502020204030204" pitchFamily="34" charset="0"/>
                        <a:cs typeface="Times New Roman" panose="02020603050405020304" pitchFamily="18" charset="0"/>
                      </a:endParaRPr>
                    </a:p>
                  </a:txBody>
                  <a:tcPr marL="42439" marR="42439" marT="0" marB="0"/>
                </a:tc>
                <a:tc hMerge="1">
                  <a:txBody>
                    <a:bodyPr/>
                    <a:lstStyle/>
                    <a:p>
                      <a:pPr algn="ctr">
                        <a:lnSpc>
                          <a:spcPct val="150000"/>
                        </a:lnSpc>
                      </a:pPr>
                      <a:r>
                        <a:rPr lang="en-GB" sz="1400">
                          <a:effectLst/>
                          <a:latin typeface="Georgia" panose="02040502050405020303" pitchFamily="18" charset="0"/>
                        </a:rPr>
                        <a:t>Saare Wind Energy (1,400 MW)</a:t>
                      </a:r>
                      <a:endParaRPr lang="en-US" sz="1400">
                        <a:effectLst/>
                        <a:latin typeface="Georgia" panose="02040502050405020303" pitchFamily="18" charset="0"/>
                        <a:ea typeface="Calibri" panose="020F0502020204030204" pitchFamily="34" charset="0"/>
                        <a:cs typeface="Times New Roman" panose="02020603050405020304" pitchFamily="18" charset="0"/>
                      </a:endParaRPr>
                    </a:p>
                  </a:txBody>
                  <a:tcPr marL="42439" marR="42439" marT="0" marB="0"/>
                </a:tc>
                <a:tc>
                  <a:txBody>
                    <a:bodyPr/>
                    <a:lstStyle/>
                    <a:p>
                      <a:pPr algn="ctr"/>
                      <a:r>
                        <a:rPr lang="en-GB" sz="1400" dirty="0" err="1">
                          <a:effectLst/>
                          <a:latin typeface="Georgia" panose="02040502050405020303" pitchFamily="18" charset="0"/>
                        </a:rPr>
                        <a:t>Saare</a:t>
                      </a:r>
                      <a:r>
                        <a:rPr lang="en-GB" sz="1400" dirty="0">
                          <a:effectLst/>
                          <a:latin typeface="Georgia" panose="02040502050405020303" pitchFamily="18" charset="0"/>
                        </a:rPr>
                        <a:t> Wind Energy (1,400 MW)</a:t>
                      </a:r>
                      <a:endParaRPr lang="en-US" dirty="0"/>
                    </a:p>
                  </a:txBody>
                  <a:tcPr marL="42439" marR="42439" marT="0" marB="0"/>
                </a:tc>
                <a:tc>
                  <a:txBody>
                    <a:bodyPr/>
                    <a:lstStyle/>
                    <a:p>
                      <a:pPr algn="ctr">
                        <a:lnSpc>
                          <a:spcPct val="150000"/>
                        </a:lnSpc>
                      </a:pPr>
                      <a:r>
                        <a:rPr lang="en-GB" sz="1400">
                          <a:effectLst/>
                          <a:latin typeface="Georgia" panose="02040502050405020303" pitchFamily="18" charset="0"/>
                        </a:rPr>
                        <a:t>2015-2023</a:t>
                      </a:r>
                      <a:endParaRPr lang="en-US" sz="1400">
                        <a:effectLst/>
                        <a:latin typeface="Georgia" panose="02040502050405020303" pitchFamily="18" charset="0"/>
                        <a:ea typeface="Calibri" panose="020F0502020204030204" pitchFamily="34" charset="0"/>
                        <a:cs typeface="Times New Roman" panose="02020603050405020304" pitchFamily="18" charset="0"/>
                      </a:endParaRPr>
                    </a:p>
                  </a:txBody>
                  <a:tcPr marL="42439" marR="42439" marT="0" marB="0"/>
                </a:tc>
                <a:extLst>
                  <a:ext uri="{0D108BD9-81ED-4DB2-BD59-A6C34878D82A}">
                    <a16:rowId xmlns:a16="http://schemas.microsoft.com/office/drawing/2014/main" val="3470473526"/>
                  </a:ext>
                </a:extLst>
              </a:tr>
              <a:tr h="187294">
                <a:tc gridSpan="2">
                  <a:txBody>
                    <a:bodyPr/>
                    <a:lstStyle/>
                    <a:p>
                      <a:pPr algn="ctr">
                        <a:lnSpc>
                          <a:spcPct val="150000"/>
                        </a:lnSpc>
                      </a:pPr>
                      <a:r>
                        <a:rPr lang="en-GB" sz="1400">
                          <a:effectLst/>
                          <a:latin typeface="Georgia" panose="02040502050405020303" pitchFamily="18" charset="0"/>
                        </a:rPr>
                        <a:t>Latvia</a:t>
                      </a:r>
                      <a:endParaRPr lang="en-US" sz="1400">
                        <a:effectLst/>
                        <a:latin typeface="Georgia" panose="02040502050405020303" pitchFamily="18" charset="0"/>
                        <a:ea typeface="Calibri" panose="020F0502020204030204" pitchFamily="34" charset="0"/>
                        <a:cs typeface="Times New Roman" panose="02020603050405020304" pitchFamily="18" charset="0"/>
                      </a:endParaRPr>
                    </a:p>
                  </a:txBody>
                  <a:tcPr marL="42439" marR="42439" marT="0" marB="0"/>
                </a:tc>
                <a:tc hMerge="1">
                  <a:txBody>
                    <a:bodyPr/>
                    <a:lstStyle/>
                    <a:p>
                      <a:pPr algn="ctr">
                        <a:lnSpc>
                          <a:spcPct val="150000"/>
                        </a:lnSpc>
                      </a:pPr>
                      <a:r>
                        <a:rPr lang="lv-LV" sz="1400">
                          <a:effectLst/>
                          <a:latin typeface="Georgia" panose="02040502050405020303" pitchFamily="18" charset="0"/>
                        </a:rPr>
                        <a:t>No realized projects</a:t>
                      </a:r>
                      <a:endParaRPr lang="en-US" sz="1400">
                        <a:effectLst/>
                        <a:latin typeface="Georgia" panose="02040502050405020303" pitchFamily="18" charset="0"/>
                        <a:ea typeface="Calibri" panose="020F0502020204030204" pitchFamily="34" charset="0"/>
                        <a:cs typeface="Times New Roman" panose="02020603050405020304" pitchFamily="18" charset="0"/>
                      </a:endParaRPr>
                    </a:p>
                  </a:txBody>
                  <a:tcPr marL="42439" marR="42439" marT="0" marB="0"/>
                </a:tc>
                <a:tc>
                  <a:txBody>
                    <a:bodyPr/>
                    <a:lstStyle/>
                    <a:p>
                      <a:pPr algn="ctr"/>
                      <a:r>
                        <a:rPr lang="lv-LV" sz="1400" dirty="0">
                          <a:effectLst/>
                          <a:latin typeface="Georgia" panose="02040502050405020303" pitchFamily="18" charset="0"/>
                        </a:rPr>
                        <a:t>No </a:t>
                      </a:r>
                      <a:r>
                        <a:rPr lang="lv-LV" sz="1400" dirty="0" err="1">
                          <a:effectLst/>
                          <a:latin typeface="Georgia" panose="02040502050405020303" pitchFamily="18" charset="0"/>
                        </a:rPr>
                        <a:t>realized</a:t>
                      </a:r>
                      <a:r>
                        <a:rPr lang="lv-LV" sz="1400" dirty="0">
                          <a:effectLst/>
                          <a:latin typeface="Georgia" panose="02040502050405020303" pitchFamily="18" charset="0"/>
                        </a:rPr>
                        <a:t> </a:t>
                      </a:r>
                      <a:r>
                        <a:rPr lang="lv-LV" sz="1400" dirty="0" err="1">
                          <a:effectLst/>
                          <a:latin typeface="Georgia" panose="02040502050405020303" pitchFamily="18" charset="0"/>
                        </a:rPr>
                        <a:t>projects</a:t>
                      </a:r>
                      <a:endParaRPr lang="en-US" dirty="0"/>
                    </a:p>
                  </a:txBody>
                  <a:tcPr marL="42439" marR="42439" marT="0" marB="0"/>
                </a:tc>
                <a:tc>
                  <a:txBody>
                    <a:bodyPr/>
                    <a:lstStyle/>
                    <a:p>
                      <a:pPr algn="ctr">
                        <a:lnSpc>
                          <a:spcPct val="150000"/>
                        </a:lnSpc>
                      </a:pPr>
                      <a:r>
                        <a:rPr lang="en-GB" sz="1400">
                          <a:effectLst/>
                          <a:latin typeface="Georgia" panose="02040502050405020303" pitchFamily="18" charset="0"/>
                        </a:rPr>
                        <a:t> </a:t>
                      </a:r>
                      <a:endParaRPr lang="en-US" sz="1400">
                        <a:effectLst/>
                        <a:latin typeface="Georgia" panose="02040502050405020303" pitchFamily="18" charset="0"/>
                        <a:ea typeface="Calibri" panose="020F0502020204030204" pitchFamily="34" charset="0"/>
                        <a:cs typeface="Times New Roman" panose="02020603050405020304" pitchFamily="18" charset="0"/>
                      </a:endParaRPr>
                    </a:p>
                  </a:txBody>
                  <a:tcPr marL="42439" marR="42439" marT="0" marB="0"/>
                </a:tc>
                <a:extLst>
                  <a:ext uri="{0D108BD9-81ED-4DB2-BD59-A6C34878D82A}">
                    <a16:rowId xmlns:a16="http://schemas.microsoft.com/office/drawing/2014/main" val="4191908208"/>
                  </a:ext>
                </a:extLst>
              </a:tr>
              <a:tr h="187294">
                <a:tc gridSpan="2">
                  <a:txBody>
                    <a:bodyPr/>
                    <a:lstStyle/>
                    <a:p>
                      <a:pPr algn="ctr">
                        <a:lnSpc>
                          <a:spcPct val="150000"/>
                        </a:lnSpc>
                      </a:pPr>
                      <a:r>
                        <a:rPr lang="en-GB" sz="1400">
                          <a:effectLst/>
                          <a:latin typeface="Georgia" panose="02040502050405020303" pitchFamily="18" charset="0"/>
                        </a:rPr>
                        <a:t>Lithuania</a:t>
                      </a:r>
                      <a:endParaRPr lang="en-US" sz="1400">
                        <a:effectLst/>
                        <a:latin typeface="Georgia" panose="02040502050405020303" pitchFamily="18" charset="0"/>
                        <a:ea typeface="Calibri" panose="020F0502020204030204" pitchFamily="34" charset="0"/>
                        <a:cs typeface="Times New Roman" panose="02020603050405020304" pitchFamily="18" charset="0"/>
                      </a:endParaRPr>
                    </a:p>
                  </a:txBody>
                  <a:tcPr marL="42439" marR="42439" marT="0" marB="0"/>
                </a:tc>
                <a:tc hMerge="1">
                  <a:txBody>
                    <a:bodyPr/>
                    <a:lstStyle/>
                    <a:p>
                      <a:pPr algn="ctr">
                        <a:lnSpc>
                          <a:spcPct val="150000"/>
                        </a:lnSpc>
                      </a:pPr>
                      <a:r>
                        <a:rPr lang="lv-LV" sz="1400">
                          <a:effectLst/>
                          <a:latin typeface="Georgia" panose="02040502050405020303" pitchFamily="18" charset="0"/>
                        </a:rPr>
                        <a:t>No realised projects</a:t>
                      </a:r>
                      <a:endParaRPr lang="en-US" sz="1400">
                        <a:effectLst/>
                        <a:latin typeface="Georgia" panose="02040502050405020303" pitchFamily="18" charset="0"/>
                        <a:ea typeface="Calibri" panose="020F0502020204030204" pitchFamily="34" charset="0"/>
                        <a:cs typeface="Times New Roman" panose="02020603050405020304" pitchFamily="18" charset="0"/>
                      </a:endParaRPr>
                    </a:p>
                  </a:txBody>
                  <a:tcPr marL="42439" marR="42439" marT="0" marB="0"/>
                </a:tc>
                <a:tc>
                  <a:txBody>
                    <a:bodyPr/>
                    <a:lstStyle/>
                    <a:p>
                      <a:pPr algn="ctr"/>
                      <a:r>
                        <a:rPr lang="lv-LV" sz="1400" dirty="0">
                          <a:effectLst/>
                          <a:latin typeface="Georgia" panose="02040502050405020303" pitchFamily="18" charset="0"/>
                        </a:rPr>
                        <a:t>No </a:t>
                      </a:r>
                      <a:r>
                        <a:rPr lang="lv-LV" sz="1400" dirty="0" err="1">
                          <a:effectLst/>
                          <a:latin typeface="Georgia" panose="02040502050405020303" pitchFamily="18" charset="0"/>
                        </a:rPr>
                        <a:t>realised</a:t>
                      </a:r>
                      <a:r>
                        <a:rPr lang="lv-LV" sz="1400" dirty="0">
                          <a:effectLst/>
                          <a:latin typeface="Georgia" panose="02040502050405020303" pitchFamily="18" charset="0"/>
                        </a:rPr>
                        <a:t> </a:t>
                      </a:r>
                      <a:r>
                        <a:rPr lang="lv-LV" sz="1400" dirty="0" err="1">
                          <a:effectLst/>
                          <a:latin typeface="Georgia" panose="02040502050405020303" pitchFamily="18" charset="0"/>
                        </a:rPr>
                        <a:t>projects</a:t>
                      </a:r>
                      <a:endParaRPr lang="en-US" dirty="0"/>
                    </a:p>
                  </a:txBody>
                  <a:tcPr marL="42439" marR="42439" marT="0" marB="0"/>
                </a:tc>
                <a:tc>
                  <a:txBody>
                    <a:bodyPr/>
                    <a:lstStyle/>
                    <a:p>
                      <a:pPr algn="ctr">
                        <a:lnSpc>
                          <a:spcPct val="150000"/>
                        </a:lnSpc>
                      </a:pPr>
                      <a:r>
                        <a:rPr lang="en-GB" sz="1400" dirty="0">
                          <a:effectLst/>
                          <a:latin typeface="Georgia" panose="02040502050405020303" pitchFamily="18" charset="0"/>
                        </a:rPr>
                        <a:t> </a:t>
                      </a:r>
                      <a:endParaRPr lang="en-US" sz="1400" dirty="0">
                        <a:effectLst/>
                        <a:latin typeface="Georgia" panose="02040502050405020303" pitchFamily="18" charset="0"/>
                        <a:ea typeface="Calibri" panose="020F0502020204030204" pitchFamily="34" charset="0"/>
                        <a:cs typeface="Times New Roman" panose="02020603050405020304" pitchFamily="18" charset="0"/>
                      </a:endParaRPr>
                    </a:p>
                  </a:txBody>
                  <a:tcPr marL="42439" marR="42439" marT="0" marB="0"/>
                </a:tc>
                <a:extLst>
                  <a:ext uri="{0D108BD9-81ED-4DB2-BD59-A6C34878D82A}">
                    <a16:rowId xmlns:a16="http://schemas.microsoft.com/office/drawing/2014/main" val="1791133538"/>
                  </a:ext>
                </a:extLst>
              </a:tr>
            </a:tbl>
          </a:graphicData>
        </a:graphic>
      </p:graphicFrame>
      <p:sp>
        <p:nvSpPr>
          <p:cNvPr id="4" name="Datuma vietturis 3">
            <a:extLst>
              <a:ext uri="{FF2B5EF4-FFF2-40B4-BE49-F238E27FC236}">
                <a16:creationId xmlns:a16="http://schemas.microsoft.com/office/drawing/2014/main" id="{D95D0A76-EC51-4496-881C-75CF2B52A745}"/>
              </a:ext>
            </a:extLst>
          </p:cNvPr>
          <p:cNvSpPr>
            <a:spLocks noGrp="1"/>
          </p:cNvSpPr>
          <p:nvPr>
            <p:ph type="dt" sz="half" idx="10"/>
          </p:nvPr>
        </p:nvSpPr>
        <p:spPr/>
        <p:txBody>
          <a:bodyPr/>
          <a:lstStyle/>
          <a:p>
            <a:fld id="{9F1E3D83-9E52-4F3A-AE19-FBF4A6BE1CF8}" type="datetime1">
              <a:rPr lang="lv-LV" smtClean="0"/>
              <a:pPr/>
              <a:t>16.02.2022</a:t>
            </a:fld>
            <a:endParaRPr lang="lv-LV"/>
          </a:p>
        </p:txBody>
      </p:sp>
      <p:sp>
        <p:nvSpPr>
          <p:cNvPr id="5" name="Kājenes vietturis 4">
            <a:extLst>
              <a:ext uri="{FF2B5EF4-FFF2-40B4-BE49-F238E27FC236}">
                <a16:creationId xmlns:a16="http://schemas.microsoft.com/office/drawing/2014/main" id="{23FD4803-9D3B-4D14-9D33-87D8DBB07004}"/>
              </a:ext>
            </a:extLst>
          </p:cNvPr>
          <p:cNvSpPr>
            <a:spLocks noGrp="1"/>
          </p:cNvSpPr>
          <p:nvPr>
            <p:ph type="ftr" sz="quarter" idx="11"/>
          </p:nvPr>
        </p:nvSpPr>
        <p:spPr/>
        <p:txBody>
          <a:bodyPr/>
          <a:lstStyle/>
          <a:p>
            <a:r>
              <a:rPr lang="lv-LV"/>
              <a:t>RTU EVIF Vides aizsardzības un siltuma sistēmu institūts</a:t>
            </a:r>
            <a:endParaRPr lang="lv-LV" dirty="0"/>
          </a:p>
        </p:txBody>
      </p:sp>
      <p:sp>
        <p:nvSpPr>
          <p:cNvPr id="6" name="Slaida numura vietturis 5">
            <a:extLst>
              <a:ext uri="{FF2B5EF4-FFF2-40B4-BE49-F238E27FC236}">
                <a16:creationId xmlns:a16="http://schemas.microsoft.com/office/drawing/2014/main" id="{F1CED374-559E-4795-ABBA-CDD477B47EC8}"/>
              </a:ext>
            </a:extLst>
          </p:cNvPr>
          <p:cNvSpPr>
            <a:spLocks noGrp="1"/>
          </p:cNvSpPr>
          <p:nvPr>
            <p:ph type="sldNum" sz="quarter" idx="12"/>
          </p:nvPr>
        </p:nvSpPr>
        <p:spPr/>
        <p:txBody>
          <a:bodyPr/>
          <a:lstStyle/>
          <a:p>
            <a:fld id="{22AF5885-8C96-4DA3-88C8-950E9AF394B8}" type="slidenum">
              <a:rPr lang="lv-LV" smtClean="0"/>
              <a:pPr/>
              <a:t>29</a:t>
            </a:fld>
            <a:endParaRPr lang="lv-LV"/>
          </a:p>
        </p:txBody>
      </p:sp>
      <p:graphicFrame>
        <p:nvGraphicFramePr>
          <p:cNvPr id="8" name="Satura vietturis 6">
            <a:extLst>
              <a:ext uri="{FF2B5EF4-FFF2-40B4-BE49-F238E27FC236}">
                <a16:creationId xmlns:a16="http://schemas.microsoft.com/office/drawing/2014/main" id="{FE629C60-6AE6-46B4-8EFC-E63A23E658B3}"/>
              </a:ext>
            </a:extLst>
          </p:cNvPr>
          <p:cNvGraphicFramePr>
            <a:graphicFrameLocks/>
          </p:cNvGraphicFramePr>
          <p:nvPr>
            <p:extLst>
              <p:ext uri="{D42A27DB-BD31-4B8C-83A1-F6EECF244321}">
                <p14:modId xmlns:p14="http://schemas.microsoft.com/office/powerpoint/2010/main" val="1491881425"/>
              </p:ext>
            </p:extLst>
          </p:nvPr>
        </p:nvGraphicFramePr>
        <p:xfrm>
          <a:off x="6253606" y="1522263"/>
          <a:ext cx="5818651" cy="4480560"/>
        </p:xfrm>
        <a:graphic>
          <a:graphicData uri="http://schemas.openxmlformats.org/drawingml/2006/table">
            <a:tbl>
              <a:tblPr firstRow="1" firstCol="1" bandRow="1">
                <a:tableStyleId>{5C22544A-7EE6-4342-B048-85BDC9FD1C3A}</a:tableStyleId>
              </a:tblPr>
              <a:tblGrid>
                <a:gridCol w="987361">
                  <a:extLst>
                    <a:ext uri="{9D8B030D-6E8A-4147-A177-3AD203B41FA5}">
                      <a16:colId xmlns:a16="http://schemas.microsoft.com/office/drawing/2014/main" val="1260356069"/>
                    </a:ext>
                  </a:extLst>
                </a:gridCol>
                <a:gridCol w="3348011">
                  <a:extLst>
                    <a:ext uri="{9D8B030D-6E8A-4147-A177-3AD203B41FA5}">
                      <a16:colId xmlns:a16="http://schemas.microsoft.com/office/drawing/2014/main" val="840726922"/>
                    </a:ext>
                  </a:extLst>
                </a:gridCol>
                <a:gridCol w="1483279">
                  <a:extLst>
                    <a:ext uri="{9D8B030D-6E8A-4147-A177-3AD203B41FA5}">
                      <a16:colId xmlns:a16="http://schemas.microsoft.com/office/drawing/2014/main" val="746715907"/>
                    </a:ext>
                  </a:extLst>
                </a:gridCol>
              </a:tblGrid>
              <a:tr h="187294">
                <a:tc>
                  <a:txBody>
                    <a:bodyPr/>
                    <a:lstStyle/>
                    <a:p>
                      <a:pPr algn="ctr">
                        <a:lnSpc>
                          <a:spcPct val="150000"/>
                        </a:lnSpc>
                      </a:pPr>
                      <a:r>
                        <a:rPr lang="en-GB" sz="1400" dirty="0">
                          <a:effectLst/>
                          <a:latin typeface="Georgia" panose="02040502050405020303" pitchFamily="18" charset="0"/>
                        </a:rPr>
                        <a:t>Country</a:t>
                      </a:r>
                      <a:endParaRPr lang="en-US" sz="1400" dirty="0">
                        <a:effectLst/>
                        <a:latin typeface="Georgia" panose="02040502050405020303" pitchFamily="18" charset="0"/>
                        <a:ea typeface="Calibri" panose="020F0502020204030204" pitchFamily="34" charset="0"/>
                        <a:cs typeface="Times New Roman" panose="02020603050405020304" pitchFamily="18" charset="0"/>
                      </a:endParaRPr>
                    </a:p>
                  </a:txBody>
                  <a:tcPr marL="42439" marR="42439" marT="0" marB="0">
                    <a:solidFill>
                      <a:schemeClr val="accent1">
                        <a:lumMod val="50000"/>
                      </a:schemeClr>
                    </a:solidFill>
                  </a:tcPr>
                </a:tc>
                <a:tc>
                  <a:txBody>
                    <a:bodyPr/>
                    <a:lstStyle/>
                    <a:p>
                      <a:pPr algn="ctr">
                        <a:lnSpc>
                          <a:spcPct val="150000"/>
                        </a:lnSpc>
                      </a:pPr>
                      <a:r>
                        <a:rPr lang="en-GB" sz="1400" dirty="0">
                          <a:effectLst/>
                          <a:latin typeface="Georgia" panose="02040502050405020303" pitchFamily="18" charset="0"/>
                        </a:rPr>
                        <a:t>Project name, capacity</a:t>
                      </a:r>
                      <a:endParaRPr lang="en-US" sz="1400" dirty="0">
                        <a:effectLst/>
                        <a:latin typeface="Georgia" panose="02040502050405020303" pitchFamily="18" charset="0"/>
                        <a:ea typeface="Calibri" panose="020F0502020204030204" pitchFamily="34" charset="0"/>
                        <a:cs typeface="Times New Roman" panose="02020603050405020304" pitchFamily="18" charset="0"/>
                      </a:endParaRPr>
                    </a:p>
                  </a:txBody>
                  <a:tcPr marL="42439" marR="42439" marT="0" marB="0">
                    <a:solidFill>
                      <a:schemeClr val="accent1">
                        <a:lumMod val="50000"/>
                      </a:schemeClr>
                    </a:solidFill>
                  </a:tcPr>
                </a:tc>
                <a:tc>
                  <a:txBody>
                    <a:bodyPr/>
                    <a:lstStyle/>
                    <a:p>
                      <a:pPr algn="ctr">
                        <a:lnSpc>
                          <a:spcPct val="150000"/>
                        </a:lnSpc>
                      </a:pPr>
                      <a:r>
                        <a:rPr lang="en-GB" sz="1400" dirty="0">
                          <a:effectLst/>
                          <a:latin typeface="Georgia" panose="02040502050405020303" pitchFamily="18" charset="0"/>
                        </a:rPr>
                        <a:t>Timeline</a:t>
                      </a:r>
                      <a:endParaRPr lang="en-US" sz="1400" dirty="0">
                        <a:effectLst/>
                        <a:latin typeface="Georgia" panose="02040502050405020303" pitchFamily="18" charset="0"/>
                        <a:ea typeface="Calibri" panose="020F0502020204030204" pitchFamily="34" charset="0"/>
                        <a:cs typeface="Times New Roman" panose="02020603050405020304" pitchFamily="18" charset="0"/>
                      </a:endParaRPr>
                    </a:p>
                  </a:txBody>
                  <a:tcPr marL="42439" marR="42439" marT="0" marB="0">
                    <a:solidFill>
                      <a:schemeClr val="accent1">
                        <a:lumMod val="50000"/>
                      </a:schemeClr>
                    </a:solidFill>
                  </a:tcPr>
                </a:tc>
                <a:extLst>
                  <a:ext uri="{0D108BD9-81ED-4DB2-BD59-A6C34878D82A}">
                    <a16:rowId xmlns:a16="http://schemas.microsoft.com/office/drawing/2014/main" val="2329543648"/>
                  </a:ext>
                </a:extLst>
              </a:tr>
              <a:tr h="187294">
                <a:tc gridSpan="3">
                  <a:txBody>
                    <a:bodyPr/>
                    <a:lstStyle/>
                    <a:p>
                      <a:pPr algn="ctr">
                        <a:lnSpc>
                          <a:spcPct val="150000"/>
                        </a:lnSpc>
                      </a:pPr>
                      <a:r>
                        <a:rPr lang="en-GB" sz="1400" dirty="0">
                          <a:effectLst/>
                          <a:latin typeface="Georgia" panose="02040502050405020303" pitchFamily="18" charset="0"/>
                        </a:rPr>
                        <a:t>Solar power projects</a:t>
                      </a:r>
                      <a:endParaRPr lang="en-US" sz="1400" dirty="0">
                        <a:effectLst/>
                        <a:latin typeface="Georgia" panose="02040502050405020303" pitchFamily="18" charset="0"/>
                        <a:ea typeface="Calibri" panose="020F0502020204030204" pitchFamily="34" charset="0"/>
                        <a:cs typeface="Times New Roman" panose="02020603050405020304" pitchFamily="18" charset="0"/>
                      </a:endParaRPr>
                    </a:p>
                  </a:txBody>
                  <a:tcPr marL="42439" marR="42439" marT="0" marB="0">
                    <a:solidFill>
                      <a:schemeClr val="accent1">
                        <a:lumMod val="50000"/>
                      </a:schemeClr>
                    </a:solidFill>
                  </a:tcPr>
                </a:tc>
                <a:tc hMerge="1">
                  <a:txBody>
                    <a:bodyPr/>
                    <a:lstStyle/>
                    <a:p>
                      <a:endParaRPr lang="en-US"/>
                    </a:p>
                  </a:txBody>
                  <a:tcPr/>
                </a:tc>
                <a:tc hMerge="1">
                  <a:txBody>
                    <a:bodyPr/>
                    <a:lstStyle/>
                    <a:p>
                      <a:pPr algn="ctr">
                        <a:lnSpc>
                          <a:spcPct val="150000"/>
                        </a:lnSpc>
                      </a:pPr>
                      <a:endParaRPr lang="en-US" sz="1400" dirty="0">
                        <a:effectLst/>
                        <a:latin typeface="Georgia" panose="02040502050405020303" pitchFamily="18" charset="0"/>
                        <a:ea typeface="Calibri" panose="020F0502020204030204" pitchFamily="34" charset="0"/>
                        <a:cs typeface="Times New Roman" panose="02020603050405020304" pitchFamily="18" charset="0"/>
                      </a:endParaRPr>
                    </a:p>
                  </a:txBody>
                  <a:tcPr marL="42439" marR="42439" marT="0" marB="0">
                    <a:solidFill>
                      <a:schemeClr val="accent1">
                        <a:lumMod val="50000"/>
                      </a:schemeClr>
                    </a:solidFill>
                  </a:tcPr>
                </a:tc>
                <a:extLst>
                  <a:ext uri="{0D108BD9-81ED-4DB2-BD59-A6C34878D82A}">
                    <a16:rowId xmlns:a16="http://schemas.microsoft.com/office/drawing/2014/main" val="2623567673"/>
                  </a:ext>
                </a:extLst>
              </a:tr>
              <a:tr h="187294">
                <a:tc>
                  <a:txBody>
                    <a:bodyPr/>
                    <a:lstStyle/>
                    <a:p>
                      <a:pPr algn="ctr">
                        <a:lnSpc>
                          <a:spcPct val="150000"/>
                        </a:lnSpc>
                      </a:pPr>
                      <a:r>
                        <a:rPr lang="en-GB" sz="1400">
                          <a:effectLst/>
                          <a:latin typeface="Georgia" panose="02040502050405020303" pitchFamily="18" charset="0"/>
                        </a:rPr>
                        <a:t>Country</a:t>
                      </a:r>
                      <a:endParaRPr lang="en-US" sz="1400">
                        <a:effectLst/>
                        <a:latin typeface="Georgia" panose="02040502050405020303" pitchFamily="18" charset="0"/>
                        <a:ea typeface="Calibri" panose="020F0502020204030204" pitchFamily="34" charset="0"/>
                        <a:cs typeface="Times New Roman" panose="02020603050405020304" pitchFamily="18" charset="0"/>
                      </a:endParaRPr>
                    </a:p>
                  </a:txBody>
                  <a:tcPr marL="42439" marR="42439" marT="0" marB="0"/>
                </a:tc>
                <a:tc>
                  <a:txBody>
                    <a:bodyPr/>
                    <a:lstStyle/>
                    <a:p>
                      <a:pPr algn="ctr">
                        <a:lnSpc>
                          <a:spcPct val="150000"/>
                        </a:lnSpc>
                      </a:pPr>
                      <a:r>
                        <a:rPr lang="en-GB" sz="1400">
                          <a:effectLst/>
                          <a:latin typeface="Georgia" panose="02040502050405020303" pitchFamily="18" charset="0"/>
                        </a:rPr>
                        <a:t>Project</a:t>
                      </a:r>
                      <a:endParaRPr lang="en-US" sz="1400">
                        <a:effectLst/>
                        <a:latin typeface="Georgia" panose="02040502050405020303" pitchFamily="18" charset="0"/>
                        <a:ea typeface="Calibri" panose="020F0502020204030204" pitchFamily="34" charset="0"/>
                        <a:cs typeface="Times New Roman" panose="02020603050405020304" pitchFamily="18" charset="0"/>
                      </a:endParaRPr>
                    </a:p>
                  </a:txBody>
                  <a:tcPr marL="42439" marR="42439" marT="0" marB="0"/>
                </a:tc>
                <a:tc>
                  <a:txBody>
                    <a:bodyPr/>
                    <a:lstStyle/>
                    <a:p>
                      <a:pPr marL="24765" algn="ctr">
                        <a:lnSpc>
                          <a:spcPct val="150000"/>
                        </a:lnSpc>
                      </a:pPr>
                      <a:r>
                        <a:rPr lang="en-GB" sz="1400">
                          <a:effectLst/>
                          <a:latin typeface="Georgia" panose="02040502050405020303" pitchFamily="18" charset="0"/>
                        </a:rPr>
                        <a:t>Timeline</a:t>
                      </a:r>
                      <a:endParaRPr lang="en-US" sz="1400">
                        <a:effectLst/>
                        <a:latin typeface="Georgia" panose="02040502050405020303" pitchFamily="18" charset="0"/>
                        <a:ea typeface="Calibri" panose="020F0502020204030204" pitchFamily="34" charset="0"/>
                        <a:cs typeface="Times New Roman" panose="02020603050405020304" pitchFamily="18" charset="0"/>
                      </a:endParaRPr>
                    </a:p>
                  </a:txBody>
                  <a:tcPr marL="42439" marR="42439" marT="0" marB="0"/>
                </a:tc>
                <a:extLst>
                  <a:ext uri="{0D108BD9-81ED-4DB2-BD59-A6C34878D82A}">
                    <a16:rowId xmlns:a16="http://schemas.microsoft.com/office/drawing/2014/main" val="636947272"/>
                  </a:ext>
                </a:extLst>
              </a:tr>
              <a:tr h="187294">
                <a:tc>
                  <a:txBody>
                    <a:bodyPr/>
                    <a:lstStyle/>
                    <a:p>
                      <a:pPr algn="ctr">
                        <a:lnSpc>
                          <a:spcPct val="150000"/>
                        </a:lnSpc>
                      </a:pPr>
                      <a:r>
                        <a:rPr lang="en-GB" sz="1400">
                          <a:effectLst/>
                          <a:latin typeface="Georgia" panose="02040502050405020303" pitchFamily="18" charset="0"/>
                        </a:rPr>
                        <a:t>Sweden</a:t>
                      </a:r>
                      <a:endParaRPr lang="en-US" sz="1400">
                        <a:effectLst/>
                        <a:latin typeface="Georgia" panose="02040502050405020303" pitchFamily="18" charset="0"/>
                        <a:ea typeface="Calibri" panose="020F0502020204030204" pitchFamily="34" charset="0"/>
                        <a:cs typeface="Times New Roman" panose="02020603050405020304" pitchFamily="18" charset="0"/>
                      </a:endParaRPr>
                    </a:p>
                  </a:txBody>
                  <a:tcPr marL="42439" marR="42439" marT="0" marB="0"/>
                </a:tc>
                <a:tc>
                  <a:txBody>
                    <a:bodyPr/>
                    <a:lstStyle/>
                    <a:p>
                      <a:pPr algn="ctr">
                        <a:lnSpc>
                          <a:spcPct val="150000"/>
                        </a:lnSpc>
                      </a:pPr>
                      <a:r>
                        <a:rPr lang="en-GB" sz="1400" dirty="0">
                          <a:effectLst/>
                          <a:latin typeface="Georgia" panose="02040502050405020303" pitchFamily="18" charset="0"/>
                        </a:rPr>
                        <a:t>Nya </a:t>
                      </a:r>
                      <a:r>
                        <a:rPr lang="en-GB" sz="1400" dirty="0" err="1">
                          <a:effectLst/>
                          <a:latin typeface="Georgia" panose="02040502050405020303" pitchFamily="18" charset="0"/>
                        </a:rPr>
                        <a:t>Solevi</a:t>
                      </a:r>
                      <a:endParaRPr lang="en-US" sz="1400" dirty="0">
                        <a:effectLst/>
                        <a:latin typeface="Georgia" panose="02040502050405020303" pitchFamily="18" charset="0"/>
                        <a:ea typeface="Calibri" panose="020F0502020204030204" pitchFamily="34" charset="0"/>
                        <a:cs typeface="Times New Roman" panose="02020603050405020304" pitchFamily="18" charset="0"/>
                      </a:endParaRPr>
                    </a:p>
                  </a:txBody>
                  <a:tcPr marL="42439" marR="42439" marT="0" marB="0"/>
                </a:tc>
                <a:tc>
                  <a:txBody>
                    <a:bodyPr/>
                    <a:lstStyle/>
                    <a:p>
                      <a:pPr marL="24765" algn="ctr">
                        <a:lnSpc>
                          <a:spcPct val="150000"/>
                        </a:lnSpc>
                      </a:pPr>
                      <a:r>
                        <a:rPr lang="en-GB" sz="1400">
                          <a:effectLst/>
                          <a:latin typeface="Georgia" panose="02040502050405020303" pitchFamily="18" charset="0"/>
                        </a:rPr>
                        <a:t>2018-2019</a:t>
                      </a:r>
                      <a:endParaRPr lang="en-US" sz="1400">
                        <a:effectLst/>
                        <a:latin typeface="Georgia" panose="02040502050405020303" pitchFamily="18" charset="0"/>
                        <a:ea typeface="Calibri" panose="020F0502020204030204" pitchFamily="34" charset="0"/>
                        <a:cs typeface="Times New Roman" panose="02020603050405020304" pitchFamily="18" charset="0"/>
                      </a:endParaRPr>
                    </a:p>
                  </a:txBody>
                  <a:tcPr marL="42439" marR="42439" marT="0" marB="0"/>
                </a:tc>
                <a:extLst>
                  <a:ext uri="{0D108BD9-81ED-4DB2-BD59-A6C34878D82A}">
                    <a16:rowId xmlns:a16="http://schemas.microsoft.com/office/drawing/2014/main" val="996540748"/>
                  </a:ext>
                </a:extLst>
              </a:tr>
              <a:tr h="187294">
                <a:tc>
                  <a:txBody>
                    <a:bodyPr/>
                    <a:lstStyle/>
                    <a:p>
                      <a:pPr algn="ctr">
                        <a:lnSpc>
                          <a:spcPct val="150000"/>
                        </a:lnSpc>
                      </a:pPr>
                      <a:r>
                        <a:rPr lang="en-GB" sz="1400">
                          <a:effectLst/>
                          <a:latin typeface="Georgia" panose="02040502050405020303" pitchFamily="18" charset="0"/>
                        </a:rPr>
                        <a:t>Finland</a:t>
                      </a:r>
                      <a:endParaRPr lang="en-US" sz="1400">
                        <a:effectLst/>
                        <a:latin typeface="Georgia" panose="02040502050405020303" pitchFamily="18" charset="0"/>
                        <a:ea typeface="Calibri" panose="020F0502020204030204" pitchFamily="34" charset="0"/>
                        <a:cs typeface="Times New Roman" panose="02020603050405020304" pitchFamily="18" charset="0"/>
                      </a:endParaRPr>
                    </a:p>
                  </a:txBody>
                  <a:tcPr marL="42439" marR="42439" marT="0" marB="0"/>
                </a:tc>
                <a:tc>
                  <a:txBody>
                    <a:bodyPr/>
                    <a:lstStyle/>
                    <a:p>
                      <a:pPr algn="ctr">
                        <a:lnSpc>
                          <a:spcPct val="150000"/>
                        </a:lnSpc>
                      </a:pPr>
                      <a:r>
                        <a:rPr lang="en-GB" sz="1400">
                          <a:effectLst/>
                          <a:latin typeface="Georgia" panose="02040502050405020303" pitchFamily="18" charset="0"/>
                        </a:rPr>
                        <a:t>Solar park in Nurmo</a:t>
                      </a:r>
                      <a:endParaRPr lang="en-US" sz="1400">
                        <a:effectLst/>
                        <a:latin typeface="Georgia" panose="02040502050405020303" pitchFamily="18" charset="0"/>
                        <a:ea typeface="Calibri" panose="020F0502020204030204" pitchFamily="34" charset="0"/>
                        <a:cs typeface="Times New Roman" panose="02020603050405020304" pitchFamily="18" charset="0"/>
                      </a:endParaRPr>
                    </a:p>
                  </a:txBody>
                  <a:tcPr marL="42439" marR="42439" marT="0" marB="0"/>
                </a:tc>
                <a:tc>
                  <a:txBody>
                    <a:bodyPr/>
                    <a:lstStyle/>
                    <a:p>
                      <a:pPr marL="24765" algn="ctr">
                        <a:lnSpc>
                          <a:spcPct val="150000"/>
                        </a:lnSpc>
                      </a:pPr>
                      <a:r>
                        <a:rPr lang="en-GB" sz="1400">
                          <a:effectLst/>
                          <a:latin typeface="Georgia" panose="02040502050405020303" pitchFamily="18" charset="0"/>
                        </a:rPr>
                        <a:t>2021-2022</a:t>
                      </a:r>
                      <a:endParaRPr lang="en-US" sz="1400">
                        <a:effectLst/>
                        <a:latin typeface="Georgia" panose="02040502050405020303" pitchFamily="18" charset="0"/>
                        <a:ea typeface="Calibri" panose="020F0502020204030204" pitchFamily="34" charset="0"/>
                        <a:cs typeface="Times New Roman" panose="02020603050405020304" pitchFamily="18" charset="0"/>
                      </a:endParaRPr>
                    </a:p>
                  </a:txBody>
                  <a:tcPr marL="42439" marR="42439" marT="0" marB="0"/>
                </a:tc>
                <a:extLst>
                  <a:ext uri="{0D108BD9-81ED-4DB2-BD59-A6C34878D82A}">
                    <a16:rowId xmlns:a16="http://schemas.microsoft.com/office/drawing/2014/main" val="2749479109"/>
                  </a:ext>
                </a:extLst>
              </a:tr>
              <a:tr h="187748">
                <a:tc>
                  <a:txBody>
                    <a:bodyPr/>
                    <a:lstStyle/>
                    <a:p>
                      <a:pPr algn="ctr">
                        <a:lnSpc>
                          <a:spcPct val="150000"/>
                        </a:lnSpc>
                      </a:pPr>
                      <a:r>
                        <a:rPr lang="en-GB" sz="1400">
                          <a:effectLst/>
                          <a:latin typeface="Georgia" panose="02040502050405020303" pitchFamily="18" charset="0"/>
                        </a:rPr>
                        <a:t>Estonia</a:t>
                      </a:r>
                      <a:endParaRPr lang="en-US" sz="1400">
                        <a:effectLst/>
                        <a:latin typeface="Georgia" panose="02040502050405020303" pitchFamily="18" charset="0"/>
                        <a:ea typeface="Calibri" panose="020F0502020204030204" pitchFamily="34" charset="0"/>
                        <a:cs typeface="Times New Roman" panose="02020603050405020304" pitchFamily="18" charset="0"/>
                      </a:endParaRPr>
                    </a:p>
                  </a:txBody>
                  <a:tcPr marL="42439" marR="42439" marT="0" marB="0"/>
                </a:tc>
                <a:tc>
                  <a:txBody>
                    <a:bodyPr/>
                    <a:lstStyle/>
                    <a:p>
                      <a:pPr algn="ctr">
                        <a:lnSpc>
                          <a:spcPct val="150000"/>
                        </a:lnSpc>
                      </a:pPr>
                      <a:r>
                        <a:rPr lang="en-GB" sz="1400" dirty="0">
                          <a:effectLst/>
                          <a:latin typeface="Georgia" panose="02040502050405020303" pitchFamily="18" charset="0"/>
                        </a:rPr>
                        <a:t>Tallin </a:t>
                      </a:r>
                      <a:r>
                        <a:rPr lang="en-GB" sz="1400" dirty="0" err="1">
                          <a:effectLst/>
                          <a:latin typeface="Georgia" panose="02040502050405020303" pitchFamily="18" charset="0"/>
                        </a:rPr>
                        <a:t>Utilitas</a:t>
                      </a:r>
                      <a:r>
                        <a:rPr lang="en-GB" sz="1400" dirty="0">
                          <a:effectLst/>
                          <a:latin typeface="Georgia" panose="02040502050405020303" pitchFamily="18" charset="0"/>
                        </a:rPr>
                        <a:t> solar power plants (10-50 kW)</a:t>
                      </a:r>
                      <a:endParaRPr lang="en-US" sz="1400" dirty="0">
                        <a:effectLst/>
                        <a:latin typeface="Georgia" panose="02040502050405020303" pitchFamily="18" charset="0"/>
                        <a:ea typeface="Calibri" panose="020F0502020204030204" pitchFamily="34" charset="0"/>
                        <a:cs typeface="Times New Roman" panose="02020603050405020304" pitchFamily="18" charset="0"/>
                      </a:endParaRPr>
                    </a:p>
                  </a:txBody>
                  <a:tcPr marL="42439" marR="42439" marT="0" marB="0"/>
                </a:tc>
                <a:tc>
                  <a:txBody>
                    <a:bodyPr/>
                    <a:lstStyle/>
                    <a:p>
                      <a:pPr marL="24765" algn="ctr">
                        <a:lnSpc>
                          <a:spcPct val="150000"/>
                        </a:lnSpc>
                      </a:pPr>
                      <a:r>
                        <a:rPr lang="en-GB" sz="1400">
                          <a:effectLst/>
                          <a:latin typeface="Georgia" panose="02040502050405020303" pitchFamily="18" charset="0"/>
                        </a:rPr>
                        <a:t>2019-2020</a:t>
                      </a:r>
                      <a:endParaRPr lang="en-US" sz="1400">
                        <a:effectLst/>
                        <a:latin typeface="Georgia" panose="02040502050405020303" pitchFamily="18" charset="0"/>
                        <a:ea typeface="Calibri" panose="020F0502020204030204" pitchFamily="34" charset="0"/>
                        <a:cs typeface="Times New Roman" panose="02020603050405020304" pitchFamily="18" charset="0"/>
                      </a:endParaRPr>
                    </a:p>
                  </a:txBody>
                  <a:tcPr marL="42439" marR="42439" marT="0" marB="0"/>
                </a:tc>
                <a:extLst>
                  <a:ext uri="{0D108BD9-81ED-4DB2-BD59-A6C34878D82A}">
                    <a16:rowId xmlns:a16="http://schemas.microsoft.com/office/drawing/2014/main" val="1968378015"/>
                  </a:ext>
                </a:extLst>
              </a:tr>
              <a:tr h="187748">
                <a:tc>
                  <a:txBody>
                    <a:bodyPr/>
                    <a:lstStyle/>
                    <a:p>
                      <a:pPr algn="ctr">
                        <a:lnSpc>
                          <a:spcPct val="150000"/>
                        </a:lnSpc>
                      </a:pPr>
                      <a:r>
                        <a:rPr lang="en-GB" sz="1400">
                          <a:effectLst/>
                          <a:latin typeface="Georgia" panose="02040502050405020303" pitchFamily="18" charset="0"/>
                        </a:rPr>
                        <a:t>Estonia</a:t>
                      </a:r>
                      <a:endParaRPr lang="en-US" sz="1400">
                        <a:effectLst/>
                        <a:latin typeface="Georgia" panose="02040502050405020303" pitchFamily="18" charset="0"/>
                        <a:ea typeface="Calibri" panose="020F0502020204030204" pitchFamily="34" charset="0"/>
                        <a:cs typeface="Times New Roman" panose="02020603050405020304" pitchFamily="18" charset="0"/>
                      </a:endParaRPr>
                    </a:p>
                  </a:txBody>
                  <a:tcPr marL="42439" marR="42439" marT="0" marB="0"/>
                </a:tc>
                <a:tc>
                  <a:txBody>
                    <a:bodyPr/>
                    <a:lstStyle/>
                    <a:p>
                      <a:pPr algn="ctr">
                        <a:lnSpc>
                          <a:spcPct val="150000"/>
                        </a:lnSpc>
                      </a:pPr>
                      <a:r>
                        <a:rPr lang="en-GB" sz="1400">
                          <a:effectLst/>
                          <a:latin typeface="Georgia" panose="02040502050405020303" pitchFamily="18" charset="0"/>
                        </a:rPr>
                        <a:t>solar plant in Pärnu - Eesti Gaas and Paikre OÜ</a:t>
                      </a:r>
                      <a:endParaRPr lang="en-US" sz="1400">
                        <a:effectLst/>
                        <a:latin typeface="Georgia" panose="02040502050405020303" pitchFamily="18" charset="0"/>
                        <a:ea typeface="Calibri" panose="020F0502020204030204" pitchFamily="34" charset="0"/>
                        <a:cs typeface="Times New Roman" panose="02020603050405020304" pitchFamily="18" charset="0"/>
                      </a:endParaRPr>
                    </a:p>
                  </a:txBody>
                  <a:tcPr marL="42439" marR="42439" marT="0" marB="0"/>
                </a:tc>
                <a:tc>
                  <a:txBody>
                    <a:bodyPr/>
                    <a:lstStyle/>
                    <a:p>
                      <a:pPr marL="24765" algn="ctr">
                        <a:lnSpc>
                          <a:spcPct val="150000"/>
                        </a:lnSpc>
                      </a:pPr>
                      <a:r>
                        <a:rPr lang="en-GB" sz="1400">
                          <a:effectLst/>
                          <a:latin typeface="Georgia" panose="02040502050405020303" pitchFamily="18" charset="0"/>
                        </a:rPr>
                        <a:t>2018-2019</a:t>
                      </a:r>
                      <a:endParaRPr lang="en-US" sz="1400">
                        <a:effectLst/>
                        <a:latin typeface="Georgia" panose="02040502050405020303" pitchFamily="18" charset="0"/>
                        <a:ea typeface="Calibri" panose="020F0502020204030204" pitchFamily="34" charset="0"/>
                        <a:cs typeface="Times New Roman" panose="02020603050405020304" pitchFamily="18" charset="0"/>
                      </a:endParaRPr>
                    </a:p>
                  </a:txBody>
                  <a:tcPr marL="42439" marR="42439" marT="0" marB="0"/>
                </a:tc>
                <a:extLst>
                  <a:ext uri="{0D108BD9-81ED-4DB2-BD59-A6C34878D82A}">
                    <a16:rowId xmlns:a16="http://schemas.microsoft.com/office/drawing/2014/main" val="2606144776"/>
                  </a:ext>
                </a:extLst>
              </a:tr>
              <a:tr h="187294">
                <a:tc>
                  <a:txBody>
                    <a:bodyPr/>
                    <a:lstStyle/>
                    <a:p>
                      <a:pPr algn="ctr">
                        <a:lnSpc>
                          <a:spcPct val="150000"/>
                        </a:lnSpc>
                      </a:pPr>
                      <a:r>
                        <a:rPr lang="en-GB" sz="1400">
                          <a:effectLst/>
                          <a:latin typeface="Georgia" panose="02040502050405020303" pitchFamily="18" charset="0"/>
                        </a:rPr>
                        <a:t>Latvia</a:t>
                      </a:r>
                      <a:endParaRPr lang="en-US" sz="1400">
                        <a:effectLst/>
                        <a:latin typeface="Georgia" panose="02040502050405020303" pitchFamily="18" charset="0"/>
                        <a:ea typeface="Calibri" panose="020F0502020204030204" pitchFamily="34" charset="0"/>
                        <a:cs typeface="Times New Roman" panose="02020603050405020304" pitchFamily="18" charset="0"/>
                      </a:endParaRPr>
                    </a:p>
                  </a:txBody>
                  <a:tcPr marL="42439" marR="42439" marT="0" marB="0"/>
                </a:tc>
                <a:tc>
                  <a:txBody>
                    <a:bodyPr/>
                    <a:lstStyle/>
                    <a:p>
                      <a:pPr algn="ctr">
                        <a:lnSpc>
                          <a:spcPct val="150000"/>
                        </a:lnSpc>
                      </a:pPr>
                      <a:r>
                        <a:rPr lang="en-GB" sz="1400">
                          <a:effectLst/>
                          <a:latin typeface="Georgia" panose="02040502050405020303" pitchFamily="18" charset="0"/>
                        </a:rPr>
                        <a:t>“Jurmalas siltums” solar power plant </a:t>
                      </a:r>
                      <a:endParaRPr lang="en-US" sz="1400">
                        <a:effectLst/>
                        <a:latin typeface="Georgia" panose="02040502050405020303" pitchFamily="18" charset="0"/>
                        <a:ea typeface="Calibri" panose="020F0502020204030204" pitchFamily="34" charset="0"/>
                        <a:cs typeface="Times New Roman" panose="02020603050405020304" pitchFamily="18" charset="0"/>
                      </a:endParaRPr>
                    </a:p>
                  </a:txBody>
                  <a:tcPr marL="42439" marR="42439" marT="0" marB="0"/>
                </a:tc>
                <a:tc>
                  <a:txBody>
                    <a:bodyPr/>
                    <a:lstStyle/>
                    <a:p>
                      <a:pPr marL="24765" algn="ctr">
                        <a:lnSpc>
                          <a:spcPct val="150000"/>
                        </a:lnSpc>
                      </a:pPr>
                      <a:r>
                        <a:rPr lang="en-GB" sz="1400">
                          <a:effectLst/>
                          <a:latin typeface="Georgia" panose="02040502050405020303" pitchFamily="18" charset="0"/>
                        </a:rPr>
                        <a:t>2018-2019</a:t>
                      </a:r>
                      <a:endParaRPr lang="en-US" sz="1400">
                        <a:effectLst/>
                        <a:latin typeface="Georgia" panose="02040502050405020303" pitchFamily="18" charset="0"/>
                        <a:ea typeface="Calibri" panose="020F0502020204030204" pitchFamily="34" charset="0"/>
                        <a:cs typeface="Times New Roman" panose="02020603050405020304" pitchFamily="18" charset="0"/>
                      </a:endParaRPr>
                    </a:p>
                  </a:txBody>
                  <a:tcPr marL="42439" marR="42439" marT="0" marB="0"/>
                </a:tc>
                <a:extLst>
                  <a:ext uri="{0D108BD9-81ED-4DB2-BD59-A6C34878D82A}">
                    <a16:rowId xmlns:a16="http://schemas.microsoft.com/office/drawing/2014/main" val="3223815129"/>
                  </a:ext>
                </a:extLst>
              </a:tr>
              <a:tr h="187294">
                <a:tc>
                  <a:txBody>
                    <a:bodyPr/>
                    <a:lstStyle/>
                    <a:p>
                      <a:pPr algn="ctr">
                        <a:lnSpc>
                          <a:spcPct val="150000"/>
                        </a:lnSpc>
                      </a:pPr>
                      <a:r>
                        <a:rPr lang="en-GB" sz="1400">
                          <a:effectLst/>
                          <a:latin typeface="Georgia" panose="02040502050405020303" pitchFamily="18" charset="0"/>
                        </a:rPr>
                        <a:t>Latvia</a:t>
                      </a:r>
                      <a:endParaRPr lang="en-US" sz="1400">
                        <a:effectLst/>
                        <a:latin typeface="Georgia" panose="02040502050405020303" pitchFamily="18" charset="0"/>
                        <a:ea typeface="Calibri" panose="020F0502020204030204" pitchFamily="34" charset="0"/>
                        <a:cs typeface="Times New Roman" panose="02020603050405020304" pitchFamily="18" charset="0"/>
                      </a:endParaRPr>
                    </a:p>
                  </a:txBody>
                  <a:tcPr marL="42439" marR="42439" marT="0" marB="0"/>
                </a:tc>
                <a:tc>
                  <a:txBody>
                    <a:bodyPr/>
                    <a:lstStyle/>
                    <a:p>
                      <a:pPr algn="ctr">
                        <a:lnSpc>
                          <a:spcPct val="150000"/>
                        </a:lnSpc>
                      </a:pPr>
                      <a:r>
                        <a:rPr lang="en-GB" sz="1400">
                          <a:effectLst/>
                          <a:latin typeface="Georgia" panose="02040502050405020303" pitchFamily="18" charset="0"/>
                        </a:rPr>
                        <a:t>Microgeneration of residential house </a:t>
                      </a:r>
                      <a:endParaRPr lang="en-US" sz="1400">
                        <a:effectLst/>
                        <a:latin typeface="Georgia" panose="02040502050405020303" pitchFamily="18" charset="0"/>
                        <a:ea typeface="Calibri" panose="020F0502020204030204" pitchFamily="34" charset="0"/>
                        <a:cs typeface="Times New Roman" panose="02020603050405020304" pitchFamily="18" charset="0"/>
                      </a:endParaRPr>
                    </a:p>
                  </a:txBody>
                  <a:tcPr marL="42439" marR="42439" marT="0" marB="0"/>
                </a:tc>
                <a:tc>
                  <a:txBody>
                    <a:bodyPr/>
                    <a:lstStyle/>
                    <a:p>
                      <a:pPr marL="24765" algn="ctr">
                        <a:lnSpc>
                          <a:spcPct val="150000"/>
                        </a:lnSpc>
                      </a:pPr>
                      <a:r>
                        <a:rPr lang="en-GB" sz="1400">
                          <a:effectLst/>
                          <a:latin typeface="Georgia" panose="02040502050405020303" pitchFamily="18" charset="0"/>
                        </a:rPr>
                        <a:t>July – November, 2018</a:t>
                      </a:r>
                      <a:endParaRPr lang="en-US" sz="1400">
                        <a:effectLst/>
                        <a:latin typeface="Georgia" panose="02040502050405020303" pitchFamily="18" charset="0"/>
                        <a:ea typeface="Calibri" panose="020F0502020204030204" pitchFamily="34" charset="0"/>
                        <a:cs typeface="Times New Roman" panose="02020603050405020304" pitchFamily="18" charset="0"/>
                      </a:endParaRPr>
                    </a:p>
                  </a:txBody>
                  <a:tcPr marL="42439" marR="42439" marT="0" marB="0"/>
                </a:tc>
                <a:extLst>
                  <a:ext uri="{0D108BD9-81ED-4DB2-BD59-A6C34878D82A}">
                    <a16:rowId xmlns:a16="http://schemas.microsoft.com/office/drawing/2014/main" val="4223789495"/>
                  </a:ext>
                </a:extLst>
              </a:tr>
              <a:tr h="187294">
                <a:tc>
                  <a:txBody>
                    <a:bodyPr/>
                    <a:lstStyle/>
                    <a:p>
                      <a:pPr algn="ctr">
                        <a:lnSpc>
                          <a:spcPct val="150000"/>
                        </a:lnSpc>
                      </a:pPr>
                      <a:r>
                        <a:rPr lang="en-GB" sz="1400" dirty="0">
                          <a:effectLst/>
                          <a:latin typeface="Georgia" panose="02040502050405020303" pitchFamily="18" charset="0"/>
                        </a:rPr>
                        <a:t>Lithuania</a:t>
                      </a:r>
                      <a:endParaRPr lang="en-US" sz="1400" dirty="0">
                        <a:effectLst/>
                        <a:latin typeface="Georgia" panose="02040502050405020303" pitchFamily="18" charset="0"/>
                        <a:ea typeface="Calibri" panose="020F0502020204030204" pitchFamily="34" charset="0"/>
                        <a:cs typeface="Times New Roman" panose="02020603050405020304" pitchFamily="18" charset="0"/>
                      </a:endParaRPr>
                    </a:p>
                  </a:txBody>
                  <a:tcPr marL="42439" marR="42439" marT="0" marB="0"/>
                </a:tc>
                <a:tc>
                  <a:txBody>
                    <a:bodyPr/>
                    <a:lstStyle/>
                    <a:p>
                      <a:pPr algn="ctr">
                        <a:lnSpc>
                          <a:spcPct val="150000"/>
                        </a:lnSpc>
                      </a:pPr>
                      <a:r>
                        <a:rPr lang="en-GB" sz="1400" dirty="0" err="1">
                          <a:effectLst/>
                          <a:latin typeface="Georgia" panose="02040502050405020303" pitchFamily="18" charset="0"/>
                        </a:rPr>
                        <a:t>Elektrum</a:t>
                      </a:r>
                      <a:r>
                        <a:rPr lang="en-GB" sz="1400" dirty="0">
                          <a:effectLst/>
                          <a:latin typeface="Georgia" panose="02040502050405020303" pitchFamily="18" charset="0"/>
                        </a:rPr>
                        <a:t> </a:t>
                      </a:r>
                      <a:r>
                        <a:rPr lang="en-GB" sz="1400" dirty="0" err="1">
                          <a:effectLst/>
                          <a:latin typeface="Georgia" panose="02040502050405020303" pitchFamily="18" charset="0"/>
                        </a:rPr>
                        <a:t>Lietuva</a:t>
                      </a:r>
                      <a:r>
                        <a:rPr lang="en-GB" sz="1400" dirty="0">
                          <a:effectLst/>
                          <a:latin typeface="Georgia" panose="02040502050405020303" pitchFamily="18" charset="0"/>
                        </a:rPr>
                        <a:t> park in Klaipeda District(1,5MW)</a:t>
                      </a:r>
                      <a:endParaRPr lang="en-US" sz="1400" dirty="0">
                        <a:effectLst/>
                        <a:latin typeface="Georgia" panose="02040502050405020303" pitchFamily="18" charset="0"/>
                        <a:ea typeface="Calibri" panose="020F0502020204030204" pitchFamily="34" charset="0"/>
                        <a:cs typeface="Times New Roman" panose="02020603050405020304" pitchFamily="18" charset="0"/>
                      </a:endParaRPr>
                    </a:p>
                  </a:txBody>
                  <a:tcPr marL="42439" marR="42439" marT="0" marB="0"/>
                </a:tc>
                <a:tc>
                  <a:txBody>
                    <a:bodyPr/>
                    <a:lstStyle/>
                    <a:p>
                      <a:pPr marL="24765" algn="ctr">
                        <a:lnSpc>
                          <a:spcPct val="150000"/>
                        </a:lnSpc>
                      </a:pPr>
                      <a:r>
                        <a:rPr lang="en-GB" sz="1400" dirty="0">
                          <a:effectLst/>
                          <a:latin typeface="Georgia" panose="02040502050405020303" pitchFamily="18" charset="0"/>
                        </a:rPr>
                        <a:t>2020-2021</a:t>
                      </a:r>
                      <a:endParaRPr lang="en-US" sz="1400" dirty="0">
                        <a:effectLst/>
                        <a:latin typeface="Georgia" panose="02040502050405020303" pitchFamily="18" charset="0"/>
                        <a:ea typeface="Calibri" panose="020F0502020204030204" pitchFamily="34" charset="0"/>
                        <a:cs typeface="Times New Roman" panose="02020603050405020304" pitchFamily="18" charset="0"/>
                      </a:endParaRPr>
                    </a:p>
                  </a:txBody>
                  <a:tcPr marL="42439" marR="42439" marT="0" marB="0"/>
                </a:tc>
                <a:extLst>
                  <a:ext uri="{0D108BD9-81ED-4DB2-BD59-A6C34878D82A}">
                    <a16:rowId xmlns:a16="http://schemas.microsoft.com/office/drawing/2014/main" val="1893147789"/>
                  </a:ext>
                </a:extLst>
              </a:tr>
            </a:tbl>
          </a:graphicData>
        </a:graphic>
      </p:graphicFrame>
    </p:spTree>
    <p:extLst>
      <p:ext uri="{BB962C8B-B14F-4D97-AF65-F5344CB8AC3E}">
        <p14:creationId xmlns:p14="http://schemas.microsoft.com/office/powerpoint/2010/main" val="24408948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7FF572-A720-4C51-AB47-0E2D3C8CC81C}"/>
              </a:ext>
            </a:extLst>
          </p:cNvPr>
          <p:cNvSpPr>
            <a:spLocks noGrp="1"/>
          </p:cNvSpPr>
          <p:nvPr>
            <p:ph type="title"/>
          </p:nvPr>
        </p:nvSpPr>
        <p:spPr>
          <a:xfrm>
            <a:off x="394409" y="378377"/>
            <a:ext cx="9452429" cy="1325563"/>
          </a:xfrm>
        </p:spPr>
        <p:txBody>
          <a:bodyPr>
            <a:normAutofit/>
          </a:bodyPr>
          <a:lstStyle/>
          <a:p>
            <a:r>
              <a:rPr lang="en-GB" sz="4000" b="1" dirty="0">
                <a:effectLst/>
                <a:latin typeface="Georgia" panose="02040502050405020303" pitchFamily="18" charset="0"/>
                <a:ea typeface="Calibri" panose="020F0502020204030204" pitchFamily="34" charset="0"/>
              </a:rPr>
              <a:t>Profiles of the countries analysed</a:t>
            </a:r>
            <a:endParaRPr lang="lv-LV" sz="4000" b="1" dirty="0">
              <a:latin typeface="Georgia" panose="02040502050405020303" pitchFamily="18" charset="0"/>
            </a:endParaRPr>
          </a:p>
        </p:txBody>
      </p:sp>
      <p:graphicFrame>
        <p:nvGraphicFramePr>
          <p:cNvPr id="7" name="Content Placeholder 6">
            <a:extLst>
              <a:ext uri="{FF2B5EF4-FFF2-40B4-BE49-F238E27FC236}">
                <a16:creationId xmlns:a16="http://schemas.microsoft.com/office/drawing/2014/main" id="{AF9B039C-EC82-47D1-9D7C-895F39C5CD49}"/>
              </a:ext>
            </a:extLst>
          </p:cNvPr>
          <p:cNvGraphicFramePr>
            <a:graphicFrameLocks noGrp="1"/>
          </p:cNvGraphicFramePr>
          <p:nvPr>
            <p:ph idx="1"/>
            <p:extLst>
              <p:ext uri="{D42A27DB-BD31-4B8C-83A1-F6EECF244321}">
                <p14:modId xmlns:p14="http://schemas.microsoft.com/office/powerpoint/2010/main" val="4208820978"/>
              </p:ext>
            </p:extLst>
          </p:nvPr>
        </p:nvGraphicFramePr>
        <p:xfrm>
          <a:off x="562032" y="2689025"/>
          <a:ext cx="10893130" cy="2682240"/>
        </p:xfrm>
        <a:graphic>
          <a:graphicData uri="http://schemas.openxmlformats.org/drawingml/2006/table">
            <a:tbl>
              <a:tblPr firstRow="1" firstCol="1" bandRow="1">
                <a:tableStyleId>{5C22544A-7EE6-4342-B048-85BDC9FD1C3A}</a:tableStyleId>
              </a:tblPr>
              <a:tblGrid>
                <a:gridCol w="1192469">
                  <a:extLst>
                    <a:ext uri="{9D8B030D-6E8A-4147-A177-3AD203B41FA5}">
                      <a16:colId xmlns:a16="http://schemas.microsoft.com/office/drawing/2014/main" val="3368879799"/>
                    </a:ext>
                  </a:extLst>
                </a:gridCol>
                <a:gridCol w="1049457">
                  <a:extLst>
                    <a:ext uri="{9D8B030D-6E8A-4147-A177-3AD203B41FA5}">
                      <a16:colId xmlns:a16="http://schemas.microsoft.com/office/drawing/2014/main" val="2523691152"/>
                    </a:ext>
                  </a:extLst>
                </a:gridCol>
                <a:gridCol w="113649">
                  <a:extLst>
                    <a:ext uri="{9D8B030D-6E8A-4147-A177-3AD203B41FA5}">
                      <a16:colId xmlns:a16="http://schemas.microsoft.com/office/drawing/2014/main" val="1691156232"/>
                    </a:ext>
                  </a:extLst>
                </a:gridCol>
                <a:gridCol w="1001005">
                  <a:extLst>
                    <a:ext uri="{9D8B030D-6E8A-4147-A177-3AD203B41FA5}">
                      <a16:colId xmlns:a16="http://schemas.microsoft.com/office/drawing/2014/main" val="1971375900"/>
                    </a:ext>
                  </a:extLst>
                </a:gridCol>
                <a:gridCol w="1465875">
                  <a:extLst>
                    <a:ext uri="{9D8B030D-6E8A-4147-A177-3AD203B41FA5}">
                      <a16:colId xmlns:a16="http://schemas.microsoft.com/office/drawing/2014/main" val="3677276120"/>
                    </a:ext>
                  </a:extLst>
                </a:gridCol>
                <a:gridCol w="1150963">
                  <a:extLst>
                    <a:ext uri="{9D8B030D-6E8A-4147-A177-3AD203B41FA5}">
                      <a16:colId xmlns:a16="http://schemas.microsoft.com/office/drawing/2014/main" val="3321609226"/>
                    </a:ext>
                  </a:extLst>
                </a:gridCol>
                <a:gridCol w="1139687">
                  <a:extLst>
                    <a:ext uri="{9D8B030D-6E8A-4147-A177-3AD203B41FA5}">
                      <a16:colId xmlns:a16="http://schemas.microsoft.com/office/drawing/2014/main" val="2075498976"/>
                    </a:ext>
                  </a:extLst>
                </a:gridCol>
                <a:gridCol w="1192696">
                  <a:extLst>
                    <a:ext uri="{9D8B030D-6E8A-4147-A177-3AD203B41FA5}">
                      <a16:colId xmlns:a16="http://schemas.microsoft.com/office/drawing/2014/main" val="2748389527"/>
                    </a:ext>
                  </a:extLst>
                </a:gridCol>
                <a:gridCol w="1444487">
                  <a:extLst>
                    <a:ext uri="{9D8B030D-6E8A-4147-A177-3AD203B41FA5}">
                      <a16:colId xmlns:a16="http://schemas.microsoft.com/office/drawing/2014/main" val="2121355984"/>
                    </a:ext>
                  </a:extLst>
                </a:gridCol>
                <a:gridCol w="1142842">
                  <a:extLst>
                    <a:ext uri="{9D8B030D-6E8A-4147-A177-3AD203B41FA5}">
                      <a16:colId xmlns:a16="http://schemas.microsoft.com/office/drawing/2014/main" val="2993320162"/>
                    </a:ext>
                  </a:extLst>
                </a:gridCol>
              </a:tblGrid>
              <a:tr h="497840">
                <a:tc>
                  <a:txBody>
                    <a:bodyPr/>
                    <a:lstStyle/>
                    <a:p>
                      <a:pPr algn="ctr"/>
                      <a:r>
                        <a:rPr lang="en-GB" sz="1600" dirty="0">
                          <a:solidFill>
                            <a:schemeClr val="tx1"/>
                          </a:solidFill>
                          <a:effectLst/>
                          <a:latin typeface="Georgia" panose="02040502050405020303" pitchFamily="18" charset="0"/>
                        </a:rPr>
                        <a:t>Country</a:t>
                      </a:r>
                      <a:endParaRPr lang="lv-LV" sz="1600" dirty="0">
                        <a:solidFill>
                          <a:schemeClr val="tx1"/>
                        </a:solidFill>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tc>
                <a:tc gridSpan="2">
                  <a:txBody>
                    <a:bodyPr/>
                    <a:lstStyle/>
                    <a:p>
                      <a:pPr algn="ctr"/>
                      <a:r>
                        <a:rPr lang="en-GB" sz="1600" b="0" dirty="0">
                          <a:solidFill>
                            <a:schemeClr val="tx1"/>
                          </a:solidFill>
                          <a:effectLst/>
                          <a:latin typeface="Georgia" panose="02040502050405020303" pitchFamily="18" charset="0"/>
                        </a:rPr>
                        <a:t>Installed capacity, MW</a:t>
                      </a:r>
                      <a:endParaRPr lang="lv-LV" sz="1600" b="0" dirty="0">
                        <a:solidFill>
                          <a:schemeClr val="tx1"/>
                        </a:solidFill>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tc>
                <a:tc hMerge="1">
                  <a:txBody>
                    <a:bodyPr/>
                    <a:lstStyle/>
                    <a:p>
                      <a:pPr algn="l"/>
                      <a:r>
                        <a:rPr lang="en-GB" sz="1600" dirty="0">
                          <a:effectLst/>
                          <a:latin typeface="Georgia" panose="02040502050405020303" pitchFamily="18" charset="0"/>
                        </a:rPr>
                        <a:t>Produced energy, GWh</a:t>
                      </a:r>
                      <a:endParaRPr lang="lv-LV" sz="1600" dirty="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en-GB" sz="1600" b="0" dirty="0">
                          <a:solidFill>
                            <a:schemeClr val="tx1"/>
                          </a:solidFill>
                          <a:effectLst/>
                          <a:latin typeface="Georgia" panose="02040502050405020303" pitchFamily="18" charset="0"/>
                        </a:rPr>
                        <a:t>Produced energy, GWh</a:t>
                      </a:r>
                      <a:endParaRPr lang="lv-LV" sz="1600" b="0" dirty="0">
                        <a:solidFill>
                          <a:schemeClr val="tx1"/>
                        </a:solidFill>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en-GB" sz="1600" b="0" dirty="0">
                          <a:solidFill>
                            <a:schemeClr val="tx1"/>
                          </a:solidFill>
                          <a:effectLst/>
                          <a:latin typeface="Georgia" panose="02040502050405020303" pitchFamily="18" charset="0"/>
                        </a:rPr>
                        <a:t>Share of final consumption, %</a:t>
                      </a:r>
                      <a:endParaRPr lang="lv-LV" sz="1600" dirty="0">
                        <a:solidFill>
                          <a:schemeClr val="tx1"/>
                        </a:solidFill>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en-GB" sz="1600" b="0" dirty="0">
                          <a:solidFill>
                            <a:schemeClr val="tx1"/>
                          </a:solidFill>
                          <a:effectLst/>
                          <a:latin typeface="Georgia" panose="02040502050405020303" pitchFamily="18" charset="0"/>
                        </a:rPr>
                        <a:t>Installed capacity increase, MW</a:t>
                      </a:r>
                      <a:endParaRPr lang="lv-LV" sz="1600" b="0" dirty="0">
                        <a:solidFill>
                          <a:schemeClr val="tx1"/>
                        </a:solidFill>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en-GB" sz="1600" b="0" dirty="0">
                          <a:solidFill>
                            <a:schemeClr val="tx1"/>
                          </a:solidFill>
                          <a:effectLst/>
                          <a:latin typeface="Georgia" panose="02040502050405020303" pitchFamily="18" charset="0"/>
                        </a:rPr>
                        <a:t>Installed capacity, MW</a:t>
                      </a:r>
                      <a:endParaRPr lang="lv-LV" sz="1600" b="0" dirty="0">
                        <a:solidFill>
                          <a:schemeClr val="tx1"/>
                        </a:solidFill>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en-GB" sz="1600" b="0" dirty="0">
                          <a:solidFill>
                            <a:schemeClr val="tx1"/>
                          </a:solidFill>
                          <a:effectLst/>
                          <a:latin typeface="Georgia" panose="02040502050405020303" pitchFamily="18" charset="0"/>
                        </a:rPr>
                        <a:t>Produced power, GWh</a:t>
                      </a:r>
                      <a:endParaRPr lang="lv-LV" sz="1600" b="0" dirty="0">
                        <a:solidFill>
                          <a:schemeClr val="tx1"/>
                        </a:solidFill>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en-GB" sz="1600" b="0" dirty="0">
                          <a:solidFill>
                            <a:schemeClr val="tx1"/>
                          </a:solidFill>
                          <a:effectLst/>
                          <a:latin typeface="Georgia" panose="02040502050405020303" pitchFamily="18" charset="0"/>
                        </a:rPr>
                        <a:t>Share of final consumption, %</a:t>
                      </a:r>
                      <a:endParaRPr lang="lv-LV" sz="1600" b="0" dirty="0">
                        <a:solidFill>
                          <a:schemeClr val="tx1"/>
                        </a:solidFill>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en-GB" sz="1600" b="0" dirty="0">
                          <a:solidFill>
                            <a:schemeClr val="tx1"/>
                          </a:solidFill>
                          <a:effectLst/>
                          <a:latin typeface="Georgia" panose="02040502050405020303" pitchFamily="18" charset="0"/>
                        </a:rPr>
                        <a:t>Installed capacity increase, MW</a:t>
                      </a:r>
                      <a:endParaRPr lang="lv-LV" sz="1600" b="0" dirty="0">
                        <a:solidFill>
                          <a:schemeClr val="tx1"/>
                        </a:solidFill>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925502629"/>
                  </a:ext>
                </a:extLst>
              </a:tr>
              <a:tr h="172720">
                <a:tc>
                  <a:txBody>
                    <a:bodyPr/>
                    <a:lstStyle/>
                    <a:p>
                      <a:pPr algn="r"/>
                      <a:r>
                        <a:rPr lang="en-GB" sz="1600">
                          <a:effectLst/>
                          <a:latin typeface="Georgia" panose="02040502050405020303" pitchFamily="18" charset="0"/>
                        </a:rPr>
                        <a:t> </a:t>
                      </a:r>
                      <a:endParaRPr lang="lv-LV" sz="160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tc>
                <a:tc gridSpan="5">
                  <a:txBody>
                    <a:bodyPr/>
                    <a:lstStyle/>
                    <a:p>
                      <a:pPr algn="ctr"/>
                      <a:r>
                        <a:rPr lang="en-GB" sz="1600">
                          <a:effectLst/>
                          <a:latin typeface="Georgia" panose="02040502050405020303" pitchFamily="18" charset="0"/>
                        </a:rPr>
                        <a:t>Solar</a:t>
                      </a:r>
                      <a:endParaRPr lang="lv-LV" sz="160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gridSpan="4">
                  <a:txBody>
                    <a:bodyPr/>
                    <a:lstStyle/>
                    <a:p>
                      <a:pPr algn="ctr"/>
                      <a:r>
                        <a:rPr lang="en-GB" sz="1600" dirty="0">
                          <a:effectLst/>
                          <a:latin typeface="Georgia" panose="02040502050405020303" pitchFamily="18" charset="0"/>
                        </a:rPr>
                        <a:t>Onshore wind</a:t>
                      </a:r>
                      <a:endParaRPr lang="lv-LV" sz="1600" dirty="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lv-LV"/>
                    </a:p>
                  </a:txBody>
                  <a:tcPr/>
                </a:tc>
                <a:tc hMerge="1">
                  <a:txBody>
                    <a:bodyPr/>
                    <a:lstStyle/>
                    <a:p>
                      <a:endParaRPr lang="lv-LV"/>
                    </a:p>
                  </a:txBody>
                  <a:tcPr/>
                </a:tc>
                <a:tc hMerge="1">
                  <a:txBody>
                    <a:bodyPr/>
                    <a:lstStyle/>
                    <a:p>
                      <a:pPr algn="ctr"/>
                      <a:endParaRPr lang="lv-LV" sz="1600" dirty="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79496912"/>
                  </a:ext>
                </a:extLst>
              </a:tr>
              <a:tr h="190500">
                <a:tc>
                  <a:txBody>
                    <a:bodyPr/>
                    <a:lstStyle/>
                    <a:p>
                      <a:pPr algn="l"/>
                      <a:r>
                        <a:rPr lang="en-GB" sz="1600" dirty="0">
                          <a:solidFill>
                            <a:schemeClr val="tx1"/>
                          </a:solidFill>
                          <a:effectLst/>
                          <a:latin typeface="Georgia" panose="02040502050405020303" pitchFamily="18" charset="0"/>
                        </a:rPr>
                        <a:t>Lithuania</a:t>
                      </a:r>
                      <a:endParaRPr lang="lv-LV" sz="1600" dirty="0">
                        <a:solidFill>
                          <a:schemeClr val="tx1"/>
                        </a:solidFill>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en-GB" sz="1600" dirty="0">
                          <a:effectLst/>
                          <a:latin typeface="Georgia" panose="02040502050405020303" pitchFamily="18" charset="0"/>
                        </a:rPr>
                        <a:t>103</a:t>
                      </a:r>
                      <a:endParaRPr lang="lv-LV" sz="1600" dirty="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tc>
                <a:tc gridSpan="2">
                  <a:txBody>
                    <a:bodyPr/>
                    <a:lstStyle/>
                    <a:p>
                      <a:pPr algn="ctr"/>
                      <a:r>
                        <a:rPr lang="en-GB" sz="1600">
                          <a:effectLst/>
                          <a:latin typeface="Georgia" panose="02040502050405020303" pitchFamily="18" charset="0"/>
                        </a:rPr>
                        <a:t>91</a:t>
                      </a:r>
                      <a:endParaRPr lang="lv-LV" sz="160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nchor="ctr"/>
                </a:tc>
                <a:tc hMerge="1">
                  <a:txBody>
                    <a:bodyPr/>
                    <a:lstStyle/>
                    <a:p>
                      <a:pPr algn="ctr"/>
                      <a:endParaRPr lang="lv-LV" sz="160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en-GB" sz="1600">
                          <a:effectLst/>
                          <a:latin typeface="Georgia" panose="02040502050405020303" pitchFamily="18" charset="0"/>
                        </a:rPr>
                        <a:t>0.8%</a:t>
                      </a:r>
                      <a:endParaRPr lang="lv-LV" sz="160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lv-LV" sz="1600">
                          <a:effectLst/>
                          <a:latin typeface="Georgia" panose="02040502050405020303" pitchFamily="18" charset="0"/>
                        </a:rPr>
                        <a:t>39%</a:t>
                      </a:r>
                      <a:endParaRPr lang="lv-LV" sz="160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en-GB" sz="1600">
                          <a:effectLst/>
                          <a:latin typeface="Georgia" panose="02040502050405020303" pitchFamily="18" charset="0"/>
                        </a:rPr>
                        <a:t>534</a:t>
                      </a:r>
                      <a:endParaRPr lang="lv-LV" sz="160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en-GB" sz="1600">
                          <a:effectLst/>
                          <a:latin typeface="Georgia" panose="02040502050405020303" pitchFamily="18" charset="0"/>
                        </a:rPr>
                        <a:t>1499</a:t>
                      </a:r>
                      <a:endParaRPr lang="lv-LV" sz="160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en-GB" sz="1600">
                          <a:effectLst/>
                          <a:latin typeface="Georgia" panose="02040502050405020303" pitchFamily="18" charset="0"/>
                        </a:rPr>
                        <a:t>13.1%</a:t>
                      </a:r>
                      <a:endParaRPr lang="lv-LV" sz="160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lv-LV" sz="1600">
                          <a:effectLst/>
                          <a:latin typeface="Georgia" panose="02040502050405020303" pitchFamily="18" charset="0"/>
                        </a:rPr>
                        <a:t>3%</a:t>
                      </a:r>
                      <a:endParaRPr lang="lv-LV" sz="1600" dirty="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72740819"/>
                  </a:ext>
                </a:extLst>
              </a:tr>
              <a:tr h="190500">
                <a:tc>
                  <a:txBody>
                    <a:bodyPr/>
                    <a:lstStyle/>
                    <a:p>
                      <a:pPr algn="l"/>
                      <a:r>
                        <a:rPr lang="en-GB" sz="1600" dirty="0">
                          <a:solidFill>
                            <a:schemeClr val="tx1"/>
                          </a:solidFill>
                          <a:effectLst/>
                          <a:latin typeface="Georgia" panose="02040502050405020303" pitchFamily="18" charset="0"/>
                        </a:rPr>
                        <a:t>Estonia</a:t>
                      </a:r>
                      <a:endParaRPr lang="lv-LV" sz="1600" dirty="0">
                        <a:solidFill>
                          <a:schemeClr val="tx1"/>
                        </a:solidFill>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en-GB" sz="1600" dirty="0">
                          <a:effectLst/>
                          <a:latin typeface="Georgia" panose="02040502050405020303" pitchFamily="18" charset="0"/>
                        </a:rPr>
                        <a:t>74</a:t>
                      </a:r>
                      <a:endParaRPr lang="lv-LV" sz="1600" dirty="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tc>
                <a:tc gridSpan="2">
                  <a:txBody>
                    <a:bodyPr/>
                    <a:lstStyle/>
                    <a:p>
                      <a:pPr algn="ctr"/>
                      <a:r>
                        <a:rPr lang="en-GB" sz="1600" dirty="0">
                          <a:effectLst/>
                          <a:latin typeface="Georgia" panose="02040502050405020303" pitchFamily="18" charset="0"/>
                        </a:rPr>
                        <a:t>48</a:t>
                      </a:r>
                      <a:endParaRPr lang="lv-LV" sz="1600" dirty="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nchor="ctr"/>
                </a:tc>
                <a:tc hMerge="1">
                  <a:txBody>
                    <a:bodyPr/>
                    <a:lstStyle/>
                    <a:p>
                      <a:pPr algn="ctr"/>
                      <a:endParaRPr lang="lv-LV" sz="160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en-GB" sz="1600">
                          <a:effectLst/>
                          <a:latin typeface="Georgia" panose="02040502050405020303" pitchFamily="18" charset="0"/>
                        </a:rPr>
                        <a:t>0.6%</a:t>
                      </a:r>
                      <a:endParaRPr lang="lv-LV" sz="160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lv-LV" sz="1600">
                          <a:effectLst/>
                          <a:latin typeface="Georgia" panose="02040502050405020303" pitchFamily="18" charset="0"/>
                        </a:rPr>
                        <a:t>303%</a:t>
                      </a:r>
                      <a:endParaRPr lang="lv-LV" sz="160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en-GB" sz="1600">
                          <a:effectLst/>
                          <a:latin typeface="Georgia" panose="02040502050405020303" pitchFamily="18" charset="0"/>
                        </a:rPr>
                        <a:t>316</a:t>
                      </a:r>
                      <a:endParaRPr lang="lv-LV" sz="160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en-GB" sz="1600" dirty="0">
                          <a:effectLst/>
                          <a:latin typeface="Georgia" panose="02040502050405020303" pitchFamily="18" charset="0"/>
                        </a:rPr>
                        <a:t>687</a:t>
                      </a:r>
                      <a:endParaRPr lang="lv-LV" sz="1600" dirty="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en-GB" sz="1600">
                          <a:effectLst/>
                          <a:latin typeface="Georgia" panose="02040502050405020303" pitchFamily="18" charset="0"/>
                        </a:rPr>
                        <a:t>8.1%</a:t>
                      </a:r>
                      <a:endParaRPr lang="lv-LV" sz="160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lv-LV" sz="1600">
                          <a:effectLst/>
                          <a:latin typeface="Georgia" panose="02040502050405020303" pitchFamily="18" charset="0"/>
                        </a:rPr>
                        <a:t>2%</a:t>
                      </a:r>
                      <a:endParaRPr lang="lv-LV" sz="160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251158253"/>
                  </a:ext>
                </a:extLst>
              </a:tr>
              <a:tr h="190500">
                <a:tc>
                  <a:txBody>
                    <a:bodyPr/>
                    <a:lstStyle/>
                    <a:p>
                      <a:pPr algn="l"/>
                      <a:r>
                        <a:rPr lang="en-GB" sz="1600" dirty="0">
                          <a:solidFill>
                            <a:schemeClr val="tx1"/>
                          </a:solidFill>
                          <a:effectLst/>
                          <a:latin typeface="Georgia" panose="02040502050405020303" pitchFamily="18" charset="0"/>
                        </a:rPr>
                        <a:t>Latvia</a:t>
                      </a:r>
                      <a:endParaRPr lang="lv-LV" sz="1600" dirty="0">
                        <a:solidFill>
                          <a:schemeClr val="tx1"/>
                        </a:solidFill>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en-GB" sz="1600">
                          <a:effectLst/>
                          <a:latin typeface="Georgia" panose="02040502050405020303" pitchFamily="18" charset="0"/>
                        </a:rPr>
                        <a:t>3</a:t>
                      </a:r>
                      <a:endParaRPr lang="lv-LV" sz="160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tc>
                <a:tc gridSpan="2">
                  <a:txBody>
                    <a:bodyPr/>
                    <a:lstStyle/>
                    <a:p>
                      <a:pPr algn="ctr"/>
                      <a:r>
                        <a:rPr lang="en-GB" sz="1600" dirty="0">
                          <a:effectLst/>
                          <a:latin typeface="Georgia" panose="02040502050405020303" pitchFamily="18" charset="0"/>
                        </a:rPr>
                        <a:t>3</a:t>
                      </a:r>
                      <a:endParaRPr lang="lv-LV" sz="1600" dirty="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nchor="ctr"/>
                </a:tc>
                <a:tc hMerge="1">
                  <a:txBody>
                    <a:bodyPr/>
                    <a:lstStyle/>
                    <a:p>
                      <a:pPr algn="ctr"/>
                      <a:endParaRPr lang="lv-LV" sz="160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en-GB" sz="1600">
                          <a:effectLst/>
                          <a:latin typeface="Georgia" panose="02040502050405020303" pitchFamily="18" charset="0"/>
                        </a:rPr>
                        <a:t>0.0%</a:t>
                      </a:r>
                      <a:endParaRPr lang="lv-LV" sz="160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lv-LV" sz="1600">
                          <a:effectLst/>
                          <a:latin typeface="Georgia" panose="02040502050405020303" pitchFamily="18" charset="0"/>
                        </a:rPr>
                        <a:t>2900%</a:t>
                      </a:r>
                      <a:endParaRPr lang="lv-LV" sz="160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en-GB" sz="1600">
                          <a:effectLst/>
                          <a:latin typeface="Georgia" panose="02040502050405020303" pitchFamily="18" charset="0"/>
                        </a:rPr>
                        <a:t>78</a:t>
                      </a:r>
                      <a:endParaRPr lang="lv-LV" sz="160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en-GB" sz="1600">
                          <a:effectLst/>
                          <a:latin typeface="Georgia" panose="02040502050405020303" pitchFamily="18" charset="0"/>
                        </a:rPr>
                        <a:t>154</a:t>
                      </a:r>
                      <a:endParaRPr lang="lv-LV" sz="160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en-GB" sz="1600">
                          <a:effectLst/>
                          <a:latin typeface="Georgia" panose="02040502050405020303" pitchFamily="18" charset="0"/>
                        </a:rPr>
                        <a:t>2.3%</a:t>
                      </a:r>
                      <a:endParaRPr lang="lv-LV" sz="160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lv-LV" sz="1600">
                          <a:effectLst/>
                          <a:latin typeface="Georgia" panose="02040502050405020303" pitchFamily="18" charset="0"/>
                        </a:rPr>
                        <a:t>1%</a:t>
                      </a:r>
                      <a:endParaRPr lang="lv-LV" sz="160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148394821"/>
                  </a:ext>
                </a:extLst>
              </a:tr>
              <a:tr h="190500">
                <a:tc>
                  <a:txBody>
                    <a:bodyPr/>
                    <a:lstStyle/>
                    <a:p>
                      <a:pPr algn="l"/>
                      <a:r>
                        <a:rPr lang="en-GB" sz="1600" dirty="0">
                          <a:solidFill>
                            <a:schemeClr val="tx1"/>
                          </a:solidFill>
                          <a:effectLst/>
                          <a:latin typeface="Georgia" panose="02040502050405020303" pitchFamily="18" charset="0"/>
                        </a:rPr>
                        <a:t>Finland</a:t>
                      </a:r>
                      <a:endParaRPr lang="lv-LV" sz="1600" dirty="0">
                        <a:solidFill>
                          <a:schemeClr val="tx1"/>
                        </a:solidFill>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en-GB" sz="1600">
                          <a:effectLst/>
                          <a:latin typeface="Georgia" panose="02040502050405020303" pitchFamily="18" charset="0"/>
                        </a:rPr>
                        <a:t>222</a:t>
                      </a:r>
                      <a:endParaRPr lang="lv-LV" sz="160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tc>
                <a:tc gridSpan="2">
                  <a:txBody>
                    <a:bodyPr/>
                    <a:lstStyle/>
                    <a:p>
                      <a:pPr algn="ctr"/>
                      <a:r>
                        <a:rPr lang="en-GB" sz="1600" dirty="0">
                          <a:effectLst/>
                          <a:latin typeface="Georgia" panose="02040502050405020303" pitchFamily="18" charset="0"/>
                        </a:rPr>
                        <a:t>149</a:t>
                      </a:r>
                      <a:endParaRPr lang="lv-LV" sz="1600" dirty="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nchor="ctr"/>
                </a:tc>
                <a:tc hMerge="1">
                  <a:txBody>
                    <a:bodyPr/>
                    <a:lstStyle/>
                    <a:p>
                      <a:pPr algn="ctr"/>
                      <a:endParaRPr lang="lv-LV" sz="160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en-GB" sz="1600" dirty="0">
                          <a:effectLst/>
                          <a:latin typeface="Georgia" panose="02040502050405020303" pitchFamily="18" charset="0"/>
                        </a:rPr>
                        <a:t>0.2%</a:t>
                      </a:r>
                      <a:endParaRPr lang="lv-LV" sz="1600" dirty="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lv-LV" sz="1600">
                          <a:effectLst/>
                          <a:latin typeface="Georgia" panose="02040502050405020303" pitchFamily="18" charset="0"/>
                        </a:rPr>
                        <a:t>171%</a:t>
                      </a:r>
                      <a:endParaRPr lang="lv-LV" sz="160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en-GB" sz="1600">
                          <a:effectLst/>
                          <a:latin typeface="Georgia" panose="02040502050405020303" pitchFamily="18" charset="0"/>
                        </a:rPr>
                        <a:t>2284</a:t>
                      </a:r>
                      <a:endParaRPr lang="lv-LV" sz="160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en-GB" sz="1600">
                          <a:effectLst/>
                          <a:latin typeface="Georgia" panose="02040502050405020303" pitchFamily="18" charset="0"/>
                        </a:rPr>
                        <a:t>6535</a:t>
                      </a:r>
                      <a:endParaRPr lang="lv-LV" sz="160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en-GB" sz="1600">
                          <a:effectLst/>
                          <a:latin typeface="Georgia" panose="02040502050405020303" pitchFamily="18" charset="0"/>
                        </a:rPr>
                        <a:t>8.4%</a:t>
                      </a:r>
                      <a:endParaRPr lang="lv-LV" sz="160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lv-LV" sz="1600">
                          <a:effectLst/>
                          <a:latin typeface="Georgia" panose="02040502050405020303" pitchFamily="18" charset="0"/>
                        </a:rPr>
                        <a:t>12%</a:t>
                      </a:r>
                      <a:endParaRPr lang="lv-LV" sz="160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2347445113"/>
                  </a:ext>
                </a:extLst>
              </a:tr>
              <a:tr h="190500">
                <a:tc>
                  <a:txBody>
                    <a:bodyPr/>
                    <a:lstStyle/>
                    <a:p>
                      <a:pPr algn="l"/>
                      <a:r>
                        <a:rPr lang="en-GB" sz="1600" dirty="0">
                          <a:solidFill>
                            <a:schemeClr val="tx1"/>
                          </a:solidFill>
                          <a:effectLst/>
                          <a:latin typeface="Georgia" panose="02040502050405020303" pitchFamily="18" charset="0"/>
                        </a:rPr>
                        <a:t>Sweden</a:t>
                      </a:r>
                      <a:endParaRPr lang="lv-LV" sz="1600" dirty="0">
                        <a:solidFill>
                          <a:schemeClr val="tx1"/>
                        </a:solidFill>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en-GB" sz="1600">
                          <a:effectLst/>
                          <a:latin typeface="Georgia" panose="02040502050405020303" pitchFamily="18" charset="0"/>
                        </a:rPr>
                        <a:t>714</a:t>
                      </a:r>
                      <a:endParaRPr lang="lv-LV" sz="160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tc>
                <a:tc gridSpan="2">
                  <a:txBody>
                    <a:bodyPr/>
                    <a:lstStyle/>
                    <a:p>
                      <a:pPr algn="ctr"/>
                      <a:r>
                        <a:rPr lang="en-GB" sz="1600" dirty="0">
                          <a:effectLst/>
                          <a:latin typeface="Georgia" panose="02040502050405020303" pitchFamily="18" charset="0"/>
                        </a:rPr>
                        <a:t>623</a:t>
                      </a:r>
                      <a:endParaRPr lang="lv-LV" sz="1600" dirty="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nchor="ctr"/>
                </a:tc>
                <a:tc hMerge="1">
                  <a:txBody>
                    <a:bodyPr/>
                    <a:lstStyle/>
                    <a:p>
                      <a:pPr algn="ctr"/>
                      <a:endParaRPr lang="lv-LV" sz="160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en-GB" sz="1600">
                          <a:effectLst/>
                          <a:latin typeface="Georgia" panose="02040502050405020303" pitchFamily="18" charset="0"/>
                        </a:rPr>
                        <a:t>0.5%</a:t>
                      </a:r>
                      <a:endParaRPr lang="lv-LV" sz="160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lv-LV" sz="1600">
                          <a:effectLst/>
                          <a:latin typeface="Georgia" panose="02040502050405020303" pitchFamily="18" charset="0"/>
                        </a:rPr>
                        <a:t>193%</a:t>
                      </a:r>
                      <a:endParaRPr lang="lv-LV" sz="160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en-GB" sz="1600">
                          <a:effectLst/>
                          <a:latin typeface="Georgia" panose="02040502050405020303" pitchFamily="18" charset="0"/>
                        </a:rPr>
                        <a:t>8681</a:t>
                      </a:r>
                      <a:endParaRPr lang="lv-LV" sz="160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en-GB" sz="1600">
                          <a:effectLst/>
                          <a:latin typeface="Georgia" panose="02040502050405020303" pitchFamily="18" charset="0"/>
                        </a:rPr>
                        <a:t>19768</a:t>
                      </a:r>
                      <a:endParaRPr lang="lv-LV" sz="160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en-GB" sz="1600">
                          <a:effectLst/>
                          <a:latin typeface="Georgia" panose="02040502050405020303" pitchFamily="18" charset="0"/>
                        </a:rPr>
                        <a:t>15.7%</a:t>
                      </a:r>
                      <a:endParaRPr lang="lv-LV" sz="160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lv-LV" sz="1600">
                          <a:effectLst/>
                          <a:latin typeface="Georgia" panose="02040502050405020303" pitchFamily="18" charset="0"/>
                        </a:rPr>
                        <a:t>31%</a:t>
                      </a:r>
                      <a:endParaRPr lang="lv-LV" sz="160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315449089"/>
                  </a:ext>
                </a:extLst>
              </a:tr>
              <a:tr h="0">
                <a:tc>
                  <a:txBody>
                    <a:bodyPr/>
                    <a:lstStyle/>
                    <a:p>
                      <a:pPr algn="l"/>
                      <a:r>
                        <a:rPr lang="en-GB" sz="1600" dirty="0">
                          <a:solidFill>
                            <a:schemeClr val="tx1"/>
                          </a:solidFill>
                          <a:effectLst/>
                          <a:latin typeface="Georgia" panose="02040502050405020303" pitchFamily="18" charset="0"/>
                        </a:rPr>
                        <a:t>Norway</a:t>
                      </a:r>
                      <a:endParaRPr lang="lv-LV" sz="1600" dirty="0">
                        <a:solidFill>
                          <a:schemeClr val="tx1"/>
                        </a:solidFill>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en-GB" sz="1600">
                          <a:effectLst/>
                          <a:latin typeface="Georgia" panose="02040502050405020303" pitchFamily="18" charset="0"/>
                        </a:rPr>
                        <a:t>120</a:t>
                      </a:r>
                      <a:endParaRPr lang="lv-LV" sz="160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tc>
                <a:tc gridSpan="2">
                  <a:txBody>
                    <a:bodyPr/>
                    <a:lstStyle/>
                    <a:p>
                      <a:pPr algn="ctr"/>
                      <a:r>
                        <a:rPr lang="en-GB" sz="1600" dirty="0">
                          <a:effectLst/>
                          <a:latin typeface="Georgia" panose="02040502050405020303" pitchFamily="18" charset="0"/>
                        </a:rPr>
                        <a:t>107</a:t>
                      </a:r>
                      <a:endParaRPr lang="lv-LV" sz="1600" dirty="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nchor="ctr"/>
                </a:tc>
                <a:tc hMerge="1">
                  <a:txBody>
                    <a:bodyPr/>
                    <a:lstStyle/>
                    <a:p>
                      <a:pPr algn="ctr"/>
                      <a:endParaRPr lang="lv-LV" sz="160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en-GB" sz="1600">
                          <a:effectLst/>
                          <a:latin typeface="Georgia" panose="02040502050405020303" pitchFamily="18" charset="0"/>
                        </a:rPr>
                        <a:t>0.1%</a:t>
                      </a:r>
                      <a:endParaRPr lang="lv-LV" sz="160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lv-LV" sz="1600">
                          <a:effectLst/>
                          <a:latin typeface="Georgia" panose="02040502050405020303" pitchFamily="18" charset="0"/>
                        </a:rPr>
                        <a:t>167%</a:t>
                      </a:r>
                      <a:endParaRPr lang="lv-LV" sz="160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en-GB" sz="1600">
                          <a:effectLst/>
                          <a:latin typeface="Georgia" panose="02040502050405020303" pitchFamily="18" charset="0"/>
                        </a:rPr>
                        <a:t>5212</a:t>
                      </a:r>
                      <a:endParaRPr lang="lv-LV" sz="160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en-GB" sz="1600" dirty="0">
                          <a:effectLst/>
                          <a:latin typeface="Georgia" panose="02040502050405020303" pitchFamily="18" charset="0"/>
                        </a:rPr>
                        <a:t>5040</a:t>
                      </a:r>
                      <a:endParaRPr lang="lv-LV" sz="1600" dirty="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en-GB" sz="1600" dirty="0">
                          <a:effectLst/>
                          <a:latin typeface="Georgia" panose="02040502050405020303" pitchFamily="18" charset="0"/>
                        </a:rPr>
                        <a:t>4.1%</a:t>
                      </a:r>
                      <a:endParaRPr lang="lv-LV" sz="1600" dirty="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lv-LV" sz="1600" dirty="0">
                          <a:effectLst/>
                          <a:latin typeface="Georgia" panose="02040502050405020303" pitchFamily="18" charset="0"/>
                        </a:rPr>
                        <a:t>49%</a:t>
                      </a:r>
                      <a:endParaRPr lang="lv-LV" sz="1600" dirty="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901343286"/>
                  </a:ext>
                </a:extLst>
              </a:tr>
            </a:tbl>
          </a:graphicData>
        </a:graphic>
      </p:graphicFrame>
      <p:sp>
        <p:nvSpPr>
          <p:cNvPr id="4" name="Date Placeholder 3">
            <a:extLst>
              <a:ext uri="{FF2B5EF4-FFF2-40B4-BE49-F238E27FC236}">
                <a16:creationId xmlns:a16="http://schemas.microsoft.com/office/drawing/2014/main" id="{67BA8DCC-43B4-4D89-992C-A18E427189C4}"/>
              </a:ext>
            </a:extLst>
          </p:cNvPr>
          <p:cNvSpPr>
            <a:spLocks noGrp="1"/>
          </p:cNvSpPr>
          <p:nvPr>
            <p:ph type="dt" sz="half" idx="10"/>
          </p:nvPr>
        </p:nvSpPr>
        <p:spPr/>
        <p:txBody>
          <a:bodyPr/>
          <a:lstStyle/>
          <a:p>
            <a:fld id="{9F1E3D83-9E52-4F3A-AE19-FBF4A6BE1CF8}" type="datetime1">
              <a:rPr lang="lv-LV" smtClean="0"/>
              <a:pPr/>
              <a:t>16.02.2022</a:t>
            </a:fld>
            <a:endParaRPr lang="lv-LV"/>
          </a:p>
        </p:txBody>
      </p:sp>
      <p:sp>
        <p:nvSpPr>
          <p:cNvPr id="5" name="Footer Placeholder 4">
            <a:extLst>
              <a:ext uri="{FF2B5EF4-FFF2-40B4-BE49-F238E27FC236}">
                <a16:creationId xmlns:a16="http://schemas.microsoft.com/office/drawing/2014/main" id="{D35705EB-FDDE-487A-A496-6AD5100E6E2F}"/>
              </a:ext>
            </a:extLst>
          </p:cNvPr>
          <p:cNvSpPr>
            <a:spLocks noGrp="1"/>
          </p:cNvSpPr>
          <p:nvPr>
            <p:ph type="ftr" sz="quarter" idx="11"/>
          </p:nvPr>
        </p:nvSpPr>
        <p:spPr/>
        <p:txBody>
          <a:bodyPr/>
          <a:lstStyle/>
          <a:p>
            <a:r>
              <a:rPr lang="lv-LV"/>
              <a:t>RTU EVIF Vides aizsardzības un siltuma sistēmu institūts</a:t>
            </a:r>
            <a:endParaRPr lang="lv-LV" dirty="0"/>
          </a:p>
        </p:txBody>
      </p:sp>
      <p:sp>
        <p:nvSpPr>
          <p:cNvPr id="6" name="Slide Number Placeholder 5">
            <a:extLst>
              <a:ext uri="{FF2B5EF4-FFF2-40B4-BE49-F238E27FC236}">
                <a16:creationId xmlns:a16="http://schemas.microsoft.com/office/drawing/2014/main" id="{C6943CDD-1647-44A5-9021-E49F8C849102}"/>
              </a:ext>
            </a:extLst>
          </p:cNvPr>
          <p:cNvSpPr>
            <a:spLocks noGrp="1"/>
          </p:cNvSpPr>
          <p:nvPr>
            <p:ph type="sldNum" sz="quarter" idx="12"/>
          </p:nvPr>
        </p:nvSpPr>
        <p:spPr/>
        <p:txBody>
          <a:bodyPr/>
          <a:lstStyle/>
          <a:p>
            <a:fld id="{22AF5885-8C96-4DA3-88C8-950E9AF394B8}" type="slidenum">
              <a:rPr lang="lv-LV" smtClean="0"/>
              <a:pPr/>
              <a:t>3</a:t>
            </a:fld>
            <a:endParaRPr lang="lv-LV"/>
          </a:p>
        </p:txBody>
      </p:sp>
      <p:sp>
        <p:nvSpPr>
          <p:cNvPr id="8" name="TextBox 7">
            <a:extLst>
              <a:ext uri="{FF2B5EF4-FFF2-40B4-BE49-F238E27FC236}">
                <a16:creationId xmlns:a16="http://schemas.microsoft.com/office/drawing/2014/main" id="{AACD65B6-6F7F-4D4F-95B6-CF66C95C3AAA}"/>
              </a:ext>
            </a:extLst>
          </p:cNvPr>
          <p:cNvSpPr txBox="1"/>
          <p:nvPr/>
        </p:nvSpPr>
        <p:spPr>
          <a:xfrm>
            <a:off x="5120623" y="2152095"/>
            <a:ext cx="6334539" cy="369332"/>
          </a:xfrm>
          <a:prstGeom prst="rect">
            <a:avLst/>
          </a:prstGeom>
          <a:noFill/>
        </p:spPr>
        <p:txBody>
          <a:bodyPr wrap="square" rtlCol="0">
            <a:spAutoFit/>
          </a:bodyPr>
          <a:lstStyle/>
          <a:p>
            <a:r>
              <a:rPr lang="en-GB" sz="1800" dirty="0">
                <a:effectLst/>
                <a:latin typeface="Times New Roman" panose="02020603050405020304" pitchFamily="18" charset="0"/>
                <a:ea typeface="Calibri" panose="020F0502020204030204" pitchFamily="34" charset="0"/>
              </a:rPr>
              <a:t>Overview of RES power profiles in each analysed country in 2019 </a:t>
            </a:r>
            <a:endParaRPr lang="lv-LV" dirty="0"/>
          </a:p>
        </p:txBody>
      </p:sp>
    </p:spTree>
    <p:extLst>
      <p:ext uri="{BB962C8B-B14F-4D97-AF65-F5344CB8AC3E}">
        <p14:creationId xmlns:p14="http://schemas.microsoft.com/office/powerpoint/2010/main" val="79253007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62D2958C-ABA8-48B8-BF5E-AD2196FFE31C}"/>
              </a:ext>
            </a:extLst>
          </p:cNvPr>
          <p:cNvSpPr>
            <a:spLocks noGrp="1"/>
          </p:cNvSpPr>
          <p:nvPr>
            <p:ph type="title"/>
          </p:nvPr>
        </p:nvSpPr>
        <p:spPr>
          <a:xfrm>
            <a:off x="576943" y="154894"/>
            <a:ext cx="9452429" cy="1325563"/>
          </a:xfrm>
        </p:spPr>
        <p:txBody>
          <a:bodyPr/>
          <a:lstStyle/>
          <a:p>
            <a:r>
              <a:rPr lang="lv-LV" dirty="0" err="1">
                <a:latin typeface="Georgia" panose="02040502050405020303" pitchFamily="18" charset="0"/>
              </a:rPr>
              <a:t>How</a:t>
            </a:r>
            <a:r>
              <a:rPr lang="lv-LV" dirty="0">
                <a:latin typeface="Georgia" panose="02040502050405020303" pitchFamily="18" charset="0"/>
              </a:rPr>
              <a:t> </a:t>
            </a:r>
            <a:r>
              <a:rPr lang="lv-LV" dirty="0" err="1">
                <a:latin typeface="Georgia" panose="02040502050405020303" pitchFamily="18" charset="0"/>
              </a:rPr>
              <a:t>important</a:t>
            </a:r>
            <a:r>
              <a:rPr lang="lv-LV" dirty="0">
                <a:latin typeface="Georgia" panose="02040502050405020303" pitchFamily="18" charset="0"/>
              </a:rPr>
              <a:t> </a:t>
            </a:r>
            <a:r>
              <a:rPr lang="lv-LV" dirty="0" err="1">
                <a:latin typeface="Georgia" panose="02040502050405020303" pitchFamily="18" charset="0"/>
              </a:rPr>
              <a:t>is</a:t>
            </a:r>
            <a:r>
              <a:rPr lang="lv-LV" dirty="0">
                <a:latin typeface="Georgia" panose="02040502050405020303" pitchFamily="18" charset="0"/>
              </a:rPr>
              <a:t> </a:t>
            </a:r>
            <a:r>
              <a:rPr lang="lv-LV" dirty="0" err="1">
                <a:latin typeface="Georgia" panose="02040502050405020303" pitchFamily="18" charset="0"/>
              </a:rPr>
              <a:t>each</a:t>
            </a:r>
            <a:r>
              <a:rPr lang="lv-LV" dirty="0">
                <a:latin typeface="Georgia" panose="02040502050405020303" pitchFamily="18" charset="0"/>
              </a:rPr>
              <a:t> </a:t>
            </a:r>
            <a:r>
              <a:rPr lang="lv-LV" dirty="0" err="1">
                <a:latin typeface="Georgia" panose="02040502050405020303" pitchFamily="18" charset="0"/>
              </a:rPr>
              <a:t>of</a:t>
            </a:r>
            <a:r>
              <a:rPr lang="lv-LV" dirty="0">
                <a:latin typeface="Georgia" panose="02040502050405020303" pitchFamily="18" charset="0"/>
              </a:rPr>
              <a:t> </a:t>
            </a:r>
            <a:r>
              <a:rPr lang="lv-LV" dirty="0" err="1">
                <a:latin typeface="Georgia" panose="02040502050405020303" pitchFamily="18" charset="0"/>
              </a:rPr>
              <a:t>criterion</a:t>
            </a:r>
            <a:r>
              <a:rPr lang="lv-LV" dirty="0">
                <a:latin typeface="Georgia" panose="02040502050405020303" pitchFamily="18" charset="0"/>
              </a:rPr>
              <a:t>?</a:t>
            </a:r>
            <a:endParaRPr lang="en-US" dirty="0">
              <a:latin typeface="Georgia" panose="02040502050405020303" pitchFamily="18" charset="0"/>
            </a:endParaRPr>
          </a:p>
        </p:txBody>
      </p:sp>
      <p:sp>
        <p:nvSpPr>
          <p:cNvPr id="4" name="Datuma vietturis 3">
            <a:extLst>
              <a:ext uri="{FF2B5EF4-FFF2-40B4-BE49-F238E27FC236}">
                <a16:creationId xmlns:a16="http://schemas.microsoft.com/office/drawing/2014/main" id="{D5EADE60-BB39-4C5D-92AC-7275342C97A9}"/>
              </a:ext>
            </a:extLst>
          </p:cNvPr>
          <p:cNvSpPr>
            <a:spLocks noGrp="1"/>
          </p:cNvSpPr>
          <p:nvPr>
            <p:ph type="dt" sz="half" idx="10"/>
          </p:nvPr>
        </p:nvSpPr>
        <p:spPr/>
        <p:txBody>
          <a:bodyPr/>
          <a:lstStyle/>
          <a:p>
            <a:fld id="{9F1E3D83-9E52-4F3A-AE19-FBF4A6BE1CF8}" type="datetime1">
              <a:rPr lang="lv-LV" smtClean="0"/>
              <a:pPr/>
              <a:t>16.02.2022</a:t>
            </a:fld>
            <a:endParaRPr lang="lv-LV"/>
          </a:p>
        </p:txBody>
      </p:sp>
      <p:sp>
        <p:nvSpPr>
          <p:cNvPr id="5" name="Kājenes vietturis 4">
            <a:extLst>
              <a:ext uri="{FF2B5EF4-FFF2-40B4-BE49-F238E27FC236}">
                <a16:creationId xmlns:a16="http://schemas.microsoft.com/office/drawing/2014/main" id="{3EF8B19A-7B5B-4093-A7B1-02F167992417}"/>
              </a:ext>
            </a:extLst>
          </p:cNvPr>
          <p:cNvSpPr>
            <a:spLocks noGrp="1"/>
          </p:cNvSpPr>
          <p:nvPr>
            <p:ph type="ftr" sz="quarter" idx="11"/>
          </p:nvPr>
        </p:nvSpPr>
        <p:spPr/>
        <p:txBody>
          <a:bodyPr/>
          <a:lstStyle/>
          <a:p>
            <a:r>
              <a:rPr lang="lv-LV"/>
              <a:t>RTU EVIF Vides aizsardzības un siltuma sistēmu institūts</a:t>
            </a:r>
            <a:endParaRPr lang="lv-LV" dirty="0"/>
          </a:p>
        </p:txBody>
      </p:sp>
      <p:sp>
        <p:nvSpPr>
          <p:cNvPr id="6" name="Slaida numura vietturis 5">
            <a:extLst>
              <a:ext uri="{FF2B5EF4-FFF2-40B4-BE49-F238E27FC236}">
                <a16:creationId xmlns:a16="http://schemas.microsoft.com/office/drawing/2014/main" id="{E475AED8-412B-470B-9CCD-C0A07C7C26FE}"/>
              </a:ext>
            </a:extLst>
          </p:cNvPr>
          <p:cNvSpPr>
            <a:spLocks noGrp="1"/>
          </p:cNvSpPr>
          <p:nvPr>
            <p:ph type="sldNum" sz="quarter" idx="12"/>
          </p:nvPr>
        </p:nvSpPr>
        <p:spPr/>
        <p:txBody>
          <a:bodyPr/>
          <a:lstStyle/>
          <a:p>
            <a:fld id="{22AF5885-8C96-4DA3-88C8-950E9AF394B8}" type="slidenum">
              <a:rPr lang="lv-LV" smtClean="0"/>
              <a:pPr/>
              <a:t>30</a:t>
            </a:fld>
            <a:endParaRPr lang="lv-LV"/>
          </a:p>
        </p:txBody>
      </p:sp>
      <p:graphicFrame>
        <p:nvGraphicFramePr>
          <p:cNvPr id="7" name="Chart 3">
            <a:extLst>
              <a:ext uri="{FF2B5EF4-FFF2-40B4-BE49-F238E27FC236}">
                <a16:creationId xmlns:a16="http://schemas.microsoft.com/office/drawing/2014/main" id="{52C6828C-B6D3-498A-AF6C-667B2107B633}"/>
              </a:ext>
            </a:extLst>
          </p:cNvPr>
          <p:cNvGraphicFramePr>
            <a:graphicFrameLocks noGrp="1"/>
          </p:cNvGraphicFramePr>
          <p:nvPr>
            <p:ph idx="1"/>
            <p:extLst>
              <p:ext uri="{D42A27DB-BD31-4B8C-83A1-F6EECF244321}">
                <p14:modId xmlns:p14="http://schemas.microsoft.com/office/powerpoint/2010/main" val="530999289"/>
              </p:ext>
            </p:extLst>
          </p:nvPr>
        </p:nvGraphicFramePr>
        <p:xfrm>
          <a:off x="468087" y="1480457"/>
          <a:ext cx="11146970" cy="4696506"/>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8947344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8A0AD5-C69E-44CB-8B75-D826076F74AD}"/>
              </a:ext>
            </a:extLst>
          </p:cNvPr>
          <p:cNvSpPr>
            <a:spLocks noGrp="1"/>
          </p:cNvSpPr>
          <p:nvPr>
            <p:ph type="title"/>
          </p:nvPr>
        </p:nvSpPr>
        <p:spPr>
          <a:xfrm>
            <a:off x="338026" y="285429"/>
            <a:ext cx="10783862" cy="907268"/>
          </a:xfrm>
        </p:spPr>
        <p:txBody>
          <a:bodyPr>
            <a:normAutofit/>
          </a:bodyPr>
          <a:lstStyle/>
          <a:p>
            <a:r>
              <a:rPr lang="en-US" sz="3600" b="1" i="0" u="none" strike="noStrike" baseline="0" dirty="0">
                <a:solidFill>
                  <a:srgbClr val="000000"/>
                </a:solidFill>
                <a:latin typeface="Georgia" panose="02040502050405020303" pitchFamily="18" charset="0"/>
              </a:rPr>
              <a:t>Primary criteria for comparing procedures </a:t>
            </a:r>
            <a:endParaRPr lang="lv-LV" sz="3600" b="1" dirty="0">
              <a:latin typeface="Georgia" panose="02040502050405020303" pitchFamily="18" charset="0"/>
            </a:endParaRPr>
          </a:p>
        </p:txBody>
      </p:sp>
      <p:sp>
        <p:nvSpPr>
          <p:cNvPr id="4" name="Date Placeholder 3">
            <a:extLst>
              <a:ext uri="{FF2B5EF4-FFF2-40B4-BE49-F238E27FC236}">
                <a16:creationId xmlns:a16="http://schemas.microsoft.com/office/drawing/2014/main" id="{E408A029-2A27-4E01-A2B7-43CE424C4468}"/>
              </a:ext>
            </a:extLst>
          </p:cNvPr>
          <p:cNvSpPr>
            <a:spLocks noGrp="1"/>
          </p:cNvSpPr>
          <p:nvPr>
            <p:ph type="dt" sz="half" idx="10"/>
          </p:nvPr>
        </p:nvSpPr>
        <p:spPr/>
        <p:txBody>
          <a:bodyPr/>
          <a:lstStyle/>
          <a:p>
            <a:fld id="{9F1E3D83-9E52-4F3A-AE19-FBF4A6BE1CF8}" type="datetime1">
              <a:rPr lang="lv-LV" smtClean="0"/>
              <a:pPr/>
              <a:t>16.02.2022</a:t>
            </a:fld>
            <a:endParaRPr lang="lv-LV"/>
          </a:p>
        </p:txBody>
      </p:sp>
      <p:sp>
        <p:nvSpPr>
          <p:cNvPr id="5" name="Footer Placeholder 4">
            <a:extLst>
              <a:ext uri="{FF2B5EF4-FFF2-40B4-BE49-F238E27FC236}">
                <a16:creationId xmlns:a16="http://schemas.microsoft.com/office/drawing/2014/main" id="{DC9A7E29-B6C5-4349-8091-D61197D1FC3B}"/>
              </a:ext>
            </a:extLst>
          </p:cNvPr>
          <p:cNvSpPr>
            <a:spLocks noGrp="1"/>
          </p:cNvSpPr>
          <p:nvPr>
            <p:ph type="ftr" sz="quarter" idx="11"/>
          </p:nvPr>
        </p:nvSpPr>
        <p:spPr/>
        <p:txBody>
          <a:bodyPr/>
          <a:lstStyle/>
          <a:p>
            <a:r>
              <a:rPr lang="lv-LV"/>
              <a:t>RTU EVIF Vides aizsardzības un siltuma sistēmu institūts</a:t>
            </a:r>
            <a:endParaRPr lang="lv-LV" dirty="0"/>
          </a:p>
        </p:txBody>
      </p:sp>
      <p:sp>
        <p:nvSpPr>
          <p:cNvPr id="6" name="Slide Number Placeholder 5">
            <a:extLst>
              <a:ext uri="{FF2B5EF4-FFF2-40B4-BE49-F238E27FC236}">
                <a16:creationId xmlns:a16="http://schemas.microsoft.com/office/drawing/2014/main" id="{5F89EDE5-62CB-4936-9421-F88E777069B5}"/>
              </a:ext>
            </a:extLst>
          </p:cNvPr>
          <p:cNvSpPr>
            <a:spLocks noGrp="1"/>
          </p:cNvSpPr>
          <p:nvPr>
            <p:ph type="sldNum" sz="quarter" idx="12"/>
          </p:nvPr>
        </p:nvSpPr>
        <p:spPr/>
        <p:txBody>
          <a:bodyPr/>
          <a:lstStyle/>
          <a:p>
            <a:fld id="{22AF5885-8C96-4DA3-88C8-950E9AF394B8}" type="slidenum">
              <a:rPr lang="lv-LV" smtClean="0"/>
              <a:pPr/>
              <a:t>4</a:t>
            </a:fld>
            <a:endParaRPr lang="lv-LV"/>
          </a:p>
        </p:txBody>
      </p:sp>
      <p:graphicFrame>
        <p:nvGraphicFramePr>
          <p:cNvPr id="7" name="Content Placeholder 6">
            <a:extLst>
              <a:ext uri="{FF2B5EF4-FFF2-40B4-BE49-F238E27FC236}">
                <a16:creationId xmlns:a16="http://schemas.microsoft.com/office/drawing/2014/main" id="{DB42E8B2-03EC-44CF-8C80-DA80554D259B}"/>
              </a:ext>
            </a:extLst>
          </p:cNvPr>
          <p:cNvGraphicFramePr>
            <a:graphicFrameLocks noGrp="1"/>
          </p:cNvGraphicFramePr>
          <p:nvPr>
            <p:ph idx="1"/>
            <p:extLst>
              <p:ext uri="{D42A27DB-BD31-4B8C-83A1-F6EECF244321}">
                <p14:modId xmlns:p14="http://schemas.microsoft.com/office/powerpoint/2010/main" val="1469430501"/>
              </p:ext>
            </p:extLst>
          </p:nvPr>
        </p:nvGraphicFramePr>
        <p:xfrm>
          <a:off x="156754" y="1288869"/>
          <a:ext cx="11197046" cy="488809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7955068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D7CF31-03AB-41B9-ADCE-0DD3CD040FF3}"/>
              </a:ext>
            </a:extLst>
          </p:cNvPr>
          <p:cNvSpPr>
            <a:spLocks noGrp="1"/>
          </p:cNvSpPr>
          <p:nvPr>
            <p:ph type="title"/>
          </p:nvPr>
        </p:nvSpPr>
        <p:spPr>
          <a:xfrm>
            <a:off x="751115" y="272851"/>
            <a:ext cx="9452429" cy="1325563"/>
          </a:xfrm>
        </p:spPr>
        <p:txBody>
          <a:bodyPr>
            <a:normAutofit/>
          </a:bodyPr>
          <a:lstStyle/>
          <a:p>
            <a:r>
              <a:rPr lang="en-GB" sz="3000" b="1" dirty="0">
                <a:effectLst/>
                <a:latin typeface="Georgia" panose="02040502050405020303" pitchFamily="18" charset="0"/>
                <a:ea typeface="Calibri" panose="020F0502020204030204" pitchFamily="34" charset="0"/>
              </a:rPr>
              <a:t>General steps for RES project implementation and approval process</a:t>
            </a:r>
            <a:endParaRPr lang="lv-LV" sz="3000" b="1" dirty="0">
              <a:latin typeface="Georgia" panose="02040502050405020303" pitchFamily="18" charset="0"/>
            </a:endParaRPr>
          </a:p>
        </p:txBody>
      </p:sp>
      <p:sp>
        <p:nvSpPr>
          <p:cNvPr id="4" name="Date Placeholder 3">
            <a:extLst>
              <a:ext uri="{FF2B5EF4-FFF2-40B4-BE49-F238E27FC236}">
                <a16:creationId xmlns:a16="http://schemas.microsoft.com/office/drawing/2014/main" id="{F53FE449-F8B7-4241-A739-060E8FCA0EC2}"/>
              </a:ext>
            </a:extLst>
          </p:cNvPr>
          <p:cNvSpPr>
            <a:spLocks noGrp="1"/>
          </p:cNvSpPr>
          <p:nvPr>
            <p:ph type="dt" sz="half" idx="10"/>
          </p:nvPr>
        </p:nvSpPr>
        <p:spPr/>
        <p:txBody>
          <a:bodyPr/>
          <a:lstStyle/>
          <a:p>
            <a:fld id="{9F1E3D83-9E52-4F3A-AE19-FBF4A6BE1CF8}" type="datetime1">
              <a:rPr lang="lv-LV" smtClean="0"/>
              <a:pPr/>
              <a:t>16.02.2022</a:t>
            </a:fld>
            <a:endParaRPr lang="lv-LV"/>
          </a:p>
        </p:txBody>
      </p:sp>
      <p:sp>
        <p:nvSpPr>
          <p:cNvPr id="5" name="Footer Placeholder 4">
            <a:extLst>
              <a:ext uri="{FF2B5EF4-FFF2-40B4-BE49-F238E27FC236}">
                <a16:creationId xmlns:a16="http://schemas.microsoft.com/office/drawing/2014/main" id="{A0BC28DA-743D-408C-B24C-11DA64CEFFF2}"/>
              </a:ext>
            </a:extLst>
          </p:cNvPr>
          <p:cNvSpPr>
            <a:spLocks noGrp="1"/>
          </p:cNvSpPr>
          <p:nvPr>
            <p:ph type="ftr" sz="quarter" idx="11"/>
          </p:nvPr>
        </p:nvSpPr>
        <p:spPr/>
        <p:txBody>
          <a:bodyPr/>
          <a:lstStyle/>
          <a:p>
            <a:r>
              <a:rPr lang="lv-LV"/>
              <a:t>RTU EVIF Vides aizsardzības un siltuma sistēmu institūts</a:t>
            </a:r>
            <a:endParaRPr lang="lv-LV" dirty="0"/>
          </a:p>
        </p:txBody>
      </p:sp>
      <p:sp>
        <p:nvSpPr>
          <p:cNvPr id="6" name="Slide Number Placeholder 5">
            <a:extLst>
              <a:ext uri="{FF2B5EF4-FFF2-40B4-BE49-F238E27FC236}">
                <a16:creationId xmlns:a16="http://schemas.microsoft.com/office/drawing/2014/main" id="{17B20AE6-23C4-4342-818A-5E34268323F5}"/>
              </a:ext>
            </a:extLst>
          </p:cNvPr>
          <p:cNvSpPr>
            <a:spLocks noGrp="1"/>
          </p:cNvSpPr>
          <p:nvPr>
            <p:ph type="sldNum" sz="quarter" idx="12"/>
          </p:nvPr>
        </p:nvSpPr>
        <p:spPr/>
        <p:txBody>
          <a:bodyPr/>
          <a:lstStyle/>
          <a:p>
            <a:fld id="{22AF5885-8C96-4DA3-88C8-950E9AF394B8}" type="slidenum">
              <a:rPr lang="lv-LV" smtClean="0"/>
              <a:pPr/>
              <a:t>5</a:t>
            </a:fld>
            <a:endParaRPr lang="lv-LV"/>
          </a:p>
        </p:txBody>
      </p:sp>
      <p:sp>
        <p:nvSpPr>
          <p:cNvPr id="11" name="Rectangle 6">
            <a:extLst>
              <a:ext uri="{FF2B5EF4-FFF2-40B4-BE49-F238E27FC236}">
                <a16:creationId xmlns:a16="http://schemas.microsoft.com/office/drawing/2014/main" id="{578E19FC-AF4B-400A-B6CC-610E1E2685D2}"/>
              </a:ext>
            </a:extLst>
          </p:cNvPr>
          <p:cNvSpPr>
            <a:spLocks noChangeArrowheads="1"/>
          </p:cNvSpPr>
          <p:nvPr/>
        </p:nvSpPr>
        <p:spPr bwMode="auto">
          <a:xfrm>
            <a:off x="1901371" y="1690687"/>
            <a:ext cx="14737446"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lv-LV"/>
          </a:p>
        </p:txBody>
      </p:sp>
      <p:graphicFrame>
        <p:nvGraphicFramePr>
          <p:cNvPr id="12" name="Object 11">
            <a:extLst>
              <a:ext uri="{FF2B5EF4-FFF2-40B4-BE49-F238E27FC236}">
                <a16:creationId xmlns:a16="http://schemas.microsoft.com/office/drawing/2014/main" id="{FEE44A26-B7E6-435E-A9BC-227273BF3F76}"/>
              </a:ext>
            </a:extLst>
          </p:cNvPr>
          <p:cNvGraphicFramePr>
            <a:graphicFrameLocks noChangeAspect="1"/>
          </p:cNvGraphicFramePr>
          <p:nvPr>
            <p:extLst>
              <p:ext uri="{D42A27DB-BD31-4B8C-83A1-F6EECF244321}">
                <p14:modId xmlns:p14="http://schemas.microsoft.com/office/powerpoint/2010/main" val="2770715266"/>
              </p:ext>
            </p:extLst>
          </p:nvPr>
        </p:nvGraphicFramePr>
        <p:xfrm>
          <a:off x="751115" y="1451224"/>
          <a:ext cx="11023198" cy="5190308"/>
        </p:xfrm>
        <a:graphic>
          <a:graphicData uri="http://schemas.openxmlformats.org/presentationml/2006/ole">
            <mc:AlternateContent xmlns:mc="http://schemas.openxmlformats.org/markup-compatibility/2006">
              <mc:Choice xmlns:v="urn:schemas-microsoft-com:vml" Requires="v">
                <p:oleObj spid="_x0000_s1036" name="Visio" r:id="rId3" imgW="6248282" imgH="3048000" progId="Visio.Drawing.15">
                  <p:embed/>
                </p:oleObj>
              </mc:Choice>
              <mc:Fallback>
                <p:oleObj name="Visio" r:id="rId3" imgW="6248282" imgH="3048000" progId="Visio.Drawing.15">
                  <p:embed/>
                  <p:pic>
                    <p:nvPicPr>
                      <p:cNvPr id="12" name="Object 11">
                        <a:extLst>
                          <a:ext uri="{FF2B5EF4-FFF2-40B4-BE49-F238E27FC236}">
                            <a16:creationId xmlns:a16="http://schemas.microsoft.com/office/drawing/2014/main" id="{FEE44A26-B7E6-435E-A9BC-227273BF3F76}"/>
                          </a:ext>
                        </a:extLst>
                      </p:cNvPr>
                      <p:cNvPicPr>
                        <a:picLocks noChangeAspect="1" noChangeArrowheads="1"/>
                      </p:cNvPicPr>
                      <p:nvPr/>
                    </p:nvPicPr>
                    <p:blipFill>
                      <a:blip r:embed="rId4"/>
                      <a:srcRect/>
                      <a:stretch>
                        <a:fillRect/>
                      </a:stretch>
                    </p:blipFill>
                    <p:spPr bwMode="auto">
                      <a:xfrm>
                        <a:off x="751115" y="1451224"/>
                        <a:ext cx="11023198" cy="5190308"/>
                      </a:xfrm>
                      <a:prstGeom prst="rect">
                        <a:avLst/>
                      </a:prstGeom>
                      <a:noFill/>
                    </p:spPr>
                  </p:pic>
                </p:oleObj>
              </mc:Fallback>
            </mc:AlternateContent>
          </a:graphicData>
        </a:graphic>
      </p:graphicFrame>
    </p:spTree>
    <p:extLst>
      <p:ext uri="{BB962C8B-B14F-4D97-AF65-F5344CB8AC3E}">
        <p14:creationId xmlns:p14="http://schemas.microsoft.com/office/powerpoint/2010/main" val="29561941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4C50BE-4C04-47CD-8B83-27BDA1E2102F}"/>
              </a:ext>
            </a:extLst>
          </p:cNvPr>
          <p:cNvSpPr>
            <a:spLocks noGrp="1"/>
          </p:cNvSpPr>
          <p:nvPr>
            <p:ph type="title"/>
          </p:nvPr>
        </p:nvSpPr>
        <p:spPr>
          <a:xfrm>
            <a:off x="406402" y="242456"/>
            <a:ext cx="9452429" cy="752475"/>
          </a:xfrm>
        </p:spPr>
        <p:txBody>
          <a:bodyPr>
            <a:normAutofit/>
          </a:bodyPr>
          <a:lstStyle/>
          <a:p>
            <a:r>
              <a:rPr lang="en-GB" sz="3600" b="1" dirty="0">
                <a:effectLst/>
                <a:latin typeface="Georgia" panose="02040502050405020303" pitchFamily="18" charset="0"/>
                <a:ea typeface="Calibri" panose="020F0502020204030204" pitchFamily="34" charset="0"/>
              </a:rPr>
              <a:t>Timeline analyses</a:t>
            </a:r>
            <a:endParaRPr lang="lv-LV" sz="3600" b="1" dirty="0">
              <a:latin typeface="Georgia" panose="02040502050405020303" pitchFamily="18" charset="0"/>
            </a:endParaRPr>
          </a:p>
        </p:txBody>
      </p:sp>
      <p:sp>
        <p:nvSpPr>
          <p:cNvPr id="4" name="Date Placeholder 3">
            <a:extLst>
              <a:ext uri="{FF2B5EF4-FFF2-40B4-BE49-F238E27FC236}">
                <a16:creationId xmlns:a16="http://schemas.microsoft.com/office/drawing/2014/main" id="{B3905D84-DF92-4C5C-AED1-9CCFFED047EE}"/>
              </a:ext>
            </a:extLst>
          </p:cNvPr>
          <p:cNvSpPr>
            <a:spLocks noGrp="1"/>
          </p:cNvSpPr>
          <p:nvPr>
            <p:ph type="dt" sz="half" idx="10"/>
          </p:nvPr>
        </p:nvSpPr>
        <p:spPr/>
        <p:txBody>
          <a:bodyPr/>
          <a:lstStyle/>
          <a:p>
            <a:fld id="{9F1E3D83-9E52-4F3A-AE19-FBF4A6BE1CF8}" type="datetime1">
              <a:rPr lang="lv-LV" smtClean="0"/>
              <a:pPr/>
              <a:t>16.02.2022</a:t>
            </a:fld>
            <a:endParaRPr lang="lv-LV"/>
          </a:p>
        </p:txBody>
      </p:sp>
      <p:sp>
        <p:nvSpPr>
          <p:cNvPr id="5" name="Footer Placeholder 4">
            <a:extLst>
              <a:ext uri="{FF2B5EF4-FFF2-40B4-BE49-F238E27FC236}">
                <a16:creationId xmlns:a16="http://schemas.microsoft.com/office/drawing/2014/main" id="{57A59A7D-1966-443B-9888-468D5BE726DC}"/>
              </a:ext>
            </a:extLst>
          </p:cNvPr>
          <p:cNvSpPr>
            <a:spLocks noGrp="1"/>
          </p:cNvSpPr>
          <p:nvPr>
            <p:ph type="ftr" sz="quarter" idx="11"/>
          </p:nvPr>
        </p:nvSpPr>
        <p:spPr/>
        <p:txBody>
          <a:bodyPr/>
          <a:lstStyle/>
          <a:p>
            <a:r>
              <a:rPr lang="lv-LV"/>
              <a:t>RTU EVIF Vides aizsardzības un siltuma sistēmu institūts</a:t>
            </a:r>
            <a:endParaRPr lang="lv-LV" dirty="0"/>
          </a:p>
        </p:txBody>
      </p:sp>
      <p:sp>
        <p:nvSpPr>
          <p:cNvPr id="6" name="Slide Number Placeholder 5">
            <a:extLst>
              <a:ext uri="{FF2B5EF4-FFF2-40B4-BE49-F238E27FC236}">
                <a16:creationId xmlns:a16="http://schemas.microsoft.com/office/drawing/2014/main" id="{5E6F513E-3685-408F-8295-F1FD2E2C4E84}"/>
              </a:ext>
            </a:extLst>
          </p:cNvPr>
          <p:cNvSpPr>
            <a:spLocks noGrp="1"/>
          </p:cNvSpPr>
          <p:nvPr>
            <p:ph type="sldNum" sz="quarter" idx="12"/>
          </p:nvPr>
        </p:nvSpPr>
        <p:spPr/>
        <p:txBody>
          <a:bodyPr/>
          <a:lstStyle/>
          <a:p>
            <a:fld id="{22AF5885-8C96-4DA3-88C8-950E9AF394B8}" type="slidenum">
              <a:rPr lang="lv-LV" smtClean="0"/>
              <a:pPr/>
              <a:t>6</a:t>
            </a:fld>
            <a:endParaRPr lang="lv-LV"/>
          </a:p>
        </p:txBody>
      </p:sp>
      <p:graphicFrame>
        <p:nvGraphicFramePr>
          <p:cNvPr id="7" name="Content Placeholder 6">
            <a:extLst>
              <a:ext uri="{FF2B5EF4-FFF2-40B4-BE49-F238E27FC236}">
                <a16:creationId xmlns:a16="http://schemas.microsoft.com/office/drawing/2014/main" id="{C952ABE9-C28C-4517-B2D8-44F07192F4B5}"/>
              </a:ext>
            </a:extLst>
          </p:cNvPr>
          <p:cNvGraphicFramePr>
            <a:graphicFrameLocks noGrp="1"/>
          </p:cNvGraphicFramePr>
          <p:nvPr>
            <p:ph idx="1"/>
            <p:extLst>
              <p:ext uri="{D42A27DB-BD31-4B8C-83A1-F6EECF244321}">
                <p14:modId xmlns:p14="http://schemas.microsoft.com/office/powerpoint/2010/main" val="3472069686"/>
              </p:ext>
            </p:extLst>
          </p:nvPr>
        </p:nvGraphicFramePr>
        <p:xfrm>
          <a:off x="838200" y="1174771"/>
          <a:ext cx="11180975" cy="500173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960568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5779B8BB-B87D-4808-AE92-8BBC6601C806}"/>
              </a:ext>
            </a:extLst>
          </p:cNvPr>
          <p:cNvSpPr>
            <a:spLocks noGrp="1"/>
          </p:cNvSpPr>
          <p:nvPr>
            <p:ph type="title"/>
          </p:nvPr>
        </p:nvSpPr>
        <p:spPr>
          <a:xfrm>
            <a:off x="838200" y="365125"/>
            <a:ext cx="9896061" cy="1325563"/>
          </a:xfrm>
        </p:spPr>
        <p:txBody>
          <a:bodyPr>
            <a:normAutofit/>
          </a:bodyPr>
          <a:lstStyle/>
          <a:p>
            <a:r>
              <a:rPr lang="en-US" sz="3600" b="1" dirty="0">
                <a:latin typeface="Georgia" panose="02040502050405020303" pitchFamily="18" charset="0"/>
              </a:rPr>
              <a:t>Average duration (</a:t>
            </a:r>
            <a:r>
              <a:rPr lang="lv-LV" sz="3600" b="1" dirty="0" err="1">
                <a:latin typeface="Georgia" panose="02040502050405020303" pitchFamily="18" charset="0"/>
              </a:rPr>
              <a:t>months</a:t>
            </a:r>
            <a:r>
              <a:rPr lang="en-US" sz="3600" b="1" dirty="0">
                <a:latin typeface="Georgia" panose="02040502050405020303" pitchFamily="18" charset="0"/>
              </a:rPr>
              <a:t>) of </a:t>
            </a:r>
            <a:r>
              <a:rPr lang="en-US" sz="3600" b="1" dirty="0" err="1">
                <a:latin typeface="Georgia" panose="02040502050405020303" pitchFamily="18" charset="0"/>
              </a:rPr>
              <a:t>standardisable</a:t>
            </a:r>
            <a:r>
              <a:rPr lang="en-US" sz="3600" b="1" dirty="0">
                <a:latin typeface="Georgia" panose="02040502050405020303" pitchFamily="18" charset="0"/>
              </a:rPr>
              <a:t> processes</a:t>
            </a:r>
          </a:p>
        </p:txBody>
      </p:sp>
      <p:graphicFrame>
        <p:nvGraphicFramePr>
          <p:cNvPr id="7" name="Satura vietturis 6">
            <a:extLst>
              <a:ext uri="{FF2B5EF4-FFF2-40B4-BE49-F238E27FC236}">
                <a16:creationId xmlns:a16="http://schemas.microsoft.com/office/drawing/2014/main" id="{3DB6B02A-7623-4CDA-BDDE-E0E09672B1BE}"/>
              </a:ext>
            </a:extLst>
          </p:cNvPr>
          <p:cNvGraphicFramePr>
            <a:graphicFrameLocks noGrp="1"/>
          </p:cNvGraphicFramePr>
          <p:nvPr>
            <p:ph idx="1"/>
            <p:extLst>
              <p:ext uri="{D42A27DB-BD31-4B8C-83A1-F6EECF244321}">
                <p14:modId xmlns:p14="http://schemas.microsoft.com/office/powerpoint/2010/main" val="325700828"/>
              </p:ext>
            </p:extLst>
          </p:nvPr>
        </p:nvGraphicFramePr>
        <p:xfrm>
          <a:off x="934277" y="1690690"/>
          <a:ext cx="10217426" cy="4290663"/>
        </p:xfrm>
        <a:graphic>
          <a:graphicData uri="http://schemas.openxmlformats.org/drawingml/2006/table">
            <a:tbl>
              <a:tblPr firstRow="1" firstCol="1" bandRow="1">
                <a:tableStyleId>{5C22544A-7EE6-4342-B048-85BDC9FD1C3A}</a:tableStyleId>
              </a:tblPr>
              <a:tblGrid>
                <a:gridCol w="1736382">
                  <a:extLst>
                    <a:ext uri="{9D8B030D-6E8A-4147-A177-3AD203B41FA5}">
                      <a16:colId xmlns:a16="http://schemas.microsoft.com/office/drawing/2014/main" val="1645923481"/>
                    </a:ext>
                  </a:extLst>
                </a:gridCol>
                <a:gridCol w="2198176">
                  <a:extLst>
                    <a:ext uri="{9D8B030D-6E8A-4147-A177-3AD203B41FA5}">
                      <a16:colId xmlns:a16="http://schemas.microsoft.com/office/drawing/2014/main" val="3293962713"/>
                    </a:ext>
                  </a:extLst>
                </a:gridCol>
                <a:gridCol w="2294469">
                  <a:extLst>
                    <a:ext uri="{9D8B030D-6E8A-4147-A177-3AD203B41FA5}">
                      <a16:colId xmlns:a16="http://schemas.microsoft.com/office/drawing/2014/main" val="3110134483"/>
                    </a:ext>
                  </a:extLst>
                </a:gridCol>
                <a:gridCol w="2283079">
                  <a:extLst>
                    <a:ext uri="{9D8B030D-6E8A-4147-A177-3AD203B41FA5}">
                      <a16:colId xmlns:a16="http://schemas.microsoft.com/office/drawing/2014/main" val="2293055553"/>
                    </a:ext>
                  </a:extLst>
                </a:gridCol>
                <a:gridCol w="1705320">
                  <a:extLst>
                    <a:ext uri="{9D8B030D-6E8A-4147-A177-3AD203B41FA5}">
                      <a16:colId xmlns:a16="http://schemas.microsoft.com/office/drawing/2014/main" val="3256960744"/>
                    </a:ext>
                  </a:extLst>
                </a:gridCol>
              </a:tblGrid>
              <a:tr h="888615">
                <a:tc>
                  <a:txBody>
                    <a:bodyPr/>
                    <a:lstStyle/>
                    <a:p>
                      <a:pPr algn="l">
                        <a:lnSpc>
                          <a:spcPct val="150000"/>
                        </a:lnSpc>
                      </a:pPr>
                      <a:r>
                        <a:rPr lang="en-GB" sz="1800">
                          <a:effectLst/>
                          <a:latin typeface="Georgia" panose="02040502050405020303" pitchFamily="18" charset="0"/>
                        </a:rPr>
                        <a:t>Country</a:t>
                      </a:r>
                      <a:endParaRPr lang="en-US" sz="180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pPr>
                      <a:r>
                        <a:rPr lang="en-GB" sz="1800" dirty="0">
                          <a:effectLst/>
                          <a:latin typeface="Georgia" panose="02040502050405020303" pitchFamily="18" charset="0"/>
                        </a:rPr>
                        <a:t>Microgeneration</a:t>
                      </a:r>
                      <a:endParaRPr lang="en-US" sz="1800" dirty="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pPr>
                      <a:r>
                        <a:rPr lang="en-GB" sz="1800">
                          <a:effectLst/>
                          <a:latin typeface="Georgia" panose="02040502050405020303" pitchFamily="18" charset="0"/>
                        </a:rPr>
                        <a:t>Average/large solar plants</a:t>
                      </a:r>
                      <a:endParaRPr lang="en-US" sz="180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pPr>
                      <a:r>
                        <a:rPr lang="en-GB" sz="1800">
                          <a:effectLst/>
                          <a:latin typeface="Georgia" panose="02040502050405020303" pitchFamily="18" charset="0"/>
                        </a:rPr>
                        <a:t>Average/large wind farms</a:t>
                      </a:r>
                      <a:endParaRPr lang="en-US" sz="180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pPr>
                      <a:r>
                        <a:rPr lang="en-GB" sz="1800">
                          <a:effectLst/>
                          <a:latin typeface="Georgia" panose="02040502050405020303" pitchFamily="18" charset="0"/>
                        </a:rPr>
                        <a:t>Offshore wind farms</a:t>
                      </a:r>
                      <a:endParaRPr lang="en-US" sz="180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372305151"/>
                  </a:ext>
                </a:extLst>
              </a:tr>
              <a:tr h="567008">
                <a:tc>
                  <a:txBody>
                    <a:bodyPr/>
                    <a:lstStyle/>
                    <a:p>
                      <a:pPr algn="l">
                        <a:lnSpc>
                          <a:spcPct val="150000"/>
                        </a:lnSpc>
                      </a:pPr>
                      <a:r>
                        <a:rPr lang="en-GB" sz="1800">
                          <a:effectLst/>
                          <a:latin typeface="Georgia" panose="02040502050405020303" pitchFamily="18" charset="0"/>
                        </a:rPr>
                        <a:t>Latvia</a:t>
                      </a:r>
                      <a:endParaRPr lang="en-US" sz="180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pPr>
                      <a:r>
                        <a:rPr lang="lv-LV" sz="2500" dirty="0">
                          <a:effectLst/>
                          <a:latin typeface="Georgia" panose="02040502050405020303" pitchFamily="18" charset="0"/>
                        </a:rPr>
                        <a:t>1</a:t>
                      </a:r>
                      <a:endParaRPr lang="en-US" sz="2500" dirty="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50000"/>
                        </a:lnSpc>
                      </a:pPr>
                      <a:r>
                        <a:rPr lang="lv-LV" sz="2500" dirty="0">
                          <a:effectLst/>
                          <a:latin typeface="Georgia" panose="02040502050405020303" pitchFamily="18" charset="0"/>
                        </a:rPr>
                        <a:t>3</a:t>
                      </a:r>
                      <a:endParaRPr lang="en-US" sz="2500" dirty="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50000"/>
                        </a:lnSpc>
                      </a:pPr>
                      <a:r>
                        <a:rPr lang="lv-LV" sz="2500" dirty="0">
                          <a:effectLst/>
                          <a:latin typeface="Georgia" panose="02040502050405020303" pitchFamily="18" charset="0"/>
                        </a:rPr>
                        <a:t>2</a:t>
                      </a:r>
                      <a:endParaRPr lang="en-US" sz="2500" dirty="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50000"/>
                        </a:lnSpc>
                      </a:pPr>
                      <a:r>
                        <a:rPr lang="lv-LV" sz="2500" dirty="0">
                          <a:effectLst/>
                          <a:latin typeface="Georgia" panose="02040502050405020303" pitchFamily="18" charset="0"/>
                        </a:rPr>
                        <a:t>2,6</a:t>
                      </a:r>
                      <a:endParaRPr lang="en-US" sz="2500" dirty="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697957512"/>
                  </a:ext>
                </a:extLst>
              </a:tr>
              <a:tr h="567008">
                <a:tc>
                  <a:txBody>
                    <a:bodyPr/>
                    <a:lstStyle/>
                    <a:p>
                      <a:pPr algn="l">
                        <a:lnSpc>
                          <a:spcPct val="150000"/>
                        </a:lnSpc>
                      </a:pPr>
                      <a:r>
                        <a:rPr lang="en-GB" sz="1800">
                          <a:effectLst/>
                          <a:latin typeface="Georgia" panose="02040502050405020303" pitchFamily="18" charset="0"/>
                        </a:rPr>
                        <a:t>Lithuania</a:t>
                      </a:r>
                      <a:endParaRPr lang="en-US" sz="180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pPr>
                      <a:r>
                        <a:rPr lang="lv-LV" sz="2500">
                          <a:effectLst/>
                          <a:latin typeface="Georgia" panose="02040502050405020303" pitchFamily="18" charset="0"/>
                        </a:rPr>
                        <a:t>0</a:t>
                      </a:r>
                      <a:endParaRPr lang="en-US" sz="250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50000"/>
                        </a:lnSpc>
                      </a:pPr>
                      <a:r>
                        <a:rPr lang="lv-LV" sz="2500" dirty="0">
                          <a:effectLst/>
                          <a:latin typeface="Georgia" panose="02040502050405020303" pitchFamily="18" charset="0"/>
                        </a:rPr>
                        <a:t>3,6</a:t>
                      </a:r>
                      <a:endParaRPr lang="en-US" sz="2500" dirty="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50000"/>
                        </a:lnSpc>
                      </a:pPr>
                      <a:r>
                        <a:rPr lang="lv-LV" sz="2500" dirty="0">
                          <a:effectLst/>
                          <a:latin typeface="Georgia" panose="02040502050405020303" pitchFamily="18" charset="0"/>
                        </a:rPr>
                        <a:t>3,3</a:t>
                      </a:r>
                      <a:endParaRPr lang="en-US" sz="2500" dirty="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50000"/>
                        </a:lnSpc>
                      </a:pPr>
                      <a:r>
                        <a:rPr lang="lv-LV" sz="2500" dirty="0">
                          <a:effectLst/>
                          <a:latin typeface="Georgia" panose="02040502050405020303" pitchFamily="18" charset="0"/>
                        </a:rPr>
                        <a:t>4</a:t>
                      </a:r>
                      <a:endParaRPr lang="en-US" sz="2500" dirty="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521829362"/>
                  </a:ext>
                </a:extLst>
              </a:tr>
              <a:tr h="567008">
                <a:tc>
                  <a:txBody>
                    <a:bodyPr/>
                    <a:lstStyle/>
                    <a:p>
                      <a:pPr algn="l">
                        <a:lnSpc>
                          <a:spcPct val="150000"/>
                        </a:lnSpc>
                      </a:pPr>
                      <a:r>
                        <a:rPr lang="en-GB" sz="1800">
                          <a:effectLst/>
                          <a:latin typeface="Georgia" panose="02040502050405020303" pitchFamily="18" charset="0"/>
                        </a:rPr>
                        <a:t>Estonia</a:t>
                      </a:r>
                      <a:endParaRPr lang="en-US" sz="180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pPr>
                      <a:r>
                        <a:rPr lang="lv-LV" sz="2500" dirty="0">
                          <a:effectLst/>
                          <a:latin typeface="Georgia" panose="02040502050405020303" pitchFamily="18" charset="0"/>
                        </a:rPr>
                        <a:t>2</a:t>
                      </a:r>
                      <a:endParaRPr lang="en-US" sz="2500" dirty="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50000"/>
                        </a:lnSpc>
                      </a:pPr>
                      <a:r>
                        <a:rPr lang="lv-LV" sz="2500" dirty="0">
                          <a:effectLst/>
                          <a:latin typeface="Georgia" panose="02040502050405020303" pitchFamily="18" charset="0"/>
                        </a:rPr>
                        <a:t>6</a:t>
                      </a:r>
                      <a:endParaRPr lang="en-US" sz="2500" dirty="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50000"/>
                        </a:lnSpc>
                      </a:pPr>
                      <a:r>
                        <a:rPr lang="lv-LV" sz="2500" dirty="0">
                          <a:effectLst/>
                          <a:latin typeface="Georgia" panose="02040502050405020303" pitchFamily="18" charset="0"/>
                        </a:rPr>
                        <a:t>6</a:t>
                      </a:r>
                      <a:endParaRPr lang="en-US" sz="2500" dirty="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50000"/>
                        </a:lnSpc>
                      </a:pPr>
                      <a:r>
                        <a:rPr lang="lv-LV" sz="2500" dirty="0">
                          <a:effectLst/>
                          <a:latin typeface="Georgia" panose="02040502050405020303" pitchFamily="18" charset="0"/>
                        </a:rPr>
                        <a:t>6</a:t>
                      </a:r>
                      <a:endParaRPr lang="en-US" sz="2500" dirty="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369223451"/>
                  </a:ext>
                </a:extLst>
              </a:tr>
              <a:tr h="567008">
                <a:tc>
                  <a:txBody>
                    <a:bodyPr/>
                    <a:lstStyle/>
                    <a:p>
                      <a:pPr algn="l">
                        <a:lnSpc>
                          <a:spcPct val="150000"/>
                        </a:lnSpc>
                      </a:pPr>
                      <a:r>
                        <a:rPr lang="en-GB" sz="1800">
                          <a:effectLst/>
                          <a:latin typeface="Georgia" panose="02040502050405020303" pitchFamily="18" charset="0"/>
                        </a:rPr>
                        <a:t>Finland</a:t>
                      </a:r>
                      <a:endParaRPr lang="en-US" sz="180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pPr>
                      <a:r>
                        <a:rPr lang="lv-LV" sz="2500" dirty="0">
                          <a:effectLst/>
                          <a:latin typeface="Georgia" panose="02040502050405020303" pitchFamily="18" charset="0"/>
                          <a:ea typeface="+mn-ea"/>
                          <a:cs typeface="+mn-cs"/>
                        </a:rPr>
                        <a:t>0,5</a:t>
                      </a:r>
                      <a:endParaRPr lang="en-US" sz="2500" dirty="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50000"/>
                        </a:lnSpc>
                      </a:pPr>
                      <a:r>
                        <a:rPr lang="lv-LV" sz="2500" dirty="0">
                          <a:effectLst/>
                          <a:latin typeface="Georgia" panose="02040502050405020303" pitchFamily="18" charset="0"/>
                        </a:rPr>
                        <a:t>2</a:t>
                      </a:r>
                      <a:endParaRPr lang="en-US" sz="2500" dirty="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50000"/>
                        </a:lnSpc>
                      </a:pPr>
                      <a:r>
                        <a:rPr lang="lv-LV" sz="2500" dirty="0">
                          <a:effectLst/>
                          <a:latin typeface="Georgia" panose="02040502050405020303" pitchFamily="18" charset="0"/>
                        </a:rPr>
                        <a:t>1,7</a:t>
                      </a:r>
                      <a:endParaRPr lang="en-US" sz="2500" dirty="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50000"/>
                        </a:lnSpc>
                      </a:pPr>
                      <a:r>
                        <a:rPr lang="lv-LV" sz="2500" dirty="0">
                          <a:effectLst/>
                          <a:latin typeface="Georgia" panose="02040502050405020303" pitchFamily="18" charset="0"/>
                        </a:rPr>
                        <a:t>1,9</a:t>
                      </a:r>
                      <a:endParaRPr lang="en-US" sz="2500" dirty="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376925659"/>
                  </a:ext>
                </a:extLst>
              </a:tr>
              <a:tr h="567008">
                <a:tc>
                  <a:txBody>
                    <a:bodyPr/>
                    <a:lstStyle/>
                    <a:p>
                      <a:pPr algn="l">
                        <a:lnSpc>
                          <a:spcPct val="150000"/>
                        </a:lnSpc>
                      </a:pPr>
                      <a:r>
                        <a:rPr lang="en-GB" sz="1800">
                          <a:effectLst/>
                          <a:latin typeface="Georgia" panose="02040502050405020303" pitchFamily="18" charset="0"/>
                        </a:rPr>
                        <a:t>Norway</a:t>
                      </a:r>
                      <a:endParaRPr lang="en-US" sz="180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pPr>
                      <a:r>
                        <a:rPr lang="lv-LV" sz="2500">
                          <a:effectLst/>
                          <a:latin typeface="Georgia" panose="02040502050405020303" pitchFamily="18" charset="0"/>
                        </a:rPr>
                        <a:t>0</a:t>
                      </a:r>
                      <a:endParaRPr lang="en-US" sz="250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50000"/>
                        </a:lnSpc>
                      </a:pPr>
                      <a:r>
                        <a:rPr lang="lv-LV" sz="2500" dirty="0">
                          <a:effectLst/>
                          <a:latin typeface="Georgia" panose="02040502050405020303" pitchFamily="18" charset="0"/>
                        </a:rPr>
                        <a:t>2,7</a:t>
                      </a:r>
                      <a:endParaRPr lang="en-US" sz="2500" dirty="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50000"/>
                        </a:lnSpc>
                      </a:pPr>
                      <a:r>
                        <a:rPr lang="lv-LV" sz="2500" dirty="0">
                          <a:effectLst/>
                          <a:latin typeface="Georgia" panose="02040502050405020303" pitchFamily="18" charset="0"/>
                        </a:rPr>
                        <a:t>4</a:t>
                      </a:r>
                    </a:p>
                  </a:txBody>
                  <a:tcPr marL="68580" marR="68580" marT="0" marB="0" anchor="ctr"/>
                </a:tc>
                <a:tc>
                  <a:txBody>
                    <a:bodyPr/>
                    <a:lstStyle/>
                    <a:p>
                      <a:pPr algn="ctr">
                        <a:lnSpc>
                          <a:spcPct val="150000"/>
                        </a:lnSpc>
                      </a:pPr>
                      <a:r>
                        <a:rPr lang="lv-LV" sz="2500" dirty="0">
                          <a:effectLst/>
                          <a:latin typeface="Georgia" panose="02040502050405020303" pitchFamily="18" charset="0"/>
                        </a:rPr>
                        <a:t>2</a:t>
                      </a:r>
                      <a:endParaRPr lang="en-US" sz="2500" dirty="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71436521"/>
                  </a:ext>
                </a:extLst>
              </a:tr>
              <a:tr h="567008">
                <a:tc>
                  <a:txBody>
                    <a:bodyPr/>
                    <a:lstStyle/>
                    <a:p>
                      <a:pPr algn="l">
                        <a:lnSpc>
                          <a:spcPct val="150000"/>
                        </a:lnSpc>
                      </a:pPr>
                      <a:r>
                        <a:rPr lang="en-GB" sz="1800">
                          <a:effectLst/>
                          <a:latin typeface="Georgia" panose="02040502050405020303" pitchFamily="18" charset="0"/>
                        </a:rPr>
                        <a:t>Sweden</a:t>
                      </a:r>
                      <a:endParaRPr lang="en-US" sz="180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pPr>
                      <a:r>
                        <a:rPr lang="lv-LV" sz="2500" dirty="0">
                          <a:effectLst/>
                          <a:latin typeface="Georgia" panose="02040502050405020303" pitchFamily="18" charset="0"/>
                        </a:rPr>
                        <a:t>2,3</a:t>
                      </a:r>
                      <a:endParaRPr lang="en-US" sz="2500" dirty="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50000"/>
                        </a:lnSpc>
                      </a:pPr>
                      <a:r>
                        <a:rPr lang="lv-LV" sz="2500" dirty="0">
                          <a:effectLst/>
                          <a:latin typeface="Georgia" panose="02040502050405020303" pitchFamily="18" charset="0"/>
                        </a:rPr>
                        <a:t>2,3</a:t>
                      </a:r>
                      <a:endParaRPr lang="en-US" sz="2500" dirty="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50000"/>
                        </a:lnSpc>
                      </a:pPr>
                      <a:r>
                        <a:rPr lang="lv-LV" sz="2500" dirty="0">
                          <a:effectLst/>
                          <a:latin typeface="Georgia" panose="02040502050405020303" pitchFamily="18" charset="0"/>
                        </a:rPr>
                        <a:t>4,3</a:t>
                      </a:r>
                      <a:endParaRPr lang="en-US" sz="2500" dirty="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50000"/>
                        </a:lnSpc>
                      </a:pPr>
                      <a:r>
                        <a:rPr lang="lv-LV" sz="2500" dirty="0">
                          <a:effectLst/>
                          <a:latin typeface="Georgia" panose="02040502050405020303" pitchFamily="18" charset="0"/>
                        </a:rPr>
                        <a:t>4,7</a:t>
                      </a:r>
                      <a:endParaRPr lang="en-US" sz="2500" dirty="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057544513"/>
                  </a:ext>
                </a:extLst>
              </a:tr>
            </a:tbl>
          </a:graphicData>
        </a:graphic>
      </p:graphicFrame>
      <p:sp>
        <p:nvSpPr>
          <p:cNvPr id="4" name="Datuma vietturis 3">
            <a:extLst>
              <a:ext uri="{FF2B5EF4-FFF2-40B4-BE49-F238E27FC236}">
                <a16:creationId xmlns:a16="http://schemas.microsoft.com/office/drawing/2014/main" id="{4FACB88A-D0B3-4F56-BE05-AF862C269071}"/>
              </a:ext>
            </a:extLst>
          </p:cNvPr>
          <p:cNvSpPr>
            <a:spLocks noGrp="1"/>
          </p:cNvSpPr>
          <p:nvPr>
            <p:ph type="dt" sz="half" idx="10"/>
          </p:nvPr>
        </p:nvSpPr>
        <p:spPr/>
        <p:txBody>
          <a:bodyPr/>
          <a:lstStyle/>
          <a:p>
            <a:fld id="{9F1E3D83-9E52-4F3A-AE19-FBF4A6BE1CF8}" type="datetime1">
              <a:rPr lang="lv-LV" smtClean="0"/>
              <a:pPr/>
              <a:t>16.02.2022</a:t>
            </a:fld>
            <a:endParaRPr lang="lv-LV"/>
          </a:p>
        </p:txBody>
      </p:sp>
      <p:sp>
        <p:nvSpPr>
          <p:cNvPr id="5" name="Kājenes vietturis 4">
            <a:extLst>
              <a:ext uri="{FF2B5EF4-FFF2-40B4-BE49-F238E27FC236}">
                <a16:creationId xmlns:a16="http://schemas.microsoft.com/office/drawing/2014/main" id="{74AB2A17-99E0-4CFF-A7B4-B86F30E10DEF}"/>
              </a:ext>
            </a:extLst>
          </p:cNvPr>
          <p:cNvSpPr>
            <a:spLocks noGrp="1"/>
          </p:cNvSpPr>
          <p:nvPr>
            <p:ph type="ftr" sz="quarter" idx="11"/>
          </p:nvPr>
        </p:nvSpPr>
        <p:spPr/>
        <p:txBody>
          <a:bodyPr/>
          <a:lstStyle/>
          <a:p>
            <a:r>
              <a:rPr lang="lv-LV"/>
              <a:t>RTU EVIF Vides aizsardzības un siltuma sistēmu institūts</a:t>
            </a:r>
            <a:endParaRPr lang="lv-LV" dirty="0"/>
          </a:p>
        </p:txBody>
      </p:sp>
      <p:sp>
        <p:nvSpPr>
          <p:cNvPr id="6" name="Slaida numura vietturis 5">
            <a:extLst>
              <a:ext uri="{FF2B5EF4-FFF2-40B4-BE49-F238E27FC236}">
                <a16:creationId xmlns:a16="http://schemas.microsoft.com/office/drawing/2014/main" id="{82DA5501-A42D-4BF0-877D-8C8610C25DCD}"/>
              </a:ext>
            </a:extLst>
          </p:cNvPr>
          <p:cNvSpPr>
            <a:spLocks noGrp="1"/>
          </p:cNvSpPr>
          <p:nvPr>
            <p:ph type="sldNum" sz="quarter" idx="12"/>
          </p:nvPr>
        </p:nvSpPr>
        <p:spPr/>
        <p:txBody>
          <a:bodyPr/>
          <a:lstStyle/>
          <a:p>
            <a:fld id="{22AF5885-8C96-4DA3-88C8-950E9AF394B8}" type="slidenum">
              <a:rPr lang="lv-LV" smtClean="0"/>
              <a:pPr/>
              <a:t>7</a:t>
            </a:fld>
            <a:endParaRPr lang="lv-LV"/>
          </a:p>
        </p:txBody>
      </p:sp>
    </p:spTree>
    <p:extLst>
      <p:ext uri="{BB962C8B-B14F-4D97-AF65-F5344CB8AC3E}">
        <p14:creationId xmlns:p14="http://schemas.microsoft.com/office/powerpoint/2010/main" val="41820953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5779B8BB-B87D-4808-AE92-8BBC6601C806}"/>
              </a:ext>
            </a:extLst>
          </p:cNvPr>
          <p:cNvSpPr>
            <a:spLocks noGrp="1"/>
          </p:cNvSpPr>
          <p:nvPr>
            <p:ph type="title"/>
          </p:nvPr>
        </p:nvSpPr>
        <p:spPr>
          <a:xfrm>
            <a:off x="838200" y="365125"/>
            <a:ext cx="9896061" cy="1325563"/>
          </a:xfrm>
        </p:spPr>
        <p:txBody>
          <a:bodyPr>
            <a:normAutofit/>
          </a:bodyPr>
          <a:lstStyle/>
          <a:p>
            <a:r>
              <a:rPr lang="en-US" sz="3600" b="1" dirty="0">
                <a:latin typeface="Georgia" panose="02040502050405020303" pitchFamily="18" charset="0"/>
              </a:rPr>
              <a:t>Average duration </a:t>
            </a:r>
            <a:r>
              <a:rPr lang="lv-LV" sz="3600" b="1" dirty="0">
                <a:latin typeface="Georgia" panose="02040502050405020303" pitchFamily="18" charset="0"/>
              </a:rPr>
              <a:t>(</a:t>
            </a:r>
            <a:r>
              <a:rPr lang="lv-LV" sz="3600" b="1" dirty="0" err="1">
                <a:latin typeface="Georgia" panose="02040502050405020303" pitchFamily="18" charset="0"/>
              </a:rPr>
              <a:t>months</a:t>
            </a:r>
            <a:r>
              <a:rPr lang="lv-LV" sz="3600" b="1" dirty="0">
                <a:latin typeface="Georgia" panose="02040502050405020303" pitchFamily="18" charset="0"/>
              </a:rPr>
              <a:t>) </a:t>
            </a:r>
            <a:r>
              <a:rPr lang="en-US" sz="3600" b="1" dirty="0">
                <a:latin typeface="Georgia" panose="02040502050405020303" pitchFamily="18" charset="0"/>
              </a:rPr>
              <a:t>of </a:t>
            </a:r>
            <a:br>
              <a:rPr lang="lv-LV" sz="3600" b="1" dirty="0">
                <a:latin typeface="Georgia" panose="02040502050405020303" pitchFamily="18" charset="0"/>
              </a:rPr>
            </a:br>
            <a:r>
              <a:rPr lang="lv-LV" sz="3600" b="1" dirty="0">
                <a:latin typeface="Georgia" panose="02040502050405020303" pitchFamily="18" charset="0"/>
              </a:rPr>
              <a:t>non-</a:t>
            </a:r>
            <a:r>
              <a:rPr lang="en-US" sz="3600" b="1" dirty="0" err="1">
                <a:latin typeface="Georgia" panose="02040502050405020303" pitchFamily="18" charset="0"/>
              </a:rPr>
              <a:t>standardisable</a:t>
            </a:r>
            <a:r>
              <a:rPr lang="en-US" sz="3600" b="1" dirty="0">
                <a:latin typeface="Georgia" panose="02040502050405020303" pitchFamily="18" charset="0"/>
              </a:rPr>
              <a:t> processes</a:t>
            </a:r>
          </a:p>
        </p:txBody>
      </p:sp>
      <p:sp>
        <p:nvSpPr>
          <p:cNvPr id="4" name="Datuma vietturis 3">
            <a:extLst>
              <a:ext uri="{FF2B5EF4-FFF2-40B4-BE49-F238E27FC236}">
                <a16:creationId xmlns:a16="http://schemas.microsoft.com/office/drawing/2014/main" id="{4FACB88A-D0B3-4F56-BE05-AF862C269071}"/>
              </a:ext>
            </a:extLst>
          </p:cNvPr>
          <p:cNvSpPr>
            <a:spLocks noGrp="1"/>
          </p:cNvSpPr>
          <p:nvPr>
            <p:ph type="dt" sz="half" idx="10"/>
          </p:nvPr>
        </p:nvSpPr>
        <p:spPr/>
        <p:txBody>
          <a:bodyPr/>
          <a:lstStyle/>
          <a:p>
            <a:fld id="{9F1E3D83-9E52-4F3A-AE19-FBF4A6BE1CF8}" type="datetime1">
              <a:rPr lang="lv-LV" smtClean="0"/>
              <a:pPr/>
              <a:t>16.02.2022</a:t>
            </a:fld>
            <a:endParaRPr lang="lv-LV"/>
          </a:p>
        </p:txBody>
      </p:sp>
      <p:sp>
        <p:nvSpPr>
          <p:cNvPr id="5" name="Kājenes vietturis 4">
            <a:extLst>
              <a:ext uri="{FF2B5EF4-FFF2-40B4-BE49-F238E27FC236}">
                <a16:creationId xmlns:a16="http://schemas.microsoft.com/office/drawing/2014/main" id="{74AB2A17-99E0-4CFF-A7B4-B86F30E10DEF}"/>
              </a:ext>
            </a:extLst>
          </p:cNvPr>
          <p:cNvSpPr>
            <a:spLocks noGrp="1"/>
          </p:cNvSpPr>
          <p:nvPr>
            <p:ph type="ftr" sz="quarter" idx="11"/>
          </p:nvPr>
        </p:nvSpPr>
        <p:spPr/>
        <p:txBody>
          <a:bodyPr/>
          <a:lstStyle/>
          <a:p>
            <a:r>
              <a:rPr lang="lv-LV"/>
              <a:t>RTU EVIF Vides aizsardzības un siltuma sistēmu institūts</a:t>
            </a:r>
            <a:endParaRPr lang="lv-LV" dirty="0"/>
          </a:p>
        </p:txBody>
      </p:sp>
      <p:sp>
        <p:nvSpPr>
          <p:cNvPr id="6" name="Slaida numura vietturis 5">
            <a:extLst>
              <a:ext uri="{FF2B5EF4-FFF2-40B4-BE49-F238E27FC236}">
                <a16:creationId xmlns:a16="http://schemas.microsoft.com/office/drawing/2014/main" id="{82DA5501-A42D-4BF0-877D-8C8610C25DCD}"/>
              </a:ext>
            </a:extLst>
          </p:cNvPr>
          <p:cNvSpPr>
            <a:spLocks noGrp="1"/>
          </p:cNvSpPr>
          <p:nvPr>
            <p:ph type="sldNum" sz="quarter" idx="12"/>
          </p:nvPr>
        </p:nvSpPr>
        <p:spPr/>
        <p:txBody>
          <a:bodyPr/>
          <a:lstStyle/>
          <a:p>
            <a:fld id="{22AF5885-8C96-4DA3-88C8-950E9AF394B8}" type="slidenum">
              <a:rPr lang="lv-LV" smtClean="0"/>
              <a:pPr/>
              <a:t>8</a:t>
            </a:fld>
            <a:endParaRPr lang="lv-LV"/>
          </a:p>
        </p:txBody>
      </p:sp>
      <p:graphicFrame>
        <p:nvGraphicFramePr>
          <p:cNvPr id="9" name="Satura vietturis 8">
            <a:extLst>
              <a:ext uri="{FF2B5EF4-FFF2-40B4-BE49-F238E27FC236}">
                <a16:creationId xmlns:a16="http://schemas.microsoft.com/office/drawing/2014/main" id="{EE13D66E-9562-480B-BCD7-9DB606F71E7C}"/>
              </a:ext>
            </a:extLst>
          </p:cNvPr>
          <p:cNvGraphicFramePr>
            <a:graphicFrameLocks noGrp="1"/>
          </p:cNvGraphicFramePr>
          <p:nvPr>
            <p:ph idx="1"/>
            <p:extLst>
              <p:ext uri="{D42A27DB-BD31-4B8C-83A1-F6EECF244321}">
                <p14:modId xmlns:p14="http://schemas.microsoft.com/office/powerpoint/2010/main" val="3172470294"/>
              </p:ext>
            </p:extLst>
          </p:nvPr>
        </p:nvGraphicFramePr>
        <p:xfrm>
          <a:off x="838199" y="1690691"/>
          <a:ext cx="10949610" cy="4461631"/>
        </p:xfrm>
        <a:graphic>
          <a:graphicData uri="http://schemas.openxmlformats.org/drawingml/2006/table">
            <a:tbl>
              <a:tblPr firstRow="1" firstCol="1" bandRow="1">
                <a:tableStyleId>{5C22544A-7EE6-4342-B048-85BDC9FD1C3A}</a:tableStyleId>
              </a:tblPr>
              <a:tblGrid>
                <a:gridCol w="2190817">
                  <a:extLst>
                    <a:ext uri="{9D8B030D-6E8A-4147-A177-3AD203B41FA5}">
                      <a16:colId xmlns:a16="http://schemas.microsoft.com/office/drawing/2014/main" val="3316533178"/>
                    </a:ext>
                  </a:extLst>
                </a:gridCol>
                <a:gridCol w="2377866">
                  <a:extLst>
                    <a:ext uri="{9D8B030D-6E8A-4147-A177-3AD203B41FA5}">
                      <a16:colId xmlns:a16="http://schemas.microsoft.com/office/drawing/2014/main" val="373483533"/>
                    </a:ext>
                  </a:extLst>
                </a:gridCol>
                <a:gridCol w="2482032">
                  <a:extLst>
                    <a:ext uri="{9D8B030D-6E8A-4147-A177-3AD203B41FA5}">
                      <a16:colId xmlns:a16="http://schemas.microsoft.com/office/drawing/2014/main" val="431654858"/>
                    </a:ext>
                  </a:extLst>
                </a:gridCol>
                <a:gridCol w="2152737">
                  <a:extLst>
                    <a:ext uri="{9D8B030D-6E8A-4147-A177-3AD203B41FA5}">
                      <a16:colId xmlns:a16="http://schemas.microsoft.com/office/drawing/2014/main" val="4107447214"/>
                    </a:ext>
                  </a:extLst>
                </a:gridCol>
                <a:gridCol w="1746158">
                  <a:extLst>
                    <a:ext uri="{9D8B030D-6E8A-4147-A177-3AD203B41FA5}">
                      <a16:colId xmlns:a16="http://schemas.microsoft.com/office/drawing/2014/main" val="2083893359"/>
                    </a:ext>
                  </a:extLst>
                </a:gridCol>
              </a:tblGrid>
              <a:tr h="1164823">
                <a:tc>
                  <a:txBody>
                    <a:bodyPr/>
                    <a:lstStyle/>
                    <a:p>
                      <a:pPr algn="ctr">
                        <a:lnSpc>
                          <a:spcPct val="150000"/>
                        </a:lnSpc>
                      </a:pPr>
                      <a:r>
                        <a:rPr lang="en-GB" sz="1800" dirty="0">
                          <a:effectLst/>
                          <a:latin typeface="Georgia" panose="02040502050405020303" pitchFamily="18" charset="0"/>
                        </a:rPr>
                        <a:t>Country</a:t>
                      </a:r>
                      <a:endParaRPr lang="en-US" sz="2000" dirty="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pPr>
                      <a:r>
                        <a:rPr lang="en-GB" sz="1800" dirty="0">
                          <a:effectLst/>
                          <a:latin typeface="Georgia" panose="02040502050405020303" pitchFamily="18" charset="0"/>
                        </a:rPr>
                        <a:t>Microgeneration</a:t>
                      </a:r>
                      <a:endParaRPr lang="en-US" sz="2000" dirty="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pPr>
                      <a:r>
                        <a:rPr lang="en-GB" sz="1800">
                          <a:effectLst/>
                          <a:latin typeface="Georgia" panose="02040502050405020303" pitchFamily="18" charset="0"/>
                        </a:rPr>
                        <a:t>Average/large solar plants</a:t>
                      </a:r>
                      <a:endParaRPr lang="en-US" sz="200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pPr>
                      <a:r>
                        <a:rPr lang="en-GB" sz="1800">
                          <a:effectLst/>
                          <a:latin typeface="Georgia" panose="02040502050405020303" pitchFamily="18" charset="0"/>
                        </a:rPr>
                        <a:t>Average/large wind farms</a:t>
                      </a:r>
                      <a:endParaRPr lang="en-US" sz="200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pPr>
                      <a:r>
                        <a:rPr lang="en-GB" sz="1800">
                          <a:effectLst/>
                          <a:latin typeface="Georgia" panose="02040502050405020303" pitchFamily="18" charset="0"/>
                        </a:rPr>
                        <a:t>Offshore wind farms</a:t>
                      </a:r>
                      <a:endParaRPr lang="en-US" sz="200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78936370"/>
                  </a:ext>
                </a:extLst>
              </a:tr>
              <a:tr h="549468">
                <a:tc>
                  <a:txBody>
                    <a:bodyPr/>
                    <a:lstStyle/>
                    <a:p>
                      <a:pPr algn="ctr">
                        <a:lnSpc>
                          <a:spcPct val="150000"/>
                        </a:lnSpc>
                      </a:pPr>
                      <a:r>
                        <a:rPr lang="en-GB" sz="1800">
                          <a:effectLst/>
                          <a:latin typeface="Georgia" panose="02040502050405020303" pitchFamily="18" charset="0"/>
                        </a:rPr>
                        <a:t>Latvia</a:t>
                      </a:r>
                      <a:endParaRPr lang="en-US" sz="200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pPr>
                      <a:r>
                        <a:rPr lang="lv-LV" sz="2500" dirty="0">
                          <a:effectLst/>
                          <a:latin typeface="Georgia" panose="02040502050405020303" pitchFamily="18" charset="0"/>
                        </a:rPr>
                        <a:t>1</a:t>
                      </a:r>
                      <a:endParaRPr lang="en-US" sz="2500" dirty="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pPr>
                      <a:r>
                        <a:rPr lang="lv-LV" sz="2500" dirty="0">
                          <a:effectLst/>
                          <a:latin typeface="Georgia" panose="02040502050405020303" pitchFamily="18" charset="0"/>
                        </a:rPr>
                        <a:t>11,4</a:t>
                      </a:r>
                      <a:endParaRPr lang="en-US" sz="2500" dirty="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50000"/>
                        </a:lnSpc>
                      </a:pPr>
                      <a:r>
                        <a:rPr lang="lv-LV" sz="2500" dirty="0">
                          <a:effectLst/>
                          <a:latin typeface="Georgia" panose="02040502050405020303" pitchFamily="18" charset="0"/>
                        </a:rPr>
                        <a:t>55,9</a:t>
                      </a:r>
                      <a:endParaRPr lang="en-US" sz="2500" dirty="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50000"/>
                        </a:lnSpc>
                      </a:pPr>
                      <a:r>
                        <a:rPr lang="lv-LV" sz="2500" dirty="0">
                          <a:effectLst/>
                          <a:latin typeface="Georgia" panose="02040502050405020303" pitchFamily="18" charset="0"/>
                        </a:rPr>
                        <a:t>94</a:t>
                      </a:r>
                      <a:endParaRPr lang="en-US" sz="2500" dirty="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318755490"/>
                  </a:ext>
                </a:extLst>
              </a:tr>
              <a:tr h="549468">
                <a:tc>
                  <a:txBody>
                    <a:bodyPr/>
                    <a:lstStyle/>
                    <a:p>
                      <a:pPr algn="ctr">
                        <a:lnSpc>
                          <a:spcPct val="150000"/>
                        </a:lnSpc>
                      </a:pPr>
                      <a:r>
                        <a:rPr lang="en-GB" sz="1800">
                          <a:effectLst/>
                          <a:latin typeface="Georgia" panose="02040502050405020303" pitchFamily="18" charset="0"/>
                        </a:rPr>
                        <a:t>Lithuania</a:t>
                      </a:r>
                      <a:endParaRPr lang="en-US" sz="200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pPr>
                      <a:r>
                        <a:rPr lang="lv-LV" sz="2500" dirty="0">
                          <a:effectLst/>
                          <a:latin typeface="Georgia" panose="02040502050405020303" pitchFamily="18" charset="0"/>
                        </a:rPr>
                        <a:t>1,6</a:t>
                      </a:r>
                      <a:endParaRPr lang="en-US" sz="2500" dirty="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pPr>
                      <a:r>
                        <a:rPr lang="lv-LV" sz="2500" dirty="0">
                          <a:effectLst/>
                          <a:latin typeface="Georgia" panose="02040502050405020303" pitchFamily="18" charset="0"/>
                        </a:rPr>
                        <a:t>17,3</a:t>
                      </a:r>
                      <a:endParaRPr lang="en-US" sz="2500" dirty="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50000"/>
                        </a:lnSpc>
                      </a:pPr>
                      <a:r>
                        <a:rPr lang="lv-LV" sz="2500" dirty="0">
                          <a:effectLst/>
                          <a:latin typeface="Georgia" panose="02040502050405020303" pitchFamily="18" charset="0"/>
                        </a:rPr>
                        <a:t>62,6</a:t>
                      </a:r>
                      <a:endParaRPr lang="en-US" sz="2500" dirty="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50000"/>
                        </a:lnSpc>
                      </a:pPr>
                      <a:r>
                        <a:rPr lang="lv-LV" sz="2500" dirty="0">
                          <a:effectLst/>
                          <a:latin typeface="Georgia" panose="02040502050405020303" pitchFamily="18" charset="0"/>
                        </a:rPr>
                        <a:t>85,2</a:t>
                      </a:r>
                      <a:endParaRPr lang="en-US" sz="2500" dirty="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55102236"/>
                  </a:ext>
                </a:extLst>
              </a:tr>
              <a:tr h="549468">
                <a:tc>
                  <a:txBody>
                    <a:bodyPr/>
                    <a:lstStyle/>
                    <a:p>
                      <a:pPr algn="ctr">
                        <a:lnSpc>
                          <a:spcPct val="150000"/>
                        </a:lnSpc>
                      </a:pPr>
                      <a:r>
                        <a:rPr lang="en-GB" sz="1800">
                          <a:effectLst/>
                          <a:latin typeface="Georgia" panose="02040502050405020303" pitchFamily="18" charset="0"/>
                        </a:rPr>
                        <a:t>Estonia</a:t>
                      </a:r>
                      <a:endParaRPr lang="en-US" sz="200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pPr>
                      <a:r>
                        <a:rPr lang="lv-LV" sz="2500" dirty="0">
                          <a:effectLst/>
                          <a:latin typeface="Georgia" panose="02040502050405020303" pitchFamily="18" charset="0"/>
                          <a:ea typeface="+mn-ea"/>
                          <a:cs typeface="+mn-cs"/>
                        </a:rPr>
                        <a:t>1</a:t>
                      </a:r>
                      <a:endParaRPr lang="en-US" sz="2500" dirty="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pPr>
                      <a:r>
                        <a:rPr lang="lv-LV" sz="2500" dirty="0">
                          <a:effectLst/>
                          <a:latin typeface="Georgia" panose="02040502050405020303" pitchFamily="18" charset="0"/>
                        </a:rPr>
                        <a:t>24</a:t>
                      </a:r>
                      <a:endParaRPr lang="en-US" sz="2500" dirty="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50000"/>
                        </a:lnSpc>
                      </a:pPr>
                      <a:r>
                        <a:rPr lang="lv-LV" sz="2500" dirty="0">
                          <a:effectLst/>
                          <a:latin typeface="Georgia" panose="02040502050405020303" pitchFamily="18" charset="0"/>
                        </a:rPr>
                        <a:t>60,6</a:t>
                      </a:r>
                      <a:endParaRPr lang="en-US" sz="2500" dirty="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50000"/>
                        </a:lnSpc>
                      </a:pPr>
                      <a:r>
                        <a:rPr lang="lv-LV" sz="2500" dirty="0">
                          <a:effectLst/>
                          <a:latin typeface="Georgia" panose="02040502050405020303" pitchFamily="18" charset="0"/>
                        </a:rPr>
                        <a:t>85,2</a:t>
                      </a:r>
                      <a:endParaRPr lang="en-US" sz="2500" dirty="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5092368"/>
                  </a:ext>
                </a:extLst>
              </a:tr>
              <a:tr h="549468">
                <a:tc>
                  <a:txBody>
                    <a:bodyPr/>
                    <a:lstStyle/>
                    <a:p>
                      <a:pPr algn="ctr">
                        <a:lnSpc>
                          <a:spcPct val="150000"/>
                        </a:lnSpc>
                      </a:pPr>
                      <a:r>
                        <a:rPr lang="en-GB" sz="1800">
                          <a:effectLst/>
                          <a:latin typeface="Georgia" panose="02040502050405020303" pitchFamily="18" charset="0"/>
                        </a:rPr>
                        <a:t>Finland</a:t>
                      </a:r>
                      <a:endParaRPr lang="en-US" sz="200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pPr>
                      <a:r>
                        <a:rPr lang="lv-LV" sz="2500" dirty="0">
                          <a:effectLst/>
                          <a:latin typeface="Georgia" panose="02040502050405020303" pitchFamily="18" charset="0"/>
                        </a:rPr>
                        <a:t>1</a:t>
                      </a:r>
                      <a:endParaRPr lang="en-US" sz="2500" dirty="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pPr>
                      <a:r>
                        <a:rPr lang="lv-LV" sz="2500" dirty="0">
                          <a:effectLst/>
                          <a:latin typeface="Georgia" panose="02040502050405020303" pitchFamily="18" charset="0"/>
                        </a:rPr>
                        <a:t>24</a:t>
                      </a:r>
                      <a:endParaRPr lang="en-US" sz="2500" dirty="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50000"/>
                        </a:lnSpc>
                      </a:pPr>
                      <a:r>
                        <a:rPr lang="lv-LV" sz="2500" dirty="0">
                          <a:effectLst/>
                          <a:latin typeface="Georgia" panose="02040502050405020303" pitchFamily="18" charset="0"/>
                        </a:rPr>
                        <a:t>42,3</a:t>
                      </a:r>
                      <a:endParaRPr lang="en-US" sz="2500" dirty="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50000"/>
                        </a:lnSpc>
                      </a:pPr>
                      <a:r>
                        <a:rPr lang="lv-LV" sz="2500" dirty="0">
                          <a:effectLst/>
                          <a:latin typeface="Georgia" panose="02040502050405020303" pitchFamily="18" charset="0"/>
                        </a:rPr>
                        <a:t>78,8</a:t>
                      </a:r>
                      <a:endParaRPr lang="en-US" sz="2500" dirty="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397076421"/>
                  </a:ext>
                </a:extLst>
              </a:tr>
              <a:tr h="549468">
                <a:tc>
                  <a:txBody>
                    <a:bodyPr/>
                    <a:lstStyle/>
                    <a:p>
                      <a:pPr algn="ctr">
                        <a:lnSpc>
                          <a:spcPct val="150000"/>
                        </a:lnSpc>
                      </a:pPr>
                      <a:r>
                        <a:rPr lang="en-GB" sz="1800">
                          <a:effectLst/>
                          <a:latin typeface="Georgia" panose="02040502050405020303" pitchFamily="18" charset="0"/>
                        </a:rPr>
                        <a:t>Norway</a:t>
                      </a:r>
                      <a:endParaRPr lang="en-US" sz="200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pPr>
                      <a:r>
                        <a:rPr lang="lv-LV" sz="2500" dirty="0">
                          <a:effectLst/>
                          <a:latin typeface="Georgia" panose="02040502050405020303" pitchFamily="18" charset="0"/>
                        </a:rPr>
                        <a:t>3</a:t>
                      </a:r>
                      <a:endParaRPr lang="en-US" sz="2500" dirty="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pPr>
                      <a:r>
                        <a:rPr lang="lv-LV" sz="2500" dirty="0">
                          <a:effectLst/>
                          <a:latin typeface="Georgia" panose="02040502050405020303" pitchFamily="18" charset="0"/>
                        </a:rPr>
                        <a:t>21,3</a:t>
                      </a:r>
                      <a:endParaRPr lang="en-US" sz="2500" dirty="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50000"/>
                        </a:lnSpc>
                      </a:pPr>
                      <a:r>
                        <a:rPr lang="lv-LV" sz="2500" dirty="0">
                          <a:effectLst/>
                          <a:latin typeface="Georgia" panose="02040502050405020303" pitchFamily="18" charset="0"/>
                        </a:rPr>
                        <a:t>27,4</a:t>
                      </a:r>
                      <a:endParaRPr lang="en-US" sz="2500" dirty="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50000"/>
                        </a:lnSpc>
                      </a:pPr>
                      <a:r>
                        <a:rPr lang="lv-LV" sz="2500" dirty="0">
                          <a:effectLst/>
                          <a:latin typeface="Georgia" panose="02040502050405020303" pitchFamily="18" charset="0"/>
                        </a:rPr>
                        <a:t>88</a:t>
                      </a:r>
                      <a:endParaRPr lang="en-US" sz="2500" dirty="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24895429"/>
                  </a:ext>
                </a:extLst>
              </a:tr>
              <a:tr h="549468">
                <a:tc>
                  <a:txBody>
                    <a:bodyPr/>
                    <a:lstStyle/>
                    <a:p>
                      <a:pPr algn="ctr">
                        <a:lnSpc>
                          <a:spcPct val="150000"/>
                        </a:lnSpc>
                      </a:pPr>
                      <a:r>
                        <a:rPr lang="en-GB" sz="1800">
                          <a:effectLst/>
                          <a:latin typeface="Georgia" panose="02040502050405020303" pitchFamily="18" charset="0"/>
                        </a:rPr>
                        <a:t>Sweden</a:t>
                      </a:r>
                      <a:endParaRPr lang="en-US" sz="200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pPr>
                      <a:r>
                        <a:rPr lang="lv-LV" sz="2500" dirty="0">
                          <a:effectLst/>
                          <a:latin typeface="Georgia" panose="02040502050405020303" pitchFamily="18" charset="0"/>
                        </a:rPr>
                        <a:t>3</a:t>
                      </a:r>
                      <a:endParaRPr lang="en-US" sz="2500" dirty="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pPr>
                      <a:r>
                        <a:rPr lang="lv-LV" sz="2500" dirty="0">
                          <a:effectLst/>
                          <a:latin typeface="Georgia" panose="02040502050405020303" pitchFamily="18" charset="0"/>
                        </a:rPr>
                        <a:t>14,3</a:t>
                      </a:r>
                      <a:endParaRPr lang="en-US" sz="2500" dirty="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50000"/>
                        </a:lnSpc>
                      </a:pPr>
                      <a:r>
                        <a:rPr lang="lv-LV" sz="2500" dirty="0">
                          <a:effectLst/>
                          <a:latin typeface="Georgia" panose="02040502050405020303" pitchFamily="18" charset="0"/>
                        </a:rPr>
                        <a:t>41,6</a:t>
                      </a:r>
                      <a:endParaRPr lang="en-US" sz="2500" dirty="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50000"/>
                        </a:lnSpc>
                      </a:pPr>
                      <a:r>
                        <a:rPr lang="lv-LV" sz="2500" dirty="0">
                          <a:effectLst/>
                          <a:latin typeface="Georgia" panose="02040502050405020303" pitchFamily="18" charset="0"/>
                        </a:rPr>
                        <a:t>91,3</a:t>
                      </a:r>
                      <a:endParaRPr lang="en-US" sz="2500" dirty="0">
                        <a:effectLst/>
                        <a:latin typeface="Georgia" panose="02040502050405020303"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180237248"/>
                  </a:ext>
                </a:extLst>
              </a:tr>
            </a:tbl>
          </a:graphicData>
        </a:graphic>
      </p:graphicFrame>
    </p:spTree>
    <p:extLst>
      <p:ext uri="{BB962C8B-B14F-4D97-AF65-F5344CB8AC3E}">
        <p14:creationId xmlns:p14="http://schemas.microsoft.com/office/powerpoint/2010/main" val="1105114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9C90AB09-F2D0-4FD5-894E-BF690D271C09}"/>
              </a:ext>
            </a:extLst>
          </p:cNvPr>
          <p:cNvSpPr>
            <a:spLocks noGrp="1"/>
          </p:cNvSpPr>
          <p:nvPr>
            <p:ph type="title"/>
          </p:nvPr>
        </p:nvSpPr>
        <p:spPr>
          <a:xfrm>
            <a:off x="838200" y="365125"/>
            <a:ext cx="9452429" cy="820495"/>
          </a:xfrm>
        </p:spPr>
        <p:txBody>
          <a:bodyPr>
            <a:normAutofit/>
          </a:bodyPr>
          <a:lstStyle/>
          <a:p>
            <a:r>
              <a:rPr lang="lv-LV" sz="4000" b="1" dirty="0" err="1">
                <a:latin typeface="Georgia" panose="02040502050405020303" pitchFamily="18" charset="0"/>
              </a:rPr>
              <a:t>Number</a:t>
            </a:r>
            <a:r>
              <a:rPr lang="lv-LV" sz="4000" b="1" dirty="0">
                <a:latin typeface="Georgia" panose="02040502050405020303" pitchFamily="18" charset="0"/>
              </a:rPr>
              <a:t> </a:t>
            </a:r>
            <a:r>
              <a:rPr lang="lv-LV" sz="4000" b="1" dirty="0" err="1">
                <a:latin typeface="Georgia" panose="02040502050405020303" pitchFamily="18" charset="0"/>
              </a:rPr>
              <a:t>of</a:t>
            </a:r>
            <a:r>
              <a:rPr lang="lv-LV" sz="4000" b="1" dirty="0">
                <a:latin typeface="Georgia" panose="02040502050405020303" pitchFamily="18" charset="0"/>
              </a:rPr>
              <a:t> </a:t>
            </a:r>
            <a:r>
              <a:rPr lang="lv-LV" sz="4000" b="1" dirty="0" err="1">
                <a:latin typeface="Georgia" panose="02040502050405020303" pitchFamily="18" charset="0"/>
              </a:rPr>
              <a:t>involved</a:t>
            </a:r>
            <a:r>
              <a:rPr lang="lv-LV" sz="4000" b="1" dirty="0">
                <a:latin typeface="Georgia" panose="02040502050405020303" pitchFamily="18" charset="0"/>
              </a:rPr>
              <a:t> </a:t>
            </a:r>
            <a:r>
              <a:rPr lang="lv-LV" sz="4000" b="1" dirty="0" err="1">
                <a:latin typeface="Georgia" panose="02040502050405020303" pitchFamily="18" charset="0"/>
              </a:rPr>
              <a:t>institutions</a:t>
            </a:r>
            <a:endParaRPr lang="en-US" sz="4000" b="1" dirty="0">
              <a:latin typeface="Georgia" panose="02040502050405020303" pitchFamily="18" charset="0"/>
            </a:endParaRPr>
          </a:p>
        </p:txBody>
      </p:sp>
      <p:sp>
        <p:nvSpPr>
          <p:cNvPr id="4" name="Datuma vietturis 3">
            <a:extLst>
              <a:ext uri="{FF2B5EF4-FFF2-40B4-BE49-F238E27FC236}">
                <a16:creationId xmlns:a16="http://schemas.microsoft.com/office/drawing/2014/main" id="{2C8B06A7-415A-4BB7-85DF-805EE9E48A6C}"/>
              </a:ext>
            </a:extLst>
          </p:cNvPr>
          <p:cNvSpPr>
            <a:spLocks noGrp="1"/>
          </p:cNvSpPr>
          <p:nvPr>
            <p:ph type="dt" sz="half" idx="10"/>
          </p:nvPr>
        </p:nvSpPr>
        <p:spPr/>
        <p:txBody>
          <a:bodyPr/>
          <a:lstStyle/>
          <a:p>
            <a:fld id="{9F1E3D83-9E52-4F3A-AE19-FBF4A6BE1CF8}" type="datetime1">
              <a:rPr lang="lv-LV" smtClean="0"/>
              <a:pPr/>
              <a:t>16.02.2022</a:t>
            </a:fld>
            <a:endParaRPr lang="lv-LV"/>
          </a:p>
        </p:txBody>
      </p:sp>
      <p:sp>
        <p:nvSpPr>
          <p:cNvPr id="5" name="Kājenes vietturis 4">
            <a:extLst>
              <a:ext uri="{FF2B5EF4-FFF2-40B4-BE49-F238E27FC236}">
                <a16:creationId xmlns:a16="http://schemas.microsoft.com/office/drawing/2014/main" id="{103DAF0C-DF9E-4AEA-8D46-A92040B6C811}"/>
              </a:ext>
            </a:extLst>
          </p:cNvPr>
          <p:cNvSpPr>
            <a:spLocks noGrp="1"/>
          </p:cNvSpPr>
          <p:nvPr>
            <p:ph type="ftr" sz="quarter" idx="11"/>
          </p:nvPr>
        </p:nvSpPr>
        <p:spPr/>
        <p:txBody>
          <a:bodyPr/>
          <a:lstStyle/>
          <a:p>
            <a:r>
              <a:rPr lang="lv-LV"/>
              <a:t>RTU EVIF Vides aizsardzības un siltuma sistēmu institūts</a:t>
            </a:r>
            <a:endParaRPr lang="lv-LV" dirty="0"/>
          </a:p>
        </p:txBody>
      </p:sp>
      <p:sp>
        <p:nvSpPr>
          <p:cNvPr id="6" name="Slaida numura vietturis 5">
            <a:extLst>
              <a:ext uri="{FF2B5EF4-FFF2-40B4-BE49-F238E27FC236}">
                <a16:creationId xmlns:a16="http://schemas.microsoft.com/office/drawing/2014/main" id="{38F2FB4A-0B81-4362-AE26-B485F321415C}"/>
              </a:ext>
            </a:extLst>
          </p:cNvPr>
          <p:cNvSpPr>
            <a:spLocks noGrp="1"/>
          </p:cNvSpPr>
          <p:nvPr>
            <p:ph type="sldNum" sz="quarter" idx="12"/>
          </p:nvPr>
        </p:nvSpPr>
        <p:spPr/>
        <p:txBody>
          <a:bodyPr/>
          <a:lstStyle/>
          <a:p>
            <a:fld id="{22AF5885-8C96-4DA3-88C8-950E9AF394B8}" type="slidenum">
              <a:rPr lang="lv-LV" smtClean="0"/>
              <a:pPr/>
              <a:t>9</a:t>
            </a:fld>
            <a:endParaRPr lang="lv-LV"/>
          </a:p>
        </p:txBody>
      </p:sp>
      <p:graphicFrame>
        <p:nvGraphicFramePr>
          <p:cNvPr id="7" name="Chart 7">
            <a:extLst>
              <a:ext uri="{FF2B5EF4-FFF2-40B4-BE49-F238E27FC236}">
                <a16:creationId xmlns:a16="http://schemas.microsoft.com/office/drawing/2014/main" id="{211283BD-4D22-484E-9BC7-95D86DBEF840}"/>
              </a:ext>
            </a:extLst>
          </p:cNvPr>
          <p:cNvGraphicFramePr>
            <a:graphicFrameLocks noGrp="1"/>
          </p:cNvGraphicFramePr>
          <p:nvPr>
            <p:ph idx="1"/>
            <p:extLst>
              <p:ext uri="{D42A27DB-BD31-4B8C-83A1-F6EECF244321}">
                <p14:modId xmlns:p14="http://schemas.microsoft.com/office/powerpoint/2010/main" val="1259981329"/>
              </p:ext>
            </p:extLst>
          </p:nvPr>
        </p:nvGraphicFramePr>
        <p:xfrm>
          <a:off x="698715" y="1456840"/>
          <a:ext cx="10515600"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414743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1C940A507C7F7439EAF5F7B94BF2B97" ma:contentTypeVersion="14" ma:contentTypeDescription="Create a new document." ma:contentTypeScope="" ma:versionID="0f21208c56e74fdf899403c074507c6d">
  <xsd:schema xmlns:xsd="http://www.w3.org/2001/XMLSchema" xmlns:xs="http://www.w3.org/2001/XMLSchema" xmlns:p="http://schemas.microsoft.com/office/2006/metadata/properties" xmlns:ns3="5485bbc5-39ab-4d0e-8dca-93902c97515d" xmlns:ns4="1bc80b97-aa3b-4ca0-b1b5-6af36a38edad" targetNamespace="http://schemas.microsoft.com/office/2006/metadata/properties" ma:root="true" ma:fieldsID="ab57c167bdb92f787145af079dbc51ea" ns3:_="" ns4:_="">
    <xsd:import namespace="5485bbc5-39ab-4d0e-8dca-93902c97515d"/>
    <xsd:import namespace="1bc80b97-aa3b-4ca0-b1b5-6af36a38edad"/>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4:SharedWithUsers" minOccurs="0"/>
                <xsd:element ref="ns4:SharedWithDetails" minOccurs="0"/>
                <xsd:element ref="ns4:SharingHintHash" minOccurs="0"/>
                <xsd:element ref="ns3:MediaLengthInSeconds"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485bbc5-39ab-4d0e-8dca-93902c97515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MediaServiceLocation" ma:index="21"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bc80b97-aa3b-4ca0-b1b5-6af36a38edad"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SharingHintHash" ma:index="19"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2655284E-26F1-4F6B-95BD-7955AC7F9D7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485bbc5-39ab-4d0e-8dca-93902c97515d"/>
    <ds:schemaRef ds:uri="1bc80b97-aa3b-4ca0-b1b5-6af36a38eda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28B652D-4975-4BCC-84A4-89E07F5280D5}">
  <ds:schemaRefs>
    <ds:schemaRef ds:uri="http://schemas.microsoft.com/sharepoint/v3/contenttype/forms"/>
  </ds:schemaRefs>
</ds:datastoreItem>
</file>

<file path=customXml/itemProps3.xml><?xml version="1.0" encoding="utf-8"?>
<ds:datastoreItem xmlns:ds="http://schemas.openxmlformats.org/officeDocument/2006/customXml" ds:itemID="{9D11CCC3-DDDE-4D07-8D32-9E3598AA01CA}">
  <ds:schemaRefs>
    <ds:schemaRef ds:uri="1bc80b97-aa3b-4ca0-b1b5-6af36a38edad"/>
    <ds:schemaRef ds:uri="http://purl.org/dc/dcmityp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www.w3.org/XML/1998/namespace"/>
    <ds:schemaRef ds:uri="5485bbc5-39ab-4d0e-8dca-93902c97515d"/>
    <ds:schemaRef ds:uri="http://schemas.microsoft.com/office/2006/metadata/properties"/>
    <ds:schemaRef ds:uri="http://purl.org/dc/terms/"/>
  </ds:schemaRefs>
</ds:datastoreItem>
</file>

<file path=docProps/app.xml><?xml version="1.0" encoding="utf-8"?>
<Properties xmlns="http://schemas.openxmlformats.org/officeDocument/2006/extended-properties" xmlns:vt="http://schemas.openxmlformats.org/officeDocument/2006/docPropsVTypes">
  <TotalTime>2073</TotalTime>
  <Words>2783</Words>
  <Application>Microsoft Office PowerPoint</Application>
  <PresentationFormat>Platekrāna</PresentationFormat>
  <Paragraphs>538</Paragraphs>
  <Slides>30</Slides>
  <Notes>12</Notes>
  <HiddenSlides>3</HiddenSlides>
  <MMClips>0</MMClips>
  <ScaleCrop>false</ScaleCrop>
  <HeadingPairs>
    <vt:vector size="8" baseType="variant">
      <vt:variant>
        <vt:lpstr>Lietotie fonti</vt:lpstr>
      </vt:variant>
      <vt:variant>
        <vt:i4>5</vt:i4>
      </vt:variant>
      <vt:variant>
        <vt:lpstr>Dizains</vt:lpstr>
      </vt:variant>
      <vt:variant>
        <vt:i4>1</vt:i4>
      </vt:variant>
      <vt:variant>
        <vt:lpstr>Iegulti OLE serveri</vt:lpstr>
      </vt:variant>
      <vt:variant>
        <vt:i4>1</vt:i4>
      </vt:variant>
      <vt:variant>
        <vt:lpstr>Slaidu virsraksti</vt:lpstr>
      </vt:variant>
      <vt:variant>
        <vt:i4>30</vt:i4>
      </vt:variant>
    </vt:vector>
  </HeadingPairs>
  <TitlesOfParts>
    <vt:vector size="37" baseType="lpstr">
      <vt:lpstr>Arial</vt:lpstr>
      <vt:lpstr>Calibri</vt:lpstr>
      <vt:lpstr>Georgia</vt:lpstr>
      <vt:lpstr>Times New Roman</vt:lpstr>
      <vt:lpstr>Wingdings</vt:lpstr>
      <vt:lpstr>Office Theme</vt:lpstr>
      <vt:lpstr>Visio</vt:lpstr>
      <vt:lpstr>Optimization Of Implementation Procedures For RES Electricity Generation Infrastructure Projects In The Baltic States</vt:lpstr>
      <vt:lpstr>About the research</vt:lpstr>
      <vt:lpstr>Profiles of the countries analysed</vt:lpstr>
      <vt:lpstr>Primary criteria for comparing procedures </vt:lpstr>
      <vt:lpstr>General steps for RES project implementation and approval process</vt:lpstr>
      <vt:lpstr>Timeline analyses</vt:lpstr>
      <vt:lpstr>Average duration (months) of standardisable processes</vt:lpstr>
      <vt:lpstr>Average duration (months) of  non-standardisable processes</vt:lpstr>
      <vt:lpstr>Number of involved institutions</vt:lpstr>
      <vt:lpstr>Number of necessry documents</vt:lpstr>
      <vt:lpstr>Accumulated knowledge, MW/inhabitants</vt:lpstr>
      <vt:lpstr>Impact of municipality and society</vt:lpstr>
      <vt:lpstr>Multi-criteria assessment results</vt:lpstr>
      <vt:lpstr>PowerPoint prezentācija</vt:lpstr>
      <vt:lpstr>PowerPoint prezentācija</vt:lpstr>
      <vt:lpstr>Microgeneration plants</vt:lpstr>
      <vt:lpstr>Changes to the spatial planning framework</vt:lpstr>
      <vt:lpstr>Changes to the spatial planning and EIA framework</vt:lpstr>
      <vt:lpstr>Construction process:</vt:lpstr>
      <vt:lpstr>Permits for the development of electricity production capacity and permits for the production of electricity from renewable energy sources</vt:lpstr>
      <vt:lpstr>Guidelines for installing wind turbines and solar PV panels. Swedish experience</vt:lpstr>
      <vt:lpstr>Digitalisation</vt:lpstr>
      <vt:lpstr>Offshore wind farms</vt:lpstr>
      <vt:lpstr>PowerPoint prezentācija</vt:lpstr>
      <vt:lpstr>Amendments to legislation</vt:lpstr>
      <vt:lpstr>A single contact point:</vt:lpstr>
      <vt:lpstr>Enhancing the role of municipalities</vt:lpstr>
      <vt:lpstr>Criteria for comparing implementation procedures </vt:lpstr>
      <vt:lpstr>Analysed projects and the timeline</vt:lpstr>
      <vt:lpstr>How important is each of criterion?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Alise Ozarska</dc:creator>
  <cp:lastModifiedBy>Antra Kalnbaļķīte</cp:lastModifiedBy>
  <cp:revision>138</cp:revision>
  <dcterms:created xsi:type="dcterms:W3CDTF">2018-04-13T10:41:11Z</dcterms:created>
  <dcterms:modified xsi:type="dcterms:W3CDTF">2022-02-16T10:10:28Z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0x01010031C940A507C7F7439EAF5F7B94BF2B97</vt:lpwstr>
  </property>
</Properties>
</file>