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8" r:id="rId3"/>
    <p:sldId id="386" r:id="rId4"/>
    <p:sldId id="381" r:id="rId5"/>
    <p:sldId id="382" r:id="rId6"/>
    <p:sldId id="383" r:id="rId7"/>
    <p:sldId id="384" r:id="rId8"/>
    <p:sldId id="265" r:id="rId9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59C"/>
    <a:srgbClr val="02849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03" autoAdjust="0"/>
    <p:restoredTop sz="79082" autoAdjust="0"/>
  </p:normalViewPr>
  <p:slideViewPr>
    <p:cSldViewPr snapToGrid="0">
      <p:cViewPr varScale="1">
        <p:scale>
          <a:sx n="53" d="100"/>
          <a:sy n="53" d="100"/>
        </p:scale>
        <p:origin x="968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A2E08A-5CCB-4091-8379-8FC55BD10D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CC81B4-2F13-4AE9-9AF6-48DD5BCD5D1C}" type="pres">
      <dgm:prSet presAssocID="{73A2E08A-5CCB-4091-8379-8FC55BD10D72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C8C4E6A-8A53-4622-8A50-A6DA471B6C44}" type="presOf" srcId="{73A2E08A-5CCB-4091-8379-8FC55BD10D72}" destId="{22CC81B4-2F13-4AE9-9AF6-48DD5BCD5D1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7FD8F5-4E55-45CD-BFA6-6C358E91AE0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12534D-126B-4081-8762-51C371704A39}" type="pres">
      <dgm:prSet presAssocID="{C97FD8F5-4E55-45CD-BFA6-6C358E91AE0D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87CA2A4-EBA1-49E2-913D-22EEBA010FC0}" type="presOf" srcId="{C97FD8F5-4E55-45CD-BFA6-6C358E91AE0D}" destId="{F312534D-126B-4081-8762-51C371704A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2E08A-5CCB-4091-8379-8FC55BD10D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CC81B4-2F13-4AE9-9AF6-48DD5BCD5D1C}" type="pres">
      <dgm:prSet presAssocID="{73A2E08A-5CCB-4091-8379-8FC55BD10D72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C8C4E6A-8A53-4622-8A50-A6DA471B6C44}" type="presOf" srcId="{73A2E08A-5CCB-4091-8379-8FC55BD10D72}" destId="{22CC81B4-2F13-4AE9-9AF6-48DD5BCD5D1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25A504-A485-41ED-9801-AF5DCCBA15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C2E13C-4205-42AA-B138-16A7FA296C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61A61-5989-4D7C-80F6-321536B4E20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AF161-36E1-4F4A-AAE7-6BB67F6DE0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367B0-4DC6-4E8D-BDA4-2C8B35A57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4C370-1DBD-4D01-96C7-66AF54C029F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5942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3A94-1EA8-416F-9A6C-9A7598D025C8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F5BCA-9178-4BD2-968B-040E868BF9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89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0076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916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EF5BCA-9178-4BD2-968B-040E868BF9D0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867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3488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4539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1244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7635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F5BCA-9178-4BD2-968B-040E868BF9D0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577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8F7AAD-BD6B-453B-9B8E-2E9E2DC2F7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8912"/>
            <a:ext cx="12192000" cy="32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70CEEA1-33BF-4F08-80E6-6A7587D08E6D}"/>
              </a:ext>
            </a:extLst>
          </p:cNvPr>
          <p:cNvSpPr/>
          <p:nvPr userDrawn="1"/>
        </p:nvSpPr>
        <p:spPr>
          <a:xfrm>
            <a:off x="5120640" y="0"/>
            <a:ext cx="1946366" cy="705394"/>
          </a:xfrm>
          <a:prstGeom prst="rect">
            <a:avLst/>
          </a:prstGeom>
          <a:solidFill>
            <a:srgbClr val="02849B"/>
          </a:solidFill>
          <a:ln>
            <a:solidFill>
              <a:srgbClr val="0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5E46D-2ED4-44D2-B01E-2F87CF3034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780" y="-112055"/>
            <a:ext cx="4040086" cy="418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17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533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156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00552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/>
              <a:t>21.05.2019 Latvijas Būvinženieru savienība</a:t>
            </a:r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lv-LV"/>
              <a:t>Būvniecības procesu digitalizācija </a:t>
            </a:r>
            <a:fld id="{7B2F9203-E6FA-45BB-90C2-A7A1F3186FFD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9075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657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041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486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925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161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12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7323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F871-C764-4EFE-9406-EB6076E31C2B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9203-E6FA-45BB-90C2-A7A1F3186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665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8.emf"/><Relationship Id="rId4" Type="http://schemas.openxmlformats.org/officeDocument/2006/relationships/diagramData" Target="../diagrams/data1.xml"/><Relationship Id="rId9" Type="http://schemas.openxmlformats.org/officeDocument/2006/relationships/package" Target="../embeddings/Microsoft_Word_Document.docx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9.emf"/><Relationship Id="rId4" Type="http://schemas.openxmlformats.org/officeDocument/2006/relationships/diagramData" Target="../diagrams/data2.xml"/><Relationship Id="rId9" Type="http://schemas.openxmlformats.org/officeDocument/2006/relationships/package" Target="../embeddings/Microsoft_Word_Document1.docx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10.emf"/><Relationship Id="rId4" Type="http://schemas.openxmlformats.org/officeDocument/2006/relationships/diagramData" Target="../diagrams/data3.xml"/><Relationship Id="rId9" Type="http://schemas.openxmlformats.org/officeDocument/2006/relationships/package" Target="../embeddings/Microsoft_Word_Document2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asts@em.gov.l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acebook.com/atbalstsuznemejiem" TargetMode="External"/><Relationship Id="rId5" Type="http://schemas.openxmlformats.org/officeDocument/2006/relationships/hyperlink" Target="http://www.youtube.com/ekonomikasministrija" TargetMode="External"/><Relationship Id="rId4" Type="http://schemas.openxmlformats.org/officeDocument/2006/relationships/hyperlink" Target="http://www.em.gov.l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8D324-722F-41E8-8E37-0BFF41295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0830" y="3429000"/>
            <a:ext cx="9690340" cy="903660"/>
          </a:xfrm>
        </p:spPr>
        <p:txBody>
          <a:bodyPr>
            <a:noAutofit/>
          </a:bodyPr>
          <a:lstStyle/>
          <a:p>
            <a:r>
              <a:rPr lang="lv-LV" sz="32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Rīcības plāns koka izmantošanas būvniecība veicināšanai</a:t>
            </a:r>
            <a:endParaRPr lang="en-US" sz="3200" b="1" dirty="0">
              <a:solidFill>
                <a:srgbClr val="01859C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DA525-0968-4EC9-B26F-8722828FD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03494"/>
            <a:ext cx="9144000" cy="381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12.</a:t>
            </a:r>
            <a:r>
              <a:rPr lang="lv-LV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08</a:t>
            </a:r>
            <a:r>
              <a:rPr lang="en-US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.20</a:t>
            </a:r>
            <a:r>
              <a:rPr lang="lv-LV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21</a:t>
            </a:r>
            <a:endParaRPr lang="en-US" dirty="0">
              <a:solidFill>
                <a:srgbClr val="01859C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16E6D8-0118-4828-B31F-4E97906420D0}"/>
              </a:ext>
            </a:extLst>
          </p:cNvPr>
          <p:cNvSpPr txBox="1">
            <a:spLocks/>
          </p:cNvSpPr>
          <p:nvPr/>
        </p:nvSpPr>
        <p:spPr>
          <a:xfrm>
            <a:off x="1524000" y="4927577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2400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Gusts Sproģis</a:t>
            </a:r>
            <a:r>
              <a:rPr lang="en-US" sz="2400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lv-LV" sz="2400" dirty="0">
                <a:solidFill>
                  <a:srgbClr val="01859C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Būvniecības politikas departamenta direktores vietnieks</a:t>
            </a:r>
            <a:endParaRPr lang="en-US" sz="2400" dirty="0">
              <a:solidFill>
                <a:srgbClr val="01859C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9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84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29DE-BC1E-4C21-A3D4-0F6EE734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1068485"/>
            <a:ext cx="5006336" cy="1325563"/>
          </a:xfrm>
        </p:spPr>
        <p:txBody>
          <a:bodyPr>
            <a:normAutofit fontScale="90000"/>
          </a:bodyPr>
          <a:lstStyle/>
          <a:p>
            <a:r>
              <a:rPr lang="lv-LV">
                <a:latin typeface="Times New Roman" panose="02020603050405020304" pitchFamily="18" charset="0"/>
                <a:cs typeface="Times New Roman" panose="02020603050405020304" pitchFamily="18" charset="0"/>
              </a:rPr>
              <a:t>Sadarbības memorands par koka izmantošanas būvniecībā veicināšanu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8972F-4533-4996-9B01-B3B07BD7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Memoranda mērķis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sekmēt mērķtiecīgas un efektīvas sadarbības veidošanu starp memoranda parakstītājiem</a:t>
            </a:r>
          </a:p>
          <a:p>
            <a:pPr algn="just">
              <a:lnSpc>
                <a:spcPct val="150000"/>
              </a:lnSpc>
            </a:pP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Memoranda galvenais uzdevums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veicināt koka būvizstrādājumu izmantošanu būvniecībā</a:t>
            </a:r>
          </a:p>
        </p:txBody>
      </p:sp>
      <p:sp>
        <p:nvSpPr>
          <p:cNvPr id="38" name="Freeform: Shape 3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EE1C8A-8143-40E9-A644-7F9D904A8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25" y="1589185"/>
            <a:ext cx="4435174" cy="2297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00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84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29DE-BC1E-4C21-A3D4-0F6EE734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57" y="534243"/>
            <a:ext cx="5006336" cy="1325563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Sadarbības memoranda parakstītāji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8972F-4533-4996-9B01-B3B07BD7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1859806"/>
            <a:ext cx="5574581" cy="4998194"/>
          </a:xfrm>
        </p:spPr>
        <p:txBody>
          <a:bodyPr anchor="t">
            <a:normAutofit fontScale="70000" lnSpcReduction="20000"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Ekonomikas ministrija – EM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Būvniecības padome – LBP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Būvniecības valsts kontroles biroja– BVKB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Biedrība „Latvijas pašvaldību savienība” – LPS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akciju sabiedrība „Valsts nekustamie īpašumi” – VNĪ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akciju sabiedrība „Latvijas valsts meži” – LVM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SIA „Latvijas standarts” – LVS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Lauksaimniecības universitāte – LLU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Rīgas Tehniskās universitāte – RTU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Kokrūpniecības federācija – LKF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Koka būvniecības klasteris – LKBK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Nekustamo īpašumu attīstītāju alianse – NĪAA</a:t>
            </a: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Freeform: Shape 31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3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DCD669-A377-4CF5-A2E4-60D083A830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686" y="286808"/>
            <a:ext cx="3589853" cy="481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2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C66E314-4FD2-4928-B0CA-0B5E4BC6A36F}"/>
              </a:ext>
            </a:extLst>
          </p:cNvPr>
          <p:cNvSpPr/>
          <p:nvPr/>
        </p:nvSpPr>
        <p:spPr>
          <a:xfrm>
            <a:off x="1" y="-185628"/>
            <a:ext cx="12192000" cy="2428681"/>
          </a:xfrm>
          <a:prstGeom prst="rect">
            <a:avLst/>
          </a:prstGeom>
          <a:solidFill>
            <a:srgbClr val="018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66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FED883-4DF6-4050-9D7C-990A2F87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64292" tIns="32146" rIns="64292" bIns="32146" rtlCol="0" anchor="ctr">
            <a:normAutofit/>
          </a:bodyPr>
          <a:lstStyle/>
          <a:p>
            <a:pPr algn="ctr" defTabSz="642915"/>
            <a:r>
              <a:rPr lang="lv-LV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Rīcības plāna galvenie rīcības virzieni </a:t>
            </a:r>
            <a:endParaRPr lang="en-US" sz="337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2016CAD-4FAC-44AD-B66F-DD7A9ADEED66}"/>
              </a:ext>
            </a:extLst>
          </p:cNvPr>
          <p:cNvSpPr/>
          <p:nvPr/>
        </p:nvSpPr>
        <p:spPr>
          <a:xfrm>
            <a:off x="108375" y="4756377"/>
            <a:ext cx="3229076" cy="1369911"/>
          </a:xfrm>
          <a:custGeom>
            <a:avLst/>
            <a:gdLst>
              <a:gd name="connsiteX0" fmla="*/ 0 w 4592604"/>
              <a:gd name="connsiteY0" fmla="*/ 0 h 1948377"/>
              <a:gd name="connsiteX1" fmla="*/ 4592604 w 4592604"/>
              <a:gd name="connsiteY1" fmla="*/ 0 h 1948377"/>
              <a:gd name="connsiteX2" fmla="*/ 4592604 w 4592604"/>
              <a:gd name="connsiteY2" fmla="*/ 1948377 h 1948377"/>
              <a:gd name="connsiteX3" fmla="*/ 0 w 4592604"/>
              <a:gd name="connsiteY3" fmla="*/ 1948377 h 1948377"/>
              <a:gd name="connsiteX4" fmla="*/ 0 w 4592604"/>
              <a:gd name="connsiteY4" fmla="*/ 0 h 194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2604" h="1948377">
                <a:moveTo>
                  <a:pt x="0" y="0"/>
                </a:moveTo>
                <a:lnTo>
                  <a:pt x="4592604" y="0"/>
                </a:lnTo>
                <a:lnTo>
                  <a:pt x="4592604" y="1948377"/>
                </a:lnTo>
                <a:lnTo>
                  <a:pt x="0" y="19483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dk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1" algn="ctr"/>
            <a:r>
              <a:rPr lang="lv-LV" sz="24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Regulējuma izstrāde un pilnveidošana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C0B3FB6-2994-4D81-AE11-4C4B710E0C6A}"/>
              </a:ext>
            </a:extLst>
          </p:cNvPr>
          <p:cNvSpPr/>
          <p:nvPr/>
        </p:nvSpPr>
        <p:spPr>
          <a:xfrm>
            <a:off x="3699868" y="4879009"/>
            <a:ext cx="3940007" cy="1369911"/>
          </a:xfrm>
          <a:custGeom>
            <a:avLst/>
            <a:gdLst>
              <a:gd name="connsiteX0" fmla="*/ 0 w 4592604"/>
              <a:gd name="connsiteY0" fmla="*/ 0 h 1948377"/>
              <a:gd name="connsiteX1" fmla="*/ 4592604 w 4592604"/>
              <a:gd name="connsiteY1" fmla="*/ 0 h 1948377"/>
              <a:gd name="connsiteX2" fmla="*/ 4592604 w 4592604"/>
              <a:gd name="connsiteY2" fmla="*/ 1948377 h 1948377"/>
              <a:gd name="connsiteX3" fmla="*/ 0 w 4592604"/>
              <a:gd name="connsiteY3" fmla="*/ 1948377 h 1948377"/>
              <a:gd name="connsiteX4" fmla="*/ 0 w 4592604"/>
              <a:gd name="connsiteY4" fmla="*/ 0 h 194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2604" h="1948377">
                <a:moveTo>
                  <a:pt x="0" y="0"/>
                </a:moveTo>
                <a:lnTo>
                  <a:pt x="4592604" y="0"/>
                </a:lnTo>
                <a:lnTo>
                  <a:pt x="4592604" y="1948377"/>
                </a:lnTo>
                <a:lnTo>
                  <a:pt x="0" y="19483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dk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1" algn="ctr"/>
            <a:r>
              <a:rPr lang="lv-LV" sz="24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Nozares un pasūtītāju kompetences un kapacitātes celšana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023E8DD-DC59-4DAA-AC0E-8844E8E40A1A}"/>
              </a:ext>
            </a:extLst>
          </p:cNvPr>
          <p:cNvSpPr/>
          <p:nvPr/>
        </p:nvSpPr>
        <p:spPr>
          <a:xfrm>
            <a:off x="8214507" y="4879008"/>
            <a:ext cx="3229076" cy="1369911"/>
          </a:xfrm>
          <a:custGeom>
            <a:avLst/>
            <a:gdLst>
              <a:gd name="connsiteX0" fmla="*/ 0 w 4592604"/>
              <a:gd name="connsiteY0" fmla="*/ 0 h 1948377"/>
              <a:gd name="connsiteX1" fmla="*/ 4592604 w 4592604"/>
              <a:gd name="connsiteY1" fmla="*/ 0 h 1948377"/>
              <a:gd name="connsiteX2" fmla="*/ 4592604 w 4592604"/>
              <a:gd name="connsiteY2" fmla="*/ 1948377 h 1948377"/>
              <a:gd name="connsiteX3" fmla="*/ 0 w 4592604"/>
              <a:gd name="connsiteY3" fmla="*/ 1948377 h 1948377"/>
              <a:gd name="connsiteX4" fmla="*/ 0 w 4592604"/>
              <a:gd name="connsiteY4" fmla="*/ 0 h 194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2604" h="1948377">
                <a:moveTo>
                  <a:pt x="0" y="0"/>
                </a:moveTo>
                <a:lnTo>
                  <a:pt x="4592604" y="0"/>
                </a:lnTo>
                <a:lnTo>
                  <a:pt x="4592604" y="1948377"/>
                </a:lnTo>
                <a:lnTo>
                  <a:pt x="0" y="194837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2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dk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lv-LV" sz="2400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Labās prakses demonstrēšana</a:t>
            </a:r>
            <a:endParaRPr lang="en-US" sz="2400" b="1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0DA949D-7B62-4A4B-BADF-7E6F4D89FDBD}"/>
              </a:ext>
            </a:extLst>
          </p:cNvPr>
          <p:cNvGrpSpPr/>
          <p:nvPr/>
        </p:nvGrpSpPr>
        <p:grpSpPr>
          <a:xfrm>
            <a:off x="5008547" y="3304439"/>
            <a:ext cx="1779409" cy="1791750"/>
            <a:chOff x="4960922" y="3298591"/>
            <a:chExt cx="1779409" cy="179175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A87BB78-9984-449A-B4CD-1222BAD635B4}"/>
                </a:ext>
              </a:extLst>
            </p:cNvPr>
            <p:cNvSpPr/>
            <p:nvPr/>
          </p:nvSpPr>
          <p:spPr>
            <a:xfrm>
              <a:off x="4960922" y="3298591"/>
              <a:ext cx="1779409" cy="1791750"/>
            </a:xfrm>
            <a:prstGeom prst="ellipse">
              <a:avLst/>
            </a:prstGeom>
          </p:spPr>
          <p:style>
            <a:lnRef idx="0">
              <a:schemeClr val="lt2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2BDD9A5-6C10-4C0E-BF80-C4BD6E128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8308" y="3638403"/>
              <a:ext cx="904639" cy="1112126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C65CB67-14A8-4F70-8739-113ADC35A1D2}"/>
              </a:ext>
            </a:extLst>
          </p:cNvPr>
          <p:cNvGrpSpPr/>
          <p:nvPr/>
        </p:nvGrpSpPr>
        <p:grpSpPr>
          <a:xfrm>
            <a:off x="8948554" y="3304439"/>
            <a:ext cx="1779409" cy="1791750"/>
            <a:chOff x="8520366" y="3181788"/>
            <a:chExt cx="1779409" cy="179175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993A15C-763B-434C-B715-40FB8961BF6D}"/>
                </a:ext>
              </a:extLst>
            </p:cNvPr>
            <p:cNvSpPr/>
            <p:nvPr/>
          </p:nvSpPr>
          <p:spPr>
            <a:xfrm>
              <a:off x="8520366" y="3181788"/>
              <a:ext cx="1779409" cy="1791750"/>
            </a:xfrm>
            <a:prstGeom prst="ellipse">
              <a:avLst/>
            </a:prstGeom>
          </p:spPr>
          <p:style>
            <a:lnRef idx="0">
              <a:schemeClr val="lt2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36074CFF-E71C-4F70-B9DC-A57A7F5E2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1005" y="3554370"/>
              <a:ext cx="1278130" cy="1046585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6B883FA-66EC-4E0D-B3C4-760AF607B4B2}"/>
              </a:ext>
            </a:extLst>
          </p:cNvPr>
          <p:cNvGrpSpPr/>
          <p:nvPr/>
        </p:nvGrpSpPr>
        <p:grpSpPr>
          <a:xfrm>
            <a:off x="1039968" y="3341134"/>
            <a:ext cx="1779409" cy="1791750"/>
            <a:chOff x="1039968" y="3341134"/>
            <a:chExt cx="1779409" cy="179175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82D244B-3D2D-4CC1-93AA-E5509D930667}"/>
                </a:ext>
              </a:extLst>
            </p:cNvPr>
            <p:cNvSpPr/>
            <p:nvPr/>
          </p:nvSpPr>
          <p:spPr>
            <a:xfrm>
              <a:off x="1039968" y="3341134"/>
              <a:ext cx="1779409" cy="1791750"/>
            </a:xfrm>
            <a:prstGeom prst="ellipse">
              <a:avLst/>
            </a:prstGeom>
          </p:spPr>
          <p:style>
            <a:lnRef idx="0">
              <a:schemeClr val="lt2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0CD0F3B-A0CA-4C97-9795-B1A8C8940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2595" y="3731172"/>
              <a:ext cx="1034154" cy="10116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952328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D588D5-2CE8-4F8F-904B-E7FEBCE5C65C}"/>
              </a:ext>
            </a:extLst>
          </p:cNvPr>
          <p:cNvSpPr/>
          <p:nvPr/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0284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9EB54-C410-45C7-A4E0-C8233E1C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811161"/>
            <a:ext cx="3754694" cy="54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Regulējuma izstrāde un pilnveidošana</a:t>
            </a:r>
            <a:b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9E74B77D-CB74-422C-8AAB-6D075E3C17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0912747"/>
              </p:ext>
            </p:extLst>
          </p:nvPr>
        </p:nvGraphicFramePr>
        <p:xfrm>
          <a:off x="4816731" y="0"/>
          <a:ext cx="737526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2E0C562-1DC3-4FBF-9192-EE5FE7EB8F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115458"/>
              </p:ext>
            </p:extLst>
          </p:nvPr>
        </p:nvGraphicFramePr>
        <p:xfrm>
          <a:off x="4914900" y="203200"/>
          <a:ext cx="7124700" cy="665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9" imgW="5459874" imgH="5126578" progId="Word.Document.12">
                  <p:embed/>
                </p:oleObj>
              </mc:Choice>
              <mc:Fallback>
                <p:oleObj name="Document" r:id="rId9" imgW="5459874" imgH="51265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14900" y="203200"/>
                        <a:ext cx="7124700" cy="665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68522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614F51-B91C-4B09-85CE-FE0BAE1255C0}"/>
              </a:ext>
            </a:extLst>
          </p:cNvPr>
          <p:cNvSpPr/>
          <p:nvPr/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0185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54538-8846-422D-93C9-9FCF62C4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0" y="988961"/>
            <a:ext cx="3911600" cy="54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Nozares un pasūtītāju kompetences un kapacitātes celšana</a:t>
            </a:r>
            <a:b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EC42E983-F671-450D-9C48-DF21234E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2020654"/>
              </p:ext>
            </p:extLst>
          </p:nvPr>
        </p:nvGraphicFramePr>
        <p:xfrm>
          <a:off x="4796366" y="0"/>
          <a:ext cx="739563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C08A6A3-658F-48EC-BCB5-1D6E4C3EC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215462"/>
              </p:ext>
            </p:extLst>
          </p:nvPr>
        </p:nvGraphicFramePr>
        <p:xfrm>
          <a:off x="4991100" y="152400"/>
          <a:ext cx="7239000" cy="668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9" imgW="5367060" imgH="4968351" progId="Word.Document.12">
                  <p:embed/>
                </p:oleObj>
              </mc:Choice>
              <mc:Fallback>
                <p:oleObj name="Document" r:id="rId9" imgW="5367060" imgH="49683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91100" y="152400"/>
                        <a:ext cx="7239000" cy="668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9827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8465BC-1FE8-421F-943A-AB6F2CE47CB9}"/>
              </a:ext>
            </a:extLst>
          </p:cNvPr>
          <p:cNvSpPr/>
          <p:nvPr/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0185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B6094-99A6-4F57-BDB4-37727F080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7" y="811161"/>
            <a:ext cx="3662363" cy="54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Labās prakses demonstrēšana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ext Placeholder 2">
            <a:extLst>
              <a:ext uri="{FF2B5EF4-FFF2-40B4-BE49-F238E27FC236}">
                <a16:creationId xmlns:a16="http://schemas.microsoft.com/office/drawing/2014/main" id="{165E7058-1848-4087-87CB-3AC0C0CB61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5990251"/>
              </p:ext>
            </p:extLst>
          </p:nvPr>
        </p:nvGraphicFramePr>
        <p:xfrm>
          <a:off x="4796366" y="0"/>
          <a:ext cx="739563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839D192-6603-468E-B499-73176E536C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536995"/>
              </p:ext>
            </p:extLst>
          </p:nvPr>
        </p:nvGraphicFramePr>
        <p:xfrm>
          <a:off x="5003286" y="1993900"/>
          <a:ext cx="7046124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9" imgW="5554840" imgH="2832324" progId="Word.Document.12">
                  <p:embed/>
                </p:oleObj>
              </mc:Choice>
              <mc:Fallback>
                <p:oleObj name="Document" r:id="rId9" imgW="5554840" imgH="28323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03286" y="1993900"/>
                        <a:ext cx="7046124" cy="355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741229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FB2E-B8D2-483E-A0C6-629519F4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1080799"/>
          </a:xfrm>
        </p:spPr>
        <p:txBody>
          <a:bodyPr>
            <a:normAutofit/>
          </a:bodyPr>
          <a:lstStyle/>
          <a:p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Paldies!</a:t>
            </a:r>
            <a:endParaRPr 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61D13-B959-4C6F-8DF7-19CA5DDFA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8110"/>
            <a:ext cx="9144000" cy="16557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Ekonomikas ministrija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Adrese: Brīvības iela 55, Rīga, LV-1519</a:t>
            </a:r>
            <a:b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Tālrunis: +371 6 7013 100</a:t>
            </a:r>
            <a:b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Fakss: +371 6 7280 882</a:t>
            </a:r>
            <a:b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E-pasts: 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pasts@em.gov.lv</a:t>
            </a:r>
            <a:endParaRPr lang="lv-LV" alt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Mājaslapa: 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www.em.gov.lv</a:t>
            </a:r>
            <a:endParaRPr lang="lv-LV" alt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@</a:t>
            </a:r>
            <a:r>
              <a:rPr lang="lv-LV" altLang="lv-LV" dirty="0" err="1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EM_gov_lv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@</a:t>
            </a:r>
            <a:r>
              <a:rPr lang="lv-LV" altLang="lv-LV" dirty="0" err="1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siltinam</a:t>
            </a:r>
            <a:endParaRPr lang="lv-LV" alt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altLang="lv-LV" u="sng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http://www.youtube.com/ekonomikasministrija</a:t>
            </a:r>
            <a:endParaRPr lang="lv-LV" altLang="lv-LV" u="sng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lv-LV" alt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AU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</a:t>
            </a:r>
            <a:r>
              <a:rPr lang="lv-LV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AU" u="sng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www.facebook.com/atbalstsuznemejiem</a:t>
            </a:r>
            <a:r>
              <a:rPr lang="lv-LV" u="sng" dirty="0">
                <a:solidFill>
                  <a:srgbClr val="0185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solidFill>
                <a:srgbClr val="0185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01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260</Words>
  <Application>Microsoft Office PowerPoint</Application>
  <PresentationFormat>Widescreen</PresentationFormat>
  <Paragraphs>41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Rīcības plāns koka izmantošanas būvniecība veicināšanai</vt:lpstr>
      <vt:lpstr>Sadarbības memorands par koka izmantošanas būvniecībā veicināšanu</vt:lpstr>
      <vt:lpstr>Sadarbības memoranda parakstītāji</vt:lpstr>
      <vt:lpstr>Rīcības plāna galvenie rīcības virzieni </vt:lpstr>
      <vt:lpstr>1. Regulējuma izstrāde un pilnveidošana  </vt:lpstr>
      <vt:lpstr>2. Nozares un pasūtītāju kompetences un kapacitātes celšana  </vt:lpstr>
      <vt:lpstr>3. Labās prakses demonstrēšana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BIM road map</dc:title>
  <dc:creator>Gusts Sproģis</dc:creator>
  <cp:lastModifiedBy>Gusts Sproģis</cp:lastModifiedBy>
  <cp:revision>15</cp:revision>
  <dcterms:created xsi:type="dcterms:W3CDTF">2019-12-11T14:52:34Z</dcterms:created>
  <dcterms:modified xsi:type="dcterms:W3CDTF">2021-08-12T11:59:58Z</dcterms:modified>
</cp:coreProperties>
</file>