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</p:sldMasterIdLst>
  <p:notesMasterIdLst>
    <p:notesMasterId r:id="rId8"/>
  </p:notesMasterIdLst>
  <p:handoutMasterIdLst>
    <p:handoutMasterId r:id="rId9"/>
  </p:handoutMasterIdLst>
  <p:sldIdLst>
    <p:sldId id="266" r:id="rId5"/>
    <p:sldId id="1389" r:id="rId6"/>
    <p:sldId id="1390" r:id="rId7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8386"/>
    <a:srgbClr val="969699"/>
    <a:srgbClr val="00B0BA"/>
    <a:srgbClr val="B72973"/>
    <a:srgbClr val="B29B07"/>
    <a:srgbClr val="B9B9BA"/>
    <a:srgbClr val="B2E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62" autoAdjust="0"/>
    <p:restoredTop sz="92749" autoAdjust="0"/>
  </p:normalViewPr>
  <p:slideViewPr>
    <p:cSldViewPr>
      <p:cViewPr varScale="1">
        <p:scale>
          <a:sx n="106" d="100"/>
          <a:sy n="106" d="100"/>
        </p:scale>
        <p:origin x="516" y="114"/>
      </p:cViewPr>
      <p:guideLst>
        <p:guide orient="horz" pos="2160"/>
        <p:guide pos="386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205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0A09DE-E8FB-4AF9-A2B9-E591502A11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67F962-2AE8-4E5A-8B64-B3DCC53306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473CA-45EA-461D-A870-2591655BD307}" type="datetimeFigureOut">
              <a:rPr lang="lv-LV" smtClean="0"/>
              <a:t>12.08.2021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E93A05-E7F7-4C59-A3B6-C9D02372C8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8F1906-C4A5-48F1-8C39-BFFBD5953C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CB601-F1EE-42DE-AF62-2367D74A6E3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27117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BB53-5DA8-6D44-B0E9-C71E3B560133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1FDC6-FAE9-314F-81DE-E828FEA1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38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kuma slaids">
    <p:bg>
      <p:bgPr>
        <a:solidFill>
          <a:srgbClr val="00B0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A4E44-7B93-438C-BDBE-4F1D786129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1752600"/>
            <a:ext cx="10515600" cy="2232965"/>
          </a:xfr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lang="lv-LV" sz="5000" b="0">
                <a:solidFill>
                  <a:schemeClr val="bg1"/>
                </a:solidFill>
                <a:latin typeface="Gotham Bold" pitchFamily="50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lv-LV" dirty="0"/>
              <a:t>Nosaukums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64FC841-881D-4AAF-A9AF-F82ED7DD9E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9CB657B-E458-4D1B-93D0-4CA5D8D31C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7256" y="469321"/>
            <a:ext cx="3076575" cy="733425"/>
          </a:xfrm>
          <a:prstGeom prst="rect">
            <a:avLst/>
          </a:prstGeom>
        </p:spPr>
      </p:pic>
      <p:sp>
        <p:nvSpPr>
          <p:cNvPr id="10" name="TextBox 9" hidden="1">
            <a:extLst>
              <a:ext uri="{FF2B5EF4-FFF2-40B4-BE49-F238E27FC236}">
                <a16:creationId xmlns:a16="http://schemas.microsoft.com/office/drawing/2014/main" id="{FFE5860C-CF01-40A1-811A-2C492A944F1D}"/>
              </a:ext>
            </a:extLst>
          </p:cNvPr>
          <p:cNvSpPr txBox="1"/>
          <p:nvPr userDrawn="1"/>
        </p:nvSpPr>
        <p:spPr>
          <a:xfrm>
            <a:off x="1576142" y="4275427"/>
            <a:ext cx="15280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700" dirty="0">
                <a:solidFill>
                  <a:srgbClr val="B2E7EA"/>
                </a:solidFill>
                <a:latin typeface="Gotham Bold" pitchFamily="50" charset="0"/>
              </a:rPr>
              <a:t>BAIBA</a:t>
            </a:r>
          </a:p>
          <a:p>
            <a:r>
              <a:rPr lang="lv-LV" sz="1700" dirty="0">
                <a:solidFill>
                  <a:srgbClr val="B2E7EA"/>
                </a:solidFill>
                <a:latin typeface="Gotham Bold" pitchFamily="50" charset="0"/>
              </a:rPr>
              <a:t>FROMANE</a:t>
            </a:r>
          </a:p>
        </p:txBody>
      </p:sp>
      <p:sp>
        <p:nvSpPr>
          <p:cNvPr id="19" name="Portrets">
            <a:extLst>
              <a:ext uri="{FF2B5EF4-FFF2-40B4-BE49-F238E27FC236}">
                <a16:creationId xmlns:a16="http://schemas.microsoft.com/office/drawing/2014/main" id="{561C4F72-FA50-49EA-804B-4A8BF861F6E7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65224" y="4073215"/>
            <a:ext cx="1050839" cy="105075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lv-LV" dirty="0"/>
              <a:t>Portrets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A0CB106-FBCE-4A07-A51F-8148842149A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92263" y="4279900"/>
            <a:ext cx="1595437" cy="327782"/>
          </a:xfrm>
          <a:noFill/>
        </p:spPr>
        <p:txBody>
          <a:bodyPr wrap="square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700" smtClean="0">
                <a:solidFill>
                  <a:srgbClr val="B2E7EA"/>
                </a:solidFill>
                <a:latin typeface="Gotham Bold" pitchFamily="50" charset="0"/>
              </a:defRPr>
            </a:lvl1pPr>
            <a:lvl2pPr>
              <a:defRPr lang="en-US" sz="1800" smtClean="0">
                <a:latin typeface="+mn-lt"/>
              </a:defRPr>
            </a:lvl2pPr>
            <a:lvl3pPr>
              <a:defRPr lang="en-US" sz="1800" smtClean="0">
                <a:latin typeface="+mn-lt"/>
              </a:defRPr>
            </a:lvl3pPr>
            <a:lvl4pPr>
              <a:defRPr lang="en-US" smtClean="0">
                <a:latin typeface="+mn-lt"/>
              </a:defRPr>
            </a:lvl4pPr>
            <a:lvl5pPr>
              <a:defRPr lang="lv-LV">
                <a:latin typeface="+mn-lt"/>
              </a:defRPr>
            </a:lvl5pPr>
          </a:lstStyle>
          <a:p>
            <a:pPr marL="0" lvl="0"/>
            <a:r>
              <a:rPr lang="lv-LV" dirty="0"/>
              <a:t>Autors</a:t>
            </a:r>
          </a:p>
        </p:txBody>
      </p:sp>
    </p:spTree>
    <p:extLst>
      <p:ext uri="{BB962C8B-B14F-4D97-AF65-F5344CB8AC3E}">
        <p14:creationId xmlns:p14="http://schemas.microsoft.com/office/powerpoint/2010/main" val="244219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alts starp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lv-LV" smtClean="0"/>
              <a:pPr/>
              <a:t>12.08.2021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095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as kolon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12.8.2021.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3187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idzina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12.8.2021.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9657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12.8.2021.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3108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81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rpslaids gais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2D6A76F-1BCD-459B-9BFE-F5448A91E5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649E1B-6AF1-4CD5-99B8-7C870D5749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178" y="1992449"/>
            <a:ext cx="10515600" cy="132556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lv-LV" sz="5400">
                <a:solidFill>
                  <a:srgbClr val="00B0BA"/>
                </a:solidFill>
                <a:latin typeface="Gotham Black" panose="02000604040000020004" pitchFamily="50" charset="0"/>
              </a:defRPr>
            </a:lvl1pPr>
          </a:lstStyle>
          <a:p>
            <a:pPr marL="0" lvl="0"/>
            <a:r>
              <a:rPr lang="lv-LV" dirty="0"/>
              <a:t>Virsraksts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49F37D5-2649-42FF-9F7B-925DEDF7CF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3705" y="1069043"/>
            <a:ext cx="4143570" cy="840230"/>
          </a:xfrm>
          <a:noFill/>
        </p:spPr>
        <p:txBody>
          <a:bodyPr wrap="none" rtlCol="0">
            <a:spAutoFit/>
          </a:bodyPr>
          <a:lstStyle>
            <a:lvl1pPr marL="0" indent="0">
              <a:buNone/>
              <a:defRPr lang="lv-LV" sz="5400" dirty="0">
                <a:solidFill>
                  <a:srgbClr val="00B0BA"/>
                </a:solidFill>
                <a:latin typeface="Gotham Light" pitchFamily="50" charset="0"/>
              </a:defRPr>
            </a:lvl1pPr>
          </a:lstStyle>
          <a:p>
            <a:pPr marL="0" lvl="0"/>
            <a:r>
              <a:rPr lang="lv-LV" dirty="0"/>
              <a:t>Skaitlis, ja ir</a:t>
            </a:r>
          </a:p>
        </p:txBody>
      </p:sp>
    </p:spTree>
    <p:extLst>
      <p:ext uri="{BB962C8B-B14F-4D97-AF65-F5344CB8AC3E}">
        <p14:creationId xmlns:p14="http://schemas.microsoft.com/office/powerpoint/2010/main" val="2982340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aukum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E322F7C0-9820-4416-922A-F4D7E3FECF08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itle 1"/>
          <p:cNvSpPr>
            <a:spLocks noGrp="1"/>
          </p:cNvSpPr>
          <p:nvPr>
            <p:ph type="title"/>
          </p:nvPr>
        </p:nvSpPr>
        <p:spPr>
          <a:xfrm>
            <a:off x="1163054" y="25913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Gotham Book" panose="02000604040000020004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430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4C39840-838D-4EC8-912C-1F6C53DEAC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857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tik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la linija">
            <a:extLst>
              <a:ext uri="{FF2B5EF4-FFF2-40B4-BE49-F238E27FC236}">
                <a16:creationId xmlns:a16="http://schemas.microsoft.com/office/drawing/2014/main" id="{9B8218FE-4C6B-4CF9-98F8-4F2DDDB2DE71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solidFill>
                <a:schemeClr val="bg1"/>
              </a:solidFill>
              <a:latin typeface="Gotham Bold" pitchFamily="50" charset="0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01976D5A-D84B-4D83-A68B-24279D76CD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9" name="itle 8">
            <a:extLst>
              <a:ext uri="{FF2B5EF4-FFF2-40B4-BE49-F238E27FC236}">
                <a16:creationId xmlns:a16="http://schemas.microsoft.com/office/drawing/2014/main" id="{F8378C65-70AD-41A4-9CB6-F2820CD21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020" y="2823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 dirty="0">
                <a:solidFill>
                  <a:schemeClr val="bg1"/>
                </a:solidFill>
                <a:latin typeface="Gotham Book" panose="02000604040000020004" pitchFamily="50" charset="0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4922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tikai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8DDEC282-FFD8-4942-916F-8CFDC7C3F046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26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1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F04ACB3-372E-4169-8ADC-D06C7F27EAC1}"/>
              </a:ext>
            </a:extLst>
          </p:cNvPr>
          <p:cNvSpPr/>
          <p:nvPr userDrawn="1"/>
        </p:nvSpPr>
        <p:spPr>
          <a:xfrm>
            <a:off x="8153400" y="465221"/>
            <a:ext cx="3509212" cy="5133892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93DD1E-1D82-4FDE-9DDD-44C2ED135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5906" y="857909"/>
            <a:ext cx="3131991" cy="817715"/>
          </a:xfrm>
        </p:spPr>
        <p:txBody>
          <a:bodyPr anchor="b">
            <a:noAutofit/>
          </a:bodyPr>
          <a:lstStyle>
            <a:lvl1pPr>
              <a:defRPr sz="2800">
                <a:solidFill>
                  <a:schemeClr val="bg1"/>
                </a:solidFill>
                <a:latin typeface="Gotham Bold" pitchFamily="50" charset="0"/>
              </a:defRPr>
            </a:lvl1pPr>
          </a:lstStyle>
          <a:p>
            <a:endParaRPr lang="lv-LV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9B7BFA0-EBB7-41CF-9F8C-B3D6DA5EDC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45488" y="1776550"/>
            <a:ext cx="3132409" cy="382256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Gotham Book" panose="02000604040000020004" pitchFamily="50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CFB91DA-E4E7-4665-843A-EA82932A65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4E75E97-40BC-44C1-9277-E0DA7820851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2750" y="465138"/>
            <a:ext cx="7748588" cy="5133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560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urets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8DDEC282-FFD8-4942-916F-8CFDC7C3F046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D8E5-BAAC-4B8E-8FA0-8C00D9AC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854" y="1693090"/>
            <a:ext cx="10392422" cy="4250510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1800"/>
              </a:spcBef>
              <a:defRPr lang="en-US" dirty="0">
                <a:solidFill>
                  <a:srgbClr val="00B0BA"/>
                </a:solidFill>
              </a:defRPr>
            </a:lvl1pPr>
            <a:lvl2pPr>
              <a:defRPr lang="en-US" dirty="0">
                <a:solidFill>
                  <a:srgbClr val="00B0BA"/>
                </a:solidFill>
              </a:defRPr>
            </a:lvl2pPr>
            <a:lvl3pPr>
              <a:defRPr lang="en-US" dirty="0">
                <a:solidFill>
                  <a:srgbClr val="00B0BA"/>
                </a:solidFill>
              </a:defRPr>
            </a:lvl3pPr>
            <a:lvl4pPr>
              <a:defRPr lang="en-US" dirty="0">
                <a:solidFill>
                  <a:srgbClr val="00B0BA"/>
                </a:solidFill>
              </a:defRPr>
            </a:lvl4pPr>
            <a:lvl5pPr>
              <a:defRPr lang="lv-LV" dirty="0">
                <a:solidFill>
                  <a:srgbClr val="00B0BA"/>
                </a:solidFill>
              </a:defRPr>
            </a:lvl5pPr>
          </a:lstStyle>
          <a:p>
            <a:pPr marL="514350" lvl="0" indent="-514350">
              <a:lnSpc>
                <a:spcPct val="100000"/>
              </a:lnSpc>
              <a:spcBef>
                <a:spcPts val="1700"/>
              </a:spcBef>
              <a:buFont typeface="+mj-lt"/>
              <a:buAutoNum type="arabicPeriod"/>
            </a:pPr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45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turs gais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rgbClr val="00B0BA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D8E5-BAAC-4B8E-8FA0-8C00D9AC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6874" y="1716536"/>
            <a:ext cx="10578402" cy="422706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800"/>
              </a:spcBef>
              <a:buNone/>
              <a:defRPr lang="en-US" dirty="0">
                <a:solidFill>
                  <a:srgbClr val="00B0BA"/>
                </a:solidFill>
              </a:defRPr>
            </a:lvl1pPr>
            <a:lvl2pPr>
              <a:defRPr lang="en-US" dirty="0">
                <a:solidFill>
                  <a:srgbClr val="00B0BA"/>
                </a:solidFill>
              </a:defRPr>
            </a:lvl2pPr>
            <a:lvl3pPr>
              <a:defRPr lang="en-US" dirty="0">
                <a:solidFill>
                  <a:srgbClr val="00B0BA"/>
                </a:solidFill>
              </a:defRPr>
            </a:lvl3pPr>
            <a:lvl4pPr>
              <a:defRPr lang="en-US" dirty="0">
                <a:solidFill>
                  <a:srgbClr val="00B0BA"/>
                </a:solidFill>
              </a:defRPr>
            </a:lvl4pPr>
            <a:lvl5pPr>
              <a:defRPr lang="lv-LV" dirty="0">
                <a:solidFill>
                  <a:srgbClr val="00B0BA"/>
                </a:solidFill>
              </a:defRPr>
            </a:lvl5pPr>
          </a:lstStyle>
          <a:p>
            <a:pPr marL="228600" lvl="0" indent="-228600">
              <a:lnSpc>
                <a:spcPct val="100000"/>
              </a:lnSpc>
              <a:spcBef>
                <a:spcPts val="1700"/>
              </a:spcBef>
            </a:pPr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85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467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0" r:id="rId2"/>
    <p:sldLayoutId id="2147483677" r:id="rId3"/>
    <p:sldLayoutId id="2147483681" r:id="rId4"/>
    <p:sldLayoutId id="2147483666" r:id="rId5"/>
    <p:sldLayoutId id="2147483700" r:id="rId6"/>
    <p:sldLayoutId id="2147483650" r:id="rId7"/>
    <p:sldLayoutId id="2147483667" r:id="rId8"/>
    <p:sldLayoutId id="2147483682" r:id="rId9"/>
    <p:sldLayoutId id="2147483678" r:id="rId10"/>
    <p:sldLayoutId id="2147483679" r:id="rId11"/>
    <p:sldLayoutId id="2147483680" r:id="rId12"/>
    <p:sldLayoutId id="2147483683" r:id="rId13"/>
    <p:sldLayoutId id="214748368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otham Bold" pitchFamily="50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F28E20F-BEB7-4BAA-B46F-6221E32A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2132856"/>
            <a:ext cx="10225136" cy="2232965"/>
          </a:xfrm>
        </p:spPr>
        <p:txBody>
          <a:bodyPr>
            <a:normAutofit/>
          </a:bodyPr>
          <a:lstStyle/>
          <a:p>
            <a:r>
              <a:rPr lang="lv-LV" sz="4800" b="1" dirty="0">
                <a:latin typeface="Gotham Book" panose="02000604040000020004" pitchFamily="50" charset="0"/>
              </a:rPr>
              <a:t>Būvniecības cenu kāpuma </a:t>
            </a:r>
            <a:br>
              <a:rPr lang="lv-LV" sz="4800" b="1" dirty="0">
                <a:latin typeface="Gotham Book" panose="02000604040000020004" pitchFamily="50" charset="0"/>
              </a:rPr>
            </a:br>
            <a:r>
              <a:rPr lang="lv-LV" sz="4800" b="1" dirty="0">
                <a:latin typeface="Gotham Book" panose="02000604040000020004" pitchFamily="50" charset="0"/>
              </a:rPr>
              <a:t>samazināšanas risinājumi</a:t>
            </a:r>
          </a:p>
        </p:txBody>
      </p:sp>
      <p:sp>
        <p:nvSpPr>
          <p:cNvPr id="6" name="Shape 122">
            <a:extLst>
              <a:ext uri="{FF2B5EF4-FFF2-40B4-BE49-F238E27FC236}">
                <a16:creationId xmlns:a16="http://schemas.microsoft.com/office/drawing/2014/main" id="{442268E5-F612-414F-8C17-48FB765B40D6}"/>
              </a:ext>
            </a:extLst>
          </p:cNvPr>
          <p:cNvSpPr/>
          <p:nvPr/>
        </p:nvSpPr>
        <p:spPr>
          <a:xfrm>
            <a:off x="11603051" y="5123972"/>
            <a:ext cx="102657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r"/>
            <a:endParaRPr sz="2800" b="1" dirty="0">
              <a:solidFill>
                <a:schemeClr val="bg1"/>
              </a:solidFill>
              <a:latin typeface="Gotham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701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-20009"/>
            <a:ext cx="2313454" cy="840230"/>
          </a:xfrm>
        </p:spPr>
        <p:txBody>
          <a:bodyPr/>
          <a:lstStyle/>
          <a:p>
            <a:r>
              <a:rPr lang="lv-LV" dirty="0"/>
              <a:t>Cēloņi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202060" y="2312517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  <a:latin typeface="Gotham Bold"/>
            </a:endParaRP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Pandēmijas rezultātā straujš globāls pieprasījums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Klimata un ģeopolitiskās krīzes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Vietējo būvmateriālu pieejamība (metāls, koks)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Energoresursu cenu kāpums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Transporta izmaksu cenu kāpums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Vidēja atalgojuma pieaugums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Jaunu standartu attīstība (energoefektivitāte, zaļš, digitāls)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lv-LV" sz="2400" dirty="0">
                <a:solidFill>
                  <a:schemeClr val="accent3"/>
                </a:solidFill>
                <a:latin typeface="Gotham Bold"/>
              </a:rPr>
              <a:t>				</a:t>
            </a:r>
            <a:endParaRPr lang="lv-LV" sz="2400" b="1" dirty="0">
              <a:solidFill>
                <a:schemeClr val="accent3"/>
              </a:solidFill>
            </a:endParaRPr>
          </a:p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569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-20009"/>
            <a:ext cx="3627916" cy="840230"/>
          </a:xfrm>
        </p:spPr>
        <p:txBody>
          <a:bodyPr/>
          <a:lstStyle/>
          <a:p>
            <a:r>
              <a:rPr lang="lv-LV" dirty="0"/>
              <a:t>Risinājumi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202060" y="2420888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  <a:latin typeface="Gotham Bold"/>
            </a:endParaRP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Ticamas publiskā pasūtījuma prognozes (min 3 gadi)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Būvmateriālu cenu indeksācija (pēc FIDIC, +5%, 12 </a:t>
            </a:r>
            <a:r>
              <a:rPr lang="lv-LV" sz="1600" b="1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mēn</a:t>
            </a: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Noteiktu būvmateriālu importa/</a:t>
            </a:r>
            <a:r>
              <a:rPr lang="lv-LV" sz="1600" b="1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exporta</a:t>
            </a: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regulācija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Tipveida projektu, standartizētu risinājumu ražošana LV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Regulēts uz laiku importa darba spēks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Konkurences veicināšana tenderos (kvalifikācija, finanšu nodrošinājumi, informēšana)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Samazināt plānoto būves platību, tilpumu</a:t>
            </a:r>
          </a:p>
          <a:p>
            <a:pPr marL="571500" indent="-571500">
              <a:lnSpc>
                <a:spcPct val="170000"/>
              </a:lnSpc>
              <a:buFont typeface="+mj-lt"/>
              <a:buAutoNum type="arabicPeriod"/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BIM (precīzāka plānošana apjomi/laiks)</a:t>
            </a: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lv-LV" sz="2400" dirty="0">
                <a:solidFill>
                  <a:schemeClr val="accent3"/>
                </a:solidFill>
                <a:latin typeface="Gotham Bold"/>
              </a:rPr>
              <a:t>				</a:t>
            </a:r>
            <a:endParaRPr lang="lv-LV" sz="2400" b="1" dirty="0">
              <a:solidFill>
                <a:schemeClr val="accent3"/>
              </a:solidFill>
            </a:endParaRPr>
          </a:p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481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uvnieki">
      <a:dk1>
        <a:srgbClr val="838386"/>
      </a:dk1>
      <a:lt1>
        <a:sysClr val="window" lastClr="FFFFFF"/>
      </a:lt1>
      <a:dk2>
        <a:srgbClr val="44546A"/>
      </a:dk2>
      <a:lt2>
        <a:srgbClr val="E7E6E6"/>
      </a:lt2>
      <a:accent1>
        <a:srgbClr val="00B0BA"/>
      </a:accent1>
      <a:accent2>
        <a:srgbClr val="B29B07"/>
      </a:accent2>
      <a:accent3>
        <a:srgbClr val="B72973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d3c7231-658d-4434-9d56-73744c1096da">
      <UserInfo>
        <DisplayName>Gints Miķelsons</DisplayName>
        <AccountId>504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CFEF104790444193A8D62160DC67C5" ma:contentTypeVersion="11" ma:contentTypeDescription="Create a new document." ma:contentTypeScope="" ma:versionID="8caa726c11068ffb2c62b6b7ffc7e854">
  <xsd:schema xmlns:xsd="http://www.w3.org/2001/XMLSchema" xmlns:xs="http://www.w3.org/2001/XMLSchema" xmlns:p="http://schemas.microsoft.com/office/2006/metadata/properties" xmlns:ns2="6d3c7231-658d-4434-9d56-73744c1096da" xmlns:ns3="c0ed8a0b-cdb9-4c09-9351-f5da125b76a5" targetNamespace="http://schemas.microsoft.com/office/2006/metadata/properties" ma:root="true" ma:fieldsID="5bc1aed8722ce4e6c5daa970313c642c" ns2:_="" ns3:_="">
    <xsd:import namespace="6d3c7231-658d-4434-9d56-73744c1096da"/>
    <xsd:import namespace="c0ed8a0b-cdb9-4c09-9351-f5da125b76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3c7231-658d-4434-9d56-73744c1096d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ed8a0b-cdb9-4c09-9351-f5da125b76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5AD32E-0D3A-4445-98F2-AC76719FABE3}">
  <ds:schemaRefs>
    <ds:schemaRef ds:uri="http://schemas.microsoft.com/office/2006/metadata/properties"/>
    <ds:schemaRef ds:uri="http://schemas.microsoft.com/office/infopath/2007/PartnerControls"/>
    <ds:schemaRef ds:uri="6d3c7231-658d-4434-9d56-73744c1096da"/>
  </ds:schemaRefs>
</ds:datastoreItem>
</file>

<file path=customXml/itemProps2.xml><?xml version="1.0" encoding="utf-8"?>
<ds:datastoreItem xmlns:ds="http://schemas.openxmlformats.org/officeDocument/2006/customXml" ds:itemID="{31B5CEEB-A903-4F7C-9E15-B9D8C529C2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3c7231-658d-4434-9d56-73744c1096da"/>
    <ds:schemaRef ds:uri="c0ed8a0b-cdb9-4c09-9351-f5da125b76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7CBE1A-59DC-4CCF-93EF-1005499A1D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5073</TotalTime>
  <Words>121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Gotham Black</vt:lpstr>
      <vt:lpstr>Gotham Bold</vt:lpstr>
      <vt:lpstr>Gotham Book</vt:lpstr>
      <vt:lpstr>Gotham Light</vt:lpstr>
      <vt:lpstr>Tahoma</vt:lpstr>
      <vt:lpstr>Office Theme</vt:lpstr>
      <vt:lpstr>Būvniecības cenu kāpuma  samazināšanas risinājumi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peteris</dc:creator>
  <cp:lastModifiedBy>Gints Miķelsons</cp:lastModifiedBy>
  <cp:revision>405</cp:revision>
  <cp:lastPrinted>2019-02-06T12:13:59Z</cp:lastPrinted>
  <dcterms:created xsi:type="dcterms:W3CDTF">2017-11-03T20:08:35Z</dcterms:created>
  <dcterms:modified xsi:type="dcterms:W3CDTF">2021-08-12T13:29:48Z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0x010100B2CFEF104790444193A8D62160DC67C5</vt:lpwstr>
  </property>
</Properties>
</file>