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8"/>
  </p:notesMasterIdLst>
  <p:handoutMasterIdLst>
    <p:handoutMasterId r:id="rId9"/>
  </p:handoutMasterIdLst>
  <p:sldIdLst>
    <p:sldId id="266" r:id="rId5"/>
    <p:sldId id="1389" r:id="rId6"/>
    <p:sldId id="1390" r:id="rId7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86"/>
    <a:srgbClr val="969699"/>
    <a:srgbClr val="00B0BA"/>
    <a:srgbClr val="B72973"/>
    <a:srgbClr val="B29B07"/>
    <a:srgbClr val="B9B9BA"/>
    <a:srgbClr val="B2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92749" autoAdjust="0"/>
  </p:normalViewPr>
  <p:slideViewPr>
    <p:cSldViewPr>
      <p:cViewPr varScale="1">
        <p:scale>
          <a:sx n="106" d="100"/>
          <a:sy n="106" d="100"/>
        </p:scale>
        <p:origin x="516" y="114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A09DE-E8FB-4AF9-A2B9-E591502A1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7F962-2AE8-4E5A-8B64-B3DCC5330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73CA-45EA-461D-A870-2591655BD307}" type="datetimeFigureOut">
              <a:rPr lang="lv-LV" smtClean="0"/>
              <a:t>12.08.2021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93A05-E7F7-4C59-A3B6-C9D02372C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1906-C4A5-48F1-8C39-BFFBD5953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B601-F1EE-42DE-AF62-2367D74A6E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11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B53-5DA8-6D44-B0E9-C71E3B560133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FDC6-FAE9-314F-81DE-E828FEA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kuma 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4E44-7B93-438C-BDBE-4F1D78612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52600"/>
            <a:ext cx="10515600" cy="2232965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lv-LV" sz="5000" b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lv-LV" dirty="0"/>
              <a:t>Nosaukums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4FC841-881D-4AAF-A9AF-F82ED7DD9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9CB657B-E458-4D1B-93D0-4CA5D8D31C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56" y="469321"/>
            <a:ext cx="3076575" cy="733425"/>
          </a:xfrm>
          <a:prstGeom prst="rect">
            <a:avLst/>
          </a:prstGeom>
        </p:spPr>
      </p:pic>
      <p:sp>
        <p:nvSpPr>
          <p:cNvPr id="10" name="TextBox 9" hidden="1">
            <a:extLst>
              <a:ext uri="{FF2B5EF4-FFF2-40B4-BE49-F238E27FC236}">
                <a16:creationId xmlns:a16="http://schemas.microsoft.com/office/drawing/2014/main" id="{FFE5860C-CF01-40A1-811A-2C492A944F1D}"/>
              </a:ext>
            </a:extLst>
          </p:cNvPr>
          <p:cNvSpPr txBox="1"/>
          <p:nvPr userDrawn="1"/>
        </p:nvSpPr>
        <p:spPr>
          <a:xfrm>
            <a:off x="1576142" y="4275427"/>
            <a:ext cx="1528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BAIBA</a:t>
            </a:r>
          </a:p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FROMANE</a:t>
            </a:r>
          </a:p>
        </p:txBody>
      </p:sp>
      <p:sp>
        <p:nvSpPr>
          <p:cNvPr id="19" name="Portrets">
            <a:extLst>
              <a:ext uri="{FF2B5EF4-FFF2-40B4-BE49-F238E27FC236}">
                <a16:creationId xmlns:a16="http://schemas.microsoft.com/office/drawing/2014/main" id="{561C4F72-FA50-49EA-804B-4A8BF861F6E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5224" y="4073215"/>
            <a:ext cx="1050839" cy="105075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Portrets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0CB106-FBCE-4A07-A51F-814884214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4279900"/>
            <a:ext cx="1595437" cy="327782"/>
          </a:xfrm>
          <a:noFill/>
        </p:spPr>
        <p:txBody>
          <a:bodyPr wrap="square" rtlCol="0">
            <a:spAutoFit/>
          </a:bodyPr>
          <a:lstStyle>
            <a:lvl1pPr marL="0" indent="0">
              <a:spcBef>
                <a:spcPts val="0"/>
              </a:spcBef>
              <a:buNone/>
              <a:defRPr lang="en-US" sz="1700" smtClean="0">
                <a:solidFill>
                  <a:srgbClr val="B2E7EA"/>
                </a:solidFill>
                <a:latin typeface="Gotham Bold" pitchFamily="50" charset="0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mtClean="0">
                <a:latin typeface="+mn-lt"/>
              </a:defRPr>
            </a:lvl4pPr>
            <a:lvl5pPr>
              <a:defRPr lang="lv-LV">
                <a:latin typeface="+mn-lt"/>
              </a:defRPr>
            </a:lvl5pPr>
          </a:lstStyle>
          <a:p>
            <a:pPr marL="0" lvl="0"/>
            <a:r>
              <a:rPr lang="lv-LV" dirty="0"/>
              <a:t>Autors</a:t>
            </a:r>
          </a:p>
        </p:txBody>
      </p:sp>
    </p:spTree>
    <p:extLst>
      <p:ext uri="{BB962C8B-B14F-4D97-AF65-F5344CB8AC3E}">
        <p14:creationId xmlns:p14="http://schemas.microsoft.com/office/powerpoint/2010/main" val="24421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lts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lv-LV" smtClean="0"/>
              <a:pPr/>
              <a:t>12.08.2021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9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as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12.8.2021.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8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idzina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12.8.2021.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65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12.8.2021.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10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pslaid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22D6A76F-1BCD-459B-9BFE-F5448A91E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649E1B-6AF1-4CD5-99B8-7C870D574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178" y="1992449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lv-LV" sz="5400">
                <a:solidFill>
                  <a:srgbClr val="00B0BA"/>
                </a:solidFill>
                <a:latin typeface="Gotham Black" panose="02000604040000020004" pitchFamily="50" charset="0"/>
              </a:defRPr>
            </a:lvl1pPr>
          </a:lstStyle>
          <a:p>
            <a:pPr marL="0" lvl="0"/>
            <a:r>
              <a:rPr lang="lv-LV" dirty="0"/>
              <a:t>Virsraksts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9F37D5-2649-42FF-9F7B-925DEDF7CF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3705" y="1069043"/>
            <a:ext cx="4143570" cy="840230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lv-LV" sz="5400" dirty="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r>
              <a:rPr lang="lv-LV" dirty="0"/>
              <a:t>Skaitlis, ja ir</a:t>
            </a:r>
          </a:p>
        </p:txBody>
      </p:sp>
    </p:spTree>
    <p:extLst>
      <p:ext uri="{BB962C8B-B14F-4D97-AF65-F5344CB8AC3E}">
        <p14:creationId xmlns:p14="http://schemas.microsoft.com/office/powerpoint/2010/main" val="29823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la linija">
            <a:extLst>
              <a:ext uri="{FF2B5EF4-FFF2-40B4-BE49-F238E27FC236}">
                <a16:creationId xmlns:a16="http://schemas.microsoft.com/office/drawing/2014/main" id="{9B8218FE-4C6B-4CF9-98F8-4F2DDDB2DE71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bg1"/>
              </a:solidFill>
              <a:latin typeface="Gotham Bold" pitchFamily="50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1976D5A-D84B-4D83-A68B-24279D76C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9" name="itle 8">
            <a:extLst>
              <a:ext uri="{FF2B5EF4-FFF2-40B4-BE49-F238E27FC236}">
                <a16:creationId xmlns:a16="http://schemas.microsoft.com/office/drawing/2014/main" id="{F8378C65-70AD-41A4-9CB6-F2820CD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0" y="2823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 dirty="0"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2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04ACB3-372E-4169-8ADC-D06C7F27EAC1}"/>
              </a:ext>
            </a:extLst>
          </p:cNvPr>
          <p:cNvSpPr/>
          <p:nvPr userDrawn="1"/>
        </p:nvSpPr>
        <p:spPr>
          <a:xfrm>
            <a:off x="8153400" y="465221"/>
            <a:ext cx="3509212" cy="5133892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3DD1E-1D82-4FDE-9DDD-44C2ED13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906" y="857909"/>
            <a:ext cx="3131991" cy="817715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B7BFA0-EBB7-41CF-9F8C-B3D6DA5ED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45488" y="1776550"/>
            <a:ext cx="3132409" cy="382256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Gotham Book" panose="02000604040000020004" pitchFamily="50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CFB91DA-E4E7-4665-843A-EA82932A6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E75E97-40BC-44C1-9277-E0DA782085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2750" y="465138"/>
            <a:ext cx="7748588" cy="5133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uret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854" y="1693090"/>
            <a:ext cx="10392422" cy="4250510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800"/>
              </a:spcBef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514350" lvl="0" indent="-514350">
              <a:lnSpc>
                <a:spcPct val="100000"/>
              </a:lnSpc>
              <a:spcBef>
                <a:spcPts val="1700"/>
              </a:spcBef>
              <a:buFont typeface="+mj-lt"/>
              <a:buAutoNum type="arabicPeriod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rgbClr val="00B0BA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874" y="1716536"/>
            <a:ext cx="10578402" cy="422706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228600" lvl="0" indent="-228600">
              <a:lnSpc>
                <a:spcPct val="100000"/>
              </a:lnSpc>
              <a:spcBef>
                <a:spcPts val="1700"/>
              </a:spcBef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77" r:id="rId3"/>
    <p:sldLayoutId id="2147483681" r:id="rId4"/>
    <p:sldLayoutId id="2147483666" r:id="rId5"/>
    <p:sldLayoutId id="2147483700" r:id="rId6"/>
    <p:sldLayoutId id="2147483650" r:id="rId7"/>
    <p:sldLayoutId id="2147483667" r:id="rId8"/>
    <p:sldLayoutId id="2147483682" r:id="rId9"/>
    <p:sldLayoutId id="2147483678" r:id="rId10"/>
    <p:sldLayoutId id="2147483679" r:id="rId11"/>
    <p:sldLayoutId id="2147483680" r:id="rId12"/>
    <p:sldLayoutId id="2147483683" r:id="rId13"/>
    <p:sldLayoutId id="214748368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Bold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2132856"/>
            <a:ext cx="10225136" cy="2232965"/>
          </a:xfrm>
        </p:spPr>
        <p:txBody>
          <a:bodyPr>
            <a:normAutofit/>
          </a:bodyPr>
          <a:lstStyle/>
          <a:p>
            <a:r>
              <a:rPr lang="lv-LV" sz="4800" b="1" dirty="0">
                <a:latin typeface="Gotham Book" panose="02000604040000020004" pitchFamily="50" charset="0"/>
              </a:rPr>
              <a:t>Būvniecības cenu kāpuma </a:t>
            </a:r>
            <a:br>
              <a:rPr lang="lv-LV" sz="4800" b="1" dirty="0">
                <a:latin typeface="Gotham Book" panose="02000604040000020004" pitchFamily="50" charset="0"/>
              </a:rPr>
            </a:br>
            <a:r>
              <a:rPr lang="lv-LV" sz="4800" b="1" dirty="0">
                <a:latin typeface="Gotham Book" panose="02000604040000020004" pitchFamily="50" charset="0"/>
              </a:rPr>
              <a:t>samazināšanas risinājumi</a:t>
            </a:r>
          </a:p>
        </p:txBody>
      </p:sp>
      <p:sp>
        <p:nvSpPr>
          <p:cNvPr id="6" name="Shape 122">
            <a:extLst>
              <a:ext uri="{FF2B5EF4-FFF2-40B4-BE49-F238E27FC236}">
                <a16:creationId xmlns:a16="http://schemas.microsoft.com/office/drawing/2014/main" id="{442268E5-F612-414F-8C17-48FB765B40D6}"/>
              </a:ext>
            </a:extLst>
          </p:cNvPr>
          <p:cNvSpPr/>
          <p:nvPr/>
        </p:nvSpPr>
        <p:spPr>
          <a:xfrm>
            <a:off x="11603051" y="5123972"/>
            <a:ext cx="1026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r"/>
            <a:endParaRPr sz="2800" b="1" dirty="0">
              <a:solidFill>
                <a:schemeClr val="bg1"/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0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20009"/>
            <a:ext cx="2313454" cy="840230"/>
          </a:xfrm>
        </p:spPr>
        <p:txBody>
          <a:bodyPr/>
          <a:lstStyle/>
          <a:p>
            <a:r>
              <a:rPr lang="lv-LV" dirty="0"/>
              <a:t>Cēloņi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202060" y="2312517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Pandēmijas rezultātā straujš globāls pieprasījums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Klimata un ģeopolitiskās krīzes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Vietējo būvmateriālu pieejamība (metāls, koks)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Energoresursu cenu kāpums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Transporta izmaksu cenu kāpums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Vidēja atalgojuma pieaugums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Jaunu standartu attīstība (energoefektivitāte, zaļš, digitāls)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20009"/>
            <a:ext cx="3627916" cy="840230"/>
          </a:xfrm>
        </p:spPr>
        <p:txBody>
          <a:bodyPr/>
          <a:lstStyle/>
          <a:p>
            <a:r>
              <a:rPr lang="lv-LV" dirty="0"/>
              <a:t>Risinājumi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202060" y="2420888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Ticamas publiskā pasūtījuma prognozes (min 3 gadi)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Būvmateriālu cenu indeksācija (pēc FIDIC, +5%, 12 </a:t>
            </a:r>
            <a:r>
              <a:rPr lang="lv-LV" sz="1600" b="1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mēn</a:t>
            </a: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Noteiktu būvmateriālu importa/</a:t>
            </a:r>
            <a:r>
              <a:rPr lang="lv-LV" sz="1600" b="1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exporta</a:t>
            </a: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regulācija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Tipveida projektu, standartizētu risinājumu ražošana LV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Regulēts uz laiku importa darba spēks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Konkurences veicināšana tenderos (kvalifikācija, finanšu nodrošinājumi, informēšana)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Samazināt plānoto būves platību, tilpumu</a:t>
            </a:r>
          </a:p>
          <a:p>
            <a:pPr marL="571500" indent="-571500">
              <a:lnSpc>
                <a:spcPct val="170000"/>
              </a:lnSpc>
              <a:buFont typeface="+mj-lt"/>
              <a:buAutoNum type="arabicPeriod"/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BIM (precīzāka plānošana apjomi/laiks)</a:t>
            </a: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8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vnieki">
      <a:dk1>
        <a:srgbClr val="838386"/>
      </a:dk1>
      <a:lt1>
        <a:sysClr val="window" lastClr="FFFFFF"/>
      </a:lt1>
      <a:dk2>
        <a:srgbClr val="44546A"/>
      </a:dk2>
      <a:lt2>
        <a:srgbClr val="E7E6E6"/>
      </a:lt2>
      <a:accent1>
        <a:srgbClr val="00B0BA"/>
      </a:accent1>
      <a:accent2>
        <a:srgbClr val="B29B07"/>
      </a:accent2>
      <a:accent3>
        <a:srgbClr val="B7297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d3c7231-658d-4434-9d56-73744c1096da">
      <UserInfo>
        <DisplayName>Gints Miķelsons</DisplayName>
        <AccountId>504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EF104790444193A8D62160DC67C5" ma:contentTypeVersion="11" ma:contentTypeDescription="Create a new document." ma:contentTypeScope="" ma:versionID="8caa726c11068ffb2c62b6b7ffc7e854">
  <xsd:schema xmlns:xsd="http://www.w3.org/2001/XMLSchema" xmlns:xs="http://www.w3.org/2001/XMLSchema" xmlns:p="http://schemas.microsoft.com/office/2006/metadata/properties" xmlns:ns2="6d3c7231-658d-4434-9d56-73744c1096da" xmlns:ns3="c0ed8a0b-cdb9-4c09-9351-f5da125b76a5" targetNamespace="http://schemas.microsoft.com/office/2006/metadata/properties" ma:root="true" ma:fieldsID="5bc1aed8722ce4e6c5daa970313c642c" ns2:_="" ns3:_="">
    <xsd:import namespace="6d3c7231-658d-4434-9d56-73744c1096da"/>
    <xsd:import namespace="c0ed8a0b-cdb9-4c09-9351-f5da125b76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7231-658d-4434-9d56-73744c109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d8a0b-cdb9-4c09-9351-f5da125b7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AD32E-0D3A-4445-98F2-AC76719FABE3}">
  <ds:schemaRefs>
    <ds:schemaRef ds:uri="http://schemas.microsoft.com/office/2006/metadata/properties"/>
    <ds:schemaRef ds:uri="http://schemas.microsoft.com/office/infopath/2007/PartnerControls"/>
    <ds:schemaRef ds:uri="6d3c7231-658d-4434-9d56-73744c1096da"/>
  </ds:schemaRefs>
</ds:datastoreItem>
</file>

<file path=customXml/itemProps2.xml><?xml version="1.0" encoding="utf-8"?>
<ds:datastoreItem xmlns:ds="http://schemas.openxmlformats.org/officeDocument/2006/customXml" ds:itemID="{31B5CEEB-A903-4F7C-9E15-B9D8C529C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c7231-658d-4434-9d56-73744c1096da"/>
    <ds:schemaRef ds:uri="c0ed8a0b-cdb9-4c09-9351-f5da125b7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7CBE1A-59DC-4CCF-93EF-1005499A1D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5073</TotalTime>
  <Words>121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Gotham Black</vt:lpstr>
      <vt:lpstr>Gotham Bold</vt:lpstr>
      <vt:lpstr>Gotham Book</vt:lpstr>
      <vt:lpstr>Gotham Light</vt:lpstr>
      <vt:lpstr>Tahoma</vt:lpstr>
      <vt:lpstr>Office Theme</vt:lpstr>
      <vt:lpstr>Būvniecības cenu kāpuma  samazināšanas risinājumi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</dc:creator>
  <cp:lastModifiedBy>Gints Miķelsons</cp:lastModifiedBy>
  <cp:revision>405</cp:revision>
  <cp:lastPrinted>2019-02-06T12:13:59Z</cp:lastPrinted>
  <dcterms:created xsi:type="dcterms:W3CDTF">2017-11-03T20:08:35Z</dcterms:created>
  <dcterms:modified xsi:type="dcterms:W3CDTF">2021-08-12T13:29:48Z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0x010100B2CFEF104790444193A8D62160DC67C5</vt:lpwstr>
  </property>
</Properties>
</file>