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8"/>
  </p:notesMasterIdLst>
  <p:handoutMasterIdLst>
    <p:handoutMasterId r:id="rId9"/>
  </p:handoutMasterIdLst>
  <p:sldIdLst>
    <p:sldId id="266" r:id="rId5"/>
    <p:sldId id="1389" r:id="rId6"/>
    <p:sldId id="1390" r:id="rId7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6"/>
    <a:srgbClr val="969699"/>
    <a:srgbClr val="00B0BA"/>
    <a:srgbClr val="B72973"/>
    <a:srgbClr val="B29B07"/>
    <a:srgbClr val="B9B9BA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2" autoAdjust="0"/>
    <p:restoredTop sz="92749" autoAdjust="0"/>
  </p:normalViewPr>
  <p:slideViewPr>
    <p:cSldViewPr>
      <p:cViewPr varScale="1">
        <p:scale>
          <a:sx n="106" d="100"/>
          <a:sy n="106" d="100"/>
        </p:scale>
        <p:origin x="516" y="114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12.08.2021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12.08.2021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12.8.2021.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12.8.2021.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12.8.2021.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pslaid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2D6A76F-1BCD-459B-9BFE-F5448A91E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649E1B-6AF1-4CD5-99B8-7C870D574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178" y="1992449"/>
            <a:ext cx="10515600" cy="132556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lv-LV" sz="5400">
                <a:solidFill>
                  <a:srgbClr val="00B0BA"/>
                </a:solidFill>
                <a:latin typeface="Gotham Black" panose="02000604040000020004" pitchFamily="50" charset="0"/>
              </a:defRPr>
            </a:lvl1pPr>
          </a:lstStyle>
          <a:p>
            <a:pPr marL="0" lvl="0"/>
            <a:r>
              <a:rPr lang="lv-LV" dirty="0"/>
              <a:t>Virsraksts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9F37D5-2649-42FF-9F7B-925DEDF7CF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3705" y="1069043"/>
            <a:ext cx="4143570" cy="840230"/>
          </a:xfrm>
          <a:noFill/>
        </p:spPr>
        <p:txBody>
          <a:bodyPr wrap="none" rtlCol="0">
            <a:spAutoFit/>
          </a:bodyPr>
          <a:lstStyle>
            <a:lvl1pPr marL="0" indent="0">
              <a:buNone/>
              <a:defRPr lang="lv-LV" sz="5400" dirty="0">
                <a:solidFill>
                  <a:srgbClr val="00B0BA"/>
                </a:solidFill>
                <a:latin typeface="Gotham Light" pitchFamily="50" charset="0"/>
              </a:defRPr>
            </a:lvl1pPr>
          </a:lstStyle>
          <a:p>
            <a:pPr marL="0" lvl="0"/>
            <a:r>
              <a:rPr lang="lv-LV" dirty="0"/>
              <a:t>Skaitlis, ja ir</a:t>
            </a:r>
          </a:p>
        </p:txBody>
      </p:sp>
    </p:spTree>
    <p:extLst>
      <p:ext uri="{BB962C8B-B14F-4D97-AF65-F5344CB8AC3E}">
        <p14:creationId xmlns:p14="http://schemas.microsoft.com/office/powerpoint/2010/main" val="298234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0" r:id="rId2"/>
    <p:sldLayoutId id="2147483677" r:id="rId3"/>
    <p:sldLayoutId id="2147483681" r:id="rId4"/>
    <p:sldLayoutId id="2147483666" r:id="rId5"/>
    <p:sldLayoutId id="2147483700" r:id="rId6"/>
    <p:sldLayoutId id="2147483650" r:id="rId7"/>
    <p:sldLayoutId id="2147483667" r:id="rId8"/>
    <p:sldLayoutId id="2147483682" r:id="rId9"/>
    <p:sldLayoutId id="2147483678" r:id="rId10"/>
    <p:sldLayoutId id="2147483679" r:id="rId11"/>
    <p:sldLayoutId id="2147483680" r:id="rId12"/>
    <p:sldLayoutId id="2147483683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132856"/>
            <a:ext cx="10225136" cy="2232965"/>
          </a:xfrm>
        </p:spPr>
        <p:txBody>
          <a:bodyPr>
            <a:normAutofit/>
          </a:bodyPr>
          <a:lstStyle/>
          <a:p>
            <a:r>
              <a:rPr lang="lv-LV" sz="4800" b="1" dirty="0">
                <a:latin typeface="Gotham Book" panose="02000604040000020004" pitchFamily="50" charset="0"/>
              </a:rPr>
              <a:t>Būvniecības cenu kāpuma </a:t>
            </a:r>
            <a:br>
              <a:rPr lang="lv-LV" sz="4800" b="1" dirty="0">
                <a:latin typeface="Gotham Book" panose="02000604040000020004" pitchFamily="50" charset="0"/>
              </a:rPr>
            </a:br>
            <a:r>
              <a:rPr lang="lv-LV" sz="4800" b="1" dirty="0">
                <a:latin typeface="Gotham Book" panose="02000604040000020004" pitchFamily="50" charset="0"/>
              </a:rPr>
              <a:t>samazināšanas risinājumi</a:t>
            </a: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-20009"/>
            <a:ext cx="2313454" cy="840230"/>
          </a:xfrm>
        </p:spPr>
        <p:txBody>
          <a:bodyPr/>
          <a:lstStyle/>
          <a:p>
            <a:r>
              <a:rPr lang="lv-LV" dirty="0"/>
              <a:t>Cēloņi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202060" y="2312517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Pandēmijas rezultātā straujš globāls pieprasījums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Klimata un ģeopolitiskās krīzes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Vietējo būvmateriālu pieejamība (metāls, koks)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Energoresursu cenu kāpums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 izmaksu cenu kāpums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Vidēja atalgojuma pieaugums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Jaunu standartu attīstība (energoefektivitāte, zaļš, digitāls)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6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4FBDA8-22D5-4D79-89D6-B492A0C72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-20009"/>
            <a:ext cx="3627916" cy="840230"/>
          </a:xfrm>
        </p:spPr>
        <p:txBody>
          <a:bodyPr/>
          <a:lstStyle/>
          <a:p>
            <a:r>
              <a:rPr lang="lv-LV" dirty="0"/>
              <a:t>Risinājumi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75E882-CB2F-4819-88D8-8A76A901AAED}"/>
              </a:ext>
            </a:extLst>
          </p:cNvPr>
          <p:cNvSpPr txBox="1">
            <a:spLocks/>
          </p:cNvSpPr>
          <p:nvPr/>
        </p:nvSpPr>
        <p:spPr>
          <a:xfrm>
            <a:off x="202060" y="2420888"/>
            <a:ext cx="11787879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  <a:latin typeface="Gotham Bold"/>
            </a:endParaRP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Ticamas publiskā pasūtījuma prognozes (min 3 gadi)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Būvmateriālu cenu indeksācija (pēc FIDIC, +5%, 12 </a:t>
            </a:r>
            <a:r>
              <a:rPr lang="lv-LV" sz="1600" b="1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mēn</a:t>
            </a: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Noteiktu būvmateriālu importa/</a:t>
            </a:r>
            <a:r>
              <a:rPr lang="lv-LV" sz="1600" b="1" dirty="0" err="1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exporta</a:t>
            </a: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regulācija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Tipveida projektu, standartizētu risinājumu ražošana LV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Regulēts uz laiku importa darba spēks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Konkurences veicināšana tenderos (kvalifikācija, finanšu nodrošinājumi, informēšana)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Samazināt plānoto būves platību, tilpumu</a:t>
            </a:r>
          </a:p>
          <a:p>
            <a:pPr marL="571500" indent="-571500">
              <a:lnSpc>
                <a:spcPct val="170000"/>
              </a:lnSpc>
              <a:buFont typeface="+mj-lt"/>
              <a:buAutoNum type="arabicPeriod"/>
            </a:pPr>
            <a:r>
              <a:rPr lang="lv-LV" sz="16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BIM (precīzāka plānošana apjomi/laiks)</a:t>
            </a: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endParaRPr lang="lv-LV" sz="160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70000"/>
              </a:lnSpc>
            </a:pPr>
            <a:r>
              <a:rPr lang="lv-LV" sz="16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lv-LV" sz="2400" dirty="0">
                <a:solidFill>
                  <a:schemeClr val="accent3"/>
                </a:solidFill>
                <a:latin typeface="Gotham Bold"/>
              </a:rPr>
              <a:t>				</a:t>
            </a:r>
            <a:endParaRPr lang="lv-LV" sz="2400" b="1" dirty="0">
              <a:solidFill>
                <a:schemeClr val="accent3"/>
              </a:solidFill>
            </a:endParaRPr>
          </a:p>
          <a:p>
            <a:pPr>
              <a:lnSpc>
                <a:spcPct val="170000"/>
              </a:lnSpc>
            </a:pPr>
            <a:endParaRPr lang="lv-LV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81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5AD32E-0D3A-4445-98F2-AC76719FABE3}">
  <ds:schemaRefs>
    <ds:schemaRef ds:uri="http://schemas.microsoft.com/office/2006/metadata/properties"/>
    <ds:schemaRef ds:uri="http://schemas.microsoft.com/office/infopath/2007/PartnerControls"/>
    <ds:schemaRef ds:uri="6d3c7231-658d-4434-9d56-73744c1096da"/>
  </ds:schemaRefs>
</ds:datastoreItem>
</file>

<file path=customXml/itemProps2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5073</TotalTime>
  <Words>121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Gotham Black</vt:lpstr>
      <vt:lpstr>Gotham Bold</vt:lpstr>
      <vt:lpstr>Gotham Book</vt:lpstr>
      <vt:lpstr>Gotham Light</vt:lpstr>
      <vt:lpstr>Tahoma</vt:lpstr>
      <vt:lpstr>Office Theme</vt:lpstr>
      <vt:lpstr>Būvniecības cenu kāpuma  samazināšanas risinājumi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Gints Miķelsons</cp:lastModifiedBy>
  <cp:revision>405</cp:revision>
  <cp:lastPrinted>2019-02-06T12:13:59Z</cp:lastPrinted>
  <dcterms:created xsi:type="dcterms:W3CDTF">2017-11-03T20:08:35Z</dcterms:created>
  <dcterms:modified xsi:type="dcterms:W3CDTF">2021-08-12T13:29:48Z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