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79" r:id="rId4"/>
    <p:sldId id="280" r:id="rId5"/>
    <p:sldId id="281" r:id="rId6"/>
    <p:sldId id="282" r:id="rId7"/>
    <p:sldId id="286" r:id="rId8"/>
    <p:sldId id="287" r:id="rId9"/>
    <p:sldId id="275" r:id="rId10"/>
    <p:sldId id="283" r:id="rId11"/>
    <p:sldId id="284" r:id="rId12"/>
    <p:sldId id="285" r:id="rId13"/>
    <p:sldId id="268" r:id="rId14"/>
    <p:sldId id="288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6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3300"/>
    <a:srgbClr val="F8FD3D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16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3238E60-29D3-4519-A0A7-C14B2F90C0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59412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7FDD0F-403F-4CC5-9EE3-89724E9991D0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81414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6351017-20FD-4E73-8941-11B84E979D58}" type="slidenum">
              <a:rPr lang="en-US" altLang="en-US" sz="1200"/>
              <a:pPr algn="r" eaLnBrk="1" hangingPunct="1"/>
              <a:t>10</a:t>
            </a:fld>
            <a:endParaRPr lang="en-US" altLang="en-US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2892917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E282191-345E-4F32-818E-8BAE5203488D}" type="slidenum">
              <a:rPr lang="en-US" altLang="en-US" sz="1200"/>
              <a:pPr algn="r" eaLnBrk="1" hangingPunct="1"/>
              <a:t>11</a:t>
            </a:fld>
            <a:endParaRPr lang="en-US" alt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181498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768C464-3954-45C1-A35A-F7CD2098DA93}" type="slidenum">
              <a:rPr lang="en-US" altLang="en-US" sz="1200"/>
              <a:pPr algn="r" eaLnBrk="1" hangingPunct="1"/>
              <a:t>12</a:t>
            </a:fld>
            <a:endParaRPr lang="en-US" alt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2051154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C4EAFF-C8B0-4541-9017-6110838E5AA8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5605618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719BDE3-9C97-4772-8C48-411DFF972652}" type="slidenum">
              <a:rPr lang="en-US" altLang="en-US" sz="1200"/>
              <a:pPr algn="r" eaLnBrk="1" hangingPunct="1"/>
              <a:t>14</a:t>
            </a:fld>
            <a:endParaRPr lang="en-US" altLang="en-US" sz="1200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518413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7BE082-1713-4AC4-98CB-0128DF5561DC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4173057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6CEDE2B-76AF-420C-A44A-D5DD91A468B3}" type="slidenum">
              <a:rPr lang="en-US" altLang="en-US" sz="1200"/>
              <a:pPr algn="r" eaLnBrk="1" hangingPunct="1"/>
              <a:t>3</a:t>
            </a:fld>
            <a:endParaRPr lang="en-US" altLang="en-US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7321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7DB8B43-413C-45C4-AEC7-B56C05EB0E22}" type="slidenum">
              <a:rPr lang="en-US" altLang="en-US" sz="1200"/>
              <a:pPr algn="r" eaLnBrk="1" hangingPunct="1"/>
              <a:t>4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0733042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75AE092-FB7F-428F-AE2B-358DAF6BEF36}" type="slidenum">
              <a:rPr lang="en-US" altLang="en-US" sz="1200"/>
              <a:pPr algn="r" eaLnBrk="1" hangingPunct="1"/>
              <a:t>5</a:t>
            </a:fld>
            <a:endParaRPr lang="en-US" alt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3822148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53C4385-6808-4B86-A67C-C67D88493B1B}" type="slidenum">
              <a:rPr lang="en-US" altLang="en-US" sz="1200"/>
              <a:pPr algn="r" eaLnBrk="1" hangingPunct="1"/>
              <a:t>6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304601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3EF6EEB-AB9B-4BB7-80C4-EDDCB921AE48}" type="slidenum">
              <a:rPr lang="en-US" altLang="en-US" sz="1200"/>
              <a:pPr algn="r" eaLnBrk="1" hangingPunct="1"/>
              <a:t>7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122280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BD4FC3A-96BC-4CE8-811E-0C6A79BF8CA6}" type="slidenum">
              <a:rPr lang="en-US" altLang="en-US" sz="1200"/>
              <a:pPr algn="r" eaLnBrk="1" hangingPunct="1"/>
              <a:t>8</a:t>
            </a:fld>
            <a:endParaRPr lang="en-US" altLang="en-US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2211661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D12E43EA-B34B-46FA-8C1B-3D5A979C3C7E}" type="slidenum">
              <a:rPr lang="en-US" altLang="en-US" sz="1200"/>
              <a:pPr algn="r" eaLnBrk="1" hangingPunct="1"/>
              <a:t>9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2317954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corporat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267200"/>
            <a:ext cx="64008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0" y="6248400"/>
            <a:ext cx="1600200" cy="45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ADF6720-86D0-4492-A668-37717A73C35D}" type="datetime1">
              <a:rPr lang="lv-LV" altLang="en-US"/>
              <a:pPr/>
              <a:t>02.12.2015</a:t>
            </a:fld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1535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5C033B-6278-434E-92E5-4AE3817D0CC1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4A6F2-2117-45B0-B75D-C8B2333B27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8769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562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562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52243F-B0AA-40F7-8ACC-1C45CF93158A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DF71B-B3CE-47E1-A41B-9B937907AF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6206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38862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4D3862-ADEE-423C-B69B-820D257A688C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396BE-1C61-4CD0-9227-DA9649DA2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0617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3833BA-ABB0-482C-BFFF-D2C8B0BDE59C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4AD8C-1934-47AF-A703-68F7190048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3808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5E4368-C385-4DDA-8D9B-6D94CED6F6E6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79ECD1-0E6E-43D6-B719-E48E1B2F45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711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274FAD-4DBF-48B8-AC1C-110FA33A67DA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4E9C8B-ABB5-4F6E-B909-ED77CD8D8F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914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F8FE13-FA2D-4648-A13A-E1A181673B38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16B6C5-024E-440A-9EAF-C500B803F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433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13E3FB-2270-4AD2-ABA3-4B59EE2EEEEF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C68F4-BD5D-46D7-84FC-A9E1A1B153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75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0D9A02-095D-474C-B307-6DB90E788BFC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FF3AAB-9645-4D10-BC77-3A972B0ECF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50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F3042F-30A5-40D8-82A3-270DDE20C9F6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24CF8-17CD-4AAD-B7CA-D84834672D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547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67D40C-01B7-46AB-AD3E-0AFDF5CE7F2D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7A85A-ED1B-45FC-AB9A-F4F811B96B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352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E83482-CC56-444C-AEBD-BCBFC386E61A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F3C4-A6FD-4B7A-A311-6DAC8FC81C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9543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corporate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886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64263"/>
            <a:ext cx="19050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8FD3D"/>
                </a:solidFill>
              </a:defRPr>
            </a:lvl1pPr>
          </a:lstStyle>
          <a:p>
            <a:fld id="{8698A051-A6C5-4343-A9CD-189E3A71F35A}" type="datetime1">
              <a:rPr lang="lv-LV" altLang="en-US"/>
              <a:pPr/>
              <a:t>02.12.2015</a:t>
            </a:fld>
            <a:r>
              <a:rPr lang="lv-LV" altLang="en-US"/>
              <a:t>LVS STK-13 VP</a:t>
            </a: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F8D8AC6-29CD-4B86-A92E-4CB5251AC2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00FF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25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o"/>
        <a:defRPr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6475" y="2105025"/>
            <a:ext cx="7772400" cy="1143000"/>
          </a:xfrm>
          <a:solidFill>
            <a:schemeClr val="hlink"/>
          </a:solidFill>
        </p:spPr>
        <p:txBody>
          <a:bodyPr/>
          <a:lstStyle/>
          <a:p>
            <a:pPr eaLnBrk="1" hangingPunct="1"/>
            <a:r>
              <a:rPr lang="lv-LV" altLang="en-US" b="1" smtClean="0"/>
              <a:t>Akreditācijas procesa uzraudzības tiesiskie un praktiskie aspekti</a:t>
            </a:r>
            <a:endParaRPr lang="en-US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4267200"/>
            <a:ext cx="6400800" cy="641350"/>
          </a:xfrm>
          <a:solidFill>
            <a:schemeClr val="folHlink"/>
          </a:solidFill>
        </p:spPr>
        <p:txBody>
          <a:bodyPr/>
          <a:lstStyle/>
          <a:p>
            <a:pPr eaLnBrk="1" hangingPunct="1"/>
            <a:r>
              <a:rPr lang="lv-LV" altLang="en-US" dirty="0" smtClean="0"/>
              <a:t>Imants Matīss, LVS STK-13 Priekšsēdētājs</a:t>
            </a:r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3FDC002B-43CC-454D-8D4E-BBFD6B5696D2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7350" y="304800"/>
            <a:ext cx="8353425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Ekonomikas ministrijai nav instrumentu akreditācijas procesa uzraudzībai 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4675" y="1603375"/>
            <a:ext cx="7772400" cy="4383088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2000" smtClean="0"/>
              <a:t> EM a</a:t>
            </a:r>
            <a:r>
              <a:rPr lang="lv-LV" altLang="en-US" sz="1900" smtClean="0"/>
              <a:t>tbilde Nr. 523-4-7167 no 08.09.2015 uz LZASC sūdzību </a:t>
            </a:r>
            <a:endParaRPr lang="lv-LV" altLang="en-US" sz="2000" smtClean="0"/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Tikai par vienu no septiņiem sūdzības punktiem – par LNAP sēžu protokolēšanu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en-US" altLang="en-US" sz="1900" smtClean="0"/>
              <a:t> </a:t>
            </a:r>
            <a:r>
              <a:rPr lang="lv-LV" altLang="en-US" sz="1900" smtClean="0"/>
              <a:t>Rosinās nākamajā sēdē (23.10.2015) labot protokolu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LATAK lēmumi ir pārsūdzami tikai tiesā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Ārpus Ekonomikas ministrijas jurisdikcijas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Pretrunā LVS EN ISO/IEC 17011:2004 prasībām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Pretrunā Regulas Nr. 765/2008/EK, 9.4. pantam:    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490538" y="4594225"/>
            <a:ext cx="7870825" cy="1016000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2000" i="1">
                <a:solidFill>
                  <a:srgbClr val="0000FF"/>
                </a:solidFill>
              </a:rPr>
              <a:t>Valsts akreditācijas struktūrām ir izstrādātas procedūras, kas vajadzīgas, lai izskatītu sūdzības par atbilstības novērtēšanas struktūrām, kuras tās ir akreditējušas.</a:t>
            </a:r>
            <a:endParaRPr lang="en-GB" altLang="en-US" sz="2000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  <p:bldP spid="624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4E26AE1-A6F4-45FC-AF47-B8F375155D6F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7350" y="304800"/>
            <a:ext cx="8353425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4. Piemēri par akreditācijas procesa uzraudzību Eiropas valstīs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4675" y="1595438"/>
            <a:ext cx="7772400" cy="4094162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  <a:buFontTx/>
              <a:buNone/>
            </a:pPr>
            <a:r>
              <a:rPr lang="lv-LV" altLang="en-US" sz="1800" smtClean="0"/>
              <a:t> </a:t>
            </a:r>
            <a:r>
              <a:rPr lang="lv-LV" altLang="en-US" sz="1700" b="1" smtClean="0">
                <a:solidFill>
                  <a:srgbClr val="0000FF"/>
                </a:solidFill>
              </a:rPr>
              <a:t>Apvienotajā Karalistē</a:t>
            </a:r>
            <a:r>
              <a:rPr lang="lv-LV" altLang="en-US" sz="1700" smtClean="0">
                <a:solidFill>
                  <a:srgbClr val="0000FF"/>
                </a:solidFill>
              </a:rPr>
              <a:t> </a:t>
            </a:r>
            <a:endParaRPr lang="lv-LV" altLang="en-US" sz="1800" smtClean="0">
              <a:solidFill>
                <a:srgbClr val="0000FF"/>
              </a:solidFill>
            </a:endParaRP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smtClean="0"/>
              <a:t> </a:t>
            </a:r>
            <a:r>
              <a:rPr lang="lv-LV" altLang="en-US" sz="1700" smtClean="0"/>
              <a:t>Vienošanās memorands starp uzņēmējdarbības, inovāciju un kvalifikācijas departamentiem (BIS)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700" smtClean="0"/>
              <a:t> Mērķis nodrošināt pārliecību par akreditācijas procesa atbilstību Regulas 765 prasībām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700" smtClean="0"/>
              <a:t>  Nosaka arī uzraudzības mehānismu pār akreditācijas procesu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700" smtClean="0"/>
              <a:t> Ietilpst BIS pārstāvji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700" smtClean="0"/>
              <a:t> Reglamentē atbildību sadalījumu starp BIS departamentiem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700" smtClean="0"/>
              <a:t> No UKAS saņem;</a:t>
            </a:r>
          </a:p>
          <a:p>
            <a:pPr marL="623888" lvl="1" indent="-179388" eaLnBrk="1" hangingPunct="1">
              <a:lnSpc>
                <a:spcPct val="95000"/>
              </a:lnSpc>
              <a:spcBef>
                <a:spcPct val="30000"/>
              </a:spcBef>
              <a:buSzPct val="85000"/>
              <a:buFont typeface="Wingdings" pitchFamily="2" charset="2"/>
              <a:buChar char="ü"/>
            </a:pPr>
            <a:r>
              <a:rPr lang="lv-LV" altLang="en-US" sz="1500" smtClean="0"/>
              <a:t> </a:t>
            </a:r>
            <a:r>
              <a:rPr lang="lv-LV" altLang="en-US" sz="1500" smtClean="0">
                <a:solidFill>
                  <a:srgbClr val="0000FF"/>
                </a:solidFill>
              </a:rPr>
              <a:t>gada pārskatus un plānus par dienesta darbību</a:t>
            </a:r>
            <a:r>
              <a:rPr lang="lv-LV" altLang="en-US" sz="1500" smtClean="0"/>
              <a:t> </a:t>
            </a:r>
          </a:p>
          <a:p>
            <a:pPr marL="623888" lvl="1" indent="-179388" eaLnBrk="1" hangingPunct="1">
              <a:lnSpc>
                <a:spcPct val="95000"/>
              </a:lnSpc>
              <a:spcBef>
                <a:spcPct val="30000"/>
              </a:spcBef>
              <a:buSzPct val="85000"/>
              <a:buFont typeface="Wingdings" pitchFamily="2" charset="2"/>
              <a:buChar char="ü"/>
            </a:pPr>
            <a:r>
              <a:rPr lang="lv-LV" altLang="en-US" sz="1500" smtClean="0">
                <a:solidFill>
                  <a:srgbClr val="0000FF"/>
                </a:solidFill>
              </a:rPr>
              <a:t>Ik ceturkšņa pārskatus par saņemtajām sūdzībām un apelācijām</a:t>
            </a:r>
            <a:r>
              <a:rPr lang="lv-LV" altLang="en-US" sz="1500" smtClean="0"/>
              <a:t>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700" smtClean="0"/>
              <a:t> BIS vadības instrumenti: regulāras sēdes, piedalīšanās UKAS darbībās un neatkarīgas (trešās puses) vērtēšanas.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89DCF124-7695-4D19-8354-AAF51A5899B7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7350" y="304800"/>
            <a:ext cx="8353425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4. Piemēri par akreditācijas procesa uzraudzību Eiropas valstīs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4675" y="1595438"/>
            <a:ext cx="8166100" cy="4308475"/>
          </a:xfrm>
        </p:spPr>
        <p:txBody>
          <a:bodyPr/>
          <a:lstStyle/>
          <a:p>
            <a:pPr marL="265113" indent="-85725" eaLnBrk="1" hangingPunct="1">
              <a:lnSpc>
                <a:spcPct val="95000"/>
              </a:lnSpc>
              <a:spcBef>
                <a:spcPct val="30000"/>
              </a:spcBef>
              <a:buFontTx/>
              <a:buNone/>
            </a:pPr>
            <a:r>
              <a:rPr lang="lv-LV" altLang="en-US" sz="2000" smtClean="0"/>
              <a:t> </a:t>
            </a:r>
            <a:r>
              <a:rPr lang="lv-LV" altLang="en-US" sz="2000" b="1" smtClean="0">
                <a:solidFill>
                  <a:srgbClr val="0000FF"/>
                </a:solidFill>
              </a:rPr>
              <a:t>Somijā</a:t>
            </a:r>
            <a:r>
              <a:rPr lang="lv-LV" altLang="en-US" sz="2000" smtClean="0">
                <a:solidFill>
                  <a:srgbClr val="0000FF"/>
                </a:solidFill>
              </a:rPr>
              <a:t> </a:t>
            </a:r>
          </a:p>
          <a:p>
            <a:pPr marL="265113" indent="-85725" eaLnBrk="1" hangingPunct="1">
              <a:lnSpc>
                <a:spcPct val="95000"/>
              </a:lnSpc>
              <a:buFontTx/>
              <a:buNone/>
            </a:pPr>
            <a:r>
              <a:rPr lang="lv-LV" altLang="en-US" sz="2000" smtClean="0"/>
              <a:t> </a:t>
            </a:r>
            <a:r>
              <a:rPr lang="lv-LV" altLang="en-US" sz="1800" smtClean="0">
                <a:solidFill>
                  <a:srgbClr val="0000FF"/>
                </a:solidFill>
              </a:rPr>
              <a:t>Akreditācijas biroja (FINAS) stratēģijas un darbības neietekmējamību uzraudzību īsteno: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Padomdevēju komiteja akreditācijas jautājumos 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Ieinteresēto pušu pārstāvji akreditācijas politikā un procedūrās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Funkcijas ir līdzīgas Apvienotās Karalistes akreditācijas uzraudzībai</a:t>
            </a:r>
          </a:p>
          <a:p>
            <a:pPr marL="265113" indent="-85725" eaLnBrk="1" hangingPunct="1">
              <a:lnSpc>
                <a:spcPct val="95000"/>
              </a:lnSpc>
              <a:spcBef>
                <a:spcPct val="30000"/>
              </a:spcBef>
              <a:buFontTx/>
              <a:buNone/>
            </a:pPr>
            <a:r>
              <a:rPr lang="lv-LV" altLang="en-US" sz="2000" b="1" smtClean="0">
                <a:solidFill>
                  <a:srgbClr val="0000FF"/>
                </a:solidFill>
              </a:rPr>
              <a:t>Vācijā</a:t>
            </a:r>
            <a:r>
              <a:rPr lang="lv-LV" altLang="en-US" sz="2000" smtClean="0"/>
              <a:t> </a:t>
            </a:r>
          </a:p>
          <a:p>
            <a:pPr marL="265113" indent="-85725" eaLnBrk="1" hangingPunct="1">
              <a:lnSpc>
                <a:spcPct val="95000"/>
              </a:lnSpc>
              <a:buFontTx/>
              <a:buNone/>
            </a:pPr>
            <a:r>
              <a:rPr lang="lv-LV" altLang="en-US" sz="1800" smtClean="0"/>
              <a:t> </a:t>
            </a:r>
            <a:r>
              <a:rPr lang="lv-LV" altLang="en-US" sz="1800" smtClean="0">
                <a:solidFill>
                  <a:srgbClr val="0000FF"/>
                </a:solidFill>
              </a:rPr>
              <a:t>Akreditācijas biroja (DAkkS) uzraudzību īsteno:</a:t>
            </a:r>
            <a:r>
              <a:rPr lang="lv-LV" altLang="en-US" sz="1800" smtClean="0"/>
              <a:t> 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Vācijas akreditācijas dienesta uzraudzības valde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Deviņi locekļi 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Ieceļ federālā valdība, rūpniecības un federālo zemju pārvaldības</a:t>
            </a:r>
          </a:p>
          <a:p>
            <a:pPr marL="265113" indent="-85725" eaLnBrk="1" hangingPunct="1">
              <a:lnSpc>
                <a:spcPct val="95000"/>
              </a:lnSpc>
            </a:pPr>
            <a:r>
              <a:rPr lang="lv-LV" altLang="en-US" sz="1800" smtClean="0"/>
              <a:t> Valdes priekšsēdētājs - Ekonomikas un enerģijas federālās ministrijas pārstāvis</a:t>
            </a:r>
            <a:endParaRPr lang="en-US" altLang="en-US" sz="1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6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69E4367-239B-4B1C-AFF1-4287604C1266}" type="slidenum">
              <a:rPr lang="en-US" altLang="en-US"/>
              <a:pPr>
                <a:defRPr/>
              </a:pPr>
              <a:t>13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284163" y="182563"/>
            <a:ext cx="8181975" cy="1001712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5. LNAP iespējamā loma </a:t>
            </a:r>
            <a:endParaRPr lang="en-US" alt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275" y="1463675"/>
            <a:ext cx="7772400" cy="3886200"/>
          </a:xfrm>
        </p:spPr>
        <p:txBody>
          <a:bodyPr/>
          <a:lstStyle/>
          <a:p>
            <a:pPr eaLnBrk="1" hangingPunct="1">
              <a:spcBef>
                <a:spcPct val="25000"/>
              </a:spcBef>
              <a:buFontTx/>
              <a:buNone/>
            </a:pPr>
            <a:r>
              <a:rPr lang="lv-LV" altLang="en-US" sz="1800" smtClean="0">
                <a:solidFill>
                  <a:srgbClr val="0000FF"/>
                </a:solidFill>
              </a:rPr>
              <a:t>No Likuma par atbilstības novērtēšanu 13.3 pants</a:t>
            </a: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LNAP piedalās valsts politikas izstrādē akreditācijas jomā</a:t>
            </a: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Konsultē atbilstības novērtēšanas institūcijas  </a:t>
            </a:r>
          </a:p>
          <a:p>
            <a:pPr eaLnBrk="1" hangingPunct="1">
              <a:spcBef>
                <a:spcPct val="25000"/>
              </a:spcBef>
              <a:buFontTx/>
              <a:buNone/>
            </a:pPr>
            <a:r>
              <a:rPr lang="lv-LV" altLang="en-US" sz="1800" smtClean="0">
                <a:solidFill>
                  <a:srgbClr val="0000FF"/>
                </a:solidFill>
              </a:rPr>
              <a:t>Iespējamā loma:</a:t>
            </a: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Pārskatīt vai politika tiek konsekventi īstenota?</a:t>
            </a: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Vai ir sniegtas konsultācijas?</a:t>
            </a: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To nevar izdarīt, ja netiek pat protokolēt ziņojumi, kuros ir identificētas akreditācijas procesa sistēmiskas neatbilstības </a:t>
            </a:r>
            <a:endParaRPr lang="lv-LV" altLang="en-US" sz="1800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Jebkura procesa uzlabošana un līdzsekošana korektīvām darbībām nav iespējama bez neatbilstību dokumentēšanas, </a:t>
            </a:r>
            <a:endParaRPr lang="lv-LV" altLang="en-US" sz="1800" smtClean="0">
              <a:solidFill>
                <a:srgbClr val="0000FF"/>
              </a:solidFill>
            </a:endParaRPr>
          </a:p>
          <a:p>
            <a:pPr eaLnBrk="1" hangingPunct="1">
              <a:spcBef>
                <a:spcPct val="25000"/>
              </a:spcBef>
            </a:pPr>
            <a:r>
              <a:rPr lang="lv-LV" altLang="en-US" sz="1800" smtClean="0"/>
              <a:t>Pieprasīta visos atbilstības novērtēšanas standartos (LVS EN ISO/IEC 17000 sērija</a:t>
            </a:r>
            <a:endParaRPr lang="lv-LV" altLang="en-US" sz="1800" smtClean="0">
              <a:solidFill>
                <a:srgbClr val="0000FF"/>
              </a:solidFill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81013" y="5594350"/>
            <a:ext cx="7870825" cy="1076325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2000" i="1">
                <a:solidFill>
                  <a:srgbClr val="0000FF"/>
                </a:solidFill>
              </a:rPr>
              <a:t>LVS EN ISO 17011: 4.3.3. Akreditācijas institūcijas politikām un procedūrām jābūt nediskriminējošām un tās arī jāpārvalda nediskriminējošā veidā.</a:t>
            </a:r>
            <a:r>
              <a:rPr lang="lv-LV" altLang="en-US">
                <a:solidFill>
                  <a:srgbClr val="0000FF"/>
                </a:solidFill>
              </a:rPr>
              <a:t> </a:t>
            </a:r>
            <a:endParaRPr lang="en-GB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78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  <p:bldP spid="37891" grpId="0" build="p" animBg="1"/>
      <p:bldP spid="512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F26D76EC-5ED0-4CCE-95F9-7710757A31ED}" type="slidenum">
              <a:rPr lang="en-US" altLang="en-US"/>
              <a:pPr>
                <a:defRPr/>
              </a:pPr>
              <a:t>14</a:t>
            </a:fld>
            <a:endParaRPr lang="en-US" alt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76225" y="304800"/>
            <a:ext cx="8181975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Priekšlikumi LNAP lēmumam </a:t>
            </a:r>
            <a:endParaRPr lang="en-US" altLang="en-US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981201"/>
            <a:ext cx="7772400" cy="4144392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1800" dirty="0" smtClean="0">
                <a:solidFill>
                  <a:srgbClr val="0000FF"/>
                </a:solidFill>
              </a:rPr>
              <a:t>Labot iepriekšējās sēdes protokolu - </a:t>
            </a:r>
            <a:r>
              <a:rPr lang="lv-LV" altLang="en-US" sz="1800" dirty="0" smtClean="0"/>
              <a:t>EM vēstule</a:t>
            </a:r>
            <a:r>
              <a:rPr lang="lv-LV" altLang="en-US" sz="1900" dirty="0" smtClean="0"/>
              <a:t> Nr. 523-4-7167 no 08.09.2015 </a:t>
            </a:r>
            <a:endParaRPr lang="lv-LV" altLang="en-US" sz="1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2000" dirty="0"/>
              <a:t>Ieteikt uzraudzības struktūrām veikt </a:t>
            </a:r>
            <a:r>
              <a:rPr lang="lv-LV" altLang="en-US" sz="2000" dirty="0">
                <a:solidFill>
                  <a:srgbClr val="0000FF"/>
                </a:solidFill>
              </a:rPr>
              <a:t>neatkarīgu </a:t>
            </a:r>
            <a:r>
              <a:rPr lang="lv-LV" altLang="en-US" sz="2000" dirty="0" smtClean="0">
                <a:solidFill>
                  <a:srgbClr val="0000FF"/>
                </a:solidFill>
              </a:rPr>
              <a:t>ekspertīzi (sk. LNAP Nolikumu)</a:t>
            </a: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2000" dirty="0" smtClean="0"/>
              <a:t>Publicēt EA pēdējās novērtēšanas pārskatu</a:t>
            </a:r>
            <a:endParaRPr lang="lv-LV" altLang="en-US" sz="2000" dirty="0"/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1900" dirty="0" smtClean="0"/>
              <a:t>Ieteikt Ekonomikas ministrijai precizēt uzraudzības mehānismu</a:t>
            </a:r>
            <a:endParaRPr lang="lv-LV" altLang="en-US" sz="1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1900" dirty="0" smtClean="0">
                <a:solidFill>
                  <a:srgbClr val="0000FF"/>
                </a:solidFill>
              </a:rPr>
              <a:t>Revidēt LNAP nolikumu</a:t>
            </a:r>
            <a:r>
              <a:rPr lang="lv-LV" altLang="en-US" sz="1900" dirty="0" smtClean="0"/>
              <a:t> – kāda ir Padomes loma uzraudzībā pār </a:t>
            </a:r>
            <a:r>
              <a:rPr lang="lv-LV" altLang="en-US" sz="1900" smtClean="0"/>
              <a:t>akreditācijas procesu? </a:t>
            </a:r>
            <a:endParaRPr lang="lv-LV" altLang="en-US" sz="1900" dirty="0" smtClean="0"/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1900" dirty="0" smtClean="0"/>
              <a:t>Dot vērtējumu par </a:t>
            </a:r>
            <a:r>
              <a:rPr lang="lv-LV" altLang="en-US" sz="1900" dirty="0" smtClean="0">
                <a:solidFill>
                  <a:srgbClr val="0000FF"/>
                </a:solidFill>
              </a:rPr>
              <a:t>sistēmiskām neatbilstībām</a:t>
            </a:r>
            <a:r>
              <a:rPr lang="lv-LV" altLang="en-US" sz="1900" dirty="0" smtClean="0"/>
              <a:t> akreditācijas procesā </a:t>
            </a:r>
            <a:endParaRPr lang="lv-LV" altLang="en-US" sz="1800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5000"/>
              </a:lnSpc>
              <a:spcBef>
                <a:spcPct val="25000"/>
              </a:spcBef>
            </a:pPr>
            <a:r>
              <a:rPr lang="lv-LV" altLang="en-US" sz="1800" dirty="0" smtClean="0"/>
              <a:t>Vienā no nākamajām sēdēm izskatīt pārējo EM vēstulē </a:t>
            </a:r>
            <a:r>
              <a:rPr lang="lv-LV" altLang="en-US" sz="1900" dirty="0" smtClean="0"/>
              <a:t>Nr. 523-4-7167 no 08.09.2015 </a:t>
            </a:r>
            <a:r>
              <a:rPr lang="lv-LV" altLang="en-US" sz="1900" dirty="0" smtClean="0">
                <a:solidFill>
                  <a:srgbClr val="0000FF"/>
                </a:solidFill>
              </a:rPr>
              <a:t>ieteikto pasākumu</a:t>
            </a:r>
            <a:r>
              <a:rPr lang="lv-LV" altLang="en-US" sz="1900" dirty="0" smtClean="0"/>
              <a:t> izpildi</a:t>
            </a:r>
            <a:endParaRPr lang="en-US" altLang="en-US" sz="1800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nimBg="1"/>
      <p:bldP spid="3789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BA996B6D-E683-4503-BD79-5F991E1CEC51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1. Akreditācijas pakalpojumu vieta Eiropas Savienības pamatvērtību skalā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98625"/>
            <a:ext cx="7772400" cy="4608513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2000" smtClean="0"/>
              <a:t> </a:t>
            </a:r>
            <a:r>
              <a:rPr lang="lv-LV" altLang="en-US" sz="1800" smtClean="0"/>
              <a:t>Akreditācija ir atbilstības novērtēšanas hierarhijā augstākais un atbildīgākais posms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smtClean="0"/>
              <a:t> Tiek piešķirtas vai liegtas tiesības vērtēt produktu un pakalpojumu drošību un kvalitāti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smtClean="0"/>
              <a:t> Kļūdas akreditācijas procesā var liktenīgi ietekmēt</a:t>
            </a:r>
            <a:r>
              <a:rPr lang="lv-LV" altLang="en-US" sz="1800" b="1" smtClean="0"/>
              <a:t> </a:t>
            </a:r>
            <a:r>
              <a:rPr lang="lv-LV" altLang="en-US" sz="1800" smtClean="0"/>
              <a:t>atbilstības novērtēšanas</a:t>
            </a:r>
            <a:r>
              <a:rPr lang="lv-LV" altLang="en-US" sz="1800" b="1" smtClean="0"/>
              <a:t> </a:t>
            </a:r>
            <a:r>
              <a:rPr lang="lv-LV" altLang="en-US" sz="1800" smtClean="0"/>
              <a:t>procesu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  <a:buFontTx/>
              <a:buNone/>
            </a:pPr>
            <a:r>
              <a:rPr lang="lv-LV" altLang="en-US" sz="1800" smtClean="0">
                <a:solidFill>
                  <a:srgbClr val="0000FF"/>
                </a:solidFill>
              </a:rPr>
              <a:t>LVS EN ISO/IEC 17011:2004 , p. 4.3: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  <a:buFontTx/>
              <a:buNone/>
            </a:pPr>
            <a:r>
              <a:rPr lang="lv-LV" altLang="en-US" sz="1800" i="1" smtClean="0"/>
              <a:t> </a:t>
            </a:r>
            <a:r>
              <a:rPr lang="lv-LV" altLang="en-US" sz="1800" i="1" smtClean="0">
                <a:solidFill>
                  <a:srgbClr val="0000FF"/>
                </a:solidFill>
              </a:rPr>
              <a:t>Visa akreditācijas institūcijas personāla un komiteju, kas varētu ietekmēt akreditācijas procesu, rīcībai jābūt objektīvai un brīvai no jebkāda nepamatota komerciāla, finansiāla vai cita veida spiediena, kas varētu kompromitēt neieinteresētību</a:t>
            </a:r>
            <a:r>
              <a:rPr lang="lv-LV" altLang="en-US" sz="1800" smtClean="0"/>
              <a:t>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smtClean="0"/>
              <a:t> Raksturīgākie fakti no SIA „Latvijas Zinātņu akadēmijas Sertifikācijas centrs” (LZASC) pieredzes (sk. </a:t>
            </a:r>
            <a:r>
              <a:rPr lang="lv-LV" altLang="en-US" sz="1800" smtClean="0">
                <a:solidFill>
                  <a:srgbClr val="0000FF"/>
                </a:solidFill>
              </a:rPr>
              <a:t>tabulas p.p. no 1 līdz 4</a:t>
            </a:r>
            <a:r>
              <a:rPr lang="lv-LV" altLang="en-US" sz="1800" smtClean="0"/>
              <a:t>), ir jau ziņoti LNAP sēdēs 08.02.2014 un 29.04.2015</a:t>
            </a:r>
            <a:r>
              <a:rPr lang="lv-LV" altLang="en-US" sz="2000" smtClean="0"/>
              <a:t> 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154097" y="3064353"/>
            <a:ext cx="6591300" cy="390525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</a:pPr>
            <a:r>
              <a:rPr lang="lv-LV" altLang="en-US" sz="2000" dirty="0" smtClean="0">
                <a:solidFill>
                  <a:srgbClr val="CC3300"/>
                </a:solidFill>
              </a:rPr>
              <a:t>Ziņojuma mērķis – uzlabot akreditācijas procesu Latvijā!</a:t>
            </a:r>
            <a:endParaRPr lang="lv-LV" altLang="en-US" sz="20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  <p:bldP spid="41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AB479455-D98E-485D-8817-F9367D795427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304800"/>
            <a:ext cx="7772400" cy="954088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Raksturīgākie fakti par akreditācijas procesu 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92100" y="1362075"/>
            <a:ext cx="7772400" cy="4491038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endParaRPr lang="lv-LV" altLang="en-US" sz="1900" smtClean="0"/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endParaRPr lang="en-US" altLang="en-US" sz="1900" smtClean="0"/>
          </a:p>
        </p:txBody>
      </p:sp>
      <p:graphicFrame>
        <p:nvGraphicFramePr>
          <p:cNvPr id="54409" name="Group 137"/>
          <p:cNvGraphicFramePr>
            <a:graphicFrameLocks noGrp="1"/>
          </p:cNvGraphicFramePr>
          <p:nvPr/>
        </p:nvGraphicFramePr>
        <p:xfrm>
          <a:off x="1169988" y="1558925"/>
          <a:ext cx="6761162" cy="3903028"/>
        </p:xfrm>
        <a:graphic>
          <a:graphicData uri="http://schemas.openxmlformats.org/drawingml/2006/table">
            <a:tbl>
              <a:tblPr/>
              <a:tblGrid>
                <a:gridCol w="407987"/>
                <a:gridCol w="1063625"/>
                <a:gridCol w="2740025"/>
                <a:gridCol w="2549525"/>
              </a:tblGrid>
              <a:tr h="7286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Nr.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Normatīvas prasības pārkāpums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Notikuma apraksts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Atsauce uz apliecinājumu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86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R1: 8.2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 4.3.1;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4.3.4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Komerciālas informācijas nodo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 ieinteresētajai pusei akreditācijas novērtē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anas laikā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Sk. LZASC Valdes priek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sēdētāja ziņojumu LNAP 2014. g. 8. februāra sēdē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5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 7.12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Akreditācijas sfēras papla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inā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anai nav adekvātas procedūras, kas reglamentē 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 procesu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Sk. LZASC Valdes priek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sēdētāja ziņojuma, p.1 LNAP 2015. g. 29. aprīļa sēdē  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34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R2: 36. un 45.3 pants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Akreditācijas un paziņotās institūcijas statusa anulē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ana, pamatojoties uz kļūdainu Eiropas Regulas interpretāciju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Sk. LZASC Valdes priek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sēdētāja ziņojuma p.2 LNAP 2015. g. 29. aprīļa sēdē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86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S1:5.9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LATAK adresētās sūdzības netiek atbildētas vai netiek sniegtas atbildes pēc būtības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Sk. LZASC Valdes priek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sēdētāja ziņojuma p.3 LNAP 2015. g. 29. aprīļa sēdē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4407" name="Text Box 135"/>
          <p:cNvSpPr txBox="1">
            <a:spLocks noChangeArrowheads="1"/>
          </p:cNvSpPr>
          <p:nvPr/>
        </p:nvSpPr>
        <p:spPr bwMode="auto">
          <a:xfrm>
            <a:off x="487363" y="5640388"/>
            <a:ext cx="7450137" cy="10048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200">
                <a:solidFill>
                  <a:srgbClr val="0000FF"/>
                </a:solidFill>
              </a:rPr>
              <a:t>LNAP Latvijas Nacionālā akreditācijas padome; 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R1 – Eiropas Parlamenta un Padomes Regula Nr. 765/2008/EK 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R2 – Eiropas Parlamenta un Padomes Regula (ES) 305/2011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L1 – Latvijas Republikas likums par atbilstības novērtēšanu;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S1 – LVS EN ISO/IEC 17011:2004 Atbilstības novērtēšana. Vispārējās prasības akreditācijas institūcijām</a:t>
            </a:r>
            <a:endParaRPr lang="en-GB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9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4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4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5" grpId="0" build="p" animBg="1" autoUpdateAnimBg="0" advAuto="0"/>
      <p:bldP spid="54407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EAB885B8-9581-4C66-96E6-55EF12D3A8A8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63513"/>
            <a:ext cx="7772400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Raksturīgākie fakti par akreditācijas procesu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1387475"/>
            <a:ext cx="7772400" cy="4364038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endParaRPr lang="lv-LV" altLang="en-US" sz="1900" smtClean="0"/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endParaRPr lang="en-US" altLang="en-US" sz="1900" smtClean="0"/>
          </a:p>
        </p:txBody>
      </p:sp>
      <p:graphicFrame>
        <p:nvGraphicFramePr>
          <p:cNvPr id="56504" name="Group 184"/>
          <p:cNvGraphicFramePr>
            <a:graphicFrameLocks noGrp="1"/>
          </p:cNvGraphicFramePr>
          <p:nvPr/>
        </p:nvGraphicFramePr>
        <p:xfrm>
          <a:off x="1108075" y="1627188"/>
          <a:ext cx="6929438" cy="3895408"/>
        </p:xfrm>
        <a:graphic>
          <a:graphicData uri="http://schemas.openxmlformats.org/drawingml/2006/table">
            <a:tbl>
              <a:tblPr/>
              <a:tblGrid>
                <a:gridCol w="419100"/>
                <a:gridCol w="1089025"/>
                <a:gridCol w="2808288"/>
                <a:gridCol w="2613025"/>
              </a:tblGrid>
              <a:tr h="693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Nr.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Normatīvas prasības pārkāpums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Notikuma apraksts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Atsauce uz apliecinājumu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37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S1:5.9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Atbildē uz LZASC sūdzību LATAK direktore sniedz nepatiesu informāciju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Sk. LZASC Valdes priek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sēdētāja ziņojumu LNAP 2014. g. 8. februāra sēdē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40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R1: 9. pants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L1: 5. pants; p.13.1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Nav atbildes uz vēstulēm, kas adresētas akreditācijas procesa uzraudzības institūcijām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Vēstules, adresētas Ekonomikas ministrijai (24.02.2015, 10.04.2015, 16.06.2015)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S1:5.9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Nepatiesu ziņu snieg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 akreditācijas procesa uzraudzības amatpersonām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Pamatojums EM Valsts sekretāra atbildes vēstulei (08.09.2014) par LZASC sūdzību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05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R1: 9.7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S1:6.1.1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Nekompetence atbilžu sastādī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anā uz LZASC sūdzībām;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Regulas skaidrojumu pieprasī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 no Eiropas Komisijas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Valsts sekretāra vietnieka vēstule Eiropas Komisijai nr. 523-2-4509 no 04.06.2015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501" name="Text Box 181"/>
          <p:cNvSpPr txBox="1">
            <a:spLocks noChangeArrowheads="1"/>
          </p:cNvSpPr>
          <p:nvPr/>
        </p:nvSpPr>
        <p:spPr bwMode="auto">
          <a:xfrm>
            <a:off x="617538" y="5699125"/>
            <a:ext cx="7877175" cy="1004888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200">
                <a:solidFill>
                  <a:srgbClr val="0000FF"/>
                </a:solidFill>
              </a:rPr>
              <a:t>LNAP Latvijas Nacionālā akreditācijas padome; 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R1 – Eiropas Parlamenta un Padomes Regula Nr. 765/2008/EK 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R2 – Eiropas Parlamenta un Padomes Regula (ES) 305/2011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L1 – Latvijas Republikas likums par atbilstības novērtēšanu;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S1 – LVS EN ISO/IEC 17011:2004 Atbilstības novērtēšana. Vispārējās prasības akreditācijas institūcijām</a:t>
            </a:r>
            <a:endParaRPr lang="en-GB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9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6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6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5" grpId="0" build="p" animBg="1" autoUpdateAnimBg="0" advAuto="0"/>
      <p:bldP spid="56501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D428821D-2383-49B4-8F47-F574D471C295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107950"/>
            <a:ext cx="7772400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Raksturīgākie fakti par akreditācijas procesu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95325" y="1331913"/>
            <a:ext cx="7772400" cy="5413375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endParaRPr lang="lv-LV" altLang="en-US" sz="1900" smtClean="0"/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endParaRPr lang="en-US" altLang="en-US" sz="1900" smtClean="0"/>
          </a:p>
        </p:txBody>
      </p:sp>
      <p:graphicFrame>
        <p:nvGraphicFramePr>
          <p:cNvPr id="58557" name="Group 189"/>
          <p:cNvGraphicFramePr>
            <a:graphicFrameLocks noGrp="1"/>
          </p:cNvGraphicFramePr>
          <p:nvPr/>
        </p:nvGraphicFramePr>
        <p:xfrm>
          <a:off x="1254125" y="1463675"/>
          <a:ext cx="6853238" cy="4452939"/>
        </p:xfrm>
        <a:graphic>
          <a:graphicData uri="http://schemas.openxmlformats.org/drawingml/2006/table">
            <a:tbl>
              <a:tblPr/>
              <a:tblGrid>
                <a:gridCol w="504825"/>
                <a:gridCol w="1023938"/>
                <a:gridCol w="2900362"/>
                <a:gridCol w="2424113"/>
              </a:tblGrid>
              <a:tr h="7445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Nr.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Normatīvas prasības pārkāpums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Notikuma apraksts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Atsauce uz apliecinājumu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1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 5.4.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LZASC Valdes priek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sēdētāja ziņojumi LNAP sēdēs netiek protokolēti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LNAP sēžu (08.02.2014) un 29.04.2015) protokoli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40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R1: 9. pants;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 7.10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LATAK lēmumi jāpārsūdz administratīvajā tiesā, akreditācijas process ārpus LR Ekonomikas ministrijas jurisdikcijas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Procedūra LATAK D.014-08/06.2014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52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R1: 9. pants;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S1:4.3.1, 4.3.3 un 4.3.4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Uzraudzībā pār akreditācijas procesu netiek izpildītas akreditācijas pamatprasības: godīga, neietekmēta un nediskriminēta novērtē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ana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Akreditācijas politikas jautājums!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 vēstule (Nr. 523-4-7167 no 08.09.2015) uz LZASC sūdzību. Visu 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š</a:t>
                      </a: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ajā kolonā minēto apliecinājumu kopums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75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R1:12.3 pants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Atteikums informēt par LATAK salīdzinošas pārskatīšanas rezultātiem</a:t>
                      </a:r>
                      <a:r>
                        <a:rPr kumimoji="0" lang="en-GB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lv-LV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1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eaLnBrk="0" hangingPunct="0">
                        <a:spcBef>
                          <a:spcPct val="20000"/>
                        </a:spcBef>
                        <a:buClr>
                          <a:srgbClr val="0000FF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buClr>
                          <a:schemeClr val="tx2"/>
                        </a:buClr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lv-LV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</a:rPr>
                        <a:t>EM Iekšējā tirgus dept. Atbilstības novērtēšanas nodaļas 19.10.2015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508" name="Text Box 140"/>
          <p:cNvSpPr txBox="1">
            <a:spLocks noChangeArrowheads="1"/>
          </p:cNvSpPr>
          <p:nvPr/>
        </p:nvSpPr>
        <p:spPr bwMode="auto">
          <a:xfrm>
            <a:off x="514350" y="5649913"/>
            <a:ext cx="7604125" cy="1004887"/>
          </a:xfrm>
          <a:prstGeom prst="rect">
            <a:avLst/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200">
                <a:solidFill>
                  <a:srgbClr val="0000FF"/>
                </a:solidFill>
              </a:rPr>
              <a:t>LNAP Latvijas Nacionālā akreditācijas padome; 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R1 – Eiropas Parlamenta un Padomes Regula Nr. 765/2008/EK 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R2 – Eiropas Parlamenta un Padomes Regula (ES) 305/2011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L1 – Latvijas Republikas likums par atbilstības novērtēšanu;</a:t>
            </a:r>
          </a:p>
          <a:p>
            <a:r>
              <a:rPr lang="lv-LV" altLang="en-US" sz="1200">
                <a:solidFill>
                  <a:srgbClr val="0000FF"/>
                </a:solidFill>
              </a:rPr>
              <a:t>S1 – LVS EN ISO/IEC 17011:2004 Atbilstības novērtēšana. Vispārējās prasības akreditācijas institūcijām</a:t>
            </a:r>
            <a:endParaRPr lang="en-GB" altLang="en-US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9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8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 autoUpdateAnimBg="0"/>
      <p:bldP spid="18435" grpId="0" build="p" animBg="1" autoUpdateAnimBg="0" advAuto="0"/>
      <p:bldP spid="5850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92BA2C24-05AD-4A7A-9A82-56C14583EF46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7350" y="304800"/>
            <a:ext cx="8353425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Komentāri par faktiem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4675" y="1595437"/>
            <a:ext cx="7772400" cy="4246069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dirty="0" smtClean="0"/>
              <a:t> LATAK adresētās sūdzības tiek atbildētas vienveidīgi visās instancēs, vienāds izteiksmes veids 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dirty="0" smtClean="0"/>
              <a:t> Atbildes ievadā – “šī vēstule ir atbilde par iesniegtajām sūdzībām”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800" dirty="0" smtClean="0"/>
              <a:t> Vēstules turpinājumā viens no sekojošiem paņēmieniem vai to kombinācija (atsauces uz 1. </a:t>
            </a:r>
            <a:r>
              <a:rPr lang="lv-LV" altLang="en-US" sz="1800" smtClean="0"/>
              <a:t>tabulas punktiem) :</a:t>
            </a:r>
            <a:endParaRPr lang="lv-LV" altLang="en-US" sz="1800" dirty="0" smtClean="0"/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atbildes ne pēc būtības (p.4)</a:t>
            </a:r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slēdzieni nav pamatoti ar atsaucēm uz dokumentiem (p.4)</a:t>
            </a:r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tiek citēti apjomīgi teksti par vispārzināmām un neapstrīdētām prasībām no administratīvo procesu aktiem, LATAK procedūrām (p.4);</a:t>
            </a:r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pretrunīga informācija dažādās vēstulēs (p.3)</a:t>
            </a:r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atsauce uz iepriekš izsūtītām vēstulēm  - ir jau sniegta atbilde (p.3)</a:t>
            </a:r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sūdzība tiek noliegta pat ar nepatiesiem faktiem (p.7);</a:t>
            </a:r>
          </a:p>
          <a:p>
            <a:pPr marL="1089025" lvl="1" eaLnBrk="1" hangingPunct="1">
              <a:lnSpc>
                <a:spcPct val="95000"/>
              </a:lnSpc>
              <a:spcBef>
                <a:spcPct val="30000"/>
              </a:spcBef>
              <a:buClr>
                <a:srgbClr val="CC3300"/>
              </a:buClr>
              <a:buSzPct val="80000"/>
              <a:buFont typeface="Wingdings" pitchFamily="2" charset="2"/>
              <a:buChar char="ü"/>
            </a:pPr>
            <a:r>
              <a:rPr lang="lv-LV" altLang="en-US" sz="1600" dirty="0" smtClean="0">
                <a:solidFill>
                  <a:srgbClr val="0000FF"/>
                </a:solidFill>
              </a:rPr>
              <a:t>regulas vai standartu prasības tiek tendenciozi interpretētas (</a:t>
            </a:r>
            <a:r>
              <a:rPr lang="lv-LV" altLang="en-US" sz="1600" dirty="0" err="1" smtClean="0">
                <a:solidFill>
                  <a:srgbClr val="0000FF"/>
                </a:solidFill>
              </a:rPr>
              <a:t>p.p</a:t>
            </a:r>
            <a:r>
              <a:rPr lang="lv-LV" altLang="en-US" sz="1600" dirty="0" smtClean="0">
                <a:solidFill>
                  <a:srgbClr val="0000FF"/>
                </a:solidFill>
              </a:rPr>
              <a:t>. 1-4)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9C3628E-E31C-4BAA-9EDC-E40433F38E41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9725" y="115888"/>
            <a:ext cx="7824788" cy="98425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2. Akreditācijas procesa uzraudzība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0688" y="1349375"/>
            <a:ext cx="7772400" cy="1503363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15000"/>
              </a:spcBef>
            </a:pPr>
            <a:r>
              <a:rPr lang="lv-LV" altLang="en-US" sz="1800" smtClean="0"/>
              <a:t>  </a:t>
            </a:r>
            <a:r>
              <a:rPr lang="lv-LV" altLang="en-US" sz="2000" smtClean="0"/>
              <a:t>Eiropas Parlamenta un Padomes Regula Nr. 765/2008/EK - </a:t>
            </a:r>
            <a:r>
              <a:rPr lang="lv-LV" altLang="en-US" sz="2000" smtClean="0">
                <a:solidFill>
                  <a:srgbClr val="CC3300"/>
                </a:solidFill>
              </a:rPr>
              <a:t>tiesiskais pamats</a:t>
            </a:r>
            <a:r>
              <a:rPr lang="lv-LV" altLang="en-US" sz="2000" smtClean="0"/>
              <a:t> akreditācijas procesa uzraudzībai </a:t>
            </a:r>
          </a:p>
          <a:p>
            <a:pPr marL="265113" indent="0" eaLnBrk="1" hangingPunct="1">
              <a:lnSpc>
                <a:spcPct val="95000"/>
              </a:lnSpc>
              <a:spcBef>
                <a:spcPct val="15000"/>
              </a:spcBef>
            </a:pPr>
            <a:r>
              <a:rPr lang="lv-LV" altLang="en-US" sz="2000" smtClean="0"/>
              <a:t> 8. pants: </a:t>
            </a:r>
            <a:r>
              <a:rPr lang="lv-LV" altLang="en-US" sz="2000" i="1" smtClean="0"/>
              <a:t>Prasības valsts akreditācijas struktūrām</a:t>
            </a:r>
            <a:r>
              <a:rPr lang="lv-LV" altLang="en-US" sz="2000" smtClean="0"/>
              <a:t> </a:t>
            </a:r>
          </a:p>
          <a:p>
            <a:pPr marL="265113" indent="0" eaLnBrk="1" hangingPunct="1">
              <a:lnSpc>
                <a:spcPct val="95000"/>
              </a:lnSpc>
              <a:spcBef>
                <a:spcPct val="15000"/>
              </a:spcBef>
            </a:pPr>
            <a:r>
              <a:rPr lang="lv-LV" altLang="en-US" sz="2000" smtClean="0"/>
              <a:t> 9. pants: </a:t>
            </a:r>
            <a:r>
              <a:rPr lang="lv-LV" altLang="en-US" sz="2000" i="1" smtClean="0"/>
              <a:t>Atbilstība prasībām</a:t>
            </a:r>
            <a:r>
              <a:rPr lang="lv-LV" altLang="en-US" sz="2700" i="1" smtClean="0"/>
              <a:t> </a:t>
            </a:r>
            <a:r>
              <a:rPr lang="lv-LV" altLang="en-US" sz="2700" smtClean="0"/>
              <a:t> </a:t>
            </a:r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420688" y="2946400"/>
            <a:ext cx="7939087" cy="925513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 altLang="en-US" sz="1800">
                <a:solidFill>
                  <a:srgbClr val="0000FF"/>
                </a:solidFill>
              </a:rPr>
              <a:t>Regulas 9.2 pants: </a:t>
            </a:r>
            <a:r>
              <a:rPr lang="lv-LV" altLang="en-US" sz="1800" i="1">
                <a:solidFill>
                  <a:srgbClr val="0000FF"/>
                </a:solidFill>
              </a:rPr>
              <a:t>Dalībvalsts </a:t>
            </a:r>
            <a:r>
              <a:rPr lang="lv-LV" altLang="en-US" sz="1800" i="1">
                <a:solidFill>
                  <a:srgbClr val="CC3300"/>
                </a:solidFill>
              </a:rPr>
              <a:t>regulāri uzrauga</a:t>
            </a:r>
            <a:r>
              <a:rPr lang="lv-LV" altLang="en-US" sz="1800" i="1">
                <a:solidFill>
                  <a:srgbClr val="0000FF"/>
                </a:solidFill>
              </a:rPr>
              <a:t> savas valsts akreditācijas struktūras, lai nodrošinātu, ka tās nepārtraukti izpilda 8. pantā noteiktās prasības.</a:t>
            </a:r>
            <a:endParaRPr lang="en-GB" altLang="en-US" sz="1800" i="1">
              <a:solidFill>
                <a:srgbClr val="0000FF"/>
              </a:solidFill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404813" y="5795963"/>
            <a:ext cx="7870825" cy="925512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800">
                <a:solidFill>
                  <a:srgbClr val="0000FF"/>
                </a:solidFill>
              </a:rPr>
              <a:t>Regulas 9. 4. </a:t>
            </a:r>
            <a:r>
              <a:rPr lang="lv-LV" altLang="en-US" sz="1800" i="1">
                <a:solidFill>
                  <a:srgbClr val="0000FF"/>
                </a:solidFill>
              </a:rPr>
              <a:t>Valsts akreditācijas struktūrām ir izstrādātas procedūras, kas</a:t>
            </a:r>
          </a:p>
          <a:p>
            <a:r>
              <a:rPr lang="lv-LV" altLang="en-US" sz="1800" i="1">
                <a:solidFill>
                  <a:srgbClr val="0000FF"/>
                </a:solidFill>
              </a:rPr>
              <a:t>vajadzīgas, lai izskatītu </a:t>
            </a:r>
            <a:r>
              <a:rPr lang="lv-LV" altLang="en-US" sz="1800" i="1">
                <a:solidFill>
                  <a:srgbClr val="CC3300"/>
                </a:solidFill>
              </a:rPr>
              <a:t>sūdzības par atbilstības novērtēšanas</a:t>
            </a:r>
          </a:p>
          <a:p>
            <a:r>
              <a:rPr lang="lv-LV" altLang="en-US" sz="1800" i="1">
                <a:solidFill>
                  <a:srgbClr val="CC3300"/>
                </a:solidFill>
              </a:rPr>
              <a:t>struktūrām</a:t>
            </a:r>
            <a:r>
              <a:rPr lang="lv-LV" altLang="en-US" sz="1800" i="1">
                <a:solidFill>
                  <a:srgbClr val="0000FF"/>
                </a:solidFill>
              </a:rPr>
              <a:t>, kuras tās ir akreditējušas. 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450850" y="4746625"/>
            <a:ext cx="7870825" cy="925513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800">
                <a:solidFill>
                  <a:srgbClr val="0000FF"/>
                </a:solidFill>
              </a:rPr>
              <a:t>Regulas 14.2: </a:t>
            </a:r>
            <a:r>
              <a:rPr lang="lv-LV" altLang="en-US" sz="1800" i="1">
                <a:solidFill>
                  <a:srgbClr val="0000FF"/>
                </a:solidFill>
              </a:rPr>
              <a:t>Struktūra, kurai jāsaņem atzīšana saskaņā ar 1. punktu,</a:t>
            </a:r>
          </a:p>
          <a:p>
            <a:r>
              <a:rPr lang="lv-LV" altLang="en-US" sz="1800" i="1">
                <a:solidFill>
                  <a:srgbClr val="0000FF"/>
                </a:solidFill>
              </a:rPr>
              <a:t>noslēdz ar Komisiju nolīgumu</a:t>
            </a:r>
            <a:r>
              <a:rPr lang="lv-LV" altLang="en-US" sz="1800">
                <a:solidFill>
                  <a:srgbClr val="0000FF"/>
                </a:solidFill>
              </a:rPr>
              <a:t>.</a:t>
            </a:r>
          </a:p>
          <a:p>
            <a:r>
              <a:rPr lang="lv-LV" altLang="en-US" sz="1800">
                <a:solidFill>
                  <a:srgbClr val="0000FF"/>
                </a:solidFill>
              </a:rPr>
              <a:t>Regulas 14.3. </a:t>
            </a:r>
            <a:r>
              <a:rPr lang="lv-LV" altLang="en-US" sz="1800" i="1">
                <a:solidFill>
                  <a:srgbClr val="0000FF"/>
                </a:solidFill>
              </a:rPr>
              <a:t>Komisija un attiecīgā struktūra </a:t>
            </a:r>
            <a:r>
              <a:rPr lang="lv-LV" altLang="en-US" sz="1800" i="1">
                <a:solidFill>
                  <a:srgbClr val="CC3300"/>
                </a:solidFill>
              </a:rPr>
              <a:t>publisko šo nolīgumu</a:t>
            </a:r>
            <a:r>
              <a:rPr lang="lv-LV" altLang="en-US" sz="18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431800" y="4010025"/>
            <a:ext cx="7891463" cy="650875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800">
                <a:solidFill>
                  <a:srgbClr val="0000FF"/>
                </a:solidFill>
              </a:rPr>
              <a:t>Regulas 12.3 pants: </a:t>
            </a:r>
            <a:r>
              <a:rPr lang="lv-LV" altLang="en-US" sz="1800" i="1">
                <a:solidFill>
                  <a:srgbClr val="0000FF"/>
                </a:solidFill>
              </a:rPr>
              <a:t>Katra valsts akreditācijas struktūra </a:t>
            </a:r>
            <a:r>
              <a:rPr lang="lv-LV" altLang="en-US" sz="1800" i="1">
                <a:solidFill>
                  <a:srgbClr val="CC3300"/>
                </a:solidFill>
              </a:rPr>
              <a:t>regulāri publicē</a:t>
            </a:r>
            <a:r>
              <a:rPr lang="lv-LV" altLang="en-US" sz="1800" i="1">
                <a:solidFill>
                  <a:srgbClr val="0000FF"/>
                </a:solidFill>
              </a:rPr>
              <a:t> informāciju par savas salīdzinošās pārskatīšanas rezultātiem.</a:t>
            </a:r>
            <a:endParaRPr lang="en-GB" altLang="en-US" sz="1800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4F862B74-074B-4650-AEBB-62E4E95095DC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39725" y="115888"/>
            <a:ext cx="7824788" cy="98425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2. Akreditācijas procesa uzraudzība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0688" y="1349375"/>
            <a:ext cx="7772400" cy="1503363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15000"/>
              </a:spcBef>
            </a:pPr>
            <a:r>
              <a:rPr lang="lv-LV" altLang="en-US" sz="1800" smtClean="0"/>
              <a:t>  </a:t>
            </a:r>
            <a:r>
              <a:rPr lang="lv-LV" altLang="en-US" sz="2000" smtClean="0"/>
              <a:t>Eiropas Parlamenta un Padomes Regula Nr. 765/2008/EK - </a:t>
            </a:r>
            <a:r>
              <a:rPr lang="lv-LV" altLang="en-US" sz="2000" smtClean="0">
                <a:solidFill>
                  <a:srgbClr val="CC3300"/>
                </a:solidFill>
              </a:rPr>
              <a:t>tiesiskais pamats</a:t>
            </a:r>
            <a:r>
              <a:rPr lang="lv-LV" altLang="en-US" sz="2000" smtClean="0"/>
              <a:t> akreditācijas procesa uzraudzībai </a:t>
            </a:r>
          </a:p>
          <a:p>
            <a:pPr marL="265113" indent="0" eaLnBrk="1" hangingPunct="1">
              <a:lnSpc>
                <a:spcPct val="95000"/>
              </a:lnSpc>
              <a:spcBef>
                <a:spcPct val="15000"/>
              </a:spcBef>
            </a:pPr>
            <a:r>
              <a:rPr lang="lv-LV" altLang="en-US" sz="2000" smtClean="0"/>
              <a:t> 8. pants: </a:t>
            </a:r>
            <a:r>
              <a:rPr lang="lv-LV" altLang="en-US" sz="2000" i="1" smtClean="0"/>
              <a:t>Prasības valsts akreditācijas struktūrām</a:t>
            </a:r>
            <a:r>
              <a:rPr lang="lv-LV" altLang="en-US" sz="2000" smtClean="0"/>
              <a:t> </a:t>
            </a:r>
          </a:p>
          <a:p>
            <a:pPr marL="265113" indent="0" eaLnBrk="1" hangingPunct="1">
              <a:lnSpc>
                <a:spcPct val="95000"/>
              </a:lnSpc>
              <a:spcBef>
                <a:spcPct val="15000"/>
              </a:spcBef>
            </a:pPr>
            <a:r>
              <a:rPr lang="lv-LV" altLang="en-US" sz="2000" smtClean="0"/>
              <a:t> 9. pants: </a:t>
            </a:r>
            <a:r>
              <a:rPr lang="lv-LV" altLang="en-US" sz="2000" i="1" smtClean="0"/>
              <a:t>Atbilstība prasībām</a:t>
            </a:r>
            <a:r>
              <a:rPr lang="lv-LV" altLang="en-US" sz="2700" i="1" smtClean="0"/>
              <a:t> </a:t>
            </a:r>
            <a:r>
              <a:rPr lang="lv-LV" altLang="en-US" sz="2700" smtClean="0"/>
              <a:t> </a:t>
            </a: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457200" y="3171825"/>
            <a:ext cx="7939088" cy="925513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lv-LV" altLang="en-US" sz="1800">
                <a:solidFill>
                  <a:srgbClr val="0000FF"/>
                </a:solidFill>
              </a:rPr>
              <a:t>Regulas 9.2 pants: </a:t>
            </a:r>
            <a:r>
              <a:rPr lang="lv-LV" altLang="en-US" sz="1800" i="1">
                <a:solidFill>
                  <a:srgbClr val="0000FF"/>
                </a:solidFill>
              </a:rPr>
              <a:t>Dalībvalsts </a:t>
            </a:r>
            <a:r>
              <a:rPr lang="lv-LV" altLang="en-US" sz="1800" i="1">
                <a:solidFill>
                  <a:srgbClr val="CC3300"/>
                </a:solidFill>
              </a:rPr>
              <a:t>regulāri uzrauga</a:t>
            </a:r>
            <a:r>
              <a:rPr lang="lv-LV" altLang="en-US" sz="1800" i="1">
                <a:solidFill>
                  <a:srgbClr val="0000FF"/>
                </a:solidFill>
              </a:rPr>
              <a:t> savas valsts akreditācijas struktūras, lai nodrošinātu, ka tās nepārtraukti izpilda 8. pantā noteiktās prasības.</a:t>
            </a:r>
            <a:endParaRPr lang="en-GB" altLang="en-US" sz="1800" i="1">
              <a:solidFill>
                <a:srgbClr val="0000FF"/>
              </a:solidFill>
            </a:endParaRP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>
            <a:off x="441325" y="5330825"/>
            <a:ext cx="7870825" cy="925513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800">
                <a:solidFill>
                  <a:srgbClr val="0000FF"/>
                </a:solidFill>
              </a:rPr>
              <a:t>Regulas 14.2: </a:t>
            </a:r>
            <a:r>
              <a:rPr lang="lv-LV" altLang="en-US" sz="1800" i="1">
                <a:solidFill>
                  <a:srgbClr val="0000FF"/>
                </a:solidFill>
              </a:rPr>
              <a:t>Struktūra, kurai jāsaņem atzīšana saskaņā ar 1. punktu,</a:t>
            </a:r>
          </a:p>
          <a:p>
            <a:r>
              <a:rPr lang="lv-LV" altLang="en-US" sz="1800" i="1">
                <a:solidFill>
                  <a:srgbClr val="0000FF"/>
                </a:solidFill>
              </a:rPr>
              <a:t>noslēdz ar Komisiju nolīgumu</a:t>
            </a:r>
            <a:r>
              <a:rPr lang="lv-LV" altLang="en-US" sz="1800">
                <a:solidFill>
                  <a:srgbClr val="0000FF"/>
                </a:solidFill>
              </a:rPr>
              <a:t>.</a:t>
            </a:r>
          </a:p>
          <a:p>
            <a:r>
              <a:rPr lang="lv-LV" altLang="en-US" sz="1800">
                <a:solidFill>
                  <a:srgbClr val="0000FF"/>
                </a:solidFill>
              </a:rPr>
              <a:t>Regulas 14.3. </a:t>
            </a:r>
            <a:r>
              <a:rPr lang="lv-LV" altLang="en-US" sz="1800" i="1">
                <a:solidFill>
                  <a:srgbClr val="0000FF"/>
                </a:solidFill>
              </a:rPr>
              <a:t>Komisija un attiecīgā struktūra </a:t>
            </a:r>
            <a:r>
              <a:rPr lang="lv-LV" altLang="en-US" sz="1800" i="1">
                <a:solidFill>
                  <a:srgbClr val="CC3300"/>
                </a:solidFill>
              </a:rPr>
              <a:t>publisko šo nolīgumu</a:t>
            </a:r>
            <a:r>
              <a:rPr lang="lv-LV" altLang="en-US" sz="180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450850" y="4376738"/>
            <a:ext cx="7891463" cy="650875"/>
          </a:xfrm>
          <a:prstGeom prst="rect">
            <a:avLst/>
          </a:prstGeom>
          <a:solidFill>
            <a:schemeClr val="hlink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lv-LV" altLang="en-US" sz="1800">
                <a:solidFill>
                  <a:srgbClr val="0000FF"/>
                </a:solidFill>
              </a:rPr>
              <a:t>Regulas 12.3 pants: </a:t>
            </a:r>
            <a:r>
              <a:rPr lang="lv-LV" altLang="en-US" sz="1800" i="1">
                <a:solidFill>
                  <a:srgbClr val="0000FF"/>
                </a:solidFill>
              </a:rPr>
              <a:t>Katra valsts akreditācijas struktūra </a:t>
            </a:r>
            <a:r>
              <a:rPr lang="lv-LV" altLang="en-US" sz="1800" i="1">
                <a:solidFill>
                  <a:srgbClr val="CC3300"/>
                </a:solidFill>
              </a:rPr>
              <a:t>regulāri publicē</a:t>
            </a:r>
            <a:r>
              <a:rPr lang="lv-LV" altLang="en-US" sz="1800" i="1">
                <a:solidFill>
                  <a:srgbClr val="0000FF"/>
                </a:solidFill>
              </a:rPr>
              <a:t> informāciju par savas salīdzinošās pārskatīšanas rezultātiem.</a:t>
            </a:r>
            <a:endParaRPr lang="en-GB" altLang="en-US" sz="1800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pPr>
              <a:defRPr/>
            </a:pPr>
            <a:fld id="{780E7EB9-A0C2-4B3A-BA0C-08A300560417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7350" y="304800"/>
            <a:ext cx="8353425" cy="1143000"/>
          </a:xfrm>
          <a:solidFill>
            <a:srgbClr val="F8FD3D"/>
          </a:solidFill>
        </p:spPr>
        <p:txBody>
          <a:bodyPr/>
          <a:lstStyle/>
          <a:p>
            <a:pPr eaLnBrk="1" hangingPunct="1"/>
            <a:r>
              <a:rPr lang="lv-LV" altLang="en-US" smtClean="0"/>
              <a:t>3. Uzraudzības izpildījuma kritēriji </a:t>
            </a:r>
            <a:endParaRPr lang="en-US" altLang="en-US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74675" y="1595438"/>
            <a:ext cx="7772400" cy="4098925"/>
          </a:xfrm>
        </p:spPr>
        <p:txBody>
          <a:bodyPr/>
          <a:lstStyle/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2000" smtClean="0"/>
              <a:t> </a:t>
            </a:r>
            <a:r>
              <a:rPr lang="lv-LV" altLang="en-US" sz="1900" smtClean="0"/>
              <a:t>Uzraudzība pār akreditācijas procesu LR Ekonomikas ministrijai </a:t>
            </a:r>
            <a:endParaRPr lang="lv-LV" altLang="en-US" sz="2000" smtClean="0"/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2000" smtClean="0"/>
              <a:t> </a:t>
            </a:r>
            <a:r>
              <a:rPr lang="lv-LV" altLang="en-US" sz="1900" smtClean="0"/>
              <a:t>Latvijas Republikas likums par atbilstības novērtēšanu, 13.2. pants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Nav noteikts konkrēts mehānisms, ministrijas struktūrvienība vai amatpersona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Ekonomikas ministrei adresētās sūdzības pāradresētas ga</a:t>
            </a:r>
            <a:r>
              <a:rPr lang="en-US" altLang="en-US" sz="1900" smtClean="0"/>
              <a:t>n</a:t>
            </a:r>
            <a:r>
              <a:rPr lang="lv-LV" altLang="en-US" sz="1900" smtClean="0"/>
              <a:t> Ekonomikas ministrijas valsts sekretāra vietniekam, gan valsts sekretāram</a:t>
            </a:r>
          </a:p>
          <a:p>
            <a:pPr marL="265113" indent="0" eaLnBrk="1" hangingPunct="1">
              <a:lnSpc>
                <a:spcPct val="95000"/>
              </a:lnSpc>
              <a:spcBef>
                <a:spcPct val="30000"/>
              </a:spcBef>
            </a:pPr>
            <a:r>
              <a:rPr lang="lv-LV" altLang="en-US" sz="1900" smtClean="0"/>
              <a:t> Atbilžu sagatavošanu vieniem un tiem pašiem Iekšējā tirgus departamenta Atbilstības novērtēšanas diviem darbiniekiem: </a:t>
            </a:r>
            <a:endParaRPr lang="lv-LV" altLang="en-US" sz="2000" smtClean="0"/>
          </a:p>
          <a:p>
            <a:pPr marL="623888" lvl="1" indent="-179388" eaLnBrk="1" hangingPunct="1">
              <a:lnSpc>
                <a:spcPct val="95000"/>
              </a:lnSpc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lv-LV" altLang="en-US" sz="1900" smtClean="0">
                <a:solidFill>
                  <a:srgbClr val="0000FF"/>
                </a:solidFill>
              </a:rPr>
              <a:t>Uz sūdzībām izvairīgas un novēlots atbildes,</a:t>
            </a:r>
          </a:p>
          <a:p>
            <a:pPr marL="623888" lvl="1" indent="-179388" eaLnBrk="1" hangingPunct="1">
              <a:lnSpc>
                <a:spcPct val="95000"/>
              </a:lnSpc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lv-LV" altLang="en-US" sz="1800" smtClean="0">
                <a:solidFill>
                  <a:srgbClr val="0000FF"/>
                </a:solidFill>
              </a:rPr>
              <a:t>Ne par visiem sūdzības punktiem, </a:t>
            </a:r>
          </a:p>
          <a:p>
            <a:pPr marL="623888" lvl="1" indent="-179388" eaLnBrk="1" hangingPunct="1">
              <a:lnSpc>
                <a:spcPct val="95000"/>
              </a:lnSpc>
              <a:spcBef>
                <a:spcPct val="30000"/>
              </a:spcBef>
              <a:buSzPct val="75000"/>
              <a:buFont typeface="Wingdings" pitchFamily="2" charset="2"/>
              <a:buChar char="ü"/>
            </a:pPr>
            <a:r>
              <a:rPr lang="lv-LV" altLang="en-US" sz="1800" smtClean="0">
                <a:solidFill>
                  <a:srgbClr val="0000FF"/>
                </a:solidFill>
              </a:rPr>
              <a:t>Sniegti nepatiesi fakti</a:t>
            </a:r>
            <a:r>
              <a:rPr lang="lv-LV" altLang="en-US" sz="1800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9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build="p" animBg="1"/>
    </p:bldLst>
  </p:timing>
</p:sld>
</file>

<file path=ppt/theme/theme1.xml><?xml version="1.0" encoding="utf-8"?>
<a:theme xmlns:a="http://schemas.openxmlformats.org/drawingml/2006/main" name="STK-13 14-10-2015 Template">
  <a:themeElements>
    <a:clrScheme name="World-Map 12">
      <a:dk1>
        <a:srgbClr val="FFFF99"/>
      </a:dk1>
      <a:lt1>
        <a:srgbClr val="FFFFFF"/>
      </a:lt1>
      <a:dk2>
        <a:srgbClr val="FFFF66"/>
      </a:dk2>
      <a:lt2>
        <a:srgbClr val="808080"/>
      </a:lt2>
      <a:accent1>
        <a:srgbClr val="0092C7"/>
      </a:accent1>
      <a:accent2>
        <a:srgbClr val="007DC0"/>
      </a:accent2>
      <a:accent3>
        <a:srgbClr val="FFFFFF"/>
      </a:accent3>
      <a:accent4>
        <a:srgbClr val="DADA82"/>
      </a:accent4>
      <a:accent5>
        <a:srgbClr val="AAC7E0"/>
      </a:accent5>
      <a:accent6>
        <a:srgbClr val="0071AE"/>
      </a:accent6>
      <a:hlink>
        <a:srgbClr val="FFFF66"/>
      </a:hlink>
      <a:folHlink>
        <a:srgbClr val="FFFF99"/>
      </a:folHlink>
    </a:clrScheme>
    <a:fontScheme name="World-Map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orld-Ma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-Ma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8">
        <a:dk1>
          <a:srgbClr val="808080"/>
        </a:dk1>
        <a:lt1>
          <a:srgbClr val="FFCCFF"/>
        </a:lt1>
        <a:dk2>
          <a:srgbClr val="FFCCCC"/>
        </a:dk2>
        <a:lt2>
          <a:srgbClr val="FFFFFF"/>
        </a:lt2>
        <a:accent1>
          <a:srgbClr val="990066"/>
        </a:accent1>
        <a:accent2>
          <a:srgbClr val="9C001A"/>
        </a:accent2>
        <a:accent3>
          <a:srgbClr val="FFE2E2"/>
        </a:accent3>
        <a:accent4>
          <a:srgbClr val="DAAEDA"/>
        </a:accent4>
        <a:accent5>
          <a:srgbClr val="CAAAB8"/>
        </a:accent5>
        <a:accent6>
          <a:srgbClr val="8D0016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orld-Map 9">
        <a:dk1>
          <a:srgbClr val="FFFF99"/>
        </a:dk1>
        <a:lt1>
          <a:srgbClr val="FFFFFF"/>
        </a:lt1>
        <a:dk2>
          <a:srgbClr val="FFFF66"/>
        </a:dk2>
        <a:lt2>
          <a:srgbClr val="808080"/>
        </a:lt2>
        <a:accent1>
          <a:srgbClr val="0092C7"/>
        </a:accent1>
        <a:accent2>
          <a:srgbClr val="99FF99"/>
        </a:accent2>
        <a:accent3>
          <a:srgbClr val="FFFFFF"/>
        </a:accent3>
        <a:accent4>
          <a:srgbClr val="DADA82"/>
        </a:accent4>
        <a:accent5>
          <a:srgbClr val="AAC7E0"/>
        </a:accent5>
        <a:accent6>
          <a:srgbClr val="8AE78A"/>
        </a:accent6>
        <a:hlink>
          <a:srgbClr val="FFFF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10">
        <a:dk1>
          <a:srgbClr val="FFFF99"/>
        </a:dk1>
        <a:lt1>
          <a:srgbClr val="FFFFFF"/>
        </a:lt1>
        <a:dk2>
          <a:srgbClr val="FFFF66"/>
        </a:dk2>
        <a:lt2>
          <a:srgbClr val="808080"/>
        </a:lt2>
        <a:accent1>
          <a:srgbClr val="0092C7"/>
        </a:accent1>
        <a:accent2>
          <a:srgbClr val="007DC0"/>
        </a:accent2>
        <a:accent3>
          <a:srgbClr val="FFFFFF"/>
        </a:accent3>
        <a:accent4>
          <a:srgbClr val="DADA82"/>
        </a:accent4>
        <a:accent5>
          <a:srgbClr val="AAC7E0"/>
        </a:accent5>
        <a:accent6>
          <a:srgbClr val="0071AE"/>
        </a:accent6>
        <a:hlink>
          <a:srgbClr val="FFFF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11">
        <a:dk1>
          <a:srgbClr val="FFFF99"/>
        </a:dk1>
        <a:lt1>
          <a:srgbClr val="FFFFFF"/>
        </a:lt1>
        <a:dk2>
          <a:srgbClr val="FFFF66"/>
        </a:dk2>
        <a:lt2>
          <a:srgbClr val="808080"/>
        </a:lt2>
        <a:accent1>
          <a:srgbClr val="0092C7"/>
        </a:accent1>
        <a:accent2>
          <a:srgbClr val="003B7F"/>
        </a:accent2>
        <a:accent3>
          <a:srgbClr val="FFFFFF"/>
        </a:accent3>
        <a:accent4>
          <a:srgbClr val="DADA82"/>
        </a:accent4>
        <a:accent5>
          <a:srgbClr val="AAC7E0"/>
        </a:accent5>
        <a:accent6>
          <a:srgbClr val="003572"/>
        </a:accent6>
        <a:hlink>
          <a:srgbClr val="FFFF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-Map 12">
        <a:dk1>
          <a:srgbClr val="FFFF99"/>
        </a:dk1>
        <a:lt1>
          <a:srgbClr val="FFFFFF"/>
        </a:lt1>
        <a:dk2>
          <a:srgbClr val="FFFF66"/>
        </a:dk2>
        <a:lt2>
          <a:srgbClr val="808080"/>
        </a:lt2>
        <a:accent1>
          <a:srgbClr val="0092C7"/>
        </a:accent1>
        <a:accent2>
          <a:srgbClr val="007DC0"/>
        </a:accent2>
        <a:accent3>
          <a:srgbClr val="FFFFFF"/>
        </a:accent3>
        <a:accent4>
          <a:srgbClr val="DADA82"/>
        </a:accent4>
        <a:accent5>
          <a:srgbClr val="AAC7E0"/>
        </a:accent5>
        <a:accent6>
          <a:srgbClr val="0071AE"/>
        </a:accent6>
        <a:hlink>
          <a:srgbClr val="FFFF66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STK-13 14-10-2015 Template</Template>
  <TotalTime>285</TotalTime>
  <Words>1631</Words>
  <Application>Microsoft Office PowerPoint</Application>
  <PresentationFormat>On-screen Show (4:3)</PresentationFormat>
  <Paragraphs>216</Paragraphs>
  <Slides>14</Slides>
  <Notes>14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Wingdings</vt:lpstr>
      <vt:lpstr>STK-13 14-10-2015 Template</vt:lpstr>
      <vt:lpstr>Akreditācijas procesa uzraudzības tiesiskie un praktiskie aspekti</vt:lpstr>
      <vt:lpstr>1. Akreditācijas pakalpojumu vieta Eiropas Savienības pamatvērtību skalā</vt:lpstr>
      <vt:lpstr>Raksturīgākie fakti par akreditācijas procesu </vt:lpstr>
      <vt:lpstr>Raksturīgākie fakti par akreditācijas procesu</vt:lpstr>
      <vt:lpstr>Raksturīgākie fakti par akreditācijas procesu</vt:lpstr>
      <vt:lpstr>Komentāri par faktiem</vt:lpstr>
      <vt:lpstr>2. Akreditācijas procesa uzraudzība</vt:lpstr>
      <vt:lpstr>2. Akreditācijas procesa uzraudzība</vt:lpstr>
      <vt:lpstr>3. Uzraudzības izpildījuma kritēriji </vt:lpstr>
      <vt:lpstr>Ekonomikas ministrijai nav instrumentu akreditācijas procesa uzraudzībai </vt:lpstr>
      <vt:lpstr>4. Piemēri par akreditācijas procesa uzraudzību Eiropas valstīs</vt:lpstr>
      <vt:lpstr>4. Piemēri par akreditācijas procesa uzraudzību Eiropas valstīs</vt:lpstr>
      <vt:lpstr>5. LNAP iespējamā loma </vt:lpstr>
      <vt:lpstr>Priekšlikumi LNAP lēmumam </vt:lpstr>
    </vt:vector>
  </TitlesOfParts>
  <Company>Majas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STK-10 Kvalitātes pārvaldība un nodrošināšana</dc:title>
  <dc:creator>Imants Matiss</dc:creator>
  <cp:lastModifiedBy>Anda Stiebre</cp:lastModifiedBy>
  <cp:revision>40</cp:revision>
  <dcterms:created xsi:type="dcterms:W3CDTF">2015-10-18T07:29:29Z</dcterms:created>
  <dcterms:modified xsi:type="dcterms:W3CDTF">2015-12-02T09:01:01Z</dcterms:modified>
</cp:coreProperties>
</file>