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5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40"/>
  </p:normalViewPr>
  <p:slideViewPr>
    <p:cSldViewPr snapToGrid="0" snapToObjects="1">
      <p:cViewPr varScale="1">
        <p:scale>
          <a:sx n="92" d="100"/>
          <a:sy n="92" d="100"/>
        </p:scale>
        <p:origin x="123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509DC-45A8-E74B-91FA-0361122422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130088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 err="1">
                <a:latin typeface="American Typewriter" panose="02090604020004020304" pitchFamily="18" charset="77"/>
              </a:rPr>
              <a:t>Būvniecības</a:t>
            </a:r>
            <a:r>
              <a:rPr lang="en-GB" sz="4000" b="1" dirty="0">
                <a:latin typeface="American Typewriter" panose="02090604020004020304" pitchFamily="18" charset="77"/>
              </a:rPr>
              <a:t> process  “</a:t>
            </a:r>
            <a:r>
              <a:rPr lang="en-GB" sz="4000" b="1" dirty="0" err="1">
                <a:latin typeface="American Typewriter" panose="02090604020004020304" pitchFamily="18" charset="77"/>
              </a:rPr>
              <a:t>ugunsdrošība</a:t>
            </a:r>
            <a:r>
              <a:rPr lang="en-GB" sz="4000" b="1" dirty="0">
                <a:latin typeface="American Typewriter" panose="02090604020004020304" pitchFamily="18" charset="77"/>
              </a:rPr>
              <a:t>”</a:t>
            </a:r>
            <a:endParaRPr lang="en-LV" sz="4000" b="1" dirty="0">
              <a:latin typeface="American Typewriter" panose="02090604020004020304" pitchFamily="18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EF21A0-E9DE-CA40-ACB8-EDBED827A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514272"/>
            <a:ext cx="8637072" cy="2222825"/>
          </a:xfrm>
        </p:spPr>
        <p:txBody>
          <a:bodyPr>
            <a:normAutofit fontScale="85000" lnSpcReduction="20000"/>
          </a:bodyPr>
          <a:lstStyle/>
          <a:p>
            <a:endParaRPr lang="en-GB" b="1" dirty="0">
              <a:latin typeface="American Typewriter" panose="02090604020004020304" pitchFamily="18" charset="77"/>
            </a:endParaRPr>
          </a:p>
          <a:p>
            <a:r>
              <a:rPr lang="en-GB" b="1" dirty="0" err="1">
                <a:latin typeface="American Typewriter" panose="02090604020004020304" pitchFamily="18" charset="77"/>
              </a:rPr>
              <a:t>Renārs</a:t>
            </a:r>
            <a:r>
              <a:rPr lang="en-GB" b="1" dirty="0">
                <a:latin typeface="American Typewriter" panose="02090604020004020304" pitchFamily="18" charset="77"/>
              </a:rPr>
              <a:t> </a:t>
            </a:r>
            <a:r>
              <a:rPr lang="en-GB" b="1" dirty="0" err="1">
                <a:latin typeface="American Typewriter" panose="02090604020004020304" pitchFamily="18" charset="77"/>
              </a:rPr>
              <a:t>Špade</a:t>
            </a:r>
            <a:endParaRPr lang="en-GB" b="1" dirty="0">
              <a:latin typeface="American Typewriter" panose="02090604020004020304" pitchFamily="18" charset="77"/>
            </a:endParaRPr>
          </a:p>
          <a:p>
            <a:r>
              <a:rPr lang="en-GB" b="1" dirty="0" err="1">
                <a:latin typeface="American Typewriter" panose="02090604020004020304" pitchFamily="18" charset="77"/>
              </a:rPr>
              <a:t>Latvijas</a:t>
            </a:r>
            <a:r>
              <a:rPr lang="en-GB" b="1" dirty="0">
                <a:latin typeface="American Typewriter" panose="02090604020004020304" pitchFamily="18" charset="77"/>
              </a:rPr>
              <a:t> </a:t>
            </a:r>
            <a:r>
              <a:rPr lang="en-GB" b="1" dirty="0" err="1">
                <a:latin typeface="American Typewriter" panose="02090604020004020304" pitchFamily="18" charset="77"/>
              </a:rPr>
              <a:t>būvinženieru</a:t>
            </a:r>
            <a:r>
              <a:rPr lang="en-GB" b="1" dirty="0">
                <a:latin typeface="American Typewriter" panose="02090604020004020304" pitchFamily="18" charset="77"/>
              </a:rPr>
              <a:t> </a:t>
            </a:r>
            <a:r>
              <a:rPr lang="en-GB" b="1" dirty="0" err="1">
                <a:latin typeface="American Typewriter" panose="02090604020004020304" pitchFamily="18" charset="77"/>
              </a:rPr>
              <a:t>savienība</a:t>
            </a:r>
            <a:endParaRPr lang="en-GB" b="1" dirty="0">
              <a:latin typeface="American Typewriter" panose="02090604020004020304" pitchFamily="18" charset="77"/>
            </a:endParaRPr>
          </a:p>
          <a:p>
            <a:endParaRPr lang="en-GB" b="1" dirty="0">
              <a:latin typeface="American Typewriter" panose="02090604020004020304" pitchFamily="18" charset="77"/>
            </a:endParaRPr>
          </a:p>
          <a:p>
            <a:pPr algn="r"/>
            <a:r>
              <a:rPr lang="en-GB" b="1" dirty="0" smtClean="0">
                <a:latin typeface="American Typewriter" panose="02090604020004020304" pitchFamily="18" charset="77"/>
              </a:rPr>
              <a:t>08.10.2020.</a:t>
            </a:r>
            <a:endParaRPr lang="lv-LV" b="1" dirty="0" smtClean="0">
              <a:latin typeface="American Typewriter" panose="02090604020004020304" pitchFamily="18" charset="77"/>
            </a:endParaRPr>
          </a:p>
          <a:p>
            <a:pPr algn="r"/>
            <a:r>
              <a:rPr lang="en-LV" dirty="0" smtClean="0"/>
              <a:t>lLatvijas </a:t>
            </a:r>
            <a:r>
              <a:rPr lang="en-LV" dirty="0"/>
              <a:t>būvinženieru savienība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EFE75E-F4B8-9146-B558-A4B2ADC6EB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0" y="371130"/>
            <a:ext cx="1905000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44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D0515-0270-1C40-8EB3-30F19242B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err="1">
                <a:latin typeface="American Typewriter" panose="02090604020004020304" pitchFamily="18" charset="77"/>
              </a:rPr>
              <a:t>Būtiskā</a:t>
            </a:r>
            <a:r>
              <a:rPr lang="en-GB" b="1" dirty="0">
                <a:latin typeface="American Typewriter" panose="02090604020004020304" pitchFamily="18" charset="77"/>
              </a:rPr>
              <a:t> </a:t>
            </a:r>
            <a:r>
              <a:rPr lang="en-GB" b="1" dirty="0" err="1">
                <a:latin typeface="American Typewriter" panose="02090604020004020304" pitchFamily="18" charset="77"/>
              </a:rPr>
              <a:t>prasības</a:t>
            </a:r>
            <a:r>
              <a:rPr lang="en-GB" b="1" dirty="0">
                <a:latin typeface="American Typewriter" panose="02090604020004020304" pitchFamily="18" charset="77"/>
              </a:rPr>
              <a:t> </a:t>
            </a:r>
            <a:r>
              <a:rPr lang="en-GB" b="1" dirty="0" err="1" smtClean="0">
                <a:latin typeface="American Typewriter" panose="02090604020004020304" pitchFamily="18" charset="77"/>
              </a:rPr>
              <a:t>būvēm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F9771-E5B9-474C-AA51-DCBBCDA61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 mehāniskā stiprība un stabilitāte;</a:t>
            </a:r>
          </a:p>
          <a:p>
            <a:r>
              <a:rPr lang="en-GB" b="1" dirty="0" err="1"/>
              <a:t>ugunsdrošība</a:t>
            </a:r>
            <a:r>
              <a:rPr lang="en-GB" b="1" dirty="0"/>
              <a:t>;</a:t>
            </a:r>
          </a:p>
          <a:p>
            <a:r>
              <a:rPr lang="en-GB" dirty="0"/>
              <a:t> </a:t>
            </a:r>
            <a:r>
              <a:rPr lang="en-GB" dirty="0" err="1"/>
              <a:t>vides</a:t>
            </a:r>
            <a:r>
              <a:rPr lang="en-GB" dirty="0"/>
              <a:t> </a:t>
            </a:r>
            <a:r>
              <a:rPr lang="en-GB" dirty="0" err="1"/>
              <a:t>aizsardzība</a:t>
            </a:r>
            <a:r>
              <a:rPr lang="en-GB" dirty="0"/>
              <a:t> un </a:t>
            </a:r>
            <a:r>
              <a:rPr lang="en-GB" dirty="0" err="1"/>
              <a:t>higiēna</a:t>
            </a:r>
            <a:r>
              <a:rPr lang="en-GB" dirty="0"/>
              <a:t>, tai </a:t>
            </a:r>
            <a:r>
              <a:rPr lang="en-GB" dirty="0" err="1"/>
              <a:t>skaitā</a:t>
            </a:r>
            <a:r>
              <a:rPr lang="en-GB" dirty="0"/>
              <a:t> </a:t>
            </a:r>
            <a:r>
              <a:rPr lang="en-GB" dirty="0" err="1"/>
              <a:t>nekaitīgums</a:t>
            </a:r>
            <a:r>
              <a:rPr lang="en-GB" dirty="0"/>
              <a:t>;</a:t>
            </a:r>
          </a:p>
          <a:p>
            <a:r>
              <a:rPr lang="en-GB" dirty="0" err="1"/>
              <a:t>lietošanas</a:t>
            </a:r>
            <a:r>
              <a:rPr lang="en-GB" dirty="0"/>
              <a:t> </a:t>
            </a:r>
            <a:r>
              <a:rPr lang="en-GB" dirty="0" err="1"/>
              <a:t>drošība</a:t>
            </a:r>
            <a:r>
              <a:rPr lang="en-GB" dirty="0"/>
              <a:t> un </a:t>
            </a:r>
            <a:r>
              <a:rPr lang="en-GB" dirty="0" err="1"/>
              <a:t>vides</a:t>
            </a:r>
            <a:r>
              <a:rPr lang="en-GB" dirty="0"/>
              <a:t> </a:t>
            </a:r>
            <a:r>
              <a:rPr lang="en-GB" dirty="0" err="1"/>
              <a:t>pieejamība</a:t>
            </a:r>
            <a:r>
              <a:rPr lang="en-GB" dirty="0"/>
              <a:t>;</a:t>
            </a:r>
          </a:p>
          <a:p>
            <a:r>
              <a:rPr lang="lv-LV" dirty="0"/>
              <a:t>akustika (aizsardzība pret trokšņiem);</a:t>
            </a:r>
          </a:p>
          <a:p>
            <a:r>
              <a:rPr lang="en-GB" dirty="0" err="1"/>
              <a:t>energoefektivitāte</a:t>
            </a:r>
            <a:r>
              <a:rPr lang="en-GB" dirty="0"/>
              <a:t>;</a:t>
            </a:r>
          </a:p>
          <a:p>
            <a:r>
              <a:rPr lang="en-GB" dirty="0"/>
              <a:t> </a:t>
            </a:r>
            <a:r>
              <a:rPr lang="en-GB" dirty="0" err="1"/>
              <a:t>ilgtspējīga</a:t>
            </a:r>
            <a:r>
              <a:rPr lang="en-GB" dirty="0"/>
              <a:t> </a:t>
            </a:r>
            <a:r>
              <a:rPr lang="en-GB" dirty="0" err="1"/>
              <a:t>dabas</a:t>
            </a:r>
            <a:r>
              <a:rPr lang="en-GB" dirty="0"/>
              <a:t> </a:t>
            </a:r>
            <a:r>
              <a:rPr lang="en-GB" dirty="0" err="1"/>
              <a:t>resursu</a:t>
            </a:r>
            <a:r>
              <a:rPr lang="en-GB" dirty="0"/>
              <a:t> </a:t>
            </a:r>
            <a:r>
              <a:rPr lang="en-GB" dirty="0" err="1"/>
              <a:t>izmantošana</a:t>
            </a:r>
            <a:r>
              <a:rPr lang="en-GB" dirty="0"/>
              <a:t>.</a:t>
            </a:r>
            <a:endParaRPr lang="lv-LV" dirty="0"/>
          </a:p>
          <a:p>
            <a:endParaRPr lang="en-LV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CFC56B-3C47-5540-939D-32C64E5FB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9854" y="4312510"/>
            <a:ext cx="1905000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83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551B3-774D-8D45-97E1-939494C0B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err="1">
                <a:latin typeface="American Typewriter" panose="02090604020004020304" pitchFamily="18" charset="77"/>
              </a:rPr>
              <a:t>Būvniecības</a:t>
            </a:r>
            <a:r>
              <a:rPr lang="en-GB" b="1" dirty="0">
                <a:latin typeface="American Typewriter" panose="02090604020004020304" pitchFamily="18" charset="77"/>
              </a:rPr>
              <a:t> process</a:t>
            </a:r>
            <a:endParaRPr lang="en-LV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B014FCB-04A6-6F41-BBF0-5645BC26F89E}"/>
              </a:ext>
            </a:extLst>
          </p:cNvPr>
          <p:cNvSpPr/>
          <p:nvPr/>
        </p:nvSpPr>
        <p:spPr>
          <a:xfrm>
            <a:off x="3768144" y="1972394"/>
            <a:ext cx="863876" cy="22549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LV" dirty="0"/>
              <a:t>Būvspeciālisti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0926E29-447D-C848-9DD7-5F33C3D24C00}"/>
              </a:ext>
            </a:extLst>
          </p:cNvPr>
          <p:cNvSpPr/>
          <p:nvPr/>
        </p:nvSpPr>
        <p:spPr>
          <a:xfrm>
            <a:off x="4996842" y="1973058"/>
            <a:ext cx="828288" cy="2254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LV" dirty="0"/>
              <a:t>Būvvalde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B6F8728-30D4-3F4B-9A81-D97D29818988}"/>
              </a:ext>
            </a:extLst>
          </p:cNvPr>
          <p:cNvSpPr/>
          <p:nvPr/>
        </p:nvSpPr>
        <p:spPr>
          <a:xfrm>
            <a:off x="6102454" y="1972393"/>
            <a:ext cx="863876" cy="2254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LV" dirty="0"/>
              <a:t>Būvdarbi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1E6E7C7-5E18-8843-9A95-2DB70D912562}"/>
              </a:ext>
            </a:extLst>
          </p:cNvPr>
          <p:cNvSpPr/>
          <p:nvPr/>
        </p:nvSpPr>
        <p:spPr>
          <a:xfrm>
            <a:off x="7624798" y="1972392"/>
            <a:ext cx="872359" cy="2254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LV" dirty="0"/>
              <a:t>Būvvalde/BVKB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57AF598-4976-5044-93A4-992C072C9009}"/>
              </a:ext>
            </a:extLst>
          </p:cNvPr>
          <p:cNvSpPr/>
          <p:nvPr/>
        </p:nvSpPr>
        <p:spPr>
          <a:xfrm>
            <a:off x="8765998" y="1972394"/>
            <a:ext cx="2335696" cy="22549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LV" dirty="0"/>
              <a:t>Pasūtītājs/Investors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5E38A31-443A-3347-B3BF-A41A41D0F215}"/>
              </a:ext>
            </a:extLst>
          </p:cNvPr>
          <p:cNvSpPr/>
          <p:nvPr/>
        </p:nvSpPr>
        <p:spPr>
          <a:xfrm>
            <a:off x="326649" y="4709035"/>
            <a:ext cx="8394909" cy="56755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/>
              <a:t>Sertificēts speciālists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D8FF043-E093-3A49-8995-454F251D1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2463" y="367480"/>
            <a:ext cx="1905000" cy="1054100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D2EEE65-88A2-8544-A075-3D8B8A187E51}"/>
              </a:ext>
            </a:extLst>
          </p:cNvPr>
          <p:cNvSpPr/>
          <p:nvPr/>
        </p:nvSpPr>
        <p:spPr>
          <a:xfrm>
            <a:off x="1500953" y="1972394"/>
            <a:ext cx="882869" cy="2254963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90000" rtlCol="0" anchor="ctr"/>
          <a:lstStyle/>
          <a:p>
            <a:pPr algn="ctr"/>
            <a:r>
              <a:rPr lang="en-LV" dirty="0"/>
              <a:t>Projektēšana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B53D900-E466-004F-949D-C889D06B7A62}"/>
              </a:ext>
            </a:extLst>
          </p:cNvPr>
          <p:cNvSpPr/>
          <p:nvPr/>
        </p:nvSpPr>
        <p:spPr>
          <a:xfrm>
            <a:off x="326649" y="1972393"/>
            <a:ext cx="840828" cy="22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LV" dirty="0"/>
              <a:t>Priekšdarbi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3060DF0-D8D3-1447-B7B9-E8338F00681A}"/>
              </a:ext>
            </a:extLst>
          </p:cNvPr>
          <p:cNvSpPr/>
          <p:nvPr/>
        </p:nvSpPr>
        <p:spPr>
          <a:xfrm>
            <a:off x="2690648" y="1972394"/>
            <a:ext cx="798786" cy="2254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LV" dirty="0"/>
              <a:t>Būvprojekta ekspertīze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976632-3E1B-E040-B0DF-5429981CA00F}"/>
              </a:ext>
            </a:extLst>
          </p:cNvPr>
          <p:cNvSpPr/>
          <p:nvPr/>
        </p:nvSpPr>
        <p:spPr>
          <a:xfrm>
            <a:off x="7150956" y="1972393"/>
            <a:ext cx="289216" cy="22549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vert="vert270" rtlCol="0" anchor="ctr"/>
          <a:lstStyle/>
          <a:p>
            <a:pPr algn="ctr"/>
            <a:r>
              <a:rPr lang="en-LV" dirty="0"/>
              <a:t>VUGD</a:t>
            </a:r>
          </a:p>
        </p:txBody>
      </p:sp>
    </p:spTree>
    <p:extLst>
      <p:ext uri="{BB962C8B-B14F-4D97-AF65-F5344CB8AC3E}">
        <p14:creationId xmlns:p14="http://schemas.microsoft.com/office/powerpoint/2010/main" val="168057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6" grpId="0" animBg="1"/>
      <p:bldP spid="4" grpId="0" animBg="1"/>
      <p:bldP spid="5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03DF0-208C-8341-9307-13970E949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err="1">
                <a:latin typeface="American Typewriter" panose="02090604020004020304" pitchFamily="18" charset="77"/>
              </a:rPr>
              <a:t>Esošā</a:t>
            </a:r>
            <a:r>
              <a:rPr lang="en-GB" b="1" dirty="0">
                <a:latin typeface="American Typewriter" panose="02090604020004020304" pitchFamily="18" charset="77"/>
              </a:rPr>
              <a:t> </a:t>
            </a:r>
            <a:r>
              <a:rPr lang="en-GB" b="1" dirty="0" err="1">
                <a:latin typeface="American Typewriter" panose="02090604020004020304" pitchFamily="18" charset="77"/>
              </a:rPr>
              <a:t>situācija</a:t>
            </a:r>
            <a:endParaRPr lang="en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73978-5896-064A-B7BD-3DC1AF910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517" y="1853754"/>
            <a:ext cx="9603275" cy="34506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LV" b="1" dirty="0">
                <a:solidFill>
                  <a:srgbClr val="FF0000"/>
                </a:solidFill>
              </a:rPr>
              <a:t>Esošā uzraugošā institūcija VUGD nav iesaistīta būvniecības procesā no projektēšanas uzsākšanas līdz būvdarbu pabeigšanai!</a:t>
            </a:r>
          </a:p>
          <a:p>
            <a:pPr marL="0" indent="0" algn="ctr">
              <a:buNone/>
            </a:pPr>
            <a:r>
              <a:rPr lang="en-LV" b="1" dirty="0">
                <a:solidFill>
                  <a:srgbClr val="FF0000"/>
                </a:solidFill>
              </a:rPr>
              <a:t>VUGD iesaistās tikai, kad visi tehniskie risinājumi realizēti.</a:t>
            </a:r>
            <a:endParaRPr lang="en-LV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LV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LV" dirty="0"/>
              <a:t>Galvenie iemesli:</a:t>
            </a:r>
          </a:p>
          <a:p>
            <a:r>
              <a:rPr lang="lv-LV" dirty="0"/>
              <a:t>Nepietiekama kapacitāte;</a:t>
            </a:r>
          </a:p>
          <a:p>
            <a:r>
              <a:rPr lang="lv-LV" dirty="0"/>
              <a:t>Nepietiekoša kvalifikācija.</a:t>
            </a:r>
            <a:endParaRPr lang="en-LV" dirty="0"/>
          </a:p>
          <a:p>
            <a:endParaRPr lang="en-LV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241985-65E8-F049-87C3-D1D77B68D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9854" y="4574223"/>
            <a:ext cx="1905000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6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B9633-E497-4D47-B17A-12C449423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err="1">
                <a:latin typeface="American Typewriter" panose="02090604020004020304" pitchFamily="18" charset="77"/>
              </a:rPr>
              <a:t>Priekšlikums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FE9BC-A185-A344-A90C-59C519D57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GB" b="1" i="1" dirty="0" err="1"/>
              <a:t>Latvijas</a:t>
            </a:r>
            <a:r>
              <a:rPr lang="en-GB" b="1" i="1" dirty="0"/>
              <a:t> </a:t>
            </a:r>
            <a:r>
              <a:rPr lang="en-GB" b="1" i="1" dirty="0" err="1"/>
              <a:t>Būvniecības</a:t>
            </a:r>
            <a:r>
              <a:rPr lang="en-GB" b="1" i="1" dirty="0"/>
              <a:t> </a:t>
            </a:r>
            <a:r>
              <a:rPr lang="en-GB" b="1" i="1" dirty="0" err="1"/>
              <a:t>padome</a:t>
            </a:r>
            <a:r>
              <a:rPr lang="en-GB" b="1" i="1" dirty="0"/>
              <a:t> </a:t>
            </a:r>
            <a:r>
              <a:rPr lang="en-GB" b="1" i="1" dirty="0" err="1"/>
              <a:t>izveido</a:t>
            </a:r>
            <a:r>
              <a:rPr lang="en-GB" b="1" i="1" dirty="0"/>
              <a:t> </a:t>
            </a:r>
            <a:r>
              <a:rPr lang="en-GB" b="1" i="1" dirty="0" err="1"/>
              <a:t>darba</a:t>
            </a:r>
            <a:r>
              <a:rPr lang="en-GB" b="1" i="1" dirty="0"/>
              <a:t> </a:t>
            </a:r>
            <a:r>
              <a:rPr lang="en-GB" b="1" i="1" dirty="0" err="1"/>
              <a:t>grupu</a:t>
            </a:r>
            <a:r>
              <a:rPr lang="en-GB" b="1" i="1" dirty="0"/>
              <a:t>, </a:t>
            </a:r>
            <a:r>
              <a:rPr lang="en-GB" b="1" i="1" dirty="0" err="1"/>
              <a:t>kuras</a:t>
            </a:r>
            <a:r>
              <a:rPr lang="en-GB" b="1" i="1" dirty="0"/>
              <a:t> </a:t>
            </a:r>
            <a:r>
              <a:rPr lang="en-GB" b="1" i="1" dirty="0" err="1"/>
              <a:t>ietvaros</a:t>
            </a:r>
            <a:r>
              <a:rPr lang="en-GB" b="1" i="1" dirty="0"/>
              <a:t> </a:t>
            </a:r>
            <a:r>
              <a:rPr lang="en-GB" b="1" i="1" dirty="0" err="1"/>
              <a:t>tiek</a:t>
            </a:r>
            <a:r>
              <a:rPr lang="en-GB" b="1" i="1" dirty="0"/>
              <a:t> </a:t>
            </a:r>
            <a:r>
              <a:rPr lang="en-GB" b="1" i="1" dirty="0" err="1"/>
              <a:t>izstrādāts</a:t>
            </a:r>
            <a:r>
              <a:rPr lang="en-GB" b="1" i="1" dirty="0"/>
              <a:t> </a:t>
            </a:r>
            <a:r>
              <a:rPr lang="en-GB" b="1" i="1" dirty="0" err="1"/>
              <a:t>informatīvais</a:t>
            </a:r>
            <a:r>
              <a:rPr lang="en-GB" b="1" i="1" dirty="0"/>
              <a:t> </a:t>
            </a:r>
            <a:r>
              <a:rPr lang="en-GB" b="1" i="1" dirty="0" err="1"/>
              <a:t>ziņojums</a:t>
            </a:r>
            <a:r>
              <a:rPr lang="en-GB" b="1" i="1" dirty="0"/>
              <a:t> </a:t>
            </a:r>
            <a:r>
              <a:rPr lang="en-GB" b="1" i="1" dirty="0" err="1"/>
              <a:t>vai</a:t>
            </a:r>
            <a:r>
              <a:rPr lang="en-GB" b="1" i="1" dirty="0"/>
              <a:t> </a:t>
            </a:r>
            <a:r>
              <a:rPr lang="en-GB" b="1" i="1" dirty="0" err="1"/>
              <a:t>koncepcija</a:t>
            </a:r>
            <a:r>
              <a:rPr lang="en-GB" b="1" i="1" dirty="0"/>
              <a:t> </a:t>
            </a:r>
            <a:r>
              <a:rPr lang="en-GB" b="1" i="1" dirty="0" err="1"/>
              <a:t>ar</a:t>
            </a:r>
            <a:r>
              <a:rPr lang="en-GB" b="1" i="1" dirty="0"/>
              <a:t> </a:t>
            </a:r>
            <a:r>
              <a:rPr lang="en-GB" b="1" i="1" dirty="0" err="1"/>
              <a:t>konkrētu</a:t>
            </a:r>
            <a:r>
              <a:rPr lang="en-GB" b="1" i="1" dirty="0"/>
              <a:t> </a:t>
            </a:r>
            <a:r>
              <a:rPr lang="en-GB" b="1" i="1" dirty="0" err="1"/>
              <a:t>rīcības</a:t>
            </a:r>
            <a:r>
              <a:rPr lang="en-GB" b="1" i="1" dirty="0"/>
              <a:t> </a:t>
            </a:r>
            <a:r>
              <a:rPr lang="en-GB" b="1" i="1" dirty="0" err="1"/>
              <a:t>plānu</a:t>
            </a:r>
            <a:r>
              <a:rPr lang="en-GB" b="1" i="1" dirty="0"/>
              <a:t> </a:t>
            </a:r>
            <a:r>
              <a:rPr lang="en-GB" b="1" i="1" dirty="0" err="1"/>
              <a:t>jautājuma</a:t>
            </a:r>
            <a:r>
              <a:rPr lang="en-GB" b="1" i="1" dirty="0"/>
              <a:t> </a:t>
            </a:r>
            <a:r>
              <a:rPr lang="en-GB" b="1" i="1" dirty="0" err="1"/>
              <a:t>risināšanai</a:t>
            </a:r>
            <a:r>
              <a:rPr lang="en-GB" b="1" i="1" dirty="0"/>
              <a:t>.</a:t>
            </a:r>
          </a:p>
          <a:p>
            <a:pPr marL="0" indent="0" algn="just">
              <a:buNone/>
            </a:pPr>
            <a:r>
              <a:rPr lang="en-GB" b="1" i="1" dirty="0"/>
              <a:t>DARBA </a:t>
            </a:r>
            <a:r>
              <a:rPr lang="en-GB" b="1" i="1" dirty="0" smtClean="0"/>
              <a:t>KĀRTĪBA:</a:t>
            </a:r>
            <a:endParaRPr lang="lv-LV" b="1" i="1" dirty="0" smtClean="0"/>
          </a:p>
          <a:p>
            <a:pPr algn="just">
              <a:buFontTx/>
              <a:buChar char="-"/>
            </a:pPr>
            <a:r>
              <a:rPr lang="lv-LV" b="1" i="1" dirty="0" smtClean="0"/>
              <a:t>vadlīniju izstrāde normatīvo aktu vienotai piemērošanai;</a:t>
            </a:r>
          </a:p>
          <a:p>
            <a:pPr algn="just">
              <a:buFontTx/>
              <a:buChar char="-"/>
            </a:pPr>
            <a:r>
              <a:rPr lang="en-GB" b="1" i="1" dirty="0" err="1" smtClean="0"/>
              <a:t>ugunsdrošības</a:t>
            </a:r>
            <a:r>
              <a:rPr lang="en-GB" b="1" i="1" dirty="0" smtClean="0"/>
              <a:t> </a:t>
            </a:r>
            <a:r>
              <a:rPr lang="en-GB" b="1" i="1" dirty="0" err="1"/>
              <a:t>būvspeciālistu</a:t>
            </a:r>
            <a:r>
              <a:rPr lang="en-GB" b="1" i="1" dirty="0"/>
              <a:t> </a:t>
            </a:r>
            <a:r>
              <a:rPr lang="en-GB" b="1" i="1" dirty="0" err="1" smtClean="0"/>
              <a:t>sertificēšana</a:t>
            </a:r>
            <a:r>
              <a:rPr lang="en-GB" b="1" i="1" dirty="0" smtClean="0"/>
              <a:t>;</a:t>
            </a:r>
            <a:endParaRPr lang="lv-LV" b="1" i="1" dirty="0" smtClean="0"/>
          </a:p>
          <a:p>
            <a:pPr algn="just">
              <a:buFontTx/>
              <a:buChar char="-"/>
            </a:pPr>
            <a:r>
              <a:rPr lang="en-GB" b="1" i="1" dirty="0" err="1" smtClean="0"/>
              <a:t>paaugstināt</a:t>
            </a:r>
            <a:r>
              <a:rPr lang="en-GB" b="1" i="1" dirty="0" smtClean="0"/>
              <a:t>/</a:t>
            </a:r>
            <a:r>
              <a:rPr lang="en-GB" b="1" i="1" dirty="0" err="1" smtClean="0"/>
              <a:t>uzlabot</a:t>
            </a:r>
            <a:r>
              <a:rPr lang="en-GB" b="1" i="1" dirty="0" smtClean="0"/>
              <a:t> </a:t>
            </a:r>
            <a:r>
              <a:rPr lang="en-GB" b="1" i="1" dirty="0" err="1"/>
              <a:t>prasības</a:t>
            </a:r>
            <a:r>
              <a:rPr lang="en-GB" b="1" i="1" dirty="0"/>
              <a:t> UPP </a:t>
            </a:r>
            <a:r>
              <a:rPr lang="en-GB" b="1" i="1" dirty="0" err="1"/>
              <a:t>izstrādei</a:t>
            </a:r>
            <a:r>
              <a:rPr lang="en-GB" b="1" i="1" dirty="0"/>
              <a:t>.</a:t>
            </a:r>
          </a:p>
          <a:p>
            <a:pPr marL="0" indent="0" algn="just">
              <a:buNone/>
            </a:pPr>
            <a:r>
              <a:rPr lang="en-GB" b="1" i="1" dirty="0"/>
              <a:t> </a:t>
            </a:r>
          </a:p>
          <a:p>
            <a:r>
              <a:rPr lang="en-GB" b="1" i="1" dirty="0" err="1"/>
              <a:t>Sastāvs</a:t>
            </a:r>
            <a:r>
              <a:rPr lang="en-GB" b="1" i="1" dirty="0"/>
              <a:t>: LBP </a:t>
            </a:r>
            <a:r>
              <a:rPr lang="en-GB" b="1" i="1" dirty="0" err="1"/>
              <a:t>pārstāvji</a:t>
            </a:r>
            <a:r>
              <a:rPr lang="en-GB" b="1" i="1" dirty="0"/>
              <a:t>, EM, </a:t>
            </a:r>
            <a:r>
              <a:rPr lang="en-GB" b="1" i="1" dirty="0" err="1"/>
              <a:t>IeM</a:t>
            </a:r>
            <a:r>
              <a:rPr lang="en-GB" b="1" i="1" dirty="0"/>
              <a:t>, VUGD,……….(</a:t>
            </a:r>
            <a:r>
              <a:rPr lang="en-GB" b="1" i="1" dirty="0" err="1"/>
              <a:t>vēl</a:t>
            </a:r>
            <a:r>
              <a:rPr lang="en-GB" b="1" i="1" dirty="0"/>
              <a:t> ?)</a:t>
            </a:r>
            <a:endParaRPr lang="en-GB" dirty="0"/>
          </a:p>
          <a:p>
            <a:endParaRPr lang="en-LV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42EF66-1EF9-2544-89EC-EBCC6C347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5421" y="4574223"/>
            <a:ext cx="1905000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67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290C-2082-DC4C-A942-71D6593E1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err="1">
                <a:latin typeface="American Typewriter" panose="02090604020004020304" pitchFamily="18" charset="77"/>
              </a:rPr>
              <a:t>Atbalstu</a:t>
            </a:r>
            <a:r>
              <a:rPr lang="en-GB" b="1" dirty="0">
                <a:latin typeface="American Typewriter" panose="02090604020004020304" pitchFamily="18" charset="77"/>
              </a:rPr>
              <a:t> </a:t>
            </a:r>
            <a:r>
              <a:rPr lang="en-GB" b="1" dirty="0" err="1">
                <a:latin typeface="American Typewriter" panose="02090604020004020304" pitchFamily="18" charset="77"/>
              </a:rPr>
              <a:t>izteikuši</a:t>
            </a:r>
            <a:r>
              <a:rPr lang="en-GB" b="1" dirty="0">
                <a:latin typeface="American Typewriter" panose="02090604020004020304" pitchFamily="18" charset="77"/>
              </a:rPr>
              <a:t> </a:t>
            </a:r>
            <a:br>
              <a:rPr lang="en-GB" b="1" dirty="0">
                <a:latin typeface="American Typewriter" panose="02090604020004020304" pitchFamily="18" charset="77"/>
              </a:rPr>
            </a:br>
            <a:r>
              <a:rPr lang="en-GB" b="1" dirty="0">
                <a:latin typeface="American Typewriter" panose="02090604020004020304" pitchFamily="18" charset="77"/>
              </a:rPr>
              <a:t>(nav </a:t>
            </a:r>
            <a:r>
              <a:rPr lang="en-GB" b="1" dirty="0" err="1">
                <a:latin typeface="American Typewriter" panose="02090604020004020304" pitchFamily="18" charset="77"/>
              </a:rPr>
              <a:t>lBP</a:t>
            </a:r>
            <a:r>
              <a:rPr lang="en-GB" b="1" dirty="0">
                <a:latin typeface="American Typewriter" panose="02090604020004020304" pitchFamily="18" charset="77"/>
              </a:rPr>
              <a:t> </a:t>
            </a:r>
            <a:r>
              <a:rPr lang="en-GB" b="1" dirty="0" err="1">
                <a:latin typeface="American Typewriter" panose="02090604020004020304" pitchFamily="18" charset="77"/>
              </a:rPr>
              <a:t>dalībnieki</a:t>
            </a:r>
            <a:r>
              <a:rPr lang="en-GB" b="1" dirty="0">
                <a:latin typeface="American Typewriter" panose="02090604020004020304" pitchFamily="18" charset="77"/>
              </a:rPr>
              <a:t>)</a:t>
            </a:r>
            <a:endParaRPr lang="en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B79A54-FEEE-814F-A304-F966DBB1C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LV" dirty="0"/>
              <a:t>Ārvalstu investoru padome</a:t>
            </a:r>
          </a:p>
          <a:p>
            <a:pPr marL="0" indent="0" algn="ctr">
              <a:buNone/>
            </a:pPr>
            <a:r>
              <a:rPr lang="en-GB" dirty="0" err="1"/>
              <a:t>Nekustamā</a:t>
            </a:r>
            <a:r>
              <a:rPr lang="en-GB" dirty="0"/>
              <a:t> </a:t>
            </a:r>
            <a:r>
              <a:rPr lang="en-GB" dirty="0" err="1"/>
              <a:t>īpašuma</a:t>
            </a:r>
            <a:r>
              <a:rPr lang="en-GB" dirty="0"/>
              <a:t> </a:t>
            </a:r>
            <a:r>
              <a:rPr lang="en-GB" dirty="0" err="1"/>
              <a:t>attīstītāju</a:t>
            </a:r>
            <a:r>
              <a:rPr lang="en-GB" dirty="0"/>
              <a:t> </a:t>
            </a:r>
            <a:r>
              <a:rPr lang="en-GB" dirty="0" err="1"/>
              <a:t>alianse</a:t>
            </a:r>
            <a:endParaRPr lang="en-GB" dirty="0"/>
          </a:p>
          <a:p>
            <a:pPr marL="0" indent="0" algn="ctr">
              <a:buNone/>
            </a:pPr>
            <a:r>
              <a:rPr lang="en-GB" dirty="0" err="1"/>
              <a:t>Latvijas</a:t>
            </a:r>
            <a:r>
              <a:rPr lang="en-GB" dirty="0"/>
              <a:t> </a:t>
            </a:r>
            <a:r>
              <a:rPr lang="en-GB" dirty="0" err="1"/>
              <a:t>Apdrošinātāju</a:t>
            </a:r>
            <a:r>
              <a:rPr lang="en-GB" dirty="0"/>
              <a:t> </a:t>
            </a:r>
            <a:r>
              <a:rPr lang="en-GB" dirty="0" err="1"/>
              <a:t>asociācija</a:t>
            </a:r>
            <a:endParaRPr lang="en-GB" dirty="0"/>
          </a:p>
          <a:p>
            <a:pPr marL="0" indent="0" algn="ctr">
              <a:buNone/>
            </a:pPr>
            <a:r>
              <a:rPr lang="en-GB" dirty="0" err="1"/>
              <a:t>Latvijas</a:t>
            </a:r>
            <a:r>
              <a:rPr lang="en-GB" dirty="0"/>
              <a:t> </a:t>
            </a:r>
            <a:r>
              <a:rPr lang="en-GB" dirty="0" err="1"/>
              <a:t>Ugunsdzēsēju</a:t>
            </a:r>
            <a:r>
              <a:rPr lang="en-GB" dirty="0"/>
              <a:t> </a:t>
            </a:r>
            <a:r>
              <a:rPr lang="en-GB" dirty="0" err="1"/>
              <a:t>asociācija</a:t>
            </a:r>
            <a:endParaRPr lang="en-GB" dirty="0"/>
          </a:p>
          <a:p>
            <a:pPr marL="0" indent="0" algn="ctr">
              <a:buNone/>
            </a:pPr>
            <a:endParaRPr lang="en-LV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47FE09-40F4-D84F-A0C2-A7335A809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5421" y="4574223"/>
            <a:ext cx="1905000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47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C4065-DA93-6E4C-94C9-8D135DAE2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5345" y="1948824"/>
            <a:ext cx="9603275" cy="3450613"/>
          </a:xfrm>
        </p:spPr>
        <p:txBody>
          <a:bodyPr/>
          <a:lstStyle/>
          <a:p>
            <a:pPr marL="0" indent="0">
              <a:buNone/>
            </a:pPr>
            <a:endParaRPr lang="en-GB" b="1" dirty="0"/>
          </a:p>
          <a:p>
            <a:pPr marL="0" indent="0" algn="ctr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err="1"/>
              <a:t>Adrese</a:t>
            </a:r>
            <a:r>
              <a:rPr lang="en-GB" b="1" dirty="0"/>
              <a:t>: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Kr. Barona 99b, </a:t>
            </a:r>
            <a:r>
              <a:rPr lang="en-GB" dirty="0" err="1"/>
              <a:t>Rīga</a:t>
            </a:r>
            <a:r>
              <a:rPr lang="en-GB" dirty="0"/>
              <a:t>, LV-1012;</a:t>
            </a:r>
            <a:br>
              <a:rPr lang="en-GB" dirty="0"/>
            </a:br>
            <a:r>
              <a:rPr lang="en-GB" dirty="0" err="1"/>
              <a:t>Tālr</a:t>
            </a:r>
            <a:r>
              <a:rPr lang="en-GB" dirty="0"/>
              <a:t>. nr. 67845910, 26461816</a:t>
            </a:r>
            <a:br>
              <a:rPr lang="en-GB" dirty="0"/>
            </a:br>
            <a:r>
              <a:rPr lang="en-GB" dirty="0"/>
              <a:t>E-pasts: </a:t>
            </a:r>
            <a:r>
              <a:rPr lang="en-GB" dirty="0" err="1"/>
              <a:t>lbs@blbs.lv</a:t>
            </a:r>
            <a:endParaRPr lang="en-LV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9FE261-603C-0E49-96BC-955963699B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1470" y="507765"/>
            <a:ext cx="1905000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99996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7833</TotalTime>
  <Words>132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American Typewriter</vt:lpstr>
      <vt:lpstr>Arial</vt:lpstr>
      <vt:lpstr>Gill Sans MT</vt:lpstr>
      <vt:lpstr>Gallery</vt:lpstr>
      <vt:lpstr>Būvniecības process  “ugunsdrošība”</vt:lpstr>
      <vt:lpstr>Būtiskā prasības būvēm</vt:lpstr>
      <vt:lpstr>Būvniecības process</vt:lpstr>
      <vt:lpstr>Esošā situācija</vt:lpstr>
      <vt:lpstr>Priekšlikums</vt:lpstr>
      <vt:lpstr>Atbalstu izteikuši  (nav lBP dalībnieki)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Noteikumi par Latvijas būvnormatīvu LBN 201-15 "Būvju ugunsdrošība"</dc:title>
  <dc:creator>Paula Špade</dc:creator>
  <cp:lastModifiedBy>VilnisP</cp:lastModifiedBy>
  <cp:revision>59</cp:revision>
  <dcterms:created xsi:type="dcterms:W3CDTF">2020-07-29T08:52:46Z</dcterms:created>
  <dcterms:modified xsi:type="dcterms:W3CDTF">2020-09-21T13:04:42Z</dcterms:modified>
</cp:coreProperties>
</file>