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1" r:id="rId5"/>
    <p:sldId id="294" r:id="rId6"/>
    <p:sldId id="295" r:id="rId7"/>
    <p:sldId id="257" r:id="rId8"/>
    <p:sldId id="285" r:id="rId9"/>
    <p:sldId id="270" r:id="rId10"/>
    <p:sldId id="271" r:id="rId11"/>
    <p:sldId id="286" r:id="rId12"/>
    <p:sldId id="272" r:id="rId13"/>
    <p:sldId id="274" r:id="rId14"/>
    <p:sldId id="287" r:id="rId15"/>
    <p:sldId id="288" r:id="rId16"/>
    <p:sldId id="275" r:id="rId17"/>
    <p:sldId id="276" r:id="rId18"/>
    <p:sldId id="261" r:id="rId19"/>
    <p:sldId id="262" r:id="rId20"/>
    <p:sldId id="264" r:id="rId21"/>
    <p:sldId id="265" r:id="rId22"/>
    <p:sldId id="266" r:id="rId23"/>
    <p:sldId id="267" r:id="rId24"/>
    <p:sldId id="268" r:id="rId25"/>
    <p:sldId id="269" r:id="rId26"/>
    <p:sldId id="281" r:id="rId27"/>
    <p:sldId id="283" r:id="rId28"/>
    <p:sldId id="284" r:id="rId29"/>
    <p:sldId id="282" r:id="rId30"/>
    <p:sldId id="279" r:id="rId31"/>
    <p:sldId id="29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8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46AC43-9D19-4419-92B7-F44E732B41E6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F40FD88C-9A9B-4798-8470-FBB3632319E8}">
      <dgm:prSet phldrT="[Text]"/>
      <dgm:spPr/>
      <dgm:t>
        <a:bodyPr/>
        <a:lstStyle/>
        <a:p>
          <a:r>
            <a:rPr lang="lv-LV" dirty="0"/>
            <a:t>1.posms</a:t>
          </a:r>
        </a:p>
      </dgm:t>
    </dgm:pt>
    <dgm:pt modelId="{E655C4AB-CA2A-4812-B556-4611E60A4BE2}" type="parTrans" cxnId="{5EC305D3-E6FA-4180-82BD-EB5CEA604D56}">
      <dgm:prSet/>
      <dgm:spPr/>
      <dgm:t>
        <a:bodyPr/>
        <a:lstStyle/>
        <a:p>
          <a:endParaRPr lang="lv-LV"/>
        </a:p>
      </dgm:t>
    </dgm:pt>
    <dgm:pt modelId="{257FF77C-F0DE-4620-AA9F-EE9EF2BC84B6}" type="sibTrans" cxnId="{5EC305D3-E6FA-4180-82BD-EB5CEA604D56}">
      <dgm:prSet/>
      <dgm:spPr/>
      <dgm:t>
        <a:bodyPr/>
        <a:lstStyle/>
        <a:p>
          <a:endParaRPr lang="lv-LV"/>
        </a:p>
      </dgm:t>
    </dgm:pt>
    <dgm:pt modelId="{328CB3C6-6F07-4259-B411-69895FC37863}">
      <dgm:prSet phldrT="[Text]"/>
      <dgm:spPr/>
      <dgm:t>
        <a:bodyPr/>
        <a:lstStyle/>
        <a:p>
          <a:r>
            <a:rPr lang="lv-LV" dirty="0"/>
            <a:t>2.posms</a:t>
          </a:r>
        </a:p>
      </dgm:t>
    </dgm:pt>
    <dgm:pt modelId="{B609C521-B657-4130-8888-2762C6DC3E0C}" type="parTrans" cxnId="{94B6EC5B-4D9C-4B2B-8050-CCBCC15D1A67}">
      <dgm:prSet/>
      <dgm:spPr/>
      <dgm:t>
        <a:bodyPr/>
        <a:lstStyle/>
        <a:p>
          <a:endParaRPr lang="lv-LV"/>
        </a:p>
      </dgm:t>
    </dgm:pt>
    <dgm:pt modelId="{AE51228B-0F46-4587-8263-593EA5FAB8E8}" type="sibTrans" cxnId="{94B6EC5B-4D9C-4B2B-8050-CCBCC15D1A67}">
      <dgm:prSet/>
      <dgm:spPr/>
      <dgm:t>
        <a:bodyPr/>
        <a:lstStyle/>
        <a:p>
          <a:endParaRPr lang="lv-LV"/>
        </a:p>
      </dgm:t>
    </dgm:pt>
    <dgm:pt modelId="{F6574CC8-81F6-43CF-B759-1625A2FA1C57}" type="pres">
      <dgm:prSet presAssocID="{1546AC43-9D19-4419-92B7-F44E732B41E6}" presName="linearFlow" presStyleCnt="0">
        <dgm:presLayoutVars>
          <dgm:resizeHandles val="exact"/>
        </dgm:presLayoutVars>
      </dgm:prSet>
      <dgm:spPr/>
    </dgm:pt>
    <dgm:pt modelId="{74975E72-1A41-4E7B-90EC-1C6C7730F72A}" type="pres">
      <dgm:prSet presAssocID="{F40FD88C-9A9B-4798-8470-FBB3632319E8}" presName="node" presStyleLbl="node1" presStyleIdx="0" presStyleCnt="2" custScaleY="33192">
        <dgm:presLayoutVars>
          <dgm:bulletEnabled val="1"/>
        </dgm:presLayoutVars>
      </dgm:prSet>
      <dgm:spPr/>
    </dgm:pt>
    <dgm:pt modelId="{3154D452-AFC6-4F95-8D17-14B41F626E9E}" type="pres">
      <dgm:prSet presAssocID="{257FF77C-F0DE-4620-AA9F-EE9EF2BC84B6}" presName="sibTrans" presStyleLbl="sibTrans2D1" presStyleIdx="0" presStyleCnt="1" custScaleY="53714"/>
      <dgm:spPr/>
    </dgm:pt>
    <dgm:pt modelId="{FC60A15E-3DA9-4A00-9C70-3C6B93C95975}" type="pres">
      <dgm:prSet presAssocID="{257FF77C-F0DE-4620-AA9F-EE9EF2BC84B6}" presName="connectorText" presStyleLbl="sibTrans2D1" presStyleIdx="0" presStyleCnt="1"/>
      <dgm:spPr/>
    </dgm:pt>
    <dgm:pt modelId="{AF00CD38-851A-4943-8D14-704A9F9612E9}" type="pres">
      <dgm:prSet presAssocID="{328CB3C6-6F07-4259-B411-69895FC37863}" presName="node" presStyleLbl="node1" presStyleIdx="1" presStyleCnt="2" custScaleY="33692">
        <dgm:presLayoutVars>
          <dgm:bulletEnabled val="1"/>
        </dgm:presLayoutVars>
      </dgm:prSet>
      <dgm:spPr/>
    </dgm:pt>
  </dgm:ptLst>
  <dgm:cxnLst>
    <dgm:cxn modelId="{E0A7791C-4C0F-4527-818F-C86849EDCB52}" type="presOf" srcId="{1546AC43-9D19-4419-92B7-F44E732B41E6}" destId="{F6574CC8-81F6-43CF-B759-1625A2FA1C57}" srcOrd="0" destOrd="0" presId="urn:microsoft.com/office/officeart/2005/8/layout/process2"/>
    <dgm:cxn modelId="{FF5A731E-D084-42F9-8618-7B2C18F6FF80}" type="presOf" srcId="{328CB3C6-6F07-4259-B411-69895FC37863}" destId="{AF00CD38-851A-4943-8D14-704A9F9612E9}" srcOrd="0" destOrd="0" presId="urn:microsoft.com/office/officeart/2005/8/layout/process2"/>
    <dgm:cxn modelId="{94B6EC5B-4D9C-4B2B-8050-CCBCC15D1A67}" srcId="{1546AC43-9D19-4419-92B7-F44E732B41E6}" destId="{328CB3C6-6F07-4259-B411-69895FC37863}" srcOrd="1" destOrd="0" parTransId="{B609C521-B657-4130-8888-2762C6DC3E0C}" sibTransId="{AE51228B-0F46-4587-8263-593EA5FAB8E8}"/>
    <dgm:cxn modelId="{2274F26A-842D-4C04-B671-55FC8064CB92}" type="presOf" srcId="{F40FD88C-9A9B-4798-8470-FBB3632319E8}" destId="{74975E72-1A41-4E7B-90EC-1C6C7730F72A}" srcOrd="0" destOrd="0" presId="urn:microsoft.com/office/officeart/2005/8/layout/process2"/>
    <dgm:cxn modelId="{BBFA5C86-6BFB-47A5-9E19-E3922FF1BC5C}" type="presOf" srcId="{257FF77C-F0DE-4620-AA9F-EE9EF2BC84B6}" destId="{FC60A15E-3DA9-4A00-9C70-3C6B93C95975}" srcOrd="1" destOrd="0" presId="urn:microsoft.com/office/officeart/2005/8/layout/process2"/>
    <dgm:cxn modelId="{5EC305D3-E6FA-4180-82BD-EB5CEA604D56}" srcId="{1546AC43-9D19-4419-92B7-F44E732B41E6}" destId="{F40FD88C-9A9B-4798-8470-FBB3632319E8}" srcOrd="0" destOrd="0" parTransId="{E655C4AB-CA2A-4812-B556-4611E60A4BE2}" sibTransId="{257FF77C-F0DE-4620-AA9F-EE9EF2BC84B6}"/>
    <dgm:cxn modelId="{BEE334E1-9300-4273-8E81-6F33D3FBDE66}" type="presOf" srcId="{257FF77C-F0DE-4620-AA9F-EE9EF2BC84B6}" destId="{3154D452-AFC6-4F95-8D17-14B41F626E9E}" srcOrd="0" destOrd="0" presId="urn:microsoft.com/office/officeart/2005/8/layout/process2"/>
    <dgm:cxn modelId="{24A065DA-8B14-4B7D-9B4C-E697CCFC3400}" type="presParOf" srcId="{F6574CC8-81F6-43CF-B759-1625A2FA1C57}" destId="{74975E72-1A41-4E7B-90EC-1C6C7730F72A}" srcOrd="0" destOrd="0" presId="urn:microsoft.com/office/officeart/2005/8/layout/process2"/>
    <dgm:cxn modelId="{893349ED-C78D-4ABC-BE5A-A87B210CF7B4}" type="presParOf" srcId="{F6574CC8-81F6-43CF-B759-1625A2FA1C57}" destId="{3154D452-AFC6-4F95-8D17-14B41F626E9E}" srcOrd="1" destOrd="0" presId="urn:microsoft.com/office/officeart/2005/8/layout/process2"/>
    <dgm:cxn modelId="{BB8F37B4-68E7-4D61-BBA9-0A234D4BD860}" type="presParOf" srcId="{3154D452-AFC6-4F95-8D17-14B41F626E9E}" destId="{FC60A15E-3DA9-4A00-9C70-3C6B93C95975}" srcOrd="0" destOrd="0" presId="urn:microsoft.com/office/officeart/2005/8/layout/process2"/>
    <dgm:cxn modelId="{D265564C-FCA4-43C5-823A-45EB24120A47}" type="presParOf" srcId="{F6574CC8-81F6-43CF-B759-1625A2FA1C57}" destId="{AF00CD38-851A-4943-8D14-704A9F9612E9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975E72-1A41-4E7B-90EC-1C6C7730F72A}">
      <dsp:nvSpPr>
        <dsp:cNvPr id="0" name=""/>
        <dsp:cNvSpPr/>
      </dsp:nvSpPr>
      <dsp:spPr>
        <a:xfrm>
          <a:off x="0" y="119"/>
          <a:ext cx="2011681" cy="720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1.posms</a:t>
          </a:r>
        </a:p>
      </dsp:txBody>
      <dsp:txXfrm>
        <a:off x="21088" y="21207"/>
        <a:ext cx="1969505" cy="677832"/>
      </dsp:txXfrm>
    </dsp:sp>
    <dsp:sp modelId="{3154D452-AFC6-4F95-8D17-14B41F626E9E}">
      <dsp:nvSpPr>
        <dsp:cNvPr id="0" name=""/>
        <dsp:cNvSpPr/>
      </dsp:nvSpPr>
      <dsp:spPr>
        <a:xfrm rot="5400000">
          <a:off x="599111" y="1000268"/>
          <a:ext cx="813458" cy="5243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300" kern="1200"/>
        </a:p>
      </dsp:txBody>
      <dsp:txXfrm rot="-5400000">
        <a:off x="848542" y="855704"/>
        <a:ext cx="314597" cy="656159"/>
      </dsp:txXfrm>
    </dsp:sp>
    <dsp:sp modelId="{AF00CD38-851A-4943-8D14-704A9F9612E9}">
      <dsp:nvSpPr>
        <dsp:cNvPr id="0" name=""/>
        <dsp:cNvSpPr/>
      </dsp:nvSpPr>
      <dsp:spPr>
        <a:xfrm>
          <a:off x="0" y="1804739"/>
          <a:ext cx="2011681" cy="730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2.posms</a:t>
          </a:r>
        </a:p>
      </dsp:txBody>
      <dsp:txXfrm>
        <a:off x="21406" y="1826145"/>
        <a:ext cx="1968869" cy="688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9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7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5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4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4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2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6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79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0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58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9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0F740-F1A4-419C-B170-DBC7E3FC9200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B4D55-A7F9-44EA-AEFF-112E3B033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7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2" name="Rectangle 141">
            <a:extLst>
              <a:ext uri="{FF2B5EF4-FFF2-40B4-BE49-F238E27FC236}">
                <a16:creationId xmlns:a16="http://schemas.microsoft.com/office/drawing/2014/main" id="{9915BED5-3D25-417C-9CFB-CA4D1EB7D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CC2E6F9-9013-4FCB-ABDB-F4D956B46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BCB240-8FB7-4CD9-8124-B192C3F10A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5000"/>
          </a:blip>
          <a:srcRect t="17528" r="-1" b="8251"/>
          <a:stretch/>
        </p:blipFill>
        <p:spPr>
          <a:xfrm>
            <a:off x="-1" y="10"/>
            <a:ext cx="12198096" cy="6857990"/>
          </a:xfrm>
          <a:prstGeom prst="rect">
            <a:avLst/>
          </a:prstGeom>
        </p:spPr>
      </p:pic>
      <p:sp>
        <p:nvSpPr>
          <p:cNvPr id="146" name="Rectangle 145">
            <a:extLst>
              <a:ext uri="{FF2B5EF4-FFF2-40B4-BE49-F238E27FC236}">
                <a16:creationId xmlns:a16="http://schemas.microsoft.com/office/drawing/2014/main" id="{DDD926EC-6F88-4D89-9AED-1C4C1AC00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2"/>
            <a:ext cx="4688632" cy="685799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E8E72F1F-4759-4431-98D2-C7D0FFB01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68912" y="44817"/>
            <a:ext cx="233303" cy="772404"/>
            <a:chOff x="11868912" y="44817"/>
            <a:chExt cx="233303" cy="772404"/>
          </a:xfrm>
        </p:grpSpPr>
        <p:sp>
          <p:nvSpPr>
            <p:cNvPr id="149" name="Rectangle 64">
              <a:extLst>
                <a:ext uri="{FF2B5EF4-FFF2-40B4-BE49-F238E27FC236}">
                  <a16:creationId xmlns:a16="http://schemas.microsoft.com/office/drawing/2014/main" id="{0F062126-297E-4466-B412-7C533047F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39099" y="46121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6">
              <a:extLst>
                <a:ext uri="{FF2B5EF4-FFF2-40B4-BE49-F238E27FC236}">
                  <a16:creationId xmlns:a16="http://schemas.microsoft.com/office/drawing/2014/main" id="{16E51A9C-C05A-49AE-9EE4-C0B07478A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7609" y="46120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AF147902-06F1-4346-BF05-5B0CA3BD7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1685" y="756690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5F1DD38A-3779-48F3-8E8A-F83DAF3885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7949" y="756690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64">
              <a:extLst>
                <a:ext uri="{FF2B5EF4-FFF2-40B4-BE49-F238E27FC236}">
                  <a16:creationId xmlns:a16="http://schemas.microsoft.com/office/drawing/2014/main" id="{97B449B8-47EB-4074-907A-8B880716D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1685" y="614576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66">
              <a:extLst>
                <a:ext uri="{FF2B5EF4-FFF2-40B4-BE49-F238E27FC236}">
                  <a16:creationId xmlns:a16="http://schemas.microsoft.com/office/drawing/2014/main" id="{7129F3E7-7D9A-4E44-9A50-6A1243B2E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7949" y="614576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4">
              <a:extLst>
                <a:ext uri="{FF2B5EF4-FFF2-40B4-BE49-F238E27FC236}">
                  <a16:creationId xmlns:a16="http://schemas.microsoft.com/office/drawing/2014/main" id="{AE4B887A-8408-4503-8796-0509DD6D9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1685" y="472462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6">
              <a:extLst>
                <a:ext uri="{FF2B5EF4-FFF2-40B4-BE49-F238E27FC236}">
                  <a16:creationId xmlns:a16="http://schemas.microsoft.com/office/drawing/2014/main" id="{EAFDF941-3DF4-4368-8193-BB9449DCE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7949" y="472462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4">
              <a:extLst>
                <a:ext uri="{FF2B5EF4-FFF2-40B4-BE49-F238E27FC236}">
                  <a16:creationId xmlns:a16="http://schemas.microsoft.com/office/drawing/2014/main" id="{88B71D24-8820-4EE7-A117-03CE7522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1685" y="33034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66">
              <a:extLst>
                <a:ext uri="{FF2B5EF4-FFF2-40B4-BE49-F238E27FC236}">
                  <a16:creationId xmlns:a16="http://schemas.microsoft.com/office/drawing/2014/main" id="{0C2940BF-2E30-4A19-BBBB-C76F19C52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7949" y="33034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64">
              <a:extLst>
                <a:ext uri="{FF2B5EF4-FFF2-40B4-BE49-F238E27FC236}">
                  <a16:creationId xmlns:a16="http://schemas.microsoft.com/office/drawing/2014/main" id="{3BDA7D77-4661-4334-B371-B0D640C98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1685" y="188234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66">
              <a:extLst>
                <a:ext uri="{FF2B5EF4-FFF2-40B4-BE49-F238E27FC236}">
                  <a16:creationId xmlns:a16="http://schemas.microsoft.com/office/drawing/2014/main" id="{A0DD4DD9-E120-46EF-AA07-E74AAA418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7949" y="188234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2" name="Rectangle 16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226" y="1679714"/>
            <a:ext cx="4415290" cy="4488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3EB7AFC0-76BC-4CF7-A7D3-6732F9D7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79" y="3922776"/>
            <a:ext cx="2139190" cy="2373963"/>
            <a:chOff x="723679" y="3922776"/>
            <a:chExt cx="2139190" cy="2373963"/>
          </a:xfrm>
        </p:grpSpPr>
        <p:sp>
          <p:nvSpPr>
            <p:cNvPr id="165" name="Rectangle 66">
              <a:extLst>
                <a:ext uri="{FF2B5EF4-FFF2-40B4-BE49-F238E27FC236}">
                  <a16:creationId xmlns:a16="http://schemas.microsoft.com/office/drawing/2014/main" id="{8BCA1716-159B-49FD-9DF9-DA24001CC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76976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66">
              <a:extLst>
                <a:ext uri="{FF2B5EF4-FFF2-40B4-BE49-F238E27FC236}">
                  <a16:creationId xmlns:a16="http://schemas.microsoft.com/office/drawing/2014/main" id="{3EB017C9-1CE6-45E7-8246-18EB5E9D9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627654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66">
              <a:extLst>
                <a:ext uri="{FF2B5EF4-FFF2-40B4-BE49-F238E27FC236}">
                  <a16:creationId xmlns:a16="http://schemas.microsoft.com/office/drawing/2014/main" id="{2BF7E1DD-3A3B-42EF-B309-85CA77F8B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485540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66">
              <a:extLst>
                <a:ext uri="{FF2B5EF4-FFF2-40B4-BE49-F238E27FC236}">
                  <a16:creationId xmlns:a16="http://schemas.microsoft.com/office/drawing/2014/main" id="{CE4C7493-8842-4EBE-8B61-2F2F90077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053996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66">
              <a:extLst>
                <a:ext uri="{FF2B5EF4-FFF2-40B4-BE49-F238E27FC236}">
                  <a16:creationId xmlns:a16="http://schemas.microsoft.com/office/drawing/2014/main" id="{5D55CFEB-2DB3-4901-ACD5-50B28DB2D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911882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66">
              <a:extLst>
                <a:ext uri="{FF2B5EF4-FFF2-40B4-BE49-F238E27FC236}">
                  <a16:creationId xmlns:a16="http://schemas.microsoft.com/office/drawing/2014/main" id="{3570A7A2-AFBD-4D3C-B8A7-A62A9B5F2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335710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62">
              <a:extLst>
                <a:ext uri="{FF2B5EF4-FFF2-40B4-BE49-F238E27FC236}">
                  <a16:creationId xmlns:a16="http://schemas.microsoft.com/office/drawing/2014/main" id="{673569E8-B4B0-49FB-8129-DAC4DCEF9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339547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59">
              <a:extLst>
                <a:ext uri="{FF2B5EF4-FFF2-40B4-BE49-F238E27FC236}">
                  <a16:creationId xmlns:a16="http://schemas.microsoft.com/office/drawing/2014/main" id="{AF33CC5A-9F65-4E1B-9DF0-A31D30587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193007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64">
              <a:extLst>
                <a:ext uri="{FF2B5EF4-FFF2-40B4-BE49-F238E27FC236}">
                  <a16:creationId xmlns:a16="http://schemas.microsoft.com/office/drawing/2014/main" id="{0B54C978-B041-4670-9599-457435808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3924079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62">
              <a:extLst>
                <a:ext uri="{FF2B5EF4-FFF2-40B4-BE49-F238E27FC236}">
                  <a16:creationId xmlns:a16="http://schemas.microsoft.com/office/drawing/2014/main" id="{0D442BA6-3B5D-4AA2-B267-C5C1A945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060863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59">
              <a:extLst>
                <a:ext uri="{FF2B5EF4-FFF2-40B4-BE49-F238E27FC236}">
                  <a16:creationId xmlns:a16="http://schemas.microsoft.com/office/drawing/2014/main" id="{924FB614-C761-416C-8230-28B416AA1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4207923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62">
              <a:extLst>
                <a:ext uri="{FF2B5EF4-FFF2-40B4-BE49-F238E27FC236}">
                  <a16:creationId xmlns:a16="http://schemas.microsoft.com/office/drawing/2014/main" id="{EEC95567-334D-417C-9741-D8DBB105C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491507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62">
              <a:extLst>
                <a:ext uri="{FF2B5EF4-FFF2-40B4-BE49-F238E27FC236}">
                  <a16:creationId xmlns:a16="http://schemas.microsoft.com/office/drawing/2014/main" id="{D4F42F17-E0FD-469E-B2C1-49C7B3118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638913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62">
              <a:extLst>
                <a:ext uri="{FF2B5EF4-FFF2-40B4-BE49-F238E27FC236}">
                  <a16:creationId xmlns:a16="http://schemas.microsoft.com/office/drawing/2014/main" id="{40029C9D-3726-4755-B673-880AEE1AC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929983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59">
              <a:extLst>
                <a:ext uri="{FF2B5EF4-FFF2-40B4-BE49-F238E27FC236}">
                  <a16:creationId xmlns:a16="http://schemas.microsoft.com/office/drawing/2014/main" id="{D8F3AC82-4009-4C04-B5EE-8CC732AC0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5783443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2">
              <a:extLst>
                <a:ext uri="{FF2B5EF4-FFF2-40B4-BE49-F238E27FC236}">
                  <a16:creationId xmlns:a16="http://schemas.microsoft.com/office/drawing/2014/main" id="{B4A449A5-1751-4B96-897B-C7B1EB1F7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91041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59">
              <a:extLst>
                <a:ext uri="{FF2B5EF4-FFF2-40B4-BE49-F238E27FC236}">
                  <a16:creationId xmlns:a16="http://schemas.microsoft.com/office/drawing/2014/main" id="{4DC5F411-29E4-4ED4-9F36-1E2F9C8B9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4536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62">
              <a:extLst>
                <a:ext uri="{FF2B5EF4-FFF2-40B4-BE49-F238E27FC236}">
                  <a16:creationId xmlns:a16="http://schemas.microsoft.com/office/drawing/2014/main" id="{942693CE-F2EB-45AB-81AB-C21DD090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8030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64">
              <a:extLst>
                <a:ext uri="{FF2B5EF4-FFF2-40B4-BE49-F238E27FC236}">
                  <a16:creationId xmlns:a16="http://schemas.microsoft.com/office/drawing/2014/main" id="{6E0F226B-22B0-4637-979E-952F959A2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61525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66">
              <a:extLst>
                <a:ext uri="{FF2B5EF4-FFF2-40B4-BE49-F238E27FC236}">
                  <a16:creationId xmlns:a16="http://schemas.microsoft.com/office/drawing/2014/main" id="{BFCFA944-B9E8-4BF0-8D5F-5B5A1DFE5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5019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64">
              <a:extLst>
                <a:ext uri="{FF2B5EF4-FFF2-40B4-BE49-F238E27FC236}">
                  <a16:creationId xmlns:a16="http://schemas.microsoft.com/office/drawing/2014/main" id="{452F9909-A6C4-473D-9CD5-BD1D37607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9443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66">
              <a:extLst>
                <a:ext uri="{FF2B5EF4-FFF2-40B4-BE49-F238E27FC236}">
                  <a16:creationId xmlns:a16="http://schemas.microsoft.com/office/drawing/2014/main" id="{50CE3B43-D911-4DE3-A599-50D2544B7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52937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59">
              <a:extLst>
                <a:ext uri="{FF2B5EF4-FFF2-40B4-BE49-F238E27FC236}">
                  <a16:creationId xmlns:a16="http://schemas.microsoft.com/office/drawing/2014/main" id="{6B270FCB-E06C-424C-BDBD-F32EC150D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4256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62">
              <a:extLst>
                <a:ext uri="{FF2B5EF4-FFF2-40B4-BE49-F238E27FC236}">
                  <a16:creationId xmlns:a16="http://schemas.microsoft.com/office/drawing/2014/main" id="{1A965EDD-28F1-4F7F-80AD-53349CE82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6081943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2">
              <a:extLst>
                <a:ext uri="{FF2B5EF4-FFF2-40B4-BE49-F238E27FC236}">
                  <a16:creationId xmlns:a16="http://schemas.microsoft.com/office/drawing/2014/main" id="{E29D6F75-FF17-4CFB-9FB3-5F51B11F1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3937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59">
              <a:extLst>
                <a:ext uri="{FF2B5EF4-FFF2-40B4-BE49-F238E27FC236}">
                  <a16:creationId xmlns:a16="http://schemas.microsoft.com/office/drawing/2014/main" id="{DEABCBF3-E267-469D-A359-E70B39CA6B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7432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64">
              <a:extLst>
                <a:ext uri="{FF2B5EF4-FFF2-40B4-BE49-F238E27FC236}">
                  <a16:creationId xmlns:a16="http://schemas.microsoft.com/office/drawing/2014/main" id="{3D178F88-28B5-428C-910C-66FABC973D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2339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66">
              <a:extLst>
                <a:ext uri="{FF2B5EF4-FFF2-40B4-BE49-F238E27FC236}">
                  <a16:creationId xmlns:a16="http://schemas.microsoft.com/office/drawing/2014/main" id="{29D0826E-9858-46D6-92EF-5E834D3A0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5833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2">
              <a:extLst>
                <a:ext uri="{FF2B5EF4-FFF2-40B4-BE49-F238E27FC236}">
                  <a16:creationId xmlns:a16="http://schemas.microsoft.com/office/drawing/2014/main" id="{40834911-CB3B-485D-9DD7-02FA9339D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87456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59">
              <a:extLst>
                <a:ext uri="{FF2B5EF4-FFF2-40B4-BE49-F238E27FC236}">
                  <a16:creationId xmlns:a16="http://schemas.microsoft.com/office/drawing/2014/main" id="{1881F511-D12D-4C6E-8F4F-4F10E7FD0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610951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62">
              <a:extLst>
                <a:ext uri="{FF2B5EF4-FFF2-40B4-BE49-F238E27FC236}">
                  <a16:creationId xmlns:a16="http://schemas.microsoft.com/office/drawing/2014/main" id="{D9241D2E-7EBD-4690-9B9D-528C1E685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4445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64">
              <a:extLst>
                <a:ext uri="{FF2B5EF4-FFF2-40B4-BE49-F238E27FC236}">
                  <a16:creationId xmlns:a16="http://schemas.microsoft.com/office/drawing/2014/main" id="{086BAA15-5F6F-4BF8-AD7E-3F8F5C90F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57940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66">
              <a:extLst>
                <a:ext uri="{FF2B5EF4-FFF2-40B4-BE49-F238E27FC236}">
                  <a16:creationId xmlns:a16="http://schemas.microsoft.com/office/drawing/2014/main" id="{F4149E01-0D70-4229-A0D2-92D8AA62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81434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8" name="Rectangle 64">
              <a:extLst>
                <a:ext uri="{FF2B5EF4-FFF2-40B4-BE49-F238E27FC236}">
                  <a16:creationId xmlns:a16="http://schemas.microsoft.com/office/drawing/2014/main" id="{DDBF361B-6EAE-4B05-8A57-D3416956C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25858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66">
              <a:extLst>
                <a:ext uri="{FF2B5EF4-FFF2-40B4-BE49-F238E27FC236}">
                  <a16:creationId xmlns:a16="http://schemas.microsoft.com/office/drawing/2014/main" id="{3452C9F3-7BC9-4D80-A0FB-A1B22DB39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49352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59">
              <a:extLst>
                <a:ext uri="{FF2B5EF4-FFF2-40B4-BE49-F238E27FC236}">
                  <a16:creationId xmlns:a16="http://schemas.microsoft.com/office/drawing/2014/main" id="{70AA1899-FF72-4C91-A75E-56BAA2A01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900671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62">
              <a:extLst>
                <a:ext uri="{FF2B5EF4-FFF2-40B4-BE49-F238E27FC236}">
                  <a16:creationId xmlns:a16="http://schemas.microsoft.com/office/drawing/2014/main" id="{E03954AE-D182-444C-859D-AB224E7E7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22376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">
              <a:extLst>
                <a:ext uri="{FF2B5EF4-FFF2-40B4-BE49-F238E27FC236}">
                  <a16:creationId xmlns:a16="http://schemas.microsoft.com/office/drawing/2014/main" id="{2AB2768E-B39F-4402-845C-E883844EA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60352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59">
              <a:extLst>
                <a:ext uri="{FF2B5EF4-FFF2-40B4-BE49-F238E27FC236}">
                  <a16:creationId xmlns:a16="http://schemas.microsoft.com/office/drawing/2014/main" id="{286126B1-7496-4707-A1A7-5FBC4B0A4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3847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64">
              <a:extLst>
                <a:ext uri="{FF2B5EF4-FFF2-40B4-BE49-F238E27FC236}">
                  <a16:creationId xmlns:a16="http://schemas.microsoft.com/office/drawing/2014/main" id="{EABCEB9D-96CF-4FD0-8587-85069E94AF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798754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66">
              <a:extLst>
                <a:ext uri="{FF2B5EF4-FFF2-40B4-BE49-F238E27FC236}">
                  <a16:creationId xmlns:a16="http://schemas.microsoft.com/office/drawing/2014/main" id="{7479C81F-5F69-49DB-9080-019635FB5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248" y="6236208"/>
              <a:ext cx="61834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71190F1-28E0-466D-BCE7-098C9ACD112A}"/>
              </a:ext>
            </a:extLst>
          </p:cNvPr>
          <p:cNvSpPr txBox="1"/>
          <p:nvPr/>
        </p:nvSpPr>
        <p:spPr>
          <a:xfrm>
            <a:off x="1226032" y="1956187"/>
            <a:ext cx="3753472" cy="3976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Pētījums par prognozētām izmaiņām darbaspēka un būvmateriālu izmaksām būvniecības nozarē Latvijā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2020.-2024.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AC336B0-AEE6-460F-8A0D-87F451099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058" y="5843973"/>
            <a:ext cx="1441660" cy="27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11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Kopsavilkums –  prognozes pa resursu veidiem 2020.-2024.gads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EDC3FB-8A53-41D2-B018-96B454800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838308"/>
              </p:ext>
            </p:extLst>
          </p:nvPr>
        </p:nvGraphicFramePr>
        <p:xfrm>
          <a:off x="927129" y="1793711"/>
          <a:ext cx="9954561" cy="4485161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3318187">
                  <a:extLst>
                    <a:ext uri="{9D8B030D-6E8A-4147-A177-3AD203B41FA5}">
                      <a16:colId xmlns:a16="http://schemas.microsoft.com/office/drawing/2014/main" val="4207276815"/>
                    </a:ext>
                  </a:extLst>
                </a:gridCol>
                <a:gridCol w="3318187">
                  <a:extLst>
                    <a:ext uri="{9D8B030D-6E8A-4147-A177-3AD203B41FA5}">
                      <a16:colId xmlns:a16="http://schemas.microsoft.com/office/drawing/2014/main" val="61601227"/>
                    </a:ext>
                  </a:extLst>
                </a:gridCol>
                <a:gridCol w="3318187">
                  <a:extLst>
                    <a:ext uri="{9D8B030D-6E8A-4147-A177-3AD203B41FA5}">
                      <a16:colId xmlns:a16="http://schemas.microsoft.com/office/drawing/2014/main" val="4157535464"/>
                    </a:ext>
                  </a:extLst>
                </a:gridCol>
              </a:tblGrid>
              <a:tr h="35557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Vidēji gadā</a:t>
                      </a:r>
                      <a:endParaRPr lang="lv-LV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Kopā piecos gados</a:t>
                      </a: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534313"/>
                  </a:ext>
                </a:extLst>
              </a:tr>
              <a:tr h="333318">
                <a:tc grid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solidFill>
                            <a:schemeClr val="tx1"/>
                          </a:solidFill>
                          <a:effectLst/>
                        </a:rPr>
                        <a:t>Būvmateriālu izmaksu izmaiņas</a:t>
                      </a:r>
                      <a:endParaRPr lang="lv-LV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08768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/>
                        <a:t>ekspertu prognoze </a:t>
                      </a:r>
                      <a:r>
                        <a:rPr lang="lv-LV" sz="2000" dirty="0"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latin typeface="+mn-lt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+2,97%</a:t>
                      </a:r>
                      <a:endParaRPr lang="lv-LV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+15,78%</a:t>
                      </a:r>
                      <a:endParaRPr lang="lv-LV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2109300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ombinētā prognoze 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sym typeface="Wingdings" panose="05000000000000000000" pitchFamily="2" charset="2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+3,12%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+16,61%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7302681"/>
                  </a:ext>
                </a:extLst>
              </a:tr>
              <a:tr h="333318">
                <a:tc grid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solidFill>
                            <a:schemeClr val="tx1"/>
                          </a:solidFill>
                          <a:effectLst/>
                        </a:rPr>
                        <a:t>Strādnieku darba samaksas izmaksu izmaiņas</a:t>
                      </a:r>
                      <a:endParaRPr lang="lv-LV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288309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/>
                        <a:t>ekspertu prognoze </a:t>
                      </a:r>
                      <a:r>
                        <a:rPr lang="lv-LV" sz="2000" dirty="0"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latin typeface="+mn-lt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+5,29%</a:t>
                      </a:r>
                      <a:endParaRPr lang="lv-LV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+29,42%</a:t>
                      </a:r>
                      <a:endParaRPr lang="lv-LV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7053568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ombinētā prognoze 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sym typeface="Wingdings" panose="05000000000000000000" pitchFamily="2" charset="2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+9,21%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+55,36%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1890348"/>
                  </a:ext>
                </a:extLst>
              </a:tr>
              <a:tr h="333318">
                <a:tc grid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solidFill>
                            <a:schemeClr val="tx1"/>
                          </a:solidFill>
                          <a:effectLst/>
                        </a:rPr>
                        <a:t>Mašīnu un mehānismu uzturēšanas un ekspluatācijas izmaksu izmaiņas</a:t>
                      </a:r>
                      <a:endParaRPr lang="lv-LV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58014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/>
                        <a:t>ekspertu prognoze </a:t>
                      </a:r>
                      <a:r>
                        <a:rPr lang="lv-LV" sz="2000" dirty="0"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latin typeface="+mn-lt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+1,81%</a:t>
                      </a:r>
                      <a:endParaRPr lang="lv-LV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+9,40%</a:t>
                      </a:r>
                      <a:endParaRPr lang="lv-LV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5091818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ombinētā prognoze 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sym typeface="Wingdings" panose="05000000000000000000" pitchFamily="2" charset="2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+2,40%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+12,58%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2818281"/>
                  </a:ext>
                </a:extLst>
              </a:tr>
              <a:tr h="333318">
                <a:tc grid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solidFill>
                            <a:schemeClr val="tx1"/>
                          </a:solidFill>
                          <a:effectLst/>
                        </a:rPr>
                        <a:t>Arhitektūras un inženiertehniskie pakalpojumi; tehniskā pārbaude un analīze</a:t>
                      </a:r>
                      <a:endParaRPr lang="lv-LV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928352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</a:rPr>
                        <a:t>ekspertu prognoze </a:t>
                      </a:r>
                      <a:r>
                        <a:rPr lang="lv-LV" sz="200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+4,64%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+25,45%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947498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ombinētā prognoze </a:t>
                      </a: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sym typeface="Wingdings" panose="05000000000000000000" pitchFamily="2" charset="2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+4,87%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+26,87%</a:t>
                      </a:r>
                      <a:endParaRPr lang="lv-LV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91566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CF00D12-A23E-48DD-B5F5-E6C11B712733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D7F2B0-DF33-4E38-AEC0-BE036E965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91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izmaksu izmaiņu prognoze pa resursu veidiem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886796"/>
              </p:ext>
            </p:extLst>
          </p:nvPr>
        </p:nvGraphicFramePr>
        <p:xfrm>
          <a:off x="838200" y="2024517"/>
          <a:ext cx="10196146" cy="4013425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018701">
                  <a:extLst>
                    <a:ext uri="{9D8B030D-6E8A-4147-A177-3AD203B41FA5}">
                      <a16:colId xmlns:a16="http://schemas.microsoft.com/office/drawing/2014/main" val="1298509107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2963989594"/>
                    </a:ext>
                  </a:extLst>
                </a:gridCol>
                <a:gridCol w="1018701">
                  <a:extLst>
                    <a:ext uri="{9D8B030D-6E8A-4147-A177-3AD203B41FA5}">
                      <a16:colId xmlns:a16="http://schemas.microsoft.com/office/drawing/2014/main" val="3035554104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3658670033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2517374046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4249720968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2698449110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844904520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3518545474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3734695615"/>
                    </a:ext>
                  </a:extLst>
                </a:gridCol>
              </a:tblGrid>
              <a:tr h="39426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2015.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2016.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2017.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2018.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2019.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2020.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2021.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2022.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2023.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2024.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248542725"/>
                  </a:ext>
                </a:extLst>
              </a:tr>
              <a:tr h="437588">
                <a:tc gridSpan="10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</a:rPr>
                        <a:t>Būvmateriālu izmaksu izmaiņas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876987"/>
                  </a:ext>
                </a:extLst>
              </a:tr>
              <a:tr h="291726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-1,8%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-3,2%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+1,4%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+3,7%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+3,4%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Vidējā ekspertu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230652"/>
                  </a:ext>
                </a:extLst>
              </a:tr>
              <a:tr h="3942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+1,51%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+2,74%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+3,14%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+3,54%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+3,96%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678808"/>
                  </a:ext>
                </a:extLst>
              </a:tr>
              <a:tr h="2917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Kombinētā (ekspertu-statistiskā)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945137"/>
                  </a:ext>
                </a:extLst>
              </a:tr>
              <a:tr h="3942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+2,09%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+2,87%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+3,22%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+3,55%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+3,88%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851118"/>
                  </a:ext>
                </a:extLst>
              </a:tr>
              <a:tr h="437588">
                <a:tc gridSpan="10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</a:rPr>
                        <a:t>Strādnieku darba samaksas izmaksu izmaiņas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067688"/>
                  </a:ext>
                </a:extLst>
              </a:tr>
              <a:tr h="291726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+6,7%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+4,8%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+4,5%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+8,3%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+7,6%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Vidējā ekspertu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363208"/>
                  </a:ext>
                </a:extLst>
              </a:tr>
              <a:tr h="3942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+5,16%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+5,45%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+4,97%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+5,30%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+5,59%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416870"/>
                  </a:ext>
                </a:extLst>
              </a:tr>
              <a:tr h="2917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Kombinētā (ekspertu-statistiskā)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229525"/>
                  </a:ext>
                </a:extLst>
              </a:tr>
              <a:tr h="3942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+8,37%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+8,94%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+9,08%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+9,60%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+10,08%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05126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75D37EB-F118-4BF1-BA29-E5581AB88E5E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CAC6FD-50FD-42C2-B84B-9EF3747EE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00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izmaksu izmaiņu prognoze pa resursu veidiem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311449"/>
              </p:ext>
            </p:extLst>
          </p:nvPr>
        </p:nvGraphicFramePr>
        <p:xfrm>
          <a:off x="838200" y="2198691"/>
          <a:ext cx="10196146" cy="3636051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018701">
                  <a:extLst>
                    <a:ext uri="{9D8B030D-6E8A-4147-A177-3AD203B41FA5}">
                      <a16:colId xmlns:a16="http://schemas.microsoft.com/office/drawing/2014/main" val="1298509107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2963989594"/>
                    </a:ext>
                  </a:extLst>
                </a:gridCol>
                <a:gridCol w="1018701">
                  <a:extLst>
                    <a:ext uri="{9D8B030D-6E8A-4147-A177-3AD203B41FA5}">
                      <a16:colId xmlns:a16="http://schemas.microsoft.com/office/drawing/2014/main" val="3035554104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3658670033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2517374046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4249720968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2698449110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844904520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3518545474"/>
                    </a:ext>
                  </a:extLst>
                </a:gridCol>
                <a:gridCol w="1019843">
                  <a:extLst>
                    <a:ext uri="{9D8B030D-6E8A-4147-A177-3AD203B41FA5}">
                      <a16:colId xmlns:a16="http://schemas.microsoft.com/office/drawing/2014/main" val="3734695615"/>
                    </a:ext>
                  </a:extLst>
                </a:gridCol>
              </a:tblGrid>
              <a:tr h="35719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2015.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2016.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2017.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2018.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2019.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2020.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2021.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2022.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2023.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2024.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248542725"/>
                  </a:ext>
                </a:extLst>
              </a:tr>
              <a:tr h="396443">
                <a:tc gridSpan="10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</a:rPr>
                        <a:t>Mašīnu un mehānismu uzturēšanas un ekspluatācijas izmaksu izmaiņas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437878"/>
                  </a:ext>
                </a:extLst>
              </a:tr>
              <a:tr h="264295"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+0,0%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+1,1%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+1,0%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+2,8%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+2,7%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Vidējā ekspertu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601458"/>
                  </a:ext>
                </a:extLst>
              </a:tr>
              <a:tr h="3571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+1,09%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+1,86%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+1,97%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+2,03%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+2,11%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328533"/>
                  </a:ext>
                </a:extLst>
              </a:tr>
              <a:tr h="2642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Kombinētā (ekspertu-statistiskā)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27936"/>
                  </a:ext>
                </a:extLst>
              </a:tr>
              <a:tr h="3571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+1,99%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+2,40%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+2,48%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+2,53%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+2,60%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725141"/>
                  </a:ext>
                </a:extLst>
              </a:tr>
              <a:tr h="396443">
                <a:tc gridSpan="10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</a:rPr>
                        <a:t>Arhitektūras un inženiertehniskie pakalpojumi; tehniskā pārbaude un analīze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584071"/>
                  </a:ext>
                </a:extLst>
              </a:tr>
              <a:tr h="264295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+6,6%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+6,0%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+1,2%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+7,5%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rowSpan="4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+6,7%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Vidējā ekspertu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569946"/>
                  </a:ext>
                </a:extLst>
              </a:tr>
              <a:tr h="3571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+4,21%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+4,77%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+4,76%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+4,49%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+4,98%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066176"/>
                  </a:ext>
                </a:extLst>
              </a:tr>
              <a:tr h="2642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Kombinētā (ekspertu-statistiskā)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223978"/>
                  </a:ext>
                </a:extLst>
              </a:tr>
              <a:tr h="3571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+4,76%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+4,98%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+4,93%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+4,75%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+4,95%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13" marR="43513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7531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412DAB6-1AAC-4D6E-8B67-0292C18A4532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B38301-9EB7-40D8-8FDD-E85BB487E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920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izmaksu izmaiņu prognozes pa resursu veidiem un </a:t>
            </a:r>
            <a:r>
              <a:rPr lang="lv-LV" b="1" dirty="0" err="1"/>
              <a:t>apakšnozarēm</a:t>
            </a:r>
            <a:endParaRPr lang="en-US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660281" y="1825625"/>
            <a:ext cx="8871438" cy="4519837"/>
            <a:chOff x="3216275" y="2696527"/>
            <a:chExt cx="5759450" cy="2934335"/>
          </a:xfrm>
        </p:grpSpPr>
        <p:pic>
          <p:nvPicPr>
            <p:cNvPr id="13" name="Picture 1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275" y="2696527"/>
              <a:ext cx="5759450" cy="1464945"/>
            </a:xfrm>
            <a:prstGeom prst="rect">
              <a:avLst/>
            </a:prstGeom>
            <a:noFill/>
          </p:spPr>
        </p:pic>
        <p:pic>
          <p:nvPicPr>
            <p:cNvPr id="14" name="Picture 13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275" y="4161472"/>
              <a:ext cx="5759450" cy="1469390"/>
            </a:xfrm>
            <a:prstGeom prst="rect">
              <a:avLst/>
            </a:prstGeom>
            <a:noFill/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1CFFB4C-024E-4997-AAD6-D34A1500D9EA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BDAD74-F85E-4A4D-B676-E322941D5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428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izmaksu izmaiņu prognozes pa resursu veidiem un </a:t>
            </a:r>
            <a:r>
              <a:rPr lang="lv-LV" b="1" dirty="0" err="1"/>
              <a:t>apakšnozarēm</a:t>
            </a:r>
            <a:endParaRPr lang="en-US" b="1" dirty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85" y="1603347"/>
            <a:ext cx="6974489" cy="1714786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86" y="3312116"/>
            <a:ext cx="6974489" cy="1702752"/>
          </a:xfrm>
          <a:prstGeom prst="rect">
            <a:avLst/>
          </a:prstGeom>
          <a:noFill/>
        </p:spPr>
      </p:pic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85" y="5014868"/>
            <a:ext cx="6974490" cy="173610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74257-E4D2-4C19-8FDE-D75F6775645D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777E24-6FEB-470A-8D05-5BA94251E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11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5 būtiskākie faktori, </a:t>
            </a:r>
            <a:br>
              <a:rPr lang="lv-LV" b="1" dirty="0"/>
            </a:br>
            <a:r>
              <a:rPr lang="lv-LV" b="1" dirty="0"/>
              <a:t>kas ietekmē būvmateriālu izmaksu izmaiņas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lv-LV" dirty="0"/>
              <a:t>Vispārējo ekspertu vērtējums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endParaRPr lang="lv-LV" dirty="0"/>
          </a:p>
          <a:p>
            <a:pPr marL="514350" lvl="0" indent="-514350">
              <a:buFont typeface="+mj-lt"/>
              <a:buAutoNum type="arabicPeriod"/>
            </a:pPr>
            <a:r>
              <a:rPr lang="lv-LV" dirty="0"/>
              <a:t>Darbaspēka nodokļu līmenis Latvijā (8,13)</a:t>
            </a:r>
            <a:br>
              <a:rPr lang="lv-LV" dirty="0"/>
            </a:b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lv-LV" dirty="0"/>
              <a:t>Būvniecības apjoms Latvijā (8,00)</a:t>
            </a:r>
            <a:br>
              <a:rPr lang="lv-LV" dirty="0"/>
            </a:b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lv-LV" dirty="0"/>
              <a:t>Par publiskiem līdzekļiem īstenoto būvniecības ieceru apjoms (7,27)</a:t>
            </a:r>
            <a:br>
              <a:rPr lang="lv-LV" dirty="0"/>
            </a:b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lv-LV" dirty="0"/>
              <a:t>Ēnu ekonomikas apkarošanas pasākumu apjoms Latvijā (7,13)</a:t>
            </a:r>
            <a:br>
              <a:rPr lang="lv-LV" dirty="0"/>
            </a:b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lv-LV" dirty="0"/>
              <a:t>Darbaspēka migrācijas saldo Latvijā (7,00)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/>
          <a:p>
            <a:pPr algn="ctr"/>
            <a:r>
              <a:rPr lang="lv-LV" dirty="0" err="1"/>
              <a:t>Apakšnozaru</a:t>
            </a:r>
            <a:r>
              <a:rPr lang="lv-LV" dirty="0"/>
              <a:t> ekspertu vērtējums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Darbaspēka nodokļu līmenis Latvijā (7,86)</a:t>
            </a:r>
            <a:br>
              <a:rPr lang="lv-LV" dirty="0"/>
            </a:b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Būvniecības apjoms Latvijā (7,57)</a:t>
            </a:r>
            <a:br>
              <a:rPr lang="lv-LV" dirty="0"/>
            </a:b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Darbaspēka samaksas līmenis ES valstīs būvniecības nozarē (7,20)</a:t>
            </a:r>
            <a:br>
              <a:rPr lang="lv-LV" dirty="0"/>
            </a:b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ES darbaspēka pieprasījums būvniecības nozarē (6,74)</a:t>
            </a:r>
            <a:br>
              <a:rPr lang="lv-LV" dirty="0"/>
            </a:b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Darbaspēka migrācijas saldo Latvijā (6,68)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8BA6C7-ADDD-4788-A8A0-DDABDF099086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A54DA6-D372-4CD7-B03A-4F97EDAF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648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5 būtiskākie faktori, </a:t>
            </a:r>
            <a:br>
              <a:rPr lang="lv-LV" b="1" dirty="0"/>
            </a:br>
            <a:r>
              <a:rPr lang="lv-LV" b="1" dirty="0"/>
              <a:t>kas ietekmē būvmateriālu izmaksu izmaiņas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lvl="0" indent="0" algn="ctr">
              <a:buNone/>
            </a:pPr>
            <a:r>
              <a:rPr lang="lv-LV" dirty="0"/>
              <a:t>Vispārējo ekspertu vērtējums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endParaRPr lang="lv-LV" sz="1600" u="sng" dirty="0"/>
          </a:p>
          <a:p>
            <a:pPr marL="514350" lvl="0" indent="-514350">
              <a:buFont typeface="+mj-lt"/>
              <a:buAutoNum type="arabicPeriod"/>
            </a:pPr>
            <a:r>
              <a:rPr lang="lv-LV" sz="1600" dirty="0"/>
              <a:t>Būvniecības apjoms Latvijā (8,06)</a:t>
            </a:r>
            <a:br>
              <a:rPr lang="lv-LV" sz="1600" u="sng" dirty="0"/>
            </a:br>
            <a:endParaRPr lang="lv-LV" sz="1600" u="sng" dirty="0"/>
          </a:p>
          <a:p>
            <a:pPr marL="514350" lvl="0" indent="-514350">
              <a:buFont typeface="+mj-lt"/>
              <a:buAutoNum type="arabicPeriod"/>
            </a:pPr>
            <a:r>
              <a:rPr lang="lv-LV" sz="1600" dirty="0"/>
              <a:t>Par publiskiem līdzekļiem īstenoto būvniecības ieceru apjoms (6,87)</a:t>
            </a:r>
            <a:br>
              <a:rPr lang="lv-LV" sz="1600" dirty="0"/>
            </a:br>
            <a:endParaRPr lang="lv-LV" sz="1600" dirty="0"/>
          </a:p>
          <a:p>
            <a:pPr marL="514350" lvl="0" indent="-514350">
              <a:buFont typeface="+mj-lt"/>
              <a:buAutoNum type="arabicPeriod"/>
            </a:pPr>
            <a:r>
              <a:rPr lang="lv-LV" sz="1600" dirty="0"/>
              <a:t>Iekšzemes kopprodukta izmaiņas Latvijā (6,94)</a:t>
            </a:r>
            <a:br>
              <a:rPr lang="lv-LV" sz="1600" dirty="0"/>
            </a:br>
            <a:endParaRPr lang="lv-LV" sz="1600" dirty="0"/>
          </a:p>
          <a:p>
            <a:pPr marL="514350" lvl="0" indent="-514350">
              <a:buFont typeface="+mj-lt"/>
              <a:buAutoNum type="arabicPeriod"/>
            </a:pPr>
            <a:r>
              <a:rPr lang="lv-LV" sz="1600" dirty="0"/>
              <a:t>Nekustamā īpašuma kreditēšanas apjomi Latvijā (6,75)</a:t>
            </a:r>
            <a:br>
              <a:rPr lang="lv-LV" sz="1600" dirty="0"/>
            </a:br>
            <a:endParaRPr lang="lv-LV" sz="1600" dirty="0"/>
          </a:p>
          <a:p>
            <a:pPr marL="514350" lvl="0" indent="-514350">
              <a:buFont typeface="+mj-lt"/>
              <a:buAutoNum type="arabicPeriod"/>
            </a:pPr>
            <a:r>
              <a:rPr lang="lv-LV" sz="1600" dirty="0"/>
              <a:t>Konkurences koncentrācijas rādītāji būvmateriālu tirgū Latvijā (6,69)</a:t>
            </a:r>
            <a:br>
              <a:rPr lang="lv-LV" sz="1600" dirty="0"/>
            </a:br>
            <a:endParaRPr lang="lv-LV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/>
          <a:p>
            <a:pPr algn="ctr"/>
            <a:r>
              <a:rPr lang="lv-LV" dirty="0" err="1"/>
              <a:t>Apakšnozaru</a:t>
            </a:r>
            <a:r>
              <a:rPr lang="lv-LV" dirty="0"/>
              <a:t> ekspertu vērtējums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endParaRPr lang="lv-LV" sz="1600" u="sng" dirty="0"/>
          </a:p>
          <a:p>
            <a:pPr>
              <a:buFont typeface="+mj-lt"/>
              <a:buAutoNum type="arabicPeriod"/>
            </a:pPr>
            <a:r>
              <a:rPr lang="lv-LV" sz="1600" dirty="0"/>
              <a:t>Būvniecības apjoms Latvijā (8,03)</a:t>
            </a:r>
            <a:br>
              <a:rPr lang="lv-LV" sz="1600" u="sng" dirty="0"/>
            </a:br>
            <a:endParaRPr lang="lv-LV" sz="1600" u="sng" dirty="0"/>
          </a:p>
          <a:p>
            <a:pPr>
              <a:buFont typeface="+mj-lt"/>
              <a:buAutoNum type="arabicPeriod"/>
            </a:pPr>
            <a:r>
              <a:rPr lang="lv-LV" sz="1600" dirty="0"/>
              <a:t>ES kopējais būvniecības tirgus pieprasījums (7,18)</a:t>
            </a:r>
            <a:br>
              <a:rPr lang="lv-LV" sz="1600" dirty="0"/>
            </a:br>
            <a:br>
              <a:rPr lang="lv-LV" sz="1600" dirty="0"/>
            </a:br>
            <a:endParaRPr lang="lv-LV" sz="1600" dirty="0"/>
          </a:p>
          <a:p>
            <a:pPr>
              <a:buFont typeface="+mj-lt"/>
              <a:buAutoNum type="arabicPeriod"/>
            </a:pPr>
            <a:r>
              <a:rPr lang="lv-LV" sz="1600" dirty="0"/>
              <a:t>Vidējā degvielas cena Latvijā (6,91)</a:t>
            </a:r>
            <a:br>
              <a:rPr lang="lv-LV" sz="1600" dirty="0"/>
            </a:br>
            <a:endParaRPr lang="lv-LV" sz="1600" dirty="0"/>
          </a:p>
          <a:p>
            <a:pPr>
              <a:buFont typeface="+mj-lt"/>
              <a:buAutoNum type="arabicPeriod"/>
            </a:pPr>
            <a:r>
              <a:rPr lang="lv-LV" sz="1600" dirty="0"/>
              <a:t>Konkurences koncentrācijas rādītāji būvmateriālu tirgū Latvijā (6,85)</a:t>
            </a:r>
            <a:br>
              <a:rPr lang="lv-LV" sz="1600" dirty="0"/>
            </a:br>
            <a:endParaRPr lang="lv-LV" sz="1600" dirty="0"/>
          </a:p>
          <a:p>
            <a:pPr>
              <a:buFont typeface="+mj-lt"/>
              <a:buAutoNum type="arabicPeriod"/>
            </a:pPr>
            <a:r>
              <a:rPr lang="lv-LV" sz="1600" dirty="0"/>
              <a:t>ES ekonomikas izaugsmes tempi (6,79)</a:t>
            </a:r>
            <a:br>
              <a:rPr lang="lv-LV" sz="1600" dirty="0"/>
            </a:br>
            <a:endParaRPr lang="lv-LV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2E7DF4-36A3-4D51-9F81-CAF24B189FDB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FA513D-4B04-49DB-BCBB-5E09D7366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725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Tieši </a:t>
            </a:r>
            <a:r>
              <a:rPr lang="lv-LV" b="1" u="sng" dirty="0"/>
              <a:t>dzīvojamo un nedzīvojamo ēku </a:t>
            </a:r>
            <a:r>
              <a:rPr lang="lv-LV" b="1" dirty="0" err="1"/>
              <a:t>apakšnozari</a:t>
            </a:r>
            <a:r>
              <a:rPr lang="lv-LV" b="1" dirty="0"/>
              <a:t> ietekmējošie faktori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Darbaspēka izmaksas ietekmējošie faktori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Būvniecības</a:t>
            </a:r>
            <a:r>
              <a:rPr lang="en-US" sz="1800" dirty="0"/>
              <a:t> </a:t>
            </a:r>
            <a:r>
              <a:rPr lang="en-US" sz="1800" dirty="0" err="1"/>
              <a:t>apjoms</a:t>
            </a:r>
            <a:r>
              <a:rPr lang="en-US" sz="1800" dirty="0"/>
              <a:t> </a:t>
            </a:r>
            <a:r>
              <a:rPr lang="en-US" sz="1800" dirty="0" err="1"/>
              <a:t>Latvijā</a:t>
            </a:r>
            <a:r>
              <a:rPr lang="lv-LV" sz="1800" dirty="0"/>
              <a:t> (</a:t>
            </a:r>
            <a:r>
              <a:rPr lang="en-US" sz="1800" dirty="0"/>
              <a:t>8,22</a:t>
            </a:r>
            <a:r>
              <a:rPr lang="lv-LV" sz="1800" dirty="0"/>
              <a:t>)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Iedzīvotājiem</a:t>
            </a:r>
            <a:r>
              <a:rPr lang="en-US" sz="1800" dirty="0"/>
              <a:t> </a:t>
            </a:r>
            <a:r>
              <a:rPr lang="en-US" sz="1800" dirty="0" err="1"/>
              <a:t>pieejamie</a:t>
            </a:r>
            <a:r>
              <a:rPr lang="en-US" sz="1800" dirty="0"/>
              <a:t> </a:t>
            </a:r>
            <a:r>
              <a:rPr lang="en-US" sz="1800" dirty="0" err="1"/>
              <a:t>resursi</a:t>
            </a:r>
            <a:r>
              <a:rPr lang="en-US" sz="1800" dirty="0"/>
              <a:t> (</a:t>
            </a:r>
            <a:r>
              <a:rPr lang="en-US" sz="1800" dirty="0" err="1"/>
              <a:t>pašu</a:t>
            </a:r>
            <a:r>
              <a:rPr lang="en-US" sz="1800" dirty="0"/>
              <a:t>/</a:t>
            </a:r>
            <a:r>
              <a:rPr lang="en-US" sz="1800" dirty="0" err="1"/>
              <a:t>bankas</a:t>
            </a:r>
            <a:r>
              <a:rPr lang="en-US" sz="1800" dirty="0"/>
              <a:t> </a:t>
            </a:r>
            <a:r>
              <a:rPr lang="en-US" sz="1800" dirty="0" err="1"/>
              <a:t>u.c</a:t>
            </a:r>
            <a:r>
              <a:rPr lang="en-US" sz="1800" dirty="0"/>
              <a:t>.)</a:t>
            </a:r>
            <a:r>
              <a:rPr lang="lv-LV" sz="1800" dirty="0"/>
              <a:t> (</a:t>
            </a:r>
            <a:r>
              <a:rPr lang="en-US" sz="1800" dirty="0"/>
              <a:t>7,56</a:t>
            </a:r>
            <a:r>
              <a:rPr lang="lv-LV" sz="1800" dirty="0"/>
              <a:t>)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Iedzīvotāju</a:t>
            </a:r>
            <a:r>
              <a:rPr lang="en-US" sz="1800" dirty="0"/>
              <a:t> </a:t>
            </a:r>
            <a:r>
              <a:rPr lang="en-US" sz="1800" dirty="0" err="1"/>
              <a:t>īpatsvars</a:t>
            </a:r>
            <a:r>
              <a:rPr lang="en-US" sz="1800" dirty="0"/>
              <a:t> </a:t>
            </a:r>
            <a:r>
              <a:rPr lang="en-US" sz="1800" dirty="0" err="1"/>
              <a:t>ar</a:t>
            </a:r>
            <a:r>
              <a:rPr lang="en-US" sz="1800" dirty="0"/>
              <a:t> </a:t>
            </a:r>
            <a:r>
              <a:rPr lang="en-US" sz="1800" dirty="0" err="1"/>
              <a:t>profesionālo</a:t>
            </a:r>
            <a:r>
              <a:rPr lang="en-US" sz="1800" dirty="0"/>
              <a:t> </a:t>
            </a:r>
            <a:r>
              <a:rPr lang="en-US" sz="1800" dirty="0" err="1"/>
              <a:t>izglītību</a:t>
            </a:r>
            <a:r>
              <a:rPr lang="en-US" sz="1800" dirty="0"/>
              <a:t> </a:t>
            </a:r>
            <a:r>
              <a:rPr lang="en-US" sz="1800" dirty="0" err="1"/>
              <a:t>ar</a:t>
            </a:r>
            <a:r>
              <a:rPr lang="en-US" sz="1800" dirty="0"/>
              <a:t> </a:t>
            </a:r>
            <a:r>
              <a:rPr lang="en-US" sz="1800" dirty="0" err="1"/>
              <a:t>būvniecību</a:t>
            </a:r>
            <a:r>
              <a:rPr lang="en-US" sz="1800" dirty="0"/>
              <a:t> </a:t>
            </a:r>
            <a:r>
              <a:rPr lang="en-US" sz="1800" dirty="0" err="1"/>
              <a:t>saistītās</a:t>
            </a:r>
            <a:r>
              <a:rPr lang="en-US" sz="1800" dirty="0"/>
              <a:t> </a:t>
            </a:r>
            <a:r>
              <a:rPr lang="en-US" sz="1800" dirty="0" err="1"/>
              <a:t>profesijās</a:t>
            </a:r>
            <a:r>
              <a:rPr lang="lv-LV" sz="1800" dirty="0"/>
              <a:t> (</a:t>
            </a:r>
            <a:r>
              <a:rPr lang="en-US" sz="1800" dirty="0"/>
              <a:t>6,22</a:t>
            </a:r>
            <a:r>
              <a:rPr lang="lv-LV" sz="1800" dirty="0"/>
              <a:t>)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Darbaspēka</a:t>
            </a:r>
            <a:r>
              <a:rPr lang="en-US" sz="1800" dirty="0"/>
              <a:t> </a:t>
            </a:r>
            <a:r>
              <a:rPr lang="en-US" sz="1800" dirty="0" err="1"/>
              <a:t>samaksas</a:t>
            </a:r>
            <a:r>
              <a:rPr lang="en-US" sz="1800" dirty="0"/>
              <a:t> </a:t>
            </a:r>
            <a:r>
              <a:rPr lang="en-US" sz="1800" dirty="0" err="1"/>
              <a:t>līmenis</a:t>
            </a:r>
            <a:r>
              <a:rPr lang="en-US" sz="1800" dirty="0"/>
              <a:t> </a:t>
            </a:r>
            <a:r>
              <a:rPr lang="en-US" sz="1800" dirty="0" err="1"/>
              <a:t>Latvijā</a:t>
            </a:r>
            <a:r>
              <a:rPr lang="en-US" sz="1800" dirty="0"/>
              <a:t> </a:t>
            </a:r>
            <a:r>
              <a:rPr lang="en-US" sz="1800" dirty="0" err="1"/>
              <a:t>citās</a:t>
            </a:r>
            <a:r>
              <a:rPr lang="en-US" sz="1800" dirty="0"/>
              <a:t> </a:t>
            </a:r>
            <a:r>
              <a:rPr lang="en-US" sz="1800" dirty="0" err="1"/>
              <a:t>nozarēs</a:t>
            </a:r>
            <a:r>
              <a:rPr lang="en-US" sz="1800" dirty="0"/>
              <a:t> (ne </a:t>
            </a:r>
            <a:r>
              <a:rPr lang="en-US" sz="1800" dirty="0" err="1"/>
              <a:t>būvniecībā</a:t>
            </a:r>
            <a:r>
              <a:rPr lang="en-US" sz="1800" dirty="0"/>
              <a:t>)</a:t>
            </a:r>
            <a:r>
              <a:rPr lang="lv-LV" sz="1800" dirty="0"/>
              <a:t> (</a:t>
            </a:r>
            <a:r>
              <a:rPr lang="en-US" sz="1800" dirty="0"/>
              <a:t>5,78</a:t>
            </a:r>
            <a:r>
              <a:rPr lang="lv-LV" sz="1800" dirty="0"/>
              <a:t>)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endParaRPr lang="en-US" sz="18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Būvmateriālu izmaksas ietekmējošie faktori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Būvniecības apjoms valstī (8,22)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Nekustamā īpašuma kreditēšanas apjomi valstī (7,78)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Iedzīvotājiem pieejamie resursi (pašu/banku u.c.) (7,78)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Iekšzemes kopprodukta izmaiņas valstī (6,67)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FAA6D8-4A7C-4CB1-A709-EDE39C88811C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785B58-0AF4-4492-871C-96211B022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617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Tieši </a:t>
            </a:r>
            <a:r>
              <a:rPr lang="lv-LV" b="1" u="sng" dirty="0"/>
              <a:t>transporta objektu</a:t>
            </a:r>
            <a:r>
              <a:rPr lang="lv-LV" b="1" dirty="0"/>
              <a:t> būvniecības </a:t>
            </a:r>
            <a:r>
              <a:rPr lang="lv-LV" b="1" dirty="0" err="1"/>
              <a:t>apakšnozari</a:t>
            </a:r>
            <a:r>
              <a:rPr lang="lv-LV" b="1" dirty="0"/>
              <a:t> ietekmējošie faktori 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Darbaspēka izmaksas ietekmējošie faktori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Nevienmērīga ES līdzekļu piesaiste/plānošana/izmantošana būvniecības nozarē plānošanas perioda ietvaros (8,64)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Neprognozējams finansējuma apjoms ilgtermiņā un vidējā termiņā (gan valsts autoceļu tīklā, gan pašvaldībā (8,36)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Rail </a:t>
            </a:r>
            <a:r>
              <a:rPr lang="lv-LV" sz="1800" dirty="0" err="1"/>
              <a:t>Baltica</a:t>
            </a:r>
            <a:r>
              <a:rPr lang="lv-LV" sz="1800" dirty="0"/>
              <a:t> projekta virzība (7,91)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Būvmateriālu izmaksas ietekmējošie faktori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Nav saskaņots pieejamā finansējuma izlietojums, nevienmērīgs apgūstamā finansējuma apjoms konkrētā laika periodā (8,55)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Par publiskiem līdzekļiem īstenoto būvniecības ieceru apjoms (7,64)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Būvniecības produkcijas apjoms valstī (7,55)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Ģeogrāfiski būvmateriālu pieejamība būvobjektu tuvumā (7,27)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Vidējā degvielas cena valstī un pasaules naftas produktu cenu izmaiņas (7,18)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E1DDA7-EAE3-44F7-8C77-BC5A0DD332D3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F75E2-4B23-4767-A65D-2A4FE4E38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140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/>
              <a:t>Tieši </a:t>
            </a:r>
            <a:r>
              <a:rPr lang="lv-LV" b="1" u="sng" dirty="0"/>
              <a:t>pilsētsaimniecības infrastruktūras objektu</a:t>
            </a:r>
            <a:r>
              <a:rPr lang="lv-LV" b="1" dirty="0"/>
              <a:t> būvniecības </a:t>
            </a:r>
            <a:r>
              <a:rPr lang="lv-LV" b="1" dirty="0" err="1"/>
              <a:t>apakšnozari</a:t>
            </a:r>
            <a:r>
              <a:rPr lang="lv-LV" b="1" dirty="0"/>
              <a:t> ietekmējošie faktori 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Darbaspēka izmaksas ietekmējošie faktori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Darbaspēka trūkums (7,86)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Par publiskiem līdzekļiem īstenoto būvniecības ieceru apjoms (6,86)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Darbaspēka samaksas līmenis ES valstīs būvniecības nozarē (6,57)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Būvniecības produkcijas apjoms Latvijā (6,00)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Būvmateriālu izmaksas ietekmējošie faktori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Tērauda cauruļu un veidgabalu pieejamība un cenu līmenis ES tirgū (7,43)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Tehnoloģisko iekārtu pieejamība, piegādes laiks un cenu līmenis ES tirgū (7,29)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Būvniecības produkcijas apjoms valstī (6,86)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Vidējā degvielas cena valstī, naftas produktu cenu kāpums, elektroenerģijas cena (6,86)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Par publiskiem līdzekļiem īstenoto būvniecības ieceru apjoms (6,71)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026AC6-421E-487A-AF71-5A39870B4681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276A9C-6A2C-411D-ACDA-3F9013114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99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E80A1-161A-4A73-8C1A-8F10D9D48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8930"/>
            <a:ext cx="9144000" cy="855155"/>
          </a:xfrm>
        </p:spPr>
        <p:txBody>
          <a:bodyPr>
            <a:noAutofit/>
          </a:bodyPr>
          <a:lstStyle/>
          <a:p>
            <a:r>
              <a:rPr lang="lv-LV" sz="2800" dirty="0">
                <a:latin typeface="+mn-lt"/>
              </a:rPr>
              <a:t>Pētījums par prognozētām izmaiņām darbaspēka un būvmateriālu </a:t>
            </a:r>
            <a:br>
              <a:rPr lang="en-GB" sz="2800" dirty="0">
                <a:latin typeface="+mn-lt"/>
              </a:rPr>
            </a:br>
            <a:r>
              <a:rPr lang="lv-LV" sz="2800" dirty="0">
                <a:latin typeface="+mn-lt"/>
              </a:rPr>
              <a:t>izmaksās būvniecības nozarē Latvijā 2020.-2024.</a:t>
            </a:r>
            <a:endParaRPr lang="en-GB" sz="2800" dirty="0">
              <a:latin typeface="+mn-lt"/>
            </a:endParaRPr>
          </a:p>
        </p:txBody>
      </p:sp>
      <p:sp>
        <p:nvSpPr>
          <p:cNvPr id="4" name="AutoShape 2" descr="AttÄlu rezultÄti vaicÄjumam âekonomikas ministrijas logoâ">
            <a:extLst>
              <a:ext uri="{FF2B5EF4-FFF2-40B4-BE49-F238E27FC236}">
                <a16:creationId xmlns:a16="http://schemas.microsoft.com/office/drawing/2014/main" id="{5B749067-0224-4F9E-8323-C50A09BD76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31EE99-6DFE-4E23-A5B8-4A52EF5BA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4"/>
            <a:ext cx="1524000" cy="11727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92964" y="1712427"/>
            <a:ext cx="5543550" cy="386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Pētījuma izstrādes darba grupas zinātnieki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Dr. oec., prof. D. Šķiltere, vadošais pētnieks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Mg. 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oec.,  M. Danusēvičs, pētnieks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Mg. 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oec., L. Brasliņa, projekta vadītāja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Mg. 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soc. I. Karsa, sociologs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Mg. 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oec. M. Vugule, eksperts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Dr. oec., prof. A. Batraga, zinātniskais recenzents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Dr. oec. Ģ. Brasliņš, zinātniskais recenzents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0185" y="1974968"/>
            <a:ext cx="515885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Pētījuma mērķis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prognozēt darbaspēka un  būvmateriālu izmaksu izmaiņas būvniecības nozarē Latvijā laika periodā no 2020. līdz 2024. gadam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, lai varētu efektīvāk plānot publisko būvniecības iepirkumu potenciālās izmaksas un novērtētu iespējamās cenu izmaiņas tuvākajos gados, atbilstoši Ministru kabineta 2019.gada 23.aprīļa sēdē (protokols Nr.21, 23.§, 3.punkts) dotajam uzdevumam. 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4547C0-6689-4943-A953-35D5D4DBF7CC}"/>
              </a:ext>
            </a:extLst>
          </p:cNvPr>
          <p:cNvSpPr/>
          <p:nvPr/>
        </p:nvSpPr>
        <p:spPr>
          <a:xfrm>
            <a:off x="-3947" y="1660836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E08BB6F-844F-4F8A-9447-7F984BD4D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40" y="5882645"/>
            <a:ext cx="2001640" cy="38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A9A834-A9F4-407C-BBFA-2A0613219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044" y="5703079"/>
            <a:ext cx="1749826" cy="56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00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/>
              <a:t>Tieši </a:t>
            </a:r>
            <a:r>
              <a:rPr lang="lv-LV" b="1" u="sng" dirty="0"/>
              <a:t>pārējās </a:t>
            </a:r>
            <a:r>
              <a:rPr lang="lv-LV" b="1" u="sng" dirty="0" err="1"/>
              <a:t>inženierbūvniecības</a:t>
            </a:r>
            <a:r>
              <a:rPr lang="lv-LV" b="1" dirty="0"/>
              <a:t> </a:t>
            </a:r>
            <a:r>
              <a:rPr lang="lv-LV" b="1" dirty="0" err="1"/>
              <a:t>apakšnozari</a:t>
            </a:r>
            <a:r>
              <a:rPr lang="lv-LV" b="1" dirty="0"/>
              <a:t> ietekmējošie faktori 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Darbaspēka izmaksas ietekmējošie faktori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Būvniecības produkcijas apjoms Latvijā (7,18)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Kvalificēta darbaspēka īpatsvars ar izglītību/pieredzi pārējās </a:t>
            </a:r>
            <a:r>
              <a:rPr lang="lv-LV" sz="1800" dirty="0" err="1"/>
              <a:t>inženierbūvniecības</a:t>
            </a:r>
            <a:r>
              <a:rPr lang="lv-LV" sz="1800" dirty="0"/>
              <a:t> </a:t>
            </a:r>
            <a:r>
              <a:rPr lang="lv-LV" sz="1800" dirty="0" err="1"/>
              <a:t>apakšnozarē</a:t>
            </a:r>
            <a:r>
              <a:rPr lang="lv-LV" sz="1800" dirty="0"/>
              <a:t> (7,25)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Darba devēju konkurences par kvalificēto darbaspēku palielināšanās darba tirgū (7,25)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Darbaspēka nodokļu līmenis Latvijā (7,00)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lv-LV" dirty="0"/>
              <a:t>Būvmateriālu izmaksas ietekmējošie faktori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1800" dirty="0"/>
              <a:t>Būvniecības produkcijas apjoms valstī (8,13)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Darbaspēka pieejamība (6,63)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800" dirty="0"/>
              <a:t>Degvielas cena (5,63)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60EE21-B4CA-41D8-A609-7A832089C950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5C61A4-F511-4B8C-AAB8-BB29DE9E2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276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Ēnu</a:t>
            </a:r>
            <a:r>
              <a:rPr lang="en-US" b="1" dirty="0"/>
              <a:t> </a:t>
            </a:r>
            <a:r>
              <a:rPr lang="en-US" b="1" dirty="0" err="1"/>
              <a:t>ekonomikas</a:t>
            </a:r>
            <a:r>
              <a:rPr lang="en-US" b="1" dirty="0"/>
              <a:t> </a:t>
            </a:r>
            <a:r>
              <a:rPr lang="en-US" b="1" dirty="0" err="1"/>
              <a:t>apkarošanas</a:t>
            </a:r>
            <a:r>
              <a:rPr lang="en-US" b="1" dirty="0"/>
              <a:t> </a:t>
            </a:r>
            <a:r>
              <a:rPr lang="en-US" b="1" dirty="0" err="1"/>
              <a:t>pasākumu</a:t>
            </a:r>
            <a:r>
              <a:rPr lang="en-US" b="1" dirty="0"/>
              <a:t> </a:t>
            </a:r>
            <a:r>
              <a:rPr lang="en-US" b="1" dirty="0" err="1"/>
              <a:t>ietekme</a:t>
            </a:r>
            <a:endParaRPr lang="en-US" b="1" dirty="0"/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646" y="1907213"/>
            <a:ext cx="8304992" cy="4042874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378299-4796-49D7-B88E-BEB26F00A2EB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F7B18-DA5B-4CC4-B824-69506264D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551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COVID-19 </a:t>
            </a:r>
            <a:r>
              <a:rPr lang="en-US" b="1" dirty="0" err="1"/>
              <a:t>ietekme</a:t>
            </a:r>
            <a:r>
              <a:rPr lang="en-US" b="1" dirty="0"/>
              <a:t> </a:t>
            </a:r>
            <a:r>
              <a:rPr lang="en-US" b="1" dirty="0" err="1"/>
              <a:t>uz</a:t>
            </a:r>
            <a:r>
              <a:rPr lang="en-US" b="1" dirty="0"/>
              <a:t> </a:t>
            </a:r>
            <a:r>
              <a:rPr lang="en-US" b="1" dirty="0" err="1"/>
              <a:t>būvniecības</a:t>
            </a:r>
            <a:r>
              <a:rPr lang="en-US" b="1" dirty="0"/>
              <a:t> </a:t>
            </a:r>
            <a:r>
              <a:rPr lang="en-US" b="1" dirty="0" err="1"/>
              <a:t>nozari</a:t>
            </a:r>
            <a:endParaRPr lang="en-US" b="1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" t="1854" r="941" b="2516"/>
          <a:stretch/>
        </p:blipFill>
        <p:spPr bwMode="auto">
          <a:xfrm>
            <a:off x="3089429" y="2059619"/>
            <a:ext cx="6933460" cy="3497802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253172-A2EF-40D4-A967-14A0F8F494A2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3BA33-44D6-432B-8529-9EE36531F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CACE53-A6BA-4DB9-9F55-562EEFC1A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86" y="2596241"/>
            <a:ext cx="2001915" cy="201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1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CA0D7-1AB9-41D5-A812-652785E73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Kritiskās robežas pārkaršanai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84879-5714-4A51-80BA-FC22BA76FC0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6" b="4916"/>
          <a:stretch/>
        </p:blipFill>
        <p:spPr bwMode="auto">
          <a:xfrm>
            <a:off x="0" y="2441359"/>
            <a:ext cx="5293360" cy="2920754"/>
          </a:xfrm>
          <a:prstGeom prst="rect">
            <a:avLst/>
          </a:prstGeom>
          <a:noFill/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10FBFAB-75D2-4793-9E58-D2769D0029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872512"/>
              </p:ext>
            </p:extLst>
          </p:nvPr>
        </p:nvGraphicFramePr>
        <p:xfrm>
          <a:off x="5293360" y="2346959"/>
          <a:ext cx="6898640" cy="317105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379100">
                  <a:extLst>
                    <a:ext uri="{9D8B030D-6E8A-4147-A177-3AD203B41FA5}">
                      <a16:colId xmlns:a16="http://schemas.microsoft.com/office/drawing/2014/main" val="834080735"/>
                    </a:ext>
                  </a:extLst>
                </a:gridCol>
                <a:gridCol w="1379885">
                  <a:extLst>
                    <a:ext uri="{9D8B030D-6E8A-4147-A177-3AD203B41FA5}">
                      <a16:colId xmlns:a16="http://schemas.microsoft.com/office/drawing/2014/main" val="3555263151"/>
                    </a:ext>
                  </a:extLst>
                </a:gridCol>
                <a:gridCol w="1379885">
                  <a:extLst>
                    <a:ext uri="{9D8B030D-6E8A-4147-A177-3AD203B41FA5}">
                      <a16:colId xmlns:a16="http://schemas.microsoft.com/office/drawing/2014/main" val="2058745050"/>
                    </a:ext>
                  </a:extLst>
                </a:gridCol>
                <a:gridCol w="1379885">
                  <a:extLst>
                    <a:ext uri="{9D8B030D-6E8A-4147-A177-3AD203B41FA5}">
                      <a16:colId xmlns:a16="http://schemas.microsoft.com/office/drawing/2014/main" val="1879223680"/>
                    </a:ext>
                  </a:extLst>
                </a:gridCol>
                <a:gridCol w="1379885">
                  <a:extLst>
                    <a:ext uri="{9D8B030D-6E8A-4147-A177-3AD203B41FA5}">
                      <a16:colId xmlns:a16="http://schemas.microsoft.com/office/drawing/2014/main" val="2454106066"/>
                    </a:ext>
                  </a:extLst>
                </a:gridCol>
              </a:tblGrid>
              <a:tr h="264037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600" b="1" dirty="0">
                          <a:effectLst/>
                        </a:rPr>
                        <a:t>2020.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600" b="1" dirty="0">
                          <a:effectLst/>
                        </a:rPr>
                        <a:t>2021.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600" b="1" dirty="0">
                          <a:effectLst/>
                        </a:rPr>
                        <a:t>2022.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600" b="1" dirty="0">
                          <a:effectLst/>
                        </a:rPr>
                        <a:t>2023.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600" b="1" dirty="0">
                          <a:effectLst/>
                        </a:rPr>
                        <a:t>2024.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6994958"/>
                  </a:ext>
                </a:extLst>
              </a:tr>
              <a:tr h="226127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Izmaksu/produkcijas attiecība balstoties uz vidējām ekspertu prognozēm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547663"/>
                  </a:ext>
                </a:extLst>
              </a:tr>
              <a:tr h="226127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1,346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1,518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1,030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0,981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1,095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9834323"/>
                  </a:ext>
                </a:extLst>
              </a:tr>
              <a:tr h="932109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Pārsniedz kritisko robežu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Pārsniedz kritisko robežu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robežas, lejupejoša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robežas, lejupejoša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robežas, augšupejoša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209597"/>
                  </a:ext>
                </a:extLst>
              </a:tr>
              <a:tr h="226127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Izmaksu/produkcijas attiecība balstoties uz svērtās kombinētās (ekspertu-statistiskās) prognozes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890146"/>
                  </a:ext>
                </a:extLst>
              </a:tr>
              <a:tr h="226127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0,876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1,052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1,060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>
                          <a:effectLst/>
                        </a:rPr>
                        <a:t>1,091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200" dirty="0">
                          <a:effectLst/>
                        </a:rPr>
                        <a:t>1,200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2320796"/>
                  </a:ext>
                </a:extLst>
              </a:tr>
              <a:tr h="932109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robežas, augšupejoša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robežas, nemainīga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Zem kritiskās robežas, augšupejoša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000" dirty="0">
                          <a:effectLst/>
                        </a:rPr>
                        <a:t>Tuvu kritiskajai robežai, augšupejoša tendence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83238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A0D6A17-F36E-491C-8881-FD690A2BA7DD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BAB34-79DC-434A-AF85-6423C8481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857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B6863-F902-4449-8BCF-096985A2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apjoma un izmaksu scenāriji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D0D2F-FC0A-4685-96DB-749100CC5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4153" y="2056537"/>
            <a:ext cx="3986213" cy="3299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Par kritisku būtu uzskatāmas izmaiņas vismaz 20%, kas ir tuvu tikai pie vidēji 25% izaugsmes scenārija, kas ir maz ticams.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504EE-29EE-4B24-9BE1-6E88EEA42E0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" t="2786" r="1346" b="2243"/>
          <a:stretch/>
        </p:blipFill>
        <p:spPr bwMode="auto">
          <a:xfrm>
            <a:off x="292963" y="1979720"/>
            <a:ext cx="7324078" cy="3861787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6371BC3-1ED3-460C-8E36-A414B5580E44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6EFF07-03F6-488B-AFD3-9A9CA5CFB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007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B6863-F902-4449-8BCF-096985A2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Pārkaršanas iespējamība simulējot situāciju pēc ekspertu novērtējumiem un pagātnes datiem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D0D2F-FC0A-4685-96DB-749100CC5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3201" y="2491229"/>
            <a:ext cx="3986213" cy="3299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Būvniecības nozares pārkaršanas simulācija pie dažādiem būvniecības produkcijas apjoma un izmaksu izmaiņu variantiem ekstrapolējot ekspertu novērtējumus un prognozes un iepriekšējās recesijas situāciju. Gadi norādīti atbilstoši kombinētajai prognozei.</a:t>
            </a:r>
            <a:endParaRPr lang="lv-LV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D9CD9E-2223-44E8-96B0-3065A9A4CA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4628" y="1690688"/>
            <a:ext cx="5732145" cy="51606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423458-3D01-46B1-BF19-4F840726BBE8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F83BDF-A4D5-4481-96AD-E20335796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001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F7DC5-D987-4D46-B4A7-10530494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Darbaspēka izmaksu pārkāršanas risks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697B5A-7BA8-4732-9B36-5387B3BA921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7371"/>
            <a:ext cx="5378449" cy="2748915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3CF0DF-7427-4C87-A0D8-BDFC77A929B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49" y="1807370"/>
            <a:ext cx="4319905" cy="2748915"/>
          </a:xfrm>
          <a:prstGeom prst="rect">
            <a:avLst/>
          </a:prstGeom>
          <a:noFill/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5F207D3-068B-45CD-A92F-7F0CC23792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397503"/>
              </p:ext>
            </p:extLst>
          </p:nvPr>
        </p:nvGraphicFramePr>
        <p:xfrm>
          <a:off x="838200" y="5050628"/>
          <a:ext cx="8342723" cy="10411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41331">
                  <a:extLst>
                    <a:ext uri="{9D8B030D-6E8A-4147-A177-3AD203B41FA5}">
                      <a16:colId xmlns:a16="http://schemas.microsoft.com/office/drawing/2014/main" val="2057983785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1185667563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3396235544"/>
                    </a:ext>
                  </a:extLst>
                </a:gridCol>
                <a:gridCol w="527930">
                  <a:extLst>
                    <a:ext uri="{9D8B030D-6E8A-4147-A177-3AD203B41FA5}">
                      <a16:colId xmlns:a16="http://schemas.microsoft.com/office/drawing/2014/main" val="3537246590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1673493639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2779156078"/>
                    </a:ext>
                  </a:extLst>
                </a:gridCol>
                <a:gridCol w="527930">
                  <a:extLst>
                    <a:ext uri="{9D8B030D-6E8A-4147-A177-3AD203B41FA5}">
                      <a16:colId xmlns:a16="http://schemas.microsoft.com/office/drawing/2014/main" val="1624261953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164590052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126053000"/>
                    </a:ext>
                  </a:extLst>
                </a:gridCol>
                <a:gridCol w="527930">
                  <a:extLst>
                    <a:ext uri="{9D8B030D-6E8A-4147-A177-3AD203B41FA5}">
                      <a16:colId xmlns:a16="http://schemas.microsoft.com/office/drawing/2014/main" val="1324850899"/>
                    </a:ext>
                  </a:extLst>
                </a:gridCol>
                <a:gridCol w="527096">
                  <a:extLst>
                    <a:ext uri="{9D8B030D-6E8A-4147-A177-3AD203B41FA5}">
                      <a16:colId xmlns:a16="http://schemas.microsoft.com/office/drawing/2014/main" val="318461547"/>
                    </a:ext>
                  </a:extLst>
                </a:gridCol>
                <a:gridCol w="527930">
                  <a:extLst>
                    <a:ext uri="{9D8B030D-6E8A-4147-A177-3AD203B41FA5}">
                      <a16:colId xmlns:a16="http://schemas.microsoft.com/office/drawing/2014/main" val="381484084"/>
                    </a:ext>
                  </a:extLst>
                </a:gridCol>
              </a:tblGrid>
              <a:tr h="477360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</a:pPr>
                      <a:r>
                        <a:rPr lang="lv-LV" sz="1100" dirty="0">
                          <a:effectLst/>
                        </a:rPr>
                        <a:t>Būvniecības apjoms faktiskās cenās, mljrd. eiro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2,5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2,6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2,7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2,9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3,0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7143330"/>
                  </a:ext>
                </a:extLst>
              </a:tr>
              <a:tr h="56382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Prognozētās nepieciešamās darba vietas būvniecībā, tūkst.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60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62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63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65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67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68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70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72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74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76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</a:pPr>
                      <a:r>
                        <a:rPr lang="lv-LV" sz="1100" dirty="0">
                          <a:effectLst/>
                        </a:rPr>
                        <a:t>78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038228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9073356-56C2-4311-A514-B0F30AB978D7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FC3A7F-AA90-4DCB-B79E-9C9294228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44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apjoma ietekme uz izmaksām un nozares vidējo peļņas normu</a:t>
            </a:r>
            <a:endParaRPr lang="en-US" b="1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3201" r="1838" b="3025"/>
          <a:stretch/>
        </p:blipFill>
        <p:spPr bwMode="auto">
          <a:xfrm>
            <a:off x="838200" y="2024109"/>
            <a:ext cx="8882849" cy="4296792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5CD13A-9DCD-4548-8D3B-136BA177A1E3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921122-C86F-44EC-A421-96AB45689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872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9DC096-A73A-4405-AA43-9473F8B9E5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51"/>
          <a:stretch/>
        </p:blipFill>
        <p:spPr>
          <a:xfrm>
            <a:off x="603671" y="-1"/>
            <a:ext cx="11588329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641" y="1058723"/>
            <a:ext cx="3874686" cy="214752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PALDIES</a:t>
            </a:r>
            <a:br>
              <a:rPr lang="lv-LV" dirty="0">
                <a:solidFill>
                  <a:schemeClr val="bg1"/>
                </a:solidFill>
              </a:rPr>
            </a:br>
            <a:br>
              <a:rPr lang="lv-LV" dirty="0">
                <a:solidFill>
                  <a:schemeClr val="bg1"/>
                </a:solidFill>
              </a:rPr>
            </a:br>
            <a:r>
              <a:rPr lang="lv-LV" dirty="0">
                <a:solidFill>
                  <a:schemeClr val="bg1"/>
                </a:solidFill>
              </a:rPr>
              <a:t>JAUTĀJUMI?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649" y="3379979"/>
            <a:ext cx="3874685" cy="318635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</a:rPr>
              <a:t>Pētījums par prognozētām izmaiņām darbaspēka un būvmateriālu izmaksām būvniecības nozarē Latvijā 2020.-2024.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87EAD3F-D6B5-4C42-963E-A69D0E437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1779" y="6566338"/>
            <a:ext cx="1169439" cy="22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11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anvas 1"/>
          <p:cNvGrpSpPr/>
          <p:nvPr/>
        </p:nvGrpSpPr>
        <p:grpSpPr>
          <a:xfrm>
            <a:off x="613753" y="2317072"/>
            <a:ext cx="4473152" cy="4305300"/>
            <a:chOff x="674426" y="307076"/>
            <a:chExt cx="4706684" cy="4947754"/>
          </a:xfrm>
        </p:grpSpPr>
        <p:sp>
          <p:nvSpPr>
            <p:cNvPr id="6" name="Text Box 15"/>
            <p:cNvSpPr txBox="1"/>
            <p:nvPr/>
          </p:nvSpPr>
          <p:spPr>
            <a:xfrm>
              <a:off x="674426" y="3483219"/>
              <a:ext cx="4126174" cy="1771611"/>
            </a:xfrm>
            <a:prstGeom prst="rect">
              <a:avLst/>
            </a:prstGeom>
            <a:solidFill>
              <a:schemeClr val="lt1"/>
            </a:solidFill>
            <a:ln w="12700">
              <a:solidFill>
                <a:schemeClr val="accent2">
                  <a:lumMod val="75000"/>
                </a:schemeClr>
              </a:solidFill>
              <a:prstDash val="sysDash"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C45911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Prognožu varianti</a:t>
              </a:r>
              <a:endPara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/>
                <a:cs typeface="Times New Roman"/>
              </a:endParaRPr>
            </a:p>
          </p:txBody>
        </p:sp>
        <p:sp>
          <p:nvSpPr>
            <p:cNvPr id="7" name="Text Box 4"/>
            <p:cNvSpPr txBox="1"/>
            <p:nvPr/>
          </p:nvSpPr>
          <p:spPr>
            <a:xfrm>
              <a:off x="1924334" y="307076"/>
              <a:ext cx="1828800" cy="348018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Datu izguve</a:t>
              </a:r>
            </a:p>
          </p:txBody>
        </p:sp>
        <p:sp>
          <p:nvSpPr>
            <p:cNvPr id="8" name="Text Box 5"/>
            <p:cNvSpPr txBox="1"/>
            <p:nvPr/>
          </p:nvSpPr>
          <p:spPr>
            <a:xfrm>
              <a:off x="750627" y="1214650"/>
              <a:ext cx="1508077" cy="600503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Galvenās tendences modeļi</a:t>
              </a:r>
            </a:p>
          </p:txBody>
        </p:sp>
        <p:cxnSp>
          <p:nvCxnSpPr>
            <p:cNvPr id="9" name="Elbow Connector 8"/>
            <p:cNvCxnSpPr>
              <a:stCxn id="7" idx="2"/>
              <a:endCxn id="8" idx="0"/>
            </p:cNvCxnSpPr>
            <p:nvPr/>
          </p:nvCxnSpPr>
          <p:spPr>
            <a:xfrm rot="5400000">
              <a:off x="1891922" y="267838"/>
              <a:ext cx="559556" cy="1334068"/>
            </a:xfrm>
            <a:prstGeom prst="bentConnector3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 Box 8"/>
            <p:cNvSpPr txBox="1"/>
            <p:nvPr/>
          </p:nvSpPr>
          <p:spPr>
            <a:xfrm>
              <a:off x="3216322" y="2440392"/>
              <a:ext cx="1508077" cy="42634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Ekspertu vērtējumu apkopošana</a:t>
              </a:r>
              <a:endPara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/>
                <a:cs typeface="Times New Roman"/>
              </a:endParaRPr>
            </a:p>
          </p:txBody>
        </p:sp>
        <p:cxnSp>
          <p:nvCxnSpPr>
            <p:cNvPr id="11" name="Elbow Connector 10"/>
            <p:cNvCxnSpPr>
              <a:stCxn id="7" idx="2"/>
              <a:endCxn id="21" idx="0"/>
            </p:cNvCxnSpPr>
            <p:nvPr/>
          </p:nvCxnSpPr>
          <p:spPr>
            <a:xfrm rot="16200000" flipH="1">
              <a:off x="3124887" y="368940"/>
              <a:ext cx="559320" cy="1131627"/>
            </a:xfrm>
            <a:prstGeom prst="bentConnector3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0"/>
            <p:cNvSpPr txBox="1"/>
            <p:nvPr/>
          </p:nvSpPr>
          <p:spPr>
            <a:xfrm>
              <a:off x="750627" y="2295666"/>
              <a:ext cx="1508077" cy="600503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Modeļu kvalitātes novērtēšana</a:t>
              </a:r>
            </a:p>
          </p:txBody>
        </p:sp>
        <p:cxnSp>
          <p:nvCxnSpPr>
            <p:cNvPr id="13" name="Straight Arrow Connector 12"/>
            <p:cNvCxnSpPr>
              <a:stCxn id="8" idx="2"/>
              <a:endCxn id="12" idx="0"/>
            </p:cNvCxnSpPr>
            <p:nvPr/>
          </p:nvCxnSpPr>
          <p:spPr>
            <a:xfrm>
              <a:off x="1504666" y="1815153"/>
              <a:ext cx="0" cy="48051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 Box 16"/>
            <p:cNvSpPr txBox="1"/>
            <p:nvPr/>
          </p:nvSpPr>
          <p:spPr>
            <a:xfrm>
              <a:off x="803327" y="3619153"/>
              <a:ext cx="1224000" cy="12600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I variants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lv-LV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</a:br>
              <a:r>
                <a:rPr kumimoji="0" lang="lv-LV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Statistisko datu ekstrapolējošā prognoze</a:t>
              </a:r>
            </a:p>
          </p:txBody>
        </p:sp>
        <p:sp>
          <p:nvSpPr>
            <p:cNvPr id="15" name="Text Box 18"/>
            <p:cNvSpPr txBox="1"/>
            <p:nvPr/>
          </p:nvSpPr>
          <p:spPr>
            <a:xfrm>
              <a:off x="3447562" y="3619179"/>
              <a:ext cx="1224000" cy="12600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III variants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</a:br>
              <a: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Ekspertu prognoze</a:t>
              </a:r>
            </a:p>
          </p:txBody>
        </p:sp>
        <p:cxnSp>
          <p:nvCxnSpPr>
            <p:cNvPr id="16" name="Straight Arrow Connector 15"/>
            <p:cNvCxnSpPr>
              <a:stCxn id="12" idx="2"/>
              <a:endCxn id="14" idx="0"/>
            </p:cNvCxnSpPr>
            <p:nvPr/>
          </p:nvCxnSpPr>
          <p:spPr>
            <a:xfrm flipH="1">
              <a:off x="1415327" y="2896169"/>
              <a:ext cx="89339" cy="722984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2" idx="2"/>
              <a:endCxn id="20" idx="0"/>
            </p:cNvCxnSpPr>
            <p:nvPr/>
          </p:nvCxnSpPr>
          <p:spPr>
            <a:xfrm>
              <a:off x="1504666" y="2896169"/>
              <a:ext cx="1238572" cy="72301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0" idx="2"/>
              <a:endCxn id="20" idx="0"/>
            </p:cNvCxnSpPr>
            <p:nvPr/>
          </p:nvCxnSpPr>
          <p:spPr>
            <a:xfrm flipH="1">
              <a:off x="2743238" y="2866739"/>
              <a:ext cx="1227123" cy="752443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0" idx="2"/>
              <a:endCxn id="15" idx="0"/>
            </p:cNvCxnSpPr>
            <p:nvPr/>
          </p:nvCxnSpPr>
          <p:spPr>
            <a:xfrm>
              <a:off x="3970361" y="2866739"/>
              <a:ext cx="89201" cy="75244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 Box 17"/>
            <p:cNvSpPr txBox="1"/>
            <p:nvPr/>
          </p:nvSpPr>
          <p:spPr>
            <a:xfrm>
              <a:off x="2131238" y="3619182"/>
              <a:ext cx="1224000" cy="126000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II variants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</a:br>
              <a:r>
                <a:rPr kumimoji="0" lang="lv-LV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Kombinētā (ekspertu-statistiskā) prognoze</a:t>
              </a:r>
            </a:p>
          </p:txBody>
        </p:sp>
        <p:sp>
          <p:nvSpPr>
            <p:cNvPr id="21" name="Text Box 30"/>
            <p:cNvSpPr txBox="1"/>
            <p:nvPr/>
          </p:nvSpPr>
          <p:spPr>
            <a:xfrm>
              <a:off x="3216322" y="1214414"/>
              <a:ext cx="1508077" cy="38281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Ekspertu intervijas un aptauja</a:t>
              </a:r>
              <a:endPara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/>
                <a:cs typeface="Times New Roman"/>
              </a:endParaRPr>
            </a:p>
          </p:txBody>
        </p:sp>
        <p:cxnSp>
          <p:nvCxnSpPr>
            <p:cNvPr id="22" name="Straight Arrow Connector 21"/>
            <p:cNvCxnSpPr>
              <a:stCxn id="21" idx="2"/>
              <a:endCxn id="10" idx="0"/>
            </p:cNvCxnSpPr>
            <p:nvPr/>
          </p:nvCxnSpPr>
          <p:spPr>
            <a:xfrm>
              <a:off x="3970361" y="1597231"/>
              <a:ext cx="0" cy="843161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29"/>
            <p:cNvSpPr txBox="1"/>
            <p:nvPr/>
          </p:nvSpPr>
          <p:spPr>
            <a:xfrm>
              <a:off x="3735319" y="1751333"/>
              <a:ext cx="1645791" cy="50498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286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Prognozēšana</a:t>
              </a:r>
              <a:endPara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/>
                <a:cs typeface="Times New Roman"/>
              </a:endParaRPr>
            </a:p>
            <a:p>
              <a:pPr marL="2286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Faktoru identifikācija</a:t>
              </a:r>
              <a:endPara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/>
                <a:cs typeface="Times New Roman"/>
              </a:endParaRPr>
            </a:p>
            <a:p>
              <a:pPr marL="2286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/>
                  <a:cs typeface="Times New Roman"/>
                </a:rPr>
                <a:t>Faktoru novērtēšana</a:t>
              </a:r>
              <a:endPara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/>
                <a:cs typeface="Times New Roman"/>
              </a:endParaRPr>
            </a:p>
          </p:txBody>
        </p:sp>
      </p:grp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848209" y="1086152"/>
            <a:ext cx="9926907" cy="580542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chemeClr val="accent5"/>
                </a:solidFill>
                <a:latin typeface="+mn-lt"/>
              </a:rPr>
              <a:t>Datu vākšanas, datu ekstrapolācijas, ekspertvērtējumu apkopošanas un prognožu variantu izstrādes shēma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5CE75F29-2216-4D8E-8019-FB5949B0D99A}"/>
              </a:ext>
            </a:extLst>
          </p:cNvPr>
          <p:cNvSpPr txBox="1">
            <a:spLocks/>
          </p:cNvSpPr>
          <p:nvPr/>
        </p:nvSpPr>
        <p:spPr>
          <a:xfrm>
            <a:off x="7977696" y="2588952"/>
            <a:ext cx="2595609" cy="2843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Vispārīgie eksperti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būvniecība nozari pārstāvošas savienības, asociācijas; makroekonomikas speciālisti no bankām, augstskolām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Apakšnozaru eksperti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komersanti, kas pārstāv būvniecības nozares apakšnozares</a:t>
            </a:r>
          </a:p>
        </p:txBody>
      </p:sp>
      <p:graphicFrame>
        <p:nvGraphicFramePr>
          <p:cNvPr id="30" name="Diagram 29">
            <a:extLst>
              <a:ext uri="{FF2B5EF4-FFF2-40B4-BE49-F238E27FC236}">
                <a16:creationId xmlns:a16="http://schemas.microsoft.com/office/drawing/2014/main" id="{80899EC0-ACF0-430E-81E0-BA9F0ADE2DF2}"/>
              </a:ext>
            </a:extLst>
          </p:cNvPr>
          <p:cNvGraphicFramePr/>
          <p:nvPr/>
        </p:nvGraphicFramePr>
        <p:xfrm>
          <a:off x="5923822" y="2722087"/>
          <a:ext cx="2011681" cy="253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CCFD4851-DC93-460F-A487-EFDFF6B7F883}"/>
              </a:ext>
            </a:extLst>
          </p:cNvPr>
          <p:cNvSpPr/>
          <p:nvPr/>
        </p:nvSpPr>
        <p:spPr>
          <a:xfrm>
            <a:off x="-22111" y="667926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55E4F59-B4B5-42E1-BFA4-4A0502A53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428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9DC096-A73A-4405-AA43-9473F8B9E5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51"/>
          <a:stretch/>
        </p:blipFill>
        <p:spPr>
          <a:xfrm>
            <a:off x="603671" y="-1"/>
            <a:ext cx="11588329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649" y="721805"/>
            <a:ext cx="3874686" cy="2147520"/>
          </a:xfrm>
        </p:spPr>
        <p:txBody>
          <a:bodyPr>
            <a:normAutofit/>
          </a:bodyPr>
          <a:lstStyle/>
          <a:p>
            <a:r>
              <a:rPr lang="lv-LV">
                <a:solidFill>
                  <a:schemeClr val="bg1"/>
                </a:solidFill>
              </a:rPr>
              <a:t>Ekspertu iesaiste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649" y="3379979"/>
            <a:ext cx="3874685" cy="318635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</a:rPr>
              <a:t>Individuāli uzrunāti </a:t>
            </a:r>
            <a:r>
              <a:rPr lang="lv-LV" sz="3200" dirty="0">
                <a:solidFill>
                  <a:schemeClr val="bg1"/>
                </a:solidFill>
              </a:rPr>
              <a:t>183</a:t>
            </a:r>
            <a:r>
              <a:rPr lang="lv-LV" sz="1800" dirty="0">
                <a:solidFill>
                  <a:schemeClr val="bg1"/>
                </a:solidFill>
              </a:rPr>
              <a:t> eksperti</a:t>
            </a:r>
          </a:p>
          <a:p>
            <a:pPr marL="0" indent="0">
              <a:buNone/>
            </a:pPr>
            <a:r>
              <a:rPr lang="lv-LV" sz="6600" dirty="0">
                <a:solidFill>
                  <a:schemeClr val="bg1"/>
                </a:solidFill>
              </a:rPr>
              <a:t>51</a:t>
            </a:r>
            <a:r>
              <a:rPr lang="lv-LV" sz="1800" dirty="0">
                <a:solidFill>
                  <a:schemeClr val="bg1"/>
                </a:solidFill>
              </a:rPr>
              <a:t> eksperts sniedza viedokli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87EAD3F-D6B5-4C42-963E-A69D0E437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1779" y="6566338"/>
            <a:ext cx="1169439" cy="22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D0B0C5-24DD-428F-9BB6-27BCB80E37C2}"/>
              </a:ext>
            </a:extLst>
          </p:cNvPr>
          <p:cNvSpPr/>
          <p:nvPr/>
        </p:nvSpPr>
        <p:spPr>
          <a:xfrm>
            <a:off x="6498454" y="1"/>
            <a:ext cx="4379871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213197-CD11-4F3F-8A12-843E453C8261}"/>
              </a:ext>
            </a:extLst>
          </p:cNvPr>
          <p:cNvSpPr txBox="1"/>
          <p:nvPr/>
        </p:nvSpPr>
        <p:spPr>
          <a:xfrm>
            <a:off x="6638111" y="1436368"/>
            <a:ext cx="2348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Iesaistītās organizācijas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835F2C-6254-4576-8A8E-A25B0866181F}"/>
              </a:ext>
            </a:extLst>
          </p:cNvPr>
          <p:cNvSpPr txBox="1"/>
          <p:nvPr/>
        </p:nvSpPr>
        <p:spPr>
          <a:xfrm>
            <a:off x="6638111" y="2226688"/>
            <a:ext cx="385987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b="1" dirty="0"/>
              <a:t>Biedrība “Latvijas ceļu būvētājs”, Biedrība “Latvijas Būvuzņēmēju partnerība”, Latvijas Būvkonstrukciju projektētāju asociācija (LBPA), Biedrība “Latvijas elektroenerģētiķu un </a:t>
            </a:r>
            <a:r>
              <a:rPr lang="lv-LV" sz="1200" b="1" dirty="0" err="1"/>
              <a:t>energobūvnieku</a:t>
            </a:r>
            <a:r>
              <a:rPr lang="lv-LV" sz="1200" b="1" dirty="0"/>
              <a:t> asociācija”, Latvijas Siltuma, Gāzes un Ūdens tehnoloģijas inženieru savienība, Finanšu ministrija, Ārvalstu investoru padome Latvijā, SEB banka, RISEBA augstskola</a:t>
            </a:r>
            <a:r>
              <a:rPr lang="lv-LV" sz="1200" dirty="0"/>
              <a:t>, SIA “ACB”, VAS “Latvijas valsts ceļi”, SIA "IRPU", IK “GAMA”, SIA “Ceļu būvniecības sabiedrība “IGATE”, SIA “OROCON”, SIA L.B.T.S., </a:t>
            </a:r>
            <a:r>
              <a:rPr lang="lv-LV" sz="1200" b="1" dirty="0"/>
              <a:t>Rīgas Tehniskā Universitāte, Latvijas Arhitektu Savienība, VAS ''Valsts nekustamie īpašumi'',</a:t>
            </a:r>
            <a:r>
              <a:rPr lang="lv-LV" sz="1200" dirty="0"/>
              <a:t> SIA “</a:t>
            </a:r>
            <a:r>
              <a:rPr lang="lv-LV" sz="1200" dirty="0" err="1"/>
              <a:t>Rigensi</a:t>
            </a:r>
            <a:r>
              <a:rPr lang="lv-LV" sz="1200" dirty="0"/>
              <a:t>”, SIA "</a:t>
            </a:r>
            <a:r>
              <a:rPr lang="lv-LV" sz="1200" dirty="0" err="1"/>
              <a:t>Baltic</a:t>
            </a:r>
            <a:r>
              <a:rPr lang="lv-LV" sz="1200" dirty="0"/>
              <a:t> </a:t>
            </a:r>
            <a:r>
              <a:rPr lang="lv-LV" sz="1200" dirty="0" err="1"/>
              <a:t>Construction</a:t>
            </a:r>
            <a:r>
              <a:rPr lang="lv-LV" sz="1200" dirty="0"/>
              <a:t> </a:t>
            </a:r>
            <a:r>
              <a:rPr lang="lv-LV" sz="1200" dirty="0" err="1"/>
              <a:t>Alliance</a:t>
            </a:r>
            <a:r>
              <a:rPr lang="lv-LV" sz="1200" dirty="0"/>
              <a:t>", SIA “Jēkabpils PMK”, SIA “</a:t>
            </a:r>
            <a:r>
              <a:rPr lang="lv-LV" sz="1200" dirty="0" err="1"/>
              <a:t>Baltic</a:t>
            </a:r>
            <a:r>
              <a:rPr lang="lv-LV" sz="1200" dirty="0"/>
              <a:t> </a:t>
            </a:r>
            <a:r>
              <a:rPr lang="lv-LV" sz="1200" dirty="0" err="1"/>
              <a:t>Construktion</a:t>
            </a:r>
            <a:r>
              <a:rPr lang="lv-LV" sz="1200" dirty="0"/>
              <a:t> </a:t>
            </a:r>
            <a:r>
              <a:rPr lang="lv-LV" sz="1200" dirty="0" err="1"/>
              <a:t>Consultancy</a:t>
            </a:r>
            <a:r>
              <a:rPr lang="lv-LV" sz="1200" dirty="0"/>
              <a:t>”, SIA “</a:t>
            </a:r>
            <a:r>
              <a:rPr lang="lv-LV" sz="1200" dirty="0" err="1"/>
              <a:t>Neverenc</a:t>
            </a:r>
            <a:r>
              <a:rPr lang="lv-LV" sz="1200" dirty="0"/>
              <a:t>”, SIA “REM PRO”, VAS “Latvijas dzelzceļš”, </a:t>
            </a:r>
            <a:r>
              <a:rPr lang="lv-LV" sz="1200" b="1" dirty="0"/>
              <a:t>VAS "Latvijas autoceļu uzturētājs", Akciju sabiedrība “LATVIJAS TILTI”, Latvijas Transporta attīstības un izglītības asociācija</a:t>
            </a:r>
            <a:r>
              <a:rPr lang="lv-LV" sz="1200" dirty="0"/>
              <a:t>, SIA "8 CBR", SIA CBF </a:t>
            </a:r>
            <a:r>
              <a:rPr lang="lv-LV" sz="1200" dirty="0" err="1"/>
              <a:t>Binders</a:t>
            </a:r>
            <a:r>
              <a:rPr lang="lv-LV" sz="1200" dirty="0"/>
              <a:t>, SIA “VIGILANTIAE”, SIA “</a:t>
            </a:r>
            <a:r>
              <a:rPr lang="lv-LV" sz="1200" dirty="0" err="1"/>
              <a:t>Strabag</a:t>
            </a:r>
            <a:r>
              <a:rPr lang="lv-LV" sz="1200" dirty="0"/>
              <a:t>” , SIA “JURIS ROZĪTE”, SIA BŪVINŽENIE RIS, SIA “Saldus ceļinieks” uzņēmumu grupa, </a:t>
            </a:r>
            <a:r>
              <a:rPr lang="lv-LV" sz="1200" b="1" dirty="0"/>
              <a:t>Latvijas būvinženieru savienība</a:t>
            </a:r>
            <a:r>
              <a:rPr lang="lv-LV" sz="1200" dirty="0"/>
              <a:t>, SIA </a:t>
            </a:r>
            <a:r>
              <a:rPr lang="lv-LV" sz="1200" dirty="0" err="1"/>
              <a:t>Citrus</a:t>
            </a:r>
            <a:r>
              <a:rPr lang="lv-LV" sz="1200" dirty="0"/>
              <a:t> </a:t>
            </a:r>
            <a:r>
              <a:rPr lang="lv-LV" sz="1200" dirty="0" err="1"/>
              <a:t>Solutions</a:t>
            </a:r>
            <a:r>
              <a:rPr lang="lv-LV" sz="1200" dirty="0"/>
              <a:t>, SIA “BAU ID”, SIA FILTER Latvia, SIA "Norma-S", SIA “Hektors”, SIA “Amatnieks”, SIA “</a:t>
            </a:r>
            <a:r>
              <a:rPr lang="lv-LV" sz="1200" dirty="0" err="1"/>
              <a:t>Newcom</a:t>
            </a:r>
            <a:r>
              <a:rPr lang="lv-LV" sz="1200" dirty="0"/>
              <a:t> </a:t>
            </a:r>
            <a:r>
              <a:rPr lang="lv-LV" sz="1200" dirty="0" err="1"/>
              <a:t>Construction</a:t>
            </a:r>
            <a:r>
              <a:rPr lang="lv-LV" sz="1200" dirty="0"/>
              <a:t>”, SIA “BIANT” , SIA “KORO BŪVE”, SIA “NOILLIM”, SIA “Grobiņas SPMK”, SIA “RIO”, SIA “A-</a:t>
            </a:r>
            <a:r>
              <a:rPr lang="lv-LV" sz="1200" dirty="0" err="1"/>
              <a:t>Land</a:t>
            </a:r>
            <a:r>
              <a:rPr lang="lv-LV" sz="1200" dirty="0"/>
              <a:t>”.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36467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Kopsavilkums – būvniecības apjoma un izmaksu pieauguma prognozes 2020.-2024.gadam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434158"/>
              </p:ext>
            </p:extLst>
          </p:nvPr>
        </p:nvGraphicFramePr>
        <p:xfrm>
          <a:off x="838200" y="1993124"/>
          <a:ext cx="10515600" cy="1645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037">
                <a:tc gridSpan="2"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prognozētas būvniecības produkcijas </a:t>
                      </a:r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apjoma</a:t>
                      </a:r>
                      <a:r>
                        <a:rPr lang="lv-LV" sz="2400" dirty="0"/>
                        <a:t> izmaiņas </a:t>
                      </a:r>
                      <a:r>
                        <a:rPr lang="lv-LV" sz="2400" b="1" dirty="0">
                          <a:latin typeface="+mn-lt"/>
                        </a:rPr>
                        <a:t>2020.-2024.gadam</a:t>
                      </a:r>
                      <a:r>
                        <a:rPr lang="lv-LV" sz="2400" dirty="0"/>
                        <a:t> </a:t>
                      </a:r>
                      <a:endParaRPr lang="lv-LV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Ekspertu</a:t>
                      </a:r>
                      <a:br>
                        <a:rPr lang="lv-LV" sz="1800" dirty="0"/>
                      </a:br>
                      <a:r>
                        <a:rPr lang="lv-LV" sz="1800" dirty="0"/>
                        <a:t>vidēji </a:t>
                      </a:r>
                      <a:r>
                        <a:rPr lang="lv-LV" sz="3200" dirty="0"/>
                        <a:t>+3,38% </a:t>
                      </a:r>
                      <a:r>
                        <a:rPr lang="lv-LV" sz="1800" dirty="0"/>
                        <a:t>gadā, </a:t>
                      </a:r>
                      <a:br>
                        <a:rPr lang="lv-LV" sz="1800" dirty="0"/>
                      </a:br>
                      <a:r>
                        <a:rPr lang="lv-LV" sz="1800" dirty="0"/>
                        <a:t>kopā +18,07% piecos gados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/>
                        <a:t>Kombinētā (ekspertu-statistiskā)</a:t>
                      </a:r>
                      <a:r>
                        <a:rPr lang="lv-LV" sz="1800" dirty="0">
                          <a:sym typeface="Wingdings" panose="05000000000000000000" pitchFamily="2" charset="2"/>
                        </a:rPr>
                        <a:t> </a:t>
                      </a:r>
                      <a:br>
                        <a:rPr lang="lv-LV" sz="1800" dirty="0">
                          <a:sym typeface="Wingdings" panose="05000000000000000000" pitchFamily="2" charset="2"/>
                        </a:rPr>
                      </a:br>
                      <a:r>
                        <a:rPr lang="lv-LV" sz="1800" dirty="0"/>
                        <a:t>vidēji </a:t>
                      </a:r>
                      <a:r>
                        <a:rPr lang="lv-LV" sz="3600" dirty="0"/>
                        <a:t>+4,30% </a:t>
                      </a:r>
                      <a:r>
                        <a:rPr lang="lv-LV" sz="1800" dirty="0"/>
                        <a:t>gadā, </a:t>
                      </a:r>
                      <a:br>
                        <a:rPr lang="lv-LV" sz="1800" dirty="0"/>
                      </a:br>
                      <a:r>
                        <a:rPr lang="lv-LV" sz="1800" dirty="0"/>
                        <a:t>kopā +23,44% piecos gados</a:t>
                      </a:r>
                      <a:endParaRPr lang="lv-LV" sz="18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0779195"/>
              </p:ext>
            </p:extLst>
          </p:nvPr>
        </p:nvGraphicFramePr>
        <p:xfrm>
          <a:off x="838200" y="4138334"/>
          <a:ext cx="10515600" cy="1645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prognozētas būvniecības </a:t>
                      </a:r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izmaksu</a:t>
                      </a:r>
                      <a:r>
                        <a:rPr lang="lv-LV" sz="2400" dirty="0"/>
                        <a:t> izmaiņas </a:t>
                      </a:r>
                      <a:r>
                        <a:rPr lang="lv-LV" sz="2400" b="1" dirty="0">
                          <a:latin typeface="+mn-lt"/>
                        </a:rPr>
                        <a:t>2020.-2024.gadam</a:t>
                      </a:r>
                      <a:endParaRPr lang="lv-LV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Ekspertu</a:t>
                      </a:r>
                      <a:br>
                        <a:rPr lang="lv-LV" sz="1800" dirty="0"/>
                      </a:br>
                      <a:r>
                        <a:rPr lang="lv-LV" sz="1800" dirty="0"/>
                        <a:t>vidēji </a:t>
                      </a:r>
                      <a:r>
                        <a:rPr lang="lv-LV" sz="3200" dirty="0"/>
                        <a:t>+3,64% </a:t>
                      </a:r>
                      <a:r>
                        <a:rPr lang="lv-LV" sz="1800" dirty="0"/>
                        <a:t>gadā, </a:t>
                      </a:r>
                      <a:br>
                        <a:rPr lang="lv-LV" sz="1800" dirty="0"/>
                      </a:br>
                      <a:r>
                        <a:rPr lang="lv-LV" sz="1800" dirty="0"/>
                        <a:t>kopā +19,55% piecos gados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/>
                        <a:t>Kombinētā (ekspertu-statistiskā)</a:t>
                      </a:r>
                      <a:r>
                        <a:rPr lang="lv-LV" sz="1800" dirty="0">
                          <a:sym typeface="Wingdings" panose="05000000000000000000" pitchFamily="2" charset="2"/>
                        </a:rPr>
                        <a:t> </a:t>
                      </a:r>
                      <a:br>
                        <a:rPr lang="lv-LV" sz="1800" dirty="0">
                          <a:sym typeface="Wingdings" panose="05000000000000000000" pitchFamily="2" charset="2"/>
                        </a:rPr>
                      </a:br>
                      <a:r>
                        <a:rPr lang="lv-LV" sz="1800" dirty="0"/>
                        <a:t>vidēji </a:t>
                      </a:r>
                      <a:r>
                        <a:rPr lang="lv-LV" sz="3600" dirty="0"/>
                        <a:t>+4,62</a:t>
                      </a:r>
                      <a:r>
                        <a:rPr lang="lv-LV" sz="3200" dirty="0"/>
                        <a:t>% </a:t>
                      </a:r>
                      <a:r>
                        <a:rPr lang="lv-LV" sz="1800" dirty="0"/>
                        <a:t>gadā, </a:t>
                      </a:r>
                      <a:br>
                        <a:rPr lang="lv-LV" sz="1800" dirty="0"/>
                      </a:br>
                      <a:r>
                        <a:rPr lang="lv-LV" sz="1800" dirty="0"/>
                        <a:t>kopā +25,33% piecos gados</a:t>
                      </a:r>
                      <a:endParaRPr lang="lv-LV" sz="18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D23FEBC-231F-4995-88A0-4C23D4198E96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6F1FD1-9736-45E4-9C7A-83F22063A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22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apjoma un izmaksu izmaiņu prognoze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F061A-7060-4809-8AD6-7CD21F1C20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13858"/>
            <a:ext cx="4851658" cy="2579756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EE9BC-987F-4817-A99F-D6062E18F9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95" y="4282028"/>
            <a:ext cx="4851658" cy="2575972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FE77E3-8293-4AEC-8F64-CFB90226934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858" y="1704333"/>
            <a:ext cx="4851658" cy="2579756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5EE018-3D43-4370-88CE-260E68201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F27A3CF-284B-4AEE-89B2-BFA66C9ABDAC}"/>
              </a:ext>
            </a:extLst>
          </p:cNvPr>
          <p:cNvSpPr/>
          <p:nvPr/>
        </p:nvSpPr>
        <p:spPr>
          <a:xfrm>
            <a:off x="0" y="397820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55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apjoma un izmaksu izmaiņu prognoze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45607"/>
              </p:ext>
            </p:extLst>
          </p:nvPr>
        </p:nvGraphicFramePr>
        <p:xfrm>
          <a:off x="1586953" y="1737029"/>
          <a:ext cx="8396657" cy="4135009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909936">
                  <a:extLst>
                    <a:ext uri="{9D8B030D-6E8A-4147-A177-3AD203B41FA5}">
                      <a16:colId xmlns:a16="http://schemas.microsoft.com/office/drawing/2014/main" val="2293853064"/>
                    </a:ext>
                  </a:extLst>
                </a:gridCol>
                <a:gridCol w="765343">
                  <a:extLst>
                    <a:ext uri="{9D8B030D-6E8A-4147-A177-3AD203B41FA5}">
                      <a16:colId xmlns:a16="http://schemas.microsoft.com/office/drawing/2014/main" val="3296923446"/>
                    </a:ext>
                  </a:extLst>
                </a:gridCol>
                <a:gridCol w="931120">
                  <a:extLst>
                    <a:ext uri="{9D8B030D-6E8A-4147-A177-3AD203B41FA5}">
                      <a16:colId xmlns:a16="http://schemas.microsoft.com/office/drawing/2014/main" val="1214573569"/>
                    </a:ext>
                  </a:extLst>
                </a:gridCol>
                <a:gridCol w="839021">
                  <a:extLst>
                    <a:ext uri="{9D8B030D-6E8A-4147-A177-3AD203B41FA5}">
                      <a16:colId xmlns:a16="http://schemas.microsoft.com/office/drawing/2014/main" val="788412739"/>
                    </a:ext>
                  </a:extLst>
                </a:gridCol>
                <a:gridCol w="687057">
                  <a:extLst>
                    <a:ext uri="{9D8B030D-6E8A-4147-A177-3AD203B41FA5}">
                      <a16:colId xmlns:a16="http://schemas.microsoft.com/office/drawing/2014/main" val="3191907929"/>
                    </a:ext>
                  </a:extLst>
                </a:gridCol>
                <a:gridCol w="779156">
                  <a:extLst>
                    <a:ext uri="{9D8B030D-6E8A-4147-A177-3AD203B41FA5}">
                      <a16:colId xmlns:a16="http://schemas.microsoft.com/office/drawing/2014/main" val="3118473130"/>
                    </a:ext>
                  </a:extLst>
                </a:gridCol>
                <a:gridCol w="871256">
                  <a:extLst>
                    <a:ext uri="{9D8B030D-6E8A-4147-A177-3AD203B41FA5}">
                      <a16:colId xmlns:a16="http://schemas.microsoft.com/office/drawing/2014/main" val="1652092520"/>
                    </a:ext>
                  </a:extLst>
                </a:gridCol>
                <a:gridCol w="871256">
                  <a:extLst>
                    <a:ext uri="{9D8B030D-6E8A-4147-A177-3AD203B41FA5}">
                      <a16:colId xmlns:a16="http://schemas.microsoft.com/office/drawing/2014/main" val="2064214758"/>
                    </a:ext>
                  </a:extLst>
                </a:gridCol>
                <a:gridCol w="871256">
                  <a:extLst>
                    <a:ext uri="{9D8B030D-6E8A-4147-A177-3AD203B41FA5}">
                      <a16:colId xmlns:a16="http://schemas.microsoft.com/office/drawing/2014/main" val="436608812"/>
                    </a:ext>
                  </a:extLst>
                </a:gridCol>
                <a:gridCol w="871256">
                  <a:extLst>
                    <a:ext uri="{9D8B030D-6E8A-4147-A177-3AD203B41FA5}">
                      <a16:colId xmlns:a16="http://schemas.microsoft.com/office/drawing/2014/main" val="4058147226"/>
                    </a:ext>
                  </a:extLst>
                </a:gridCol>
              </a:tblGrid>
              <a:tr h="53972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2015.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2016.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2017.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2018.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2019.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2020.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2021.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2022.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2023.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2024.</a:t>
                      </a:r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8086140"/>
                  </a:ext>
                </a:extLst>
              </a:tr>
              <a:tr h="326844">
                <a:tc gridSpan="10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</a:rPr>
                        <a:t>Būvniecības produkcijas </a:t>
                      </a:r>
                      <a:r>
                        <a:rPr lang="lv-LV" sz="1800" b="1" u="sng" dirty="0">
                          <a:effectLst/>
                        </a:rPr>
                        <a:t>apjoma</a:t>
                      </a:r>
                      <a:r>
                        <a:rPr lang="lv-LV" sz="1800" b="1" dirty="0">
                          <a:effectLst/>
                        </a:rPr>
                        <a:t> izmaiņas procentos pret iepriekšējo gadu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300909"/>
                  </a:ext>
                </a:extLst>
              </a:tr>
              <a:tr h="244773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-0,6%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-6,6%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+18,6%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+21,9%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+2,9%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Vidējā ekspertu prognoze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614461"/>
                  </a:ext>
                </a:extLst>
              </a:tr>
              <a:tr h="490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+1,0%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+4,3%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+5,3%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+6,1%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989501"/>
                  </a:ext>
                </a:extLst>
              </a:tr>
              <a:tr h="2447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Kombinētā (ekspertu-statistiskā) prognoze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951668"/>
                  </a:ext>
                </a:extLst>
              </a:tr>
              <a:tr h="490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+3,1%</a:t>
                      </a:r>
                      <a:endParaRPr lang="lv-LV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+3,3%</a:t>
                      </a:r>
                      <a:endParaRPr lang="lv-LV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+4,7%</a:t>
                      </a:r>
                      <a:endParaRPr lang="lv-LV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+5,1%</a:t>
                      </a:r>
                      <a:endParaRPr lang="lv-LV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+5,4%</a:t>
                      </a:r>
                      <a:endParaRPr lang="lv-LV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803894"/>
                  </a:ext>
                </a:extLst>
              </a:tr>
              <a:tr h="326844">
                <a:tc gridSpan="10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</a:rPr>
                        <a:t>Būvniecības </a:t>
                      </a:r>
                      <a:r>
                        <a:rPr lang="lv-LV" sz="1800" b="1" u="sng" dirty="0">
                          <a:effectLst/>
                        </a:rPr>
                        <a:t>izmaksu</a:t>
                      </a:r>
                      <a:r>
                        <a:rPr lang="lv-LV" sz="1800" b="1" dirty="0">
                          <a:effectLst/>
                        </a:rPr>
                        <a:t> izmaiņas procentos pret iepriekšējo gadu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46164"/>
                  </a:ext>
                </a:extLst>
              </a:tr>
              <a:tr h="244773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+0,1%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-0,5%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+1,9%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+4,4%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+4,1%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Vidējā ekspertu prognoze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11313"/>
                  </a:ext>
                </a:extLst>
              </a:tr>
              <a:tr h="490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+1,6%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+5,2%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+6,6%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44116"/>
                  </a:ext>
                </a:extLst>
              </a:tr>
              <a:tr h="2447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Kombinētā (ekspertu-statistiskā) prognoze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64792"/>
                  </a:ext>
                </a:extLst>
              </a:tr>
              <a:tr h="490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+2,7%</a:t>
                      </a:r>
                      <a:endParaRPr lang="lv-LV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+3,4%</a:t>
                      </a:r>
                      <a:endParaRPr lang="lv-LV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+5,0%</a:t>
                      </a:r>
                      <a:endParaRPr lang="lv-LV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+5,6%</a:t>
                      </a:r>
                      <a:endParaRPr lang="lv-LV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lv-LV" sz="1800" dirty="0">
                          <a:effectLst/>
                        </a:rPr>
                        <a:t>+6,5%</a:t>
                      </a:r>
                      <a:endParaRPr lang="lv-LV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54837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A12A8D2-86C7-428D-872E-1E8AF4DCC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4F8C6C1-E2F5-4A9C-B1F0-A56DEAD3941E}"/>
              </a:ext>
            </a:extLst>
          </p:cNvPr>
          <p:cNvSpPr/>
          <p:nvPr/>
        </p:nvSpPr>
        <p:spPr>
          <a:xfrm>
            <a:off x="0" y="369887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20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apjoma un izmaksu  izmaiņas pa apakšnozarēm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232706"/>
              </p:ext>
            </p:extLst>
          </p:nvPr>
        </p:nvGraphicFramePr>
        <p:xfrm>
          <a:off x="359253" y="1995232"/>
          <a:ext cx="5498508" cy="4128834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604018">
                  <a:extLst>
                    <a:ext uri="{9D8B030D-6E8A-4147-A177-3AD203B41FA5}">
                      <a16:colId xmlns:a16="http://schemas.microsoft.com/office/drawing/2014/main" val="2344379900"/>
                    </a:ext>
                  </a:extLst>
                </a:gridCol>
                <a:gridCol w="778898">
                  <a:extLst>
                    <a:ext uri="{9D8B030D-6E8A-4147-A177-3AD203B41FA5}">
                      <a16:colId xmlns:a16="http://schemas.microsoft.com/office/drawing/2014/main" val="299789438"/>
                    </a:ext>
                  </a:extLst>
                </a:gridCol>
                <a:gridCol w="778898">
                  <a:extLst>
                    <a:ext uri="{9D8B030D-6E8A-4147-A177-3AD203B41FA5}">
                      <a16:colId xmlns:a16="http://schemas.microsoft.com/office/drawing/2014/main" val="3301355309"/>
                    </a:ext>
                  </a:extLst>
                </a:gridCol>
                <a:gridCol w="778898">
                  <a:extLst>
                    <a:ext uri="{9D8B030D-6E8A-4147-A177-3AD203B41FA5}">
                      <a16:colId xmlns:a16="http://schemas.microsoft.com/office/drawing/2014/main" val="2178254899"/>
                    </a:ext>
                  </a:extLst>
                </a:gridCol>
                <a:gridCol w="778898">
                  <a:extLst>
                    <a:ext uri="{9D8B030D-6E8A-4147-A177-3AD203B41FA5}">
                      <a16:colId xmlns:a16="http://schemas.microsoft.com/office/drawing/2014/main" val="3877344401"/>
                    </a:ext>
                  </a:extLst>
                </a:gridCol>
                <a:gridCol w="778898">
                  <a:extLst>
                    <a:ext uri="{9D8B030D-6E8A-4147-A177-3AD203B41FA5}">
                      <a16:colId xmlns:a16="http://schemas.microsoft.com/office/drawing/2014/main" val="3432257056"/>
                    </a:ext>
                  </a:extLst>
                </a:gridCol>
              </a:tblGrid>
              <a:tr h="38969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</a:rPr>
                        <a:t> Apjoma izmaiņas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2020.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2021.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2022.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2023.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2024.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205589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Dzīvojamo ēku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-0,4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-3,0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+0,6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+4,6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+6,0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432866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Nedzīvojamo ēku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-1,5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-2,3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+0,3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+2,2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+2,2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744991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Ceļu un maģistrāļu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+6,3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+3,5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+9,4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+7,5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+4,4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321870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Dzelzceļu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+1,0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+19,3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+55,8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+30,8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+5,8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429932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Tiltu un tuneļu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+9,7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+8,7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+6,7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+4,9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+3,9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436918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Pilsētas  infrastruktūras objektu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-0,7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+2,2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+6,2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+8,5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+5,7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791012"/>
                  </a:ext>
                </a:extLst>
              </a:tr>
              <a:tr h="5341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Pārējā inženierbūvniecība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-11,1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-0,5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+10,4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+4,9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+8,6</a:t>
                      </a:r>
                      <a:endParaRPr lang="en-US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59209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242998"/>
              </p:ext>
            </p:extLst>
          </p:nvPr>
        </p:nvGraphicFramePr>
        <p:xfrm>
          <a:off x="6218706" y="1995232"/>
          <a:ext cx="5354169" cy="4128833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601319">
                  <a:extLst>
                    <a:ext uri="{9D8B030D-6E8A-4147-A177-3AD203B41FA5}">
                      <a16:colId xmlns:a16="http://schemas.microsoft.com/office/drawing/2014/main" val="2344379900"/>
                    </a:ext>
                  </a:extLst>
                </a:gridCol>
                <a:gridCol w="750570">
                  <a:extLst>
                    <a:ext uri="{9D8B030D-6E8A-4147-A177-3AD203B41FA5}">
                      <a16:colId xmlns:a16="http://schemas.microsoft.com/office/drawing/2014/main" val="299789438"/>
                    </a:ext>
                  </a:extLst>
                </a:gridCol>
                <a:gridCol w="750570">
                  <a:extLst>
                    <a:ext uri="{9D8B030D-6E8A-4147-A177-3AD203B41FA5}">
                      <a16:colId xmlns:a16="http://schemas.microsoft.com/office/drawing/2014/main" val="3301355309"/>
                    </a:ext>
                  </a:extLst>
                </a:gridCol>
                <a:gridCol w="750570">
                  <a:extLst>
                    <a:ext uri="{9D8B030D-6E8A-4147-A177-3AD203B41FA5}">
                      <a16:colId xmlns:a16="http://schemas.microsoft.com/office/drawing/2014/main" val="2178254899"/>
                    </a:ext>
                  </a:extLst>
                </a:gridCol>
                <a:gridCol w="750570">
                  <a:extLst>
                    <a:ext uri="{9D8B030D-6E8A-4147-A177-3AD203B41FA5}">
                      <a16:colId xmlns:a16="http://schemas.microsoft.com/office/drawing/2014/main" val="3877344401"/>
                    </a:ext>
                  </a:extLst>
                </a:gridCol>
                <a:gridCol w="750570">
                  <a:extLst>
                    <a:ext uri="{9D8B030D-6E8A-4147-A177-3AD203B41FA5}">
                      <a16:colId xmlns:a16="http://schemas.microsoft.com/office/drawing/2014/main" val="3432257056"/>
                    </a:ext>
                  </a:extLst>
                </a:gridCol>
              </a:tblGrid>
              <a:tr h="356092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</a:rPr>
                        <a:t> Izmaksu izmaiņas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2020.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2021.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2022.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2023.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2024.</a:t>
                      </a:r>
                      <a:endParaRPr 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205589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Dzīvojamo ēku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432866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Nedzīvojamo ēku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-1,2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-0,3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+3,9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744991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Ceļu un maģistrāļu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-8,5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321870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Dzelzceļu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+1,0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429932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</a:rPr>
                        <a:t>Tiltu un tuneļu būvniecība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+1,6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+6,6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436918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Pilsētas  infrastruktūras objektu 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+2,7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+3,3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791012"/>
                  </a:ext>
                </a:extLst>
              </a:tr>
              <a:tr h="53896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Pārējā inženierbūvniecība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+0,7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+4,3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+5,1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5920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F80DF8-8561-4F62-A869-B4B893CB1CC5}"/>
              </a:ext>
            </a:extLst>
          </p:cNvPr>
          <p:cNvSpPr/>
          <p:nvPr/>
        </p:nvSpPr>
        <p:spPr>
          <a:xfrm>
            <a:off x="0" y="393058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399B7E-9E75-43D7-B5EC-CB4EED5AB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24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Būvniecības produkcijas izmaksu izmaiņu prognoze pa resursu veidiem</a:t>
            </a:r>
            <a:endParaRPr lang="en-US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1333545" y="1690688"/>
            <a:ext cx="9311845" cy="4665652"/>
            <a:chOff x="527636" y="1122205"/>
            <a:chExt cx="11546840" cy="5785485"/>
          </a:xfrm>
        </p:grpSpPr>
        <p:pic>
          <p:nvPicPr>
            <p:cNvPr id="9" name="Picture 8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36" y="1122205"/>
              <a:ext cx="5773420" cy="2889885"/>
            </a:xfrm>
            <a:prstGeom prst="rect">
              <a:avLst/>
            </a:prstGeom>
            <a:noFill/>
          </p:spPr>
        </p:pic>
        <p:pic>
          <p:nvPicPr>
            <p:cNvPr id="10" name="Picture 9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1056" y="1122205"/>
              <a:ext cx="5773420" cy="2889885"/>
            </a:xfrm>
            <a:prstGeom prst="rect">
              <a:avLst/>
            </a:prstGeom>
            <a:noFill/>
          </p:spPr>
        </p:pic>
        <p:pic>
          <p:nvPicPr>
            <p:cNvPr id="11" name="Picture 10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36" y="4012090"/>
              <a:ext cx="5773420" cy="2895600"/>
            </a:xfrm>
            <a:prstGeom prst="rect">
              <a:avLst/>
            </a:prstGeom>
            <a:noFill/>
          </p:spPr>
        </p:pic>
        <p:pic>
          <p:nvPicPr>
            <p:cNvPr id="12" name="Picture 1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1056" y="4012090"/>
              <a:ext cx="5773420" cy="2895600"/>
            </a:xfrm>
            <a:prstGeom prst="rect">
              <a:avLst/>
            </a:prstGeom>
            <a:noFill/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BD5CD8DC-DB44-46CE-B216-D67171E27A29}"/>
              </a:ext>
            </a:extLst>
          </p:cNvPr>
          <p:cNvSpPr/>
          <p:nvPr/>
        </p:nvSpPr>
        <p:spPr>
          <a:xfrm>
            <a:off x="0" y="365125"/>
            <a:ext cx="12192000" cy="1316038"/>
          </a:xfrm>
          <a:prstGeom prst="rect">
            <a:avLst/>
          </a:prstGeom>
          <a:solidFill>
            <a:srgbClr val="5B9BD5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FE8396-A6AD-4E61-92B1-EF4317329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353" y="6601073"/>
            <a:ext cx="870013" cy="16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697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5642D6A479364195DD3602FE85FA57" ma:contentTypeVersion="13" ma:contentTypeDescription="Create a new document." ma:contentTypeScope="" ma:versionID="3a2239a0864378d4e95fc7de971340f6">
  <xsd:schema xmlns:xsd="http://www.w3.org/2001/XMLSchema" xmlns:xs="http://www.w3.org/2001/XMLSchema" xmlns:p="http://schemas.microsoft.com/office/2006/metadata/properties" xmlns:ns3="b0b72c74-e81c-4017-a30f-3b673fea7c71" xmlns:ns4="3a589f37-6307-4d4a-a0f0-a451993912ad" targetNamespace="http://schemas.microsoft.com/office/2006/metadata/properties" ma:root="true" ma:fieldsID="241458304222ad4e484c90c89dadeb3e" ns3:_="" ns4:_="">
    <xsd:import namespace="b0b72c74-e81c-4017-a30f-3b673fea7c71"/>
    <xsd:import namespace="3a589f37-6307-4d4a-a0f0-a451993912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b72c74-e81c-4017-a30f-3b673fea7c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89f37-6307-4d4a-a0f0-a451993912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FE030E-020A-42BB-AD4A-7C937190CC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46067A-852E-4DB2-B165-9F8F93668F1A}">
  <ds:schemaRefs>
    <ds:schemaRef ds:uri="http://purl.org/dc/terms/"/>
    <ds:schemaRef ds:uri="b0b72c74-e81c-4017-a30f-3b673fea7c71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a589f37-6307-4d4a-a0f0-a451993912a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8B5E79-6770-4C27-A4A7-69185B493A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b72c74-e81c-4017-a30f-3b673fea7c71"/>
    <ds:schemaRef ds:uri="3a589f37-6307-4d4a-a0f0-a451993912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2268</Words>
  <Application>Microsoft Office PowerPoint</Application>
  <PresentationFormat>Widescreen</PresentationFormat>
  <Paragraphs>457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Pētījums par prognozētām izmaiņām darbaspēka un būvmateriālu  izmaksās būvniecības nozarē Latvijā 2020.-2024.</vt:lpstr>
      <vt:lpstr>Datu vākšanas, datu ekstrapolācijas, ekspertvērtējumu apkopošanas un prognožu variantu izstrādes shēma</vt:lpstr>
      <vt:lpstr>Ekspertu iesaiste</vt:lpstr>
      <vt:lpstr>Kopsavilkums – būvniecības apjoma un izmaksu pieauguma prognozes 2020.-2024.gadam</vt:lpstr>
      <vt:lpstr>Būvniecības produkcijas apjoma un izmaksu izmaiņu prognoze</vt:lpstr>
      <vt:lpstr>Būvniecības produkcijas apjoma un izmaksu izmaiņu prognoze</vt:lpstr>
      <vt:lpstr>Būvniecības produkcijas apjoma un izmaksu  izmaiņas pa apakšnozarēm</vt:lpstr>
      <vt:lpstr>Būvniecības produkcijas izmaksu izmaiņu prognoze pa resursu veidiem</vt:lpstr>
      <vt:lpstr>Kopsavilkums –  prognozes pa resursu veidiem 2020.-2024.gads</vt:lpstr>
      <vt:lpstr>Būvniecības produkcijas izmaksu izmaiņu prognoze pa resursu veidiem</vt:lpstr>
      <vt:lpstr>Būvniecības produkcijas izmaksu izmaiņu prognoze pa resursu veidiem</vt:lpstr>
      <vt:lpstr>Būvniecības izmaksu izmaiņu prognozes pa resursu veidiem un apakšnozarēm</vt:lpstr>
      <vt:lpstr>Būvniecības izmaksu izmaiņu prognozes pa resursu veidiem un apakšnozarēm</vt:lpstr>
      <vt:lpstr>5 būtiskākie faktori,  kas ietekmē būvmateriālu izmaksu izmaiņas</vt:lpstr>
      <vt:lpstr>5 būtiskākie faktori,  kas ietekmē būvmateriālu izmaksu izmaiņas</vt:lpstr>
      <vt:lpstr>Tieši dzīvojamo un nedzīvojamo ēku apakšnozari ietekmējošie faktori</vt:lpstr>
      <vt:lpstr>Tieši transporta objektu būvniecības apakšnozari ietekmējošie faktori </vt:lpstr>
      <vt:lpstr>Tieši pilsētsaimniecības infrastruktūras objektu būvniecības apakšnozari ietekmējošie faktori </vt:lpstr>
      <vt:lpstr>Tieši pārējās inženierbūvniecības apakšnozari ietekmējošie faktori </vt:lpstr>
      <vt:lpstr>Ēnu ekonomikas apkarošanas pasākumu ietekme</vt:lpstr>
      <vt:lpstr>COVID-19 ietekme uz būvniecības nozari</vt:lpstr>
      <vt:lpstr>Kritiskās robežas pārkaršanai</vt:lpstr>
      <vt:lpstr>Būvniecības apjoma un izmaksu scenāriji</vt:lpstr>
      <vt:lpstr>Pārkaršanas iespējamība simulējot situāciju pēc ekspertu novērtējumiem un pagātnes datiem</vt:lpstr>
      <vt:lpstr>Darbaspēka izmaksu pārkāršanas risks</vt:lpstr>
      <vt:lpstr>Būvniecības produkcijas apjoma ietekme uz izmaksām un nozares vidējo peļņas normu</vt:lpstr>
      <vt:lpstr>PALDIES 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Līga Brasliņa</dc:creator>
  <cp:lastModifiedBy>Inese Rostoka</cp:lastModifiedBy>
  <cp:revision>11</cp:revision>
  <dcterms:created xsi:type="dcterms:W3CDTF">2020-09-24T01:26:04Z</dcterms:created>
  <dcterms:modified xsi:type="dcterms:W3CDTF">2020-10-12T09:39:34Z</dcterms:modified>
</cp:coreProperties>
</file>