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91" r:id="rId5"/>
    <p:sldId id="294" r:id="rId6"/>
    <p:sldId id="295" r:id="rId7"/>
    <p:sldId id="257" r:id="rId8"/>
    <p:sldId id="285" r:id="rId9"/>
    <p:sldId id="270" r:id="rId10"/>
    <p:sldId id="271" r:id="rId11"/>
    <p:sldId id="286" r:id="rId12"/>
    <p:sldId id="272" r:id="rId13"/>
    <p:sldId id="274" r:id="rId14"/>
    <p:sldId id="287" r:id="rId15"/>
    <p:sldId id="288" r:id="rId16"/>
    <p:sldId id="275" r:id="rId17"/>
    <p:sldId id="276" r:id="rId18"/>
    <p:sldId id="261" r:id="rId19"/>
    <p:sldId id="262" r:id="rId20"/>
    <p:sldId id="264" r:id="rId21"/>
    <p:sldId id="265" r:id="rId22"/>
    <p:sldId id="266" r:id="rId23"/>
    <p:sldId id="267" r:id="rId24"/>
    <p:sldId id="268" r:id="rId25"/>
    <p:sldId id="269" r:id="rId26"/>
    <p:sldId id="281" r:id="rId27"/>
    <p:sldId id="283" r:id="rId28"/>
    <p:sldId id="284" r:id="rId29"/>
    <p:sldId id="282" r:id="rId30"/>
    <p:sldId id="279" r:id="rId31"/>
    <p:sldId id="293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7" d="100"/>
          <a:sy n="47" d="100"/>
        </p:scale>
        <p:origin x="844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heme" Target="theme/theme1.xml"/><Relationship Id="rId8" Type="http://schemas.openxmlformats.org/officeDocument/2006/relationships/slide" Target="slides/slide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546AC43-9D19-4419-92B7-F44E732B41E6}" type="doc">
      <dgm:prSet loTypeId="urn:microsoft.com/office/officeart/2005/8/layout/process2" loCatId="process" qsTypeId="urn:microsoft.com/office/officeart/2005/8/quickstyle/simple3" qsCatId="simple" csTypeId="urn:microsoft.com/office/officeart/2005/8/colors/accent1_2" csCatId="accent1" phldr="1"/>
      <dgm:spPr/>
    </dgm:pt>
    <dgm:pt modelId="{F40FD88C-9A9B-4798-8470-FBB3632319E8}">
      <dgm:prSet phldrT="[Text]"/>
      <dgm:spPr/>
      <dgm:t>
        <a:bodyPr/>
        <a:lstStyle/>
        <a:p>
          <a:r>
            <a:rPr lang="lv-LV" dirty="0"/>
            <a:t>1.posms</a:t>
          </a:r>
        </a:p>
      </dgm:t>
    </dgm:pt>
    <dgm:pt modelId="{E655C4AB-CA2A-4812-B556-4611E60A4BE2}" type="parTrans" cxnId="{5EC305D3-E6FA-4180-82BD-EB5CEA604D56}">
      <dgm:prSet/>
      <dgm:spPr/>
      <dgm:t>
        <a:bodyPr/>
        <a:lstStyle/>
        <a:p>
          <a:endParaRPr lang="lv-LV"/>
        </a:p>
      </dgm:t>
    </dgm:pt>
    <dgm:pt modelId="{257FF77C-F0DE-4620-AA9F-EE9EF2BC84B6}" type="sibTrans" cxnId="{5EC305D3-E6FA-4180-82BD-EB5CEA604D56}">
      <dgm:prSet/>
      <dgm:spPr/>
      <dgm:t>
        <a:bodyPr/>
        <a:lstStyle/>
        <a:p>
          <a:endParaRPr lang="lv-LV"/>
        </a:p>
      </dgm:t>
    </dgm:pt>
    <dgm:pt modelId="{328CB3C6-6F07-4259-B411-69895FC37863}">
      <dgm:prSet phldrT="[Text]"/>
      <dgm:spPr/>
      <dgm:t>
        <a:bodyPr/>
        <a:lstStyle/>
        <a:p>
          <a:r>
            <a:rPr lang="lv-LV" dirty="0"/>
            <a:t>2.posms</a:t>
          </a:r>
        </a:p>
      </dgm:t>
    </dgm:pt>
    <dgm:pt modelId="{B609C521-B657-4130-8888-2762C6DC3E0C}" type="parTrans" cxnId="{94B6EC5B-4D9C-4B2B-8050-CCBCC15D1A67}">
      <dgm:prSet/>
      <dgm:spPr/>
      <dgm:t>
        <a:bodyPr/>
        <a:lstStyle/>
        <a:p>
          <a:endParaRPr lang="lv-LV"/>
        </a:p>
      </dgm:t>
    </dgm:pt>
    <dgm:pt modelId="{AE51228B-0F46-4587-8263-593EA5FAB8E8}" type="sibTrans" cxnId="{94B6EC5B-4D9C-4B2B-8050-CCBCC15D1A67}">
      <dgm:prSet/>
      <dgm:spPr/>
      <dgm:t>
        <a:bodyPr/>
        <a:lstStyle/>
        <a:p>
          <a:endParaRPr lang="lv-LV"/>
        </a:p>
      </dgm:t>
    </dgm:pt>
    <dgm:pt modelId="{F6574CC8-81F6-43CF-B759-1625A2FA1C57}" type="pres">
      <dgm:prSet presAssocID="{1546AC43-9D19-4419-92B7-F44E732B41E6}" presName="linearFlow" presStyleCnt="0">
        <dgm:presLayoutVars>
          <dgm:resizeHandles val="exact"/>
        </dgm:presLayoutVars>
      </dgm:prSet>
      <dgm:spPr/>
    </dgm:pt>
    <dgm:pt modelId="{74975E72-1A41-4E7B-90EC-1C6C7730F72A}" type="pres">
      <dgm:prSet presAssocID="{F40FD88C-9A9B-4798-8470-FBB3632319E8}" presName="node" presStyleLbl="node1" presStyleIdx="0" presStyleCnt="2" custScaleY="33192">
        <dgm:presLayoutVars>
          <dgm:bulletEnabled val="1"/>
        </dgm:presLayoutVars>
      </dgm:prSet>
      <dgm:spPr/>
    </dgm:pt>
    <dgm:pt modelId="{3154D452-AFC6-4F95-8D17-14B41F626E9E}" type="pres">
      <dgm:prSet presAssocID="{257FF77C-F0DE-4620-AA9F-EE9EF2BC84B6}" presName="sibTrans" presStyleLbl="sibTrans2D1" presStyleIdx="0" presStyleCnt="1" custScaleY="53714"/>
      <dgm:spPr/>
    </dgm:pt>
    <dgm:pt modelId="{FC60A15E-3DA9-4A00-9C70-3C6B93C95975}" type="pres">
      <dgm:prSet presAssocID="{257FF77C-F0DE-4620-AA9F-EE9EF2BC84B6}" presName="connectorText" presStyleLbl="sibTrans2D1" presStyleIdx="0" presStyleCnt="1"/>
      <dgm:spPr/>
    </dgm:pt>
    <dgm:pt modelId="{AF00CD38-851A-4943-8D14-704A9F9612E9}" type="pres">
      <dgm:prSet presAssocID="{328CB3C6-6F07-4259-B411-69895FC37863}" presName="node" presStyleLbl="node1" presStyleIdx="1" presStyleCnt="2" custScaleY="33692">
        <dgm:presLayoutVars>
          <dgm:bulletEnabled val="1"/>
        </dgm:presLayoutVars>
      </dgm:prSet>
      <dgm:spPr/>
    </dgm:pt>
  </dgm:ptLst>
  <dgm:cxnLst>
    <dgm:cxn modelId="{E0A7791C-4C0F-4527-818F-C86849EDCB52}" type="presOf" srcId="{1546AC43-9D19-4419-92B7-F44E732B41E6}" destId="{F6574CC8-81F6-43CF-B759-1625A2FA1C57}" srcOrd="0" destOrd="0" presId="urn:microsoft.com/office/officeart/2005/8/layout/process2"/>
    <dgm:cxn modelId="{FF5A731E-D084-42F9-8618-7B2C18F6FF80}" type="presOf" srcId="{328CB3C6-6F07-4259-B411-69895FC37863}" destId="{AF00CD38-851A-4943-8D14-704A9F9612E9}" srcOrd="0" destOrd="0" presId="urn:microsoft.com/office/officeart/2005/8/layout/process2"/>
    <dgm:cxn modelId="{94B6EC5B-4D9C-4B2B-8050-CCBCC15D1A67}" srcId="{1546AC43-9D19-4419-92B7-F44E732B41E6}" destId="{328CB3C6-6F07-4259-B411-69895FC37863}" srcOrd="1" destOrd="0" parTransId="{B609C521-B657-4130-8888-2762C6DC3E0C}" sibTransId="{AE51228B-0F46-4587-8263-593EA5FAB8E8}"/>
    <dgm:cxn modelId="{2274F26A-842D-4C04-B671-55FC8064CB92}" type="presOf" srcId="{F40FD88C-9A9B-4798-8470-FBB3632319E8}" destId="{74975E72-1A41-4E7B-90EC-1C6C7730F72A}" srcOrd="0" destOrd="0" presId="urn:microsoft.com/office/officeart/2005/8/layout/process2"/>
    <dgm:cxn modelId="{BBFA5C86-6BFB-47A5-9E19-E3922FF1BC5C}" type="presOf" srcId="{257FF77C-F0DE-4620-AA9F-EE9EF2BC84B6}" destId="{FC60A15E-3DA9-4A00-9C70-3C6B93C95975}" srcOrd="1" destOrd="0" presId="urn:microsoft.com/office/officeart/2005/8/layout/process2"/>
    <dgm:cxn modelId="{5EC305D3-E6FA-4180-82BD-EB5CEA604D56}" srcId="{1546AC43-9D19-4419-92B7-F44E732B41E6}" destId="{F40FD88C-9A9B-4798-8470-FBB3632319E8}" srcOrd="0" destOrd="0" parTransId="{E655C4AB-CA2A-4812-B556-4611E60A4BE2}" sibTransId="{257FF77C-F0DE-4620-AA9F-EE9EF2BC84B6}"/>
    <dgm:cxn modelId="{BEE334E1-9300-4273-8E81-6F33D3FBDE66}" type="presOf" srcId="{257FF77C-F0DE-4620-AA9F-EE9EF2BC84B6}" destId="{3154D452-AFC6-4F95-8D17-14B41F626E9E}" srcOrd="0" destOrd="0" presId="urn:microsoft.com/office/officeart/2005/8/layout/process2"/>
    <dgm:cxn modelId="{24A065DA-8B14-4B7D-9B4C-E697CCFC3400}" type="presParOf" srcId="{F6574CC8-81F6-43CF-B759-1625A2FA1C57}" destId="{74975E72-1A41-4E7B-90EC-1C6C7730F72A}" srcOrd="0" destOrd="0" presId="urn:microsoft.com/office/officeart/2005/8/layout/process2"/>
    <dgm:cxn modelId="{893349ED-C78D-4ABC-BE5A-A87B210CF7B4}" type="presParOf" srcId="{F6574CC8-81F6-43CF-B759-1625A2FA1C57}" destId="{3154D452-AFC6-4F95-8D17-14B41F626E9E}" srcOrd="1" destOrd="0" presId="urn:microsoft.com/office/officeart/2005/8/layout/process2"/>
    <dgm:cxn modelId="{BB8F37B4-68E7-4D61-BBA9-0A234D4BD860}" type="presParOf" srcId="{3154D452-AFC6-4F95-8D17-14B41F626E9E}" destId="{FC60A15E-3DA9-4A00-9C70-3C6B93C95975}" srcOrd="0" destOrd="0" presId="urn:microsoft.com/office/officeart/2005/8/layout/process2"/>
    <dgm:cxn modelId="{D265564C-FCA4-43C5-823A-45EB24120A47}" type="presParOf" srcId="{F6574CC8-81F6-43CF-B759-1625A2FA1C57}" destId="{AF00CD38-851A-4943-8D14-704A9F9612E9}" srcOrd="2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975E72-1A41-4E7B-90EC-1C6C7730F72A}">
      <dsp:nvSpPr>
        <dsp:cNvPr id="0" name=""/>
        <dsp:cNvSpPr/>
      </dsp:nvSpPr>
      <dsp:spPr>
        <a:xfrm>
          <a:off x="0" y="119"/>
          <a:ext cx="2011681" cy="72000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900" kern="1200" dirty="0"/>
            <a:t>1.posms</a:t>
          </a:r>
        </a:p>
      </dsp:txBody>
      <dsp:txXfrm>
        <a:off x="21088" y="21207"/>
        <a:ext cx="1969505" cy="677832"/>
      </dsp:txXfrm>
    </dsp:sp>
    <dsp:sp modelId="{3154D452-AFC6-4F95-8D17-14B41F626E9E}">
      <dsp:nvSpPr>
        <dsp:cNvPr id="0" name=""/>
        <dsp:cNvSpPr/>
      </dsp:nvSpPr>
      <dsp:spPr>
        <a:xfrm rot="5400000">
          <a:off x="599111" y="1000268"/>
          <a:ext cx="813458" cy="52432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lv-LV" sz="2300" kern="1200"/>
        </a:p>
      </dsp:txBody>
      <dsp:txXfrm rot="-5400000">
        <a:off x="848542" y="855704"/>
        <a:ext cx="314597" cy="656159"/>
      </dsp:txXfrm>
    </dsp:sp>
    <dsp:sp modelId="{AF00CD38-851A-4943-8D14-704A9F9612E9}">
      <dsp:nvSpPr>
        <dsp:cNvPr id="0" name=""/>
        <dsp:cNvSpPr/>
      </dsp:nvSpPr>
      <dsp:spPr>
        <a:xfrm>
          <a:off x="0" y="1804739"/>
          <a:ext cx="2011681" cy="73085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900" kern="1200" dirty="0"/>
            <a:t>2.posms</a:t>
          </a:r>
        </a:p>
      </dsp:txBody>
      <dsp:txXfrm>
        <a:off x="21406" y="1826145"/>
        <a:ext cx="1968869" cy="68804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0F740-F1A4-419C-B170-DBC7E3FC9200}" type="datetimeFigureOut">
              <a:rPr lang="en-US" smtClean="0"/>
              <a:t>10/12/2020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B4D55-A7F9-44EA-AEFF-112E3B033E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7949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0F740-F1A4-419C-B170-DBC7E3FC9200}" type="datetimeFigureOut">
              <a:rPr lang="en-US" smtClean="0"/>
              <a:t>10/12/2020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B4D55-A7F9-44EA-AEFF-112E3B033E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4710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0F740-F1A4-419C-B170-DBC7E3FC9200}" type="datetimeFigureOut">
              <a:rPr lang="en-US" smtClean="0"/>
              <a:t>10/12/2020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B4D55-A7F9-44EA-AEFF-112E3B033E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6564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0F740-F1A4-419C-B170-DBC7E3FC9200}" type="datetimeFigureOut">
              <a:rPr lang="en-US" smtClean="0"/>
              <a:t>10/12/2020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B4D55-A7F9-44EA-AEFF-112E3B033E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2487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0F740-F1A4-419C-B170-DBC7E3FC9200}" type="datetimeFigureOut">
              <a:rPr lang="en-US" smtClean="0"/>
              <a:t>10/12/2020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B4D55-A7F9-44EA-AEFF-112E3B033E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1421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0F740-F1A4-419C-B170-DBC7E3FC9200}" type="datetimeFigureOut">
              <a:rPr lang="en-US" smtClean="0"/>
              <a:t>10/12/2020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B4D55-A7F9-44EA-AEFF-112E3B033E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2802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0F740-F1A4-419C-B170-DBC7E3FC9200}" type="datetimeFigureOut">
              <a:rPr lang="en-US" smtClean="0"/>
              <a:t>10/12/2020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B4D55-A7F9-44EA-AEFF-112E3B033E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5606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0F740-F1A4-419C-B170-DBC7E3FC9200}" type="datetimeFigureOut">
              <a:rPr lang="en-US" smtClean="0"/>
              <a:t>10/12/2020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B4D55-A7F9-44EA-AEFF-112E3B033E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7919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0F740-F1A4-419C-B170-DBC7E3FC9200}" type="datetimeFigureOut">
              <a:rPr lang="en-US" smtClean="0"/>
              <a:t>10/12/2020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B4D55-A7F9-44EA-AEFF-112E3B033E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3060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0F740-F1A4-419C-B170-DBC7E3FC9200}" type="datetimeFigureOut">
              <a:rPr lang="en-US" smtClean="0"/>
              <a:t>10/12/2020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B4D55-A7F9-44EA-AEFF-112E3B033E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7583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0F740-F1A4-419C-B170-DBC7E3FC9200}" type="datetimeFigureOut">
              <a:rPr lang="en-US" smtClean="0"/>
              <a:t>10/12/2020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B4D55-A7F9-44EA-AEFF-112E3B033E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5977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A0F740-F1A4-419C-B170-DBC7E3FC9200}" type="datetimeFigureOut">
              <a:rPr lang="en-US" smtClean="0"/>
              <a:t>10/12/2020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BB4D55-A7F9-44EA-AEFF-112E3B033E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1727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6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2" name="Rectangle 141">
            <a:extLst>
              <a:ext uri="{FF2B5EF4-FFF2-40B4-BE49-F238E27FC236}">
                <a16:creationId xmlns:a16="http://schemas.microsoft.com/office/drawing/2014/main" id="{9915BED5-3D25-417C-9CFB-CA4D1EB7D5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" name="Rectangle 143">
            <a:extLst>
              <a:ext uri="{FF2B5EF4-FFF2-40B4-BE49-F238E27FC236}">
                <a16:creationId xmlns:a16="http://schemas.microsoft.com/office/drawing/2014/main" id="{FCC2E6F9-9013-4FCB-ABDB-F4D956B465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4BCB240-8FB7-4CD9-8124-B192C3F10A4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75000"/>
          </a:blip>
          <a:srcRect t="17528" r="-1" b="8251"/>
          <a:stretch/>
        </p:blipFill>
        <p:spPr>
          <a:xfrm>
            <a:off x="-1" y="10"/>
            <a:ext cx="12198096" cy="6857990"/>
          </a:xfrm>
          <a:prstGeom prst="rect">
            <a:avLst/>
          </a:prstGeom>
        </p:spPr>
      </p:pic>
      <p:sp>
        <p:nvSpPr>
          <p:cNvPr id="146" name="Rectangle 145">
            <a:extLst>
              <a:ext uri="{FF2B5EF4-FFF2-40B4-BE49-F238E27FC236}">
                <a16:creationId xmlns:a16="http://schemas.microsoft.com/office/drawing/2014/main" id="{DDD926EC-6F88-4D89-9AED-1C4C1AC00E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3125" y="2"/>
            <a:ext cx="4688632" cy="6857998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48" name="Group 147">
            <a:extLst>
              <a:ext uri="{FF2B5EF4-FFF2-40B4-BE49-F238E27FC236}">
                <a16:creationId xmlns:a16="http://schemas.microsoft.com/office/drawing/2014/main" id="{E8E72F1F-4759-4431-98D2-C7D0FFB013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868912" y="44817"/>
            <a:ext cx="233303" cy="772404"/>
            <a:chOff x="11868912" y="44817"/>
            <a:chExt cx="233303" cy="772404"/>
          </a:xfrm>
        </p:grpSpPr>
        <p:sp>
          <p:nvSpPr>
            <p:cNvPr id="149" name="Rectangle 64">
              <a:extLst>
                <a:ext uri="{FF2B5EF4-FFF2-40B4-BE49-F238E27FC236}">
                  <a16:creationId xmlns:a16="http://schemas.microsoft.com/office/drawing/2014/main" id="{0F062126-297E-4466-B412-7C533047FE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39099" y="46121"/>
              <a:ext cx="61834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Rectangle 66">
              <a:extLst>
                <a:ext uri="{FF2B5EF4-FFF2-40B4-BE49-F238E27FC236}">
                  <a16:creationId xmlns:a16="http://schemas.microsoft.com/office/drawing/2014/main" id="{16E51A9C-C05A-49AE-9EE4-C0B07478AC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67609" y="46120"/>
              <a:ext cx="61834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Rectangle 64">
              <a:extLst>
                <a:ext uri="{FF2B5EF4-FFF2-40B4-BE49-F238E27FC236}">
                  <a16:creationId xmlns:a16="http://schemas.microsoft.com/office/drawing/2014/main" id="{AF147902-06F1-4346-BF05-5B0CA3BD77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1685" y="756690"/>
              <a:ext cx="61834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Rectangle 66">
              <a:extLst>
                <a:ext uri="{FF2B5EF4-FFF2-40B4-BE49-F238E27FC236}">
                  <a16:creationId xmlns:a16="http://schemas.microsoft.com/office/drawing/2014/main" id="{5F1DD38A-3779-48F3-8E8A-F83DAF3885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67949" y="756690"/>
              <a:ext cx="61834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Rectangle 64">
              <a:extLst>
                <a:ext uri="{FF2B5EF4-FFF2-40B4-BE49-F238E27FC236}">
                  <a16:creationId xmlns:a16="http://schemas.microsoft.com/office/drawing/2014/main" id="{97B449B8-47EB-4074-907A-8B880716D6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1685" y="614576"/>
              <a:ext cx="61834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Rectangle 66">
              <a:extLst>
                <a:ext uri="{FF2B5EF4-FFF2-40B4-BE49-F238E27FC236}">
                  <a16:creationId xmlns:a16="http://schemas.microsoft.com/office/drawing/2014/main" id="{7129F3E7-7D9A-4E44-9A50-6A1243B2EE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67949" y="614576"/>
              <a:ext cx="61834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Rectangle 64">
              <a:extLst>
                <a:ext uri="{FF2B5EF4-FFF2-40B4-BE49-F238E27FC236}">
                  <a16:creationId xmlns:a16="http://schemas.microsoft.com/office/drawing/2014/main" id="{AE4B887A-8408-4503-8796-0509DD6D95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1685" y="472462"/>
              <a:ext cx="61834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Rectangle 66">
              <a:extLst>
                <a:ext uri="{FF2B5EF4-FFF2-40B4-BE49-F238E27FC236}">
                  <a16:creationId xmlns:a16="http://schemas.microsoft.com/office/drawing/2014/main" id="{EAFDF941-3DF4-4368-8193-BB9449DCE5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67949" y="472462"/>
              <a:ext cx="61834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Rectangle 64">
              <a:extLst>
                <a:ext uri="{FF2B5EF4-FFF2-40B4-BE49-F238E27FC236}">
                  <a16:creationId xmlns:a16="http://schemas.microsoft.com/office/drawing/2014/main" id="{88B71D24-8820-4EE7-A117-03CE75222E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1685" y="330348"/>
              <a:ext cx="61834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Rectangle 66">
              <a:extLst>
                <a:ext uri="{FF2B5EF4-FFF2-40B4-BE49-F238E27FC236}">
                  <a16:creationId xmlns:a16="http://schemas.microsoft.com/office/drawing/2014/main" id="{0C2940BF-2E30-4A19-BBBB-C76F19C520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67949" y="330348"/>
              <a:ext cx="61834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Rectangle 64">
              <a:extLst>
                <a:ext uri="{FF2B5EF4-FFF2-40B4-BE49-F238E27FC236}">
                  <a16:creationId xmlns:a16="http://schemas.microsoft.com/office/drawing/2014/main" id="{3BDA7D77-4661-4334-B371-B0D640C98E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1685" y="188234"/>
              <a:ext cx="61834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Rectangle 66">
              <a:extLst>
                <a:ext uri="{FF2B5EF4-FFF2-40B4-BE49-F238E27FC236}">
                  <a16:creationId xmlns:a16="http://schemas.microsoft.com/office/drawing/2014/main" id="{A0DD4DD9-E120-46EF-AA07-E74AAA418E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67949" y="188234"/>
              <a:ext cx="61834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2" name="Rectangle 161">
            <a:extLst>
              <a:ext uri="{FF2B5EF4-FFF2-40B4-BE49-F238E27FC236}">
                <a16:creationId xmlns:a16="http://schemas.microsoft.com/office/drawing/2014/main" id="{A210685A-6235-45A7-850D-A6F555466E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8226" y="1679714"/>
            <a:ext cx="4415290" cy="448847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4" name="Group 163">
            <a:extLst>
              <a:ext uri="{FF2B5EF4-FFF2-40B4-BE49-F238E27FC236}">
                <a16:creationId xmlns:a16="http://schemas.microsoft.com/office/drawing/2014/main" id="{3EB7AFC0-76BC-4CF7-A7D3-6732F9D78A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23679" y="3922776"/>
            <a:ext cx="2139190" cy="2373963"/>
            <a:chOff x="723679" y="3922776"/>
            <a:chExt cx="2139190" cy="2373963"/>
          </a:xfrm>
        </p:grpSpPr>
        <p:sp>
          <p:nvSpPr>
            <p:cNvPr id="165" name="Rectangle 66">
              <a:extLst>
                <a:ext uri="{FF2B5EF4-FFF2-40B4-BE49-F238E27FC236}">
                  <a16:creationId xmlns:a16="http://schemas.microsoft.com/office/drawing/2014/main" id="{8BCA1716-159B-49FD-9DF9-DA24001CCE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722376" y="4769768"/>
              <a:ext cx="61834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Rectangle 66">
              <a:extLst>
                <a:ext uri="{FF2B5EF4-FFF2-40B4-BE49-F238E27FC236}">
                  <a16:creationId xmlns:a16="http://schemas.microsoft.com/office/drawing/2014/main" id="{3EB017C9-1CE6-45E7-8246-18EB5E9D91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722376" y="4627654"/>
              <a:ext cx="61834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Rectangle 66">
              <a:extLst>
                <a:ext uri="{FF2B5EF4-FFF2-40B4-BE49-F238E27FC236}">
                  <a16:creationId xmlns:a16="http://schemas.microsoft.com/office/drawing/2014/main" id="{2BF7E1DD-3A3B-42EF-B309-85CA77F8BB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722376" y="4485540"/>
              <a:ext cx="61834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Rectangle 66">
              <a:extLst>
                <a:ext uri="{FF2B5EF4-FFF2-40B4-BE49-F238E27FC236}">
                  <a16:creationId xmlns:a16="http://schemas.microsoft.com/office/drawing/2014/main" id="{CE4C7493-8842-4EBE-8B61-2F2F90077C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722376" y="5053996"/>
              <a:ext cx="61834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Rectangle 66">
              <a:extLst>
                <a:ext uri="{FF2B5EF4-FFF2-40B4-BE49-F238E27FC236}">
                  <a16:creationId xmlns:a16="http://schemas.microsoft.com/office/drawing/2014/main" id="{5D55CFEB-2DB3-4901-ACD5-50B28DB2DD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722376" y="4911882"/>
              <a:ext cx="61834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Rectangle 66">
              <a:extLst>
                <a:ext uri="{FF2B5EF4-FFF2-40B4-BE49-F238E27FC236}">
                  <a16:creationId xmlns:a16="http://schemas.microsoft.com/office/drawing/2014/main" id="{3570A7A2-AFBD-4D3C-B8A7-A62A9B5F26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722376" y="4335710"/>
              <a:ext cx="61834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Rectangle 62">
              <a:extLst>
                <a:ext uri="{FF2B5EF4-FFF2-40B4-BE49-F238E27FC236}">
                  <a16:creationId xmlns:a16="http://schemas.microsoft.com/office/drawing/2014/main" id="{673569E8-B4B0-49FB-8129-DAC4DCEF96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722376" y="5339547"/>
              <a:ext cx="61834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Rectangle 59">
              <a:extLst>
                <a:ext uri="{FF2B5EF4-FFF2-40B4-BE49-F238E27FC236}">
                  <a16:creationId xmlns:a16="http://schemas.microsoft.com/office/drawing/2014/main" id="{AF33CC5A-9F65-4E1B-9DF0-A31D305874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722376" y="5193007"/>
              <a:ext cx="61834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Rectangle 64">
              <a:extLst>
                <a:ext uri="{FF2B5EF4-FFF2-40B4-BE49-F238E27FC236}">
                  <a16:creationId xmlns:a16="http://schemas.microsoft.com/office/drawing/2014/main" id="{0B54C978-B041-4670-9599-4574358085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722376" y="3924079"/>
              <a:ext cx="61834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Rectangle 62">
              <a:extLst>
                <a:ext uri="{FF2B5EF4-FFF2-40B4-BE49-F238E27FC236}">
                  <a16:creationId xmlns:a16="http://schemas.microsoft.com/office/drawing/2014/main" id="{0D442BA6-3B5D-4AA2-B267-C5C1A945FC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722376" y="4060863"/>
              <a:ext cx="61834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Rectangle 59">
              <a:extLst>
                <a:ext uri="{FF2B5EF4-FFF2-40B4-BE49-F238E27FC236}">
                  <a16:creationId xmlns:a16="http://schemas.microsoft.com/office/drawing/2014/main" id="{924FB614-C761-416C-8230-28B416AA13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722376" y="4207923"/>
              <a:ext cx="61834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Rectangle 62">
              <a:extLst>
                <a:ext uri="{FF2B5EF4-FFF2-40B4-BE49-F238E27FC236}">
                  <a16:creationId xmlns:a16="http://schemas.microsoft.com/office/drawing/2014/main" id="{EEC95567-334D-417C-9741-D8DBB105C4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722376" y="5491507"/>
              <a:ext cx="61834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Rectangle 62">
              <a:extLst>
                <a:ext uri="{FF2B5EF4-FFF2-40B4-BE49-F238E27FC236}">
                  <a16:creationId xmlns:a16="http://schemas.microsoft.com/office/drawing/2014/main" id="{D4F42F17-E0FD-469E-B2C1-49C7B31182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722376" y="5638913"/>
              <a:ext cx="61834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Rectangle 62">
              <a:extLst>
                <a:ext uri="{FF2B5EF4-FFF2-40B4-BE49-F238E27FC236}">
                  <a16:creationId xmlns:a16="http://schemas.microsoft.com/office/drawing/2014/main" id="{40029C9D-3726-4755-B673-880AEE1AC1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722376" y="5929983"/>
              <a:ext cx="61834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Rectangle 59">
              <a:extLst>
                <a:ext uri="{FF2B5EF4-FFF2-40B4-BE49-F238E27FC236}">
                  <a16:creationId xmlns:a16="http://schemas.microsoft.com/office/drawing/2014/main" id="{D8F3AC82-4009-4C04-B5EE-8CC732AC0B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722376" y="5783443"/>
              <a:ext cx="61834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Rectangle 2">
              <a:extLst>
                <a:ext uri="{FF2B5EF4-FFF2-40B4-BE49-F238E27FC236}">
                  <a16:creationId xmlns:a16="http://schemas.microsoft.com/office/drawing/2014/main" id="{B4A449A5-1751-4B96-897B-C7B1EB1F78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791041" y="6236208"/>
              <a:ext cx="61834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Rectangle 59">
              <a:extLst>
                <a:ext uri="{FF2B5EF4-FFF2-40B4-BE49-F238E27FC236}">
                  <a16:creationId xmlns:a16="http://schemas.microsoft.com/office/drawing/2014/main" id="{4DC5F411-29E4-4ED4-9F36-1E2F9C8B9D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614536" y="6236208"/>
              <a:ext cx="61834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Rectangle 62">
              <a:extLst>
                <a:ext uri="{FF2B5EF4-FFF2-40B4-BE49-F238E27FC236}">
                  <a16:creationId xmlns:a16="http://schemas.microsoft.com/office/drawing/2014/main" id="{942693CE-F2EB-45AB-81AB-C21DD090E1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438030" y="6236208"/>
              <a:ext cx="61834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Rectangle 64">
              <a:extLst>
                <a:ext uri="{FF2B5EF4-FFF2-40B4-BE49-F238E27FC236}">
                  <a16:creationId xmlns:a16="http://schemas.microsoft.com/office/drawing/2014/main" id="{6E0F226B-22B0-4637-979E-952F959A2B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61525" y="6236208"/>
              <a:ext cx="61834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Rectangle 66">
              <a:extLst>
                <a:ext uri="{FF2B5EF4-FFF2-40B4-BE49-F238E27FC236}">
                  <a16:creationId xmlns:a16="http://schemas.microsoft.com/office/drawing/2014/main" id="{BFCFA944-B9E8-4BF0-8D5F-5B5A1DFE57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085019" y="6236208"/>
              <a:ext cx="61834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Rectangle 64">
              <a:extLst>
                <a:ext uri="{FF2B5EF4-FFF2-40B4-BE49-F238E27FC236}">
                  <a16:creationId xmlns:a16="http://schemas.microsoft.com/office/drawing/2014/main" id="{452F9909-A6C4-473D-9CD5-BD1D37607C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129443" y="6236208"/>
              <a:ext cx="61834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Rectangle 66">
              <a:extLst>
                <a:ext uri="{FF2B5EF4-FFF2-40B4-BE49-F238E27FC236}">
                  <a16:creationId xmlns:a16="http://schemas.microsoft.com/office/drawing/2014/main" id="{50CE3B43-D911-4DE3-A599-50D2544B79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952937" y="6236208"/>
              <a:ext cx="61834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Rectangle 59">
              <a:extLst>
                <a:ext uri="{FF2B5EF4-FFF2-40B4-BE49-F238E27FC236}">
                  <a16:creationId xmlns:a16="http://schemas.microsoft.com/office/drawing/2014/main" id="{6B270FCB-E06C-424C-BDBD-F32EC150DA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904256" y="6236208"/>
              <a:ext cx="61834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Rectangle 62">
              <a:extLst>
                <a:ext uri="{FF2B5EF4-FFF2-40B4-BE49-F238E27FC236}">
                  <a16:creationId xmlns:a16="http://schemas.microsoft.com/office/drawing/2014/main" id="{1A965EDD-28F1-4F7F-80AD-53349CE822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722376" y="6081943"/>
              <a:ext cx="61834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Rectangle 2">
              <a:extLst>
                <a:ext uri="{FF2B5EF4-FFF2-40B4-BE49-F238E27FC236}">
                  <a16:creationId xmlns:a16="http://schemas.microsoft.com/office/drawing/2014/main" id="{E29D6F75-FF17-4CFB-9FB3-5F51B11F17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463937" y="6236208"/>
              <a:ext cx="61834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Rectangle 59">
              <a:extLst>
                <a:ext uri="{FF2B5EF4-FFF2-40B4-BE49-F238E27FC236}">
                  <a16:creationId xmlns:a16="http://schemas.microsoft.com/office/drawing/2014/main" id="{DEABCBF3-E267-469D-A359-E70B39CA6B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287432" y="6236208"/>
              <a:ext cx="61834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Rectangle 64">
              <a:extLst>
                <a:ext uri="{FF2B5EF4-FFF2-40B4-BE49-F238E27FC236}">
                  <a16:creationId xmlns:a16="http://schemas.microsoft.com/office/drawing/2014/main" id="{3D178F88-28B5-428C-910C-66FABC973D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802339" y="6236208"/>
              <a:ext cx="61834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Rectangle 66">
              <a:extLst>
                <a:ext uri="{FF2B5EF4-FFF2-40B4-BE49-F238E27FC236}">
                  <a16:creationId xmlns:a16="http://schemas.microsoft.com/office/drawing/2014/main" id="{29D0826E-9858-46D6-92EF-5E834D3A06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625833" y="6236208"/>
              <a:ext cx="61834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Rectangle 2">
              <a:extLst>
                <a:ext uri="{FF2B5EF4-FFF2-40B4-BE49-F238E27FC236}">
                  <a16:creationId xmlns:a16="http://schemas.microsoft.com/office/drawing/2014/main" id="{40834911-CB3B-485D-9DD7-02FA9339D6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787456" y="6236208"/>
              <a:ext cx="61834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Rectangle 59">
              <a:extLst>
                <a:ext uri="{FF2B5EF4-FFF2-40B4-BE49-F238E27FC236}">
                  <a16:creationId xmlns:a16="http://schemas.microsoft.com/office/drawing/2014/main" id="{1881F511-D12D-4C6E-8F4F-4F10E7FD0F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610951" y="6236208"/>
              <a:ext cx="61834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Rectangle 62">
              <a:extLst>
                <a:ext uri="{FF2B5EF4-FFF2-40B4-BE49-F238E27FC236}">
                  <a16:creationId xmlns:a16="http://schemas.microsoft.com/office/drawing/2014/main" id="{D9241D2E-7EBD-4690-9B9D-528C1E6853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434445" y="6236208"/>
              <a:ext cx="61834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Rectangle 64">
              <a:extLst>
                <a:ext uri="{FF2B5EF4-FFF2-40B4-BE49-F238E27FC236}">
                  <a16:creationId xmlns:a16="http://schemas.microsoft.com/office/drawing/2014/main" id="{086BAA15-5F6F-4BF8-AD7E-3F8F5C90FA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57940" y="6236208"/>
              <a:ext cx="61834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Rectangle 66">
              <a:extLst>
                <a:ext uri="{FF2B5EF4-FFF2-40B4-BE49-F238E27FC236}">
                  <a16:creationId xmlns:a16="http://schemas.microsoft.com/office/drawing/2014/main" id="{F4149E01-0D70-4229-A0D2-92D8AA6292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081434" y="6236208"/>
              <a:ext cx="61834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8" name="Rectangle 64">
              <a:extLst>
                <a:ext uri="{FF2B5EF4-FFF2-40B4-BE49-F238E27FC236}">
                  <a16:creationId xmlns:a16="http://schemas.microsoft.com/office/drawing/2014/main" id="{DDBF361B-6EAE-4B05-8A57-D3416956CC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125858" y="6236208"/>
              <a:ext cx="61834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Rectangle 66">
              <a:extLst>
                <a:ext uri="{FF2B5EF4-FFF2-40B4-BE49-F238E27FC236}">
                  <a16:creationId xmlns:a16="http://schemas.microsoft.com/office/drawing/2014/main" id="{3452C9F3-7BC9-4D80-A0FB-A1B22DB390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949352" y="6236208"/>
              <a:ext cx="61834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Rectangle 59">
              <a:extLst>
                <a:ext uri="{FF2B5EF4-FFF2-40B4-BE49-F238E27FC236}">
                  <a16:creationId xmlns:a16="http://schemas.microsoft.com/office/drawing/2014/main" id="{70AA1899-FF72-4C91-A75E-56BAA2A012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900671" y="6236208"/>
              <a:ext cx="61834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" name="Rectangle 62">
              <a:extLst>
                <a:ext uri="{FF2B5EF4-FFF2-40B4-BE49-F238E27FC236}">
                  <a16:creationId xmlns:a16="http://schemas.microsoft.com/office/drawing/2014/main" id="{E03954AE-D182-444C-859D-AB224E7E76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722376" y="6236208"/>
              <a:ext cx="61834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" name="Rectangle 2">
              <a:extLst>
                <a:ext uri="{FF2B5EF4-FFF2-40B4-BE49-F238E27FC236}">
                  <a16:creationId xmlns:a16="http://schemas.microsoft.com/office/drawing/2014/main" id="{2AB2768E-B39F-4402-845C-E883844EAD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460352" y="6236208"/>
              <a:ext cx="61834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Rectangle 59">
              <a:extLst>
                <a:ext uri="{FF2B5EF4-FFF2-40B4-BE49-F238E27FC236}">
                  <a16:creationId xmlns:a16="http://schemas.microsoft.com/office/drawing/2014/main" id="{286126B1-7496-4707-A1A7-5FBC4B0A4B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283847" y="6236208"/>
              <a:ext cx="61834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Rectangle 64">
              <a:extLst>
                <a:ext uri="{FF2B5EF4-FFF2-40B4-BE49-F238E27FC236}">
                  <a16:creationId xmlns:a16="http://schemas.microsoft.com/office/drawing/2014/main" id="{EABCEB9D-96CF-4FD0-8587-85069E94AF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798754" y="6236208"/>
              <a:ext cx="61834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Rectangle 66">
              <a:extLst>
                <a:ext uri="{FF2B5EF4-FFF2-40B4-BE49-F238E27FC236}">
                  <a16:creationId xmlns:a16="http://schemas.microsoft.com/office/drawing/2014/main" id="{7479C81F-5F69-49DB-9080-019635FB56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622248" y="6236208"/>
              <a:ext cx="61834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871190F1-28E0-466D-BCE7-098C9ACD112A}"/>
              </a:ext>
            </a:extLst>
          </p:cNvPr>
          <p:cNvSpPr txBox="1"/>
          <p:nvPr/>
        </p:nvSpPr>
        <p:spPr>
          <a:xfrm>
            <a:off x="1226032" y="1956187"/>
            <a:ext cx="3753472" cy="39764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lv-LV" sz="30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Pētījums par prognozētām izmaiņām darbaspēka un būvmateriālu izmaksām būvniecības nozarē Latvijā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lv-LV" sz="30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2020.-2024. 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EAC336B0-AEE6-460F-8A0D-87F4510997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4058" y="5843973"/>
            <a:ext cx="1441660" cy="274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1113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b="1" dirty="0"/>
              <a:t>Kopsavilkums –  prognozes pa resursu veidiem 2020.-2024.gads</a:t>
            </a:r>
            <a:endParaRPr lang="en-US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71EDC3FB-8A53-41D2-B018-96B4548005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5838308"/>
              </p:ext>
            </p:extLst>
          </p:nvPr>
        </p:nvGraphicFramePr>
        <p:xfrm>
          <a:off x="927129" y="1793711"/>
          <a:ext cx="9954561" cy="4485161"/>
        </p:xfrm>
        <a:graphic>
          <a:graphicData uri="http://schemas.openxmlformats.org/drawingml/2006/table">
            <a:tbl>
              <a:tblPr firstRow="1">
                <a:tableStyleId>{2D5ABB26-0587-4C30-8999-92F81FD0307C}</a:tableStyleId>
              </a:tblPr>
              <a:tblGrid>
                <a:gridCol w="3318187">
                  <a:extLst>
                    <a:ext uri="{9D8B030D-6E8A-4147-A177-3AD203B41FA5}">
                      <a16:colId xmlns:a16="http://schemas.microsoft.com/office/drawing/2014/main" val="4207276815"/>
                    </a:ext>
                  </a:extLst>
                </a:gridCol>
                <a:gridCol w="3318187">
                  <a:extLst>
                    <a:ext uri="{9D8B030D-6E8A-4147-A177-3AD203B41FA5}">
                      <a16:colId xmlns:a16="http://schemas.microsoft.com/office/drawing/2014/main" val="61601227"/>
                    </a:ext>
                  </a:extLst>
                </a:gridCol>
                <a:gridCol w="3318187">
                  <a:extLst>
                    <a:ext uri="{9D8B030D-6E8A-4147-A177-3AD203B41FA5}">
                      <a16:colId xmlns:a16="http://schemas.microsoft.com/office/drawing/2014/main" val="4157535464"/>
                    </a:ext>
                  </a:extLst>
                </a:gridCol>
              </a:tblGrid>
              <a:tr h="355577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lv-LV" sz="20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v-LV" sz="2000" b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Vidēji gadā</a:t>
                      </a:r>
                      <a:endParaRPr lang="lv-LV" sz="2000" b="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2000" b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Kopā piecos gados</a:t>
                      </a:r>
                    </a:p>
                  </a:txBody>
                  <a:tcPr marL="68580" marR="6858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0534313"/>
                  </a:ext>
                </a:extLst>
              </a:tr>
              <a:tr h="333318">
                <a:tc gridSpan="3"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v-LV" sz="2000" b="1" dirty="0">
                          <a:solidFill>
                            <a:schemeClr val="tx1"/>
                          </a:solidFill>
                          <a:effectLst/>
                        </a:rPr>
                        <a:t>Būvmateriālu izmaksu izmaiņas</a:t>
                      </a:r>
                      <a:endParaRPr lang="lv-LV" sz="20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4087687"/>
                  </a:ext>
                </a:extLst>
              </a:tr>
              <a:tr h="333318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2000" dirty="0"/>
                        <a:t>ekspertu prognoze </a:t>
                      </a:r>
                      <a:r>
                        <a:rPr lang="lv-LV" sz="2000" dirty="0">
                          <a:sym typeface="Wingdings" panose="05000000000000000000" pitchFamily="2" charset="2"/>
                        </a:rPr>
                        <a:t></a:t>
                      </a:r>
                      <a:endParaRPr lang="lv-LV" sz="2000" dirty="0">
                        <a:latin typeface="+mn-lt"/>
                      </a:endParaRPr>
                    </a:p>
                  </a:txBody>
                  <a:tcPr marL="68580" marR="6858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v-LV" sz="2400" dirty="0">
                          <a:effectLst/>
                        </a:rPr>
                        <a:t>+2,97%</a:t>
                      </a:r>
                      <a:endParaRPr lang="lv-LV" sz="2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v-LV" sz="2400" dirty="0">
                          <a:effectLst/>
                        </a:rPr>
                        <a:t>+15,78%</a:t>
                      </a:r>
                      <a:endParaRPr lang="lv-LV" sz="2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02109300"/>
                  </a:ext>
                </a:extLst>
              </a:tr>
              <a:tr h="333318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2000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k</a:t>
                      </a:r>
                      <a:r>
                        <a:rPr lang="lv-LV" sz="20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ombinētā prognoze </a:t>
                      </a:r>
                      <a:r>
                        <a:rPr lang="lv-LV" sz="2000" dirty="0">
                          <a:solidFill>
                            <a:schemeClr val="bg1">
                              <a:lumMod val="50000"/>
                            </a:schemeClr>
                          </a:solidFill>
                          <a:sym typeface="Wingdings" panose="05000000000000000000" pitchFamily="2" charset="2"/>
                        </a:rPr>
                        <a:t></a:t>
                      </a:r>
                      <a:endParaRPr lang="lv-LV" sz="20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  <a:sym typeface="Wingdings" panose="05000000000000000000" pitchFamily="2" charset="2"/>
                      </a:endParaRPr>
                    </a:p>
                  </a:txBody>
                  <a:tcPr marL="68580" marR="6858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v-LV" sz="20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+3,12%</a:t>
                      </a:r>
                      <a:endParaRPr lang="lv-LV" sz="20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v-LV" sz="20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+16,61%</a:t>
                      </a:r>
                      <a:endParaRPr lang="lv-LV" sz="20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67302681"/>
                  </a:ext>
                </a:extLst>
              </a:tr>
              <a:tr h="333318">
                <a:tc gridSpan="3"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v-LV" sz="2000" b="1" dirty="0">
                          <a:solidFill>
                            <a:schemeClr val="tx1"/>
                          </a:solidFill>
                          <a:effectLst/>
                        </a:rPr>
                        <a:t>Strādnieku darba samaksas izmaksu izmaiņas</a:t>
                      </a:r>
                      <a:endParaRPr lang="lv-LV" sz="20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7288309"/>
                  </a:ext>
                </a:extLst>
              </a:tr>
              <a:tr h="333318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2000" dirty="0"/>
                        <a:t>ekspertu prognoze </a:t>
                      </a:r>
                      <a:r>
                        <a:rPr lang="lv-LV" sz="2000" dirty="0">
                          <a:sym typeface="Wingdings" panose="05000000000000000000" pitchFamily="2" charset="2"/>
                        </a:rPr>
                        <a:t></a:t>
                      </a:r>
                      <a:endParaRPr lang="lv-LV" sz="2000" dirty="0">
                        <a:latin typeface="+mn-lt"/>
                      </a:endParaRPr>
                    </a:p>
                  </a:txBody>
                  <a:tcPr marL="68580" marR="6858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v-LV" sz="2400" dirty="0">
                          <a:effectLst/>
                        </a:rPr>
                        <a:t>+5,29%</a:t>
                      </a:r>
                      <a:endParaRPr lang="lv-LV" sz="2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v-LV" sz="2400" dirty="0">
                          <a:effectLst/>
                        </a:rPr>
                        <a:t>+29,42%</a:t>
                      </a:r>
                      <a:endParaRPr lang="lv-LV" sz="2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37053568"/>
                  </a:ext>
                </a:extLst>
              </a:tr>
              <a:tr h="333318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2000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k</a:t>
                      </a:r>
                      <a:r>
                        <a:rPr lang="lv-LV" sz="20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ombinētā prognoze </a:t>
                      </a:r>
                      <a:r>
                        <a:rPr lang="lv-LV" sz="2000" dirty="0">
                          <a:solidFill>
                            <a:schemeClr val="bg1">
                              <a:lumMod val="50000"/>
                            </a:schemeClr>
                          </a:solidFill>
                          <a:sym typeface="Wingdings" panose="05000000000000000000" pitchFamily="2" charset="2"/>
                        </a:rPr>
                        <a:t></a:t>
                      </a:r>
                      <a:endParaRPr lang="lv-LV" sz="20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  <a:sym typeface="Wingdings" panose="05000000000000000000" pitchFamily="2" charset="2"/>
                      </a:endParaRPr>
                    </a:p>
                  </a:txBody>
                  <a:tcPr marL="68580" marR="6858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v-LV" sz="20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+9,21%</a:t>
                      </a:r>
                      <a:endParaRPr lang="lv-LV" sz="20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v-LV" sz="20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+55,36%</a:t>
                      </a:r>
                      <a:endParaRPr lang="lv-LV" sz="20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91890348"/>
                  </a:ext>
                </a:extLst>
              </a:tr>
              <a:tr h="333318">
                <a:tc gridSpan="3"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v-LV" sz="2000" b="1" dirty="0">
                          <a:solidFill>
                            <a:schemeClr val="tx1"/>
                          </a:solidFill>
                          <a:effectLst/>
                        </a:rPr>
                        <a:t>Mašīnu un mehānismu uzturēšanas un ekspluatācijas izmaksu izmaiņas</a:t>
                      </a:r>
                      <a:endParaRPr lang="lv-LV" sz="20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6580147"/>
                  </a:ext>
                </a:extLst>
              </a:tr>
              <a:tr h="333318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2000" dirty="0"/>
                        <a:t>ekspertu prognoze </a:t>
                      </a:r>
                      <a:r>
                        <a:rPr lang="lv-LV" sz="2000" dirty="0">
                          <a:sym typeface="Wingdings" panose="05000000000000000000" pitchFamily="2" charset="2"/>
                        </a:rPr>
                        <a:t></a:t>
                      </a:r>
                      <a:endParaRPr lang="lv-LV" sz="2000" dirty="0">
                        <a:latin typeface="+mn-lt"/>
                      </a:endParaRPr>
                    </a:p>
                  </a:txBody>
                  <a:tcPr marL="68580" marR="6858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v-LV" sz="2400" dirty="0">
                          <a:effectLst/>
                        </a:rPr>
                        <a:t>+1,81%</a:t>
                      </a:r>
                      <a:endParaRPr lang="lv-LV" sz="2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v-LV" sz="2400" dirty="0">
                          <a:effectLst/>
                        </a:rPr>
                        <a:t>+9,40%</a:t>
                      </a:r>
                      <a:endParaRPr lang="lv-LV" sz="2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55091818"/>
                  </a:ext>
                </a:extLst>
              </a:tr>
              <a:tr h="333318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2000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k</a:t>
                      </a:r>
                      <a:r>
                        <a:rPr lang="lv-LV" sz="20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ombinētā prognoze </a:t>
                      </a:r>
                      <a:r>
                        <a:rPr lang="lv-LV" sz="2000" dirty="0">
                          <a:solidFill>
                            <a:schemeClr val="bg1">
                              <a:lumMod val="50000"/>
                            </a:schemeClr>
                          </a:solidFill>
                          <a:sym typeface="Wingdings" panose="05000000000000000000" pitchFamily="2" charset="2"/>
                        </a:rPr>
                        <a:t></a:t>
                      </a:r>
                      <a:endParaRPr lang="lv-LV" sz="20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  <a:sym typeface="Wingdings" panose="05000000000000000000" pitchFamily="2" charset="2"/>
                      </a:endParaRPr>
                    </a:p>
                  </a:txBody>
                  <a:tcPr marL="68580" marR="6858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v-LV" sz="20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+2,40%</a:t>
                      </a:r>
                      <a:endParaRPr lang="lv-LV" sz="20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v-LV" sz="20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+12,58%</a:t>
                      </a:r>
                      <a:endParaRPr lang="lv-LV" sz="20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72818281"/>
                  </a:ext>
                </a:extLst>
              </a:tr>
              <a:tr h="333318">
                <a:tc gridSpan="3"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v-LV" sz="2000" b="1" dirty="0">
                          <a:solidFill>
                            <a:schemeClr val="tx1"/>
                          </a:solidFill>
                          <a:effectLst/>
                        </a:rPr>
                        <a:t>Arhitektūras un inženiertehniskie pakalpojumi; tehniskā pārbaude un analīze</a:t>
                      </a:r>
                      <a:endParaRPr lang="lv-LV" sz="20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0928352"/>
                  </a:ext>
                </a:extLst>
              </a:tr>
              <a:tr h="333318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2000" dirty="0">
                          <a:solidFill>
                            <a:schemeClr val="tx1"/>
                          </a:solidFill>
                        </a:rPr>
                        <a:t>ekspertu prognoze </a:t>
                      </a:r>
                      <a:r>
                        <a:rPr lang="lv-LV" sz="2000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</a:t>
                      </a:r>
                      <a:endParaRPr lang="lv-LV" sz="2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8580" marR="6858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v-LV" sz="2400" dirty="0">
                          <a:solidFill>
                            <a:schemeClr val="tx1"/>
                          </a:solidFill>
                          <a:effectLst/>
                        </a:rPr>
                        <a:t>+4,64%</a:t>
                      </a:r>
                      <a:endParaRPr lang="lv-LV" sz="24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v-LV" sz="2400" dirty="0">
                          <a:solidFill>
                            <a:schemeClr val="tx1"/>
                          </a:solidFill>
                          <a:effectLst/>
                        </a:rPr>
                        <a:t>+25,45%</a:t>
                      </a:r>
                      <a:endParaRPr lang="lv-LV" sz="24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22947498"/>
                  </a:ext>
                </a:extLst>
              </a:tr>
              <a:tr h="333318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2000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k</a:t>
                      </a:r>
                      <a:r>
                        <a:rPr lang="lv-LV" sz="20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ombinētā prognoze </a:t>
                      </a:r>
                      <a:r>
                        <a:rPr lang="lv-LV" sz="2000" dirty="0">
                          <a:solidFill>
                            <a:schemeClr val="bg1">
                              <a:lumMod val="50000"/>
                            </a:schemeClr>
                          </a:solidFill>
                          <a:sym typeface="Wingdings" panose="05000000000000000000" pitchFamily="2" charset="2"/>
                        </a:rPr>
                        <a:t></a:t>
                      </a:r>
                      <a:endParaRPr lang="lv-LV" sz="20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  <a:sym typeface="Wingdings" panose="05000000000000000000" pitchFamily="2" charset="2"/>
                      </a:endParaRPr>
                    </a:p>
                  </a:txBody>
                  <a:tcPr marL="68580" marR="6858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v-LV" sz="20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+4,87%</a:t>
                      </a:r>
                      <a:endParaRPr lang="lv-LV" sz="20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v-LV" sz="20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+26,87%</a:t>
                      </a:r>
                      <a:endParaRPr lang="lv-LV" sz="20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70915669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6CF00D12-A23E-48DD-B5F5-E6C11B712733}"/>
              </a:ext>
            </a:extLst>
          </p:cNvPr>
          <p:cNvSpPr/>
          <p:nvPr/>
        </p:nvSpPr>
        <p:spPr>
          <a:xfrm>
            <a:off x="0" y="365125"/>
            <a:ext cx="12192000" cy="1316038"/>
          </a:xfrm>
          <a:prstGeom prst="rect">
            <a:avLst/>
          </a:prstGeom>
          <a:solidFill>
            <a:srgbClr val="5B9BD5">
              <a:alpha val="2313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0D7F2B0-DF33-4E38-AEC0-BE036E9658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0353" y="6601073"/>
            <a:ext cx="870013" cy="165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69191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b="1" dirty="0"/>
              <a:t>Būvniecības produkcijas izmaksu izmaiņu prognoze pa resursu veidiem</a:t>
            </a:r>
            <a:endParaRPr lang="en-US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18886796"/>
              </p:ext>
            </p:extLst>
          </p:nvPr>
        </p:nvGraphicFramePr>
        <p:xfrm>
          <a:off x="838200" y="2024517"/>
          <a:ext cx="10196146" cy="4013425"/>
        </p:xfrm>
        <a:graphic>
          <a:graphicData uri="http://schemas.openxmlformats.org/drawingml/2006/table">
            <a:tbl>
              <a:tblPr firstRow="1">
                <a:tableStyleId>{2D5ABB26-0587-4C30-8999-92F81FD0307C}</a:tableStyleId>
              </a:tblPr>
              <a:tblGrid>
                <a:gridCol w="1018701">
                  <a:extLst>
                    <a:ext uri="{9D8B030D-6E8A-4147-A177-3AD203B41FA5}">
                      <a16:colId xmlns:a16="http://schemas.microsoft.com/office/drawing/2014/main" val="1298509107"/>
                    </a:ext>
                  </a:extLst>
                </a:gridCol>
                <a:gridCol w="1019843">
                  <a:extLst>
                    <a:ext uri="{9D8B030D-6E8A-4147-A177-3AD203B41FA5}">
                      <a16:colId xmlns:a16="http://schemas.microsoft.com/office/drawing/2014/main" val="2963989594"/>
                    </a:ext>
                  </a:extLst>
                </a:gridCol>
                <a:gridCol w="1018701">
                  <a:extLst>
                    <a:ext uri="{9D8B030D-6E8A-4147-A177-3AD203B41FA5}">
                      <a16:colId xmlns:a16="http://schemas.microsoft.com/office/drawing/2014/main" val="3035554104"/>
                    </a:ext>
                  </a:extLst>
                </a:gridCol>
                <a:gridCol w="1019843">
                  <a:extLst>
                    <a:ext uri="{9D8B030D-6E8A-4147-A177-3AD203B41FA5}">
                      <a16:colId xmlns:a16="http://schemas.microsoft.com/office/drawing/2014/main" val="3658670033"/>
                    </a:ext>
                  </a:extLst>
                </a:gridCol>
                <a:gridCol w="1019843">
                  <a:extLst>
                    <a:ext uri="{9D8B030D-6E8A-4147-A177-3AD203B41FA5}">
                      <a16:colId xmlns:a16="http://schemas.microsoft.com/office/drawing/2014/main" val="2517374046"/>
                    </a:ext>
                  </a:extLst>
                </a:gridCol>
                <a:gridCol w="1019843">
                  <a:extLst>
                    <a:ext uri="{9D8B030D-6E8A-4147-A177-3AD203B41FA5}">
                      <a16:colId xmlns:a16="http://schemas.microsoft.com/office/drawing/2014/main" val="4249720968"/>
                    </a:ext>
                  </a:extLst>
                </a:gridCol>
                <a:gridCol w="1019843">
                  <a:extLst>
                    <a:ext uri="{9D8B030D-6E8A-4147-A177-3AD203B41FA5}">
                      <a16:colId xmlns:a16="http://schemas.microsoft.com/office/drawing/2014/main" val="2698449110"/>
                    </a:ext>
                  </a:extLst>
                </a:gridCol>
                <a:gridCol w="1019843">
                  <a:extLst>
                    <a:ext uri="{9D8B030D-6E8A-4147-A177-3AD203B41FA5}">
                      <a16:colId xmlns:a16="http://schemas.microsoft.com/office/drawing/2014/main" val="844904520"/>
                    </a:ext>
                  </a:extLst>
                </a:gridCol>
                <a:gridCol w="1019843">
                  <a:extLst>
                    <a:ext uri="{9D8B030D-6E8A-4147-A177-3AD203B41FA5}">
                      <a16:colId xmlns:a16="http://schemas.microsoft.com/office/drawing/2014/main" val="3518545474"/>
                    </a:ext>
                  </a:extLst>
                </a:gridCol>
                <a:gridCol w="1019843">
                  <a:extLst>
                    <a:ext uri="{9D8B030D-6E8A-4147-A177-3AD203B41FA5}">
                      <a16:colId xmlns:a16="http://schemas.microsoft.com/office/drawing/2014/main" val="3734695615"/>
                    </a:ext>
                  </a:extLst>
                </a:gridCol>
              </a:tblGrid>
              <a:tr h="394269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v-LV" sz="16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2015.</a:t>
                      </a:r>
                      <a:endParaRPr lang="en-US" sz="18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513" marR="43513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v-LV" sz="16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2016.</a:t>
                      </a:r>
                      <a:endParaRPr lang="en-US" sz="18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513" marR="43513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v-LV" sz="16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2017.</a:t>
                      </a:r>
                      <a:endParaRPr lang="en-US" sz="18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513" marR="43513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v-LV" sz="16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2018.</a:t>
                      </a:r>
                      <a:endParaRPr lang="en-US" sz="18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513" marR="43513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v-LV" sz="16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2019.</a:t>
                      </a:r>
                      <a:endParaRPr lang="en-US" sz="18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513" marR="43513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v-LV" sz="16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2020.</a:t>
                      </a:r>
                      <a:endParaRPr lang="en-US" sz="18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513" marR="43513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v-LV" sz="16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2021.</a:t>
                      </a:r>
                      <a:endParaRPr lang="en-US" sz="18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513" marR="43513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v-LV" sz="16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2022.</a:t>
                      </a:r>
                      <a:endParaRPr lang="en-US" sz="18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513" marR="43513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v-LV" sz="16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2023.</a:t>
                      </a:r>
                      <a:endParaRPr lang="en-US" sz="18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513" marR="43513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v-LV" sz="16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2024.</a:t>
                      </a:r>
                      <a:endParaRPr lang="en-US" sz="18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513" marR="43513" marT="0" marB="0" anchor="ctr"/>
                </a:tc>
                <a:extLst>
                  <a:ext uri="{0D108BD9-81ED-4DB2-BD59-A6C34878D82A}">
                    <a16:rowId xmlns:a16="http://schemas.microsoft.com/office/drawing/2014/main" val="1248542725"/>
                  </a:ext>
                </a:extLst>
              </a:tr>
              <a:tr h="437588">
                <a:tc gridSpan="10"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v-LV" sz="2400" b="1" dirty="0">
                          <a:effectLst/>
                        </a:rPr>
                        <a:t>Būvmateriālu izmaksu izmaiņas</a:t>
                      </a:r>
                      <a:endParaRPr lang="en-US" sz="2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513" marR="43513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4876987"/>
                  </a:ext>
                </a:extLst>
              </a:tr>
              <a:tr h="291726">
                <a:tc rowSpan="4"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v-LV" sz="1600">
                          <a:effectLst/>
                        </a:rPr>
                        <a:t>-1,8%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513" marR="43513" marT="0" marB="0" anchor="ctr"/>
                </a:tc>
                <a:tc rowSpan="4"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v-LV" sz="1600">
                          <a:effectLst/>
                        </a:rPr>
                        <a:t>-3,2%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513" marR="43513" marT="0" marB="0" anchor="ctr"/>
                </a:tc>
                <a:tc rowSpan="4"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v-LV" sz="1600" dirty="0">
                          <a:effectLst/>
                        </a:rPr>
                        <a:t>+1,4%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513" marR="43513" marT="0" marB="0" anchor="ctr"/>
                </a:tc>
                <a:tc rowSpan="4"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v-LV" sz="1600" dirty="0">
                          <a:effectLst/>
                        </a:rPr>
                        <a:t>+3,7%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513" marR="43513" marT="0" marB="0" anchor="ctr"/>
                </a:tc>
                <a:tc rowSpan="4"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v-LV" sz="1600">
                          <a:effectLst/>
                        </a:rPr>
                        <a:t>+3,4%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513" marR="43513" marT="0" marB="0" anchor="ctr"/>
                </a:tc>
                <a:tc gridSpan="5"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v-LV" sz="1600">
                          <a:effectLst/>
                        </a:rPr>
                        <a:t>Vidējā ekspertu prognoze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513" marR="43513" marT="0" marB="0" anchor="ctr"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2230652"/>
                  </a:ext>
                </a:extLst>
              </a:tr>
              <a:tr h="39426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v-LV" sz="2000" dirty="0">
                          <a:effectLst/>
                        </a:rPr>
                        <a:t>+1,51%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513" marR="43513" marT="0" marB="0" anchor="ctr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v-LV" sz="2000" dirty="0">
                          <a:effectLst/>
                        </a:rPr>
                        <a:t>+2,74%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513" marR="43513" marT="0" marB="0" anchor="ctr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v-LV" sz="2000" dirty="0">
                          <a:effectLst/>
                        </a:rPr>
                        <a:t>+3,14%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513" marR="43513" marT="0" marB="0" anchor="ctr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v-LV" sz="2000" dirty="0">
                          <a:effectLst/>
                        </a:rPr>
                        <a:t>+3,54%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513" marR="43513" marT="0" marB="0" anchor="ctr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v-LV" sz="2000" dirty="0">
                          <a:effectLst/>
                        </a:rPr>
                        <a:t>+3,96%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513" marR="43513" marT="0" marB="0" anchor="ctr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08678808"/>
                  </a:ext>
                </a:extLst>
              </a:tr>
              <a:tr h="29172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v-LV" sz="1600">
                          <a:effectLst/>
                        </a:rPr>
                        <a:t>Kombinētā (ekspertu-statistiskā) prognoze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513" marR="43513" marT="0" marB="0" anchor="ctr"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5945137"/>
                  </a:ext>
                </a:extLst>
              </a:tr>
              <a:tr h="39426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v-LV" sz="2000" dirty="0">
                          <a:effectLst/>
                        </a:rPr>
                        <a:t>+2,09%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513" marR="43513" marT="0" marB="0" anchor="ctr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v-LV" sz="2000" dirty="0">
                          <a:effectLst/>
                        </a:rPr>
                        <a:t>+2,87%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513" marR="43513" marT="0" marB="0" anchor="ctr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v-LV" sz="2000" dirty="0">
                          <a:effectLst/>
                        </a:rPr>
                        <a:t>+3,22%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513" marR="43513" marT="0" marB="0" anchor="ctr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v-LV" sz="2000" dirty="0">
                          <a:effectLst/>
                        </a:rPr>
                        <a:t>+3,55%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513" marR="43513" marT="0" marB="0" anchor="ctr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v-LV" sz="2000" dirty="0">
                          <a:effectLst/>
                        </a:rPr>
                        <a:t>+3,88%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513" marR="43513" marT="0" marB="0" anchor="ctr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6851118"/>
                  </a:ext>
                </a:extLst>
              </a:tr>
              <a:tr h="437588">
                <a:tc gridSpan="10"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v-LV" sz="2400" b="1" dirty="0">
                          <a:effectLst/>
                        </a:rPr>
                        <a:t>Strādnieku darba samaksas izmaksu izmaiņas</a:t>
                      </a:r>
                      <a:endParaRPr lang="en-US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513" marR="43513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9067688"/>
                  </a:ext>
                </a:extLst>
              </a:tr>
              <a:tr h="291726">
                <a:tc rowSpan="4"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v-LV" sz="1600">
                          <a:effectLst/>
                        </a:rPr>
                        <a:t>+6,7%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513" marR="43513" marT="0" marB="0" anchor="ctr"/>
                </a:tc>
                <a:tc rowSpan="4"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v-LV" sz="1600">
                          <a:effectLst/>
                        </a:rPr>
                        <a:t>+4,8%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513" marR="43513" marT="0" marB="0" anchor="ctr"/>
                </a:tc>
                <a:tc rowSpan="4"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v-LV" sz="1600" dirty="0">
                          <a:effectLst/>
                        </a:rPr>
                        <a:t>+4,5%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513" marR="43513" marT="0" marB="0" anchor="ctr"/>
                </a:tc>
                <a:tc rowSpan="4"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v-LV" sz="1600">
                          <a:effectLst/>
                        </a:rPr>
                        <a:t>+8,3%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513" marR="43513" marT="0" marB="0" anchor="ctr"/>
                </a:tc>
                <a:tc rowSpan="4"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v-LV" sz="1600">
                          <a:effectLst/>
                        </a:rPr>
                        <a:t>+7,6%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513" marR="43513" marT="0" marB="0" anchor="ctr"/>
                </a:tc>
                <a:tc gridSpan="5"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v-LV" sz="1600">
                          <a:effectLst/>
                        </a:rPr>
                        <a:t>Vidējā ekspertu prognoze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513" marR="43513" marT="0" marB="0" anchor="ctr"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2363208"/>
                  </a:ext>
                </a:extLst>
              </a:tr>
              <a:tr h="39426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v-LV" sz="2000" dirty="0">
                          <a:effectLst/>
                        </a:rPr>
                        <a:t>+5,16%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513" marR="43513" marT="0" marB="0" anchor="ctr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v-LV" sz="2000" dirty="0">
                          <a:effectLst/>
                        </a:rPr>
                        <a:t>+5,45%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513" marR="43513" marT="0" marB="0" anchor="ctr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v-LV" sz="2000" dirty="0">
                          <a:effectLst/>
                        </a:rPr>
                        <a:t>+4,97%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513" marR="43513" marT="0" marB="0" anchor="ctr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v-LV" sz="2000" dirty="0">
                          <a:effectLst/>
                        </a:rPr>
                        <a:t>+5,30%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513" marR="43513" marT="0" marB="0" anchor="ctr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v-LV" sz="2000" dirty="0">
                          <a:effectLst/>
                        </a:rPr>
                        <a:t>+5,59%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513" marR="43513" marT="0" marB="0" anchor="ctr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13416870"/>
                  </a:ext>
                </a:extLst>
              </a:tr>
              <a:tr h="29172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v-LV" sz="1600">
                          <a:effectLst/>
                        </a:rPr>
                        <a:t>Kombinētā (ekspertu-statistiskā) prognoze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513" marR="43513" marT="0" marB="0" anchor="ctr"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9229525"/>
                  </a:ext>
                </a:extLst>
              </a:tr>
              <a:tr h="39426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v-LV" sz="2000" dirty="0">
                          <a:effectLst/>
                        </a:rPr>
                        <a:t>+8,37%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513" marR="43513" marT="0" marB="0" anchor="ctr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v-LV" sz="2000" dirty="0">
                          <a:effectLst/>
                        </a:rPr>
                        <a:t>+8,94%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513" marR="43513" marT="0" marB="0" anchor="ctr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v-LV" sz="2000" dirty="0">
                          <a:effectLst/>
                        </a:rPr>
                        <a:t>+9,08%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513" marR="43513" marT="0" marB="0" anchor="ctr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v-LV" sz="2000" dirty="0">
                          <a:effectLst/>
                        </a:rPr>
                        <a:t>+9,60%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513" marR="43513" marT="0" marB="0" anchor="ctr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v-LV" sz="2000" dirty="0">
                          <a:effectLst/>
                        </a:rPr>
                        <a:t>+10,08%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513" marR="43513" marT="0" marB="0" anchor="ctr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14051268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D75D37EB-F118-4BF1-BA29-E5581AB88E5E}"/>
              </a:ext>
            </a:extLst>
          </p:cNvPr>
          <p:cNvSpPr/>
          <p:nvPr/>
        </p:nvSpPr>
        <p:spPr>
          <a:xfrm>
            <a:off x="0" y="365125"/>
            <a:ext cx="12192000" cy="1316038"/>
          </a:xfrm>
          <a:prstGeom prst="rect">
            <a:avLst/>
          </a:prstGeom>
          <a:solidFill>
            <a:srgbClr val="5B9BD5">
              <a:alpha val="2313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9CAC6FD-50FD-42C2-B84B-9EF3747EE3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0353" y="6601073"/>
            <a:ext cx="870013" cy="165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10000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b="1" dirty="0"/>
              <a:t>Būvniecības produkcijas izmaksu izmaiņu prognoze pa resursu veidiem</a:t>
            </a:r>
            <a:endParaRPr lang="en-US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03311449"/>
              </p:ext>
            </p:extLst>
          </p:nvPr>
        </p:nvGraphicFramePr>
        <p:xfrm>
          <a:off x="838200" y="2198691"/>
          <a:ext cx="10196146" cy="3636051"/>
        </p:xfrm>
        <a:graphic>
          <a:graphicData uri="http://schemas.openxmlformats.org/drawingml/2006/table">
            <a:tbl>
              <a:tblPr firstRow="1">
                <a:tableStyleId>{2D5ABB26-0587-4C30-8999-92F81FD0307C}</a:tableStyleId>
              </a:tblPr>
              <a:tblGrid>
                <a:gridCol w="1018701">
                  <a:extLst>
                    <a:ext uri="{9D8B030D-6E8A-4147-A177-3AD203B41FA5}">
                      <a16:colId xmlns:a16="http://schemas.microsoft.com/office/drawing/2014/main" val="1298509107"/>
                    </a:ext>
                  </a:extLst>
                </a:gridCol>
                <a:gridCol w="1019843">
                  <a:extLst>
                    <a:ext uri="{9D8B030D-6E8A-4147-A177-3AD203B41FA5}">
                      <a16:colId xmlns:a16="http://schemas.microsoft.com/office/drawing/2014/main" val="2963989594"/>
                    </a:ext>
                  </a:extLst>
                </a:gridCol>
                <a:gridCol w="1018701">
                  <a:extLst>
                    <a:ext uri="{9D8B030D-6E8A-4147-A177-3AD203B41FA5}">
                      <a16:colId xmlns:a16="http://schemas.microsoft.com/office/drawing/2014/main" val="3035554104"/>
                    </a:ext>
                  </a:extLst>
                </a:gridCol>
                <a:gridCol w="1019843">
                  <a:extLst>
                    <a:ext uri="{9D8B030D-6E8A-4147-A177-3AD203B41FA5}">
                      <a16:colId xmlns:a16="http://schemas.microsoft.com/office/drawing/2014/main" val="3658670033"/>
                    </a:ext>
                  </a:extLst>
                </a:gridCol>
                <a:gridCol w="1019843">
                  <a:extLst>
                    <a:ext uri="{9D8B030D-6E8A-4147-A177-3AD203B41FA5}">
                      <a16:colId xmlns:a16="http://schemas.microsoft.com/office/drawing/2014/main" val="2517374046"/>
                    </a:ext>
                  </a:extLst>
                </a:gridCol>
                <a:gridCol w="1019843">
                  <a:extLst>
                    <a:ext uri="{9D8B030D-6E8A-4147-A177-3AD203B41FA5}">
                      <a16:colId xmlns:a16="http://schemas.microsoft.com/office/drawing/2014/main" val="4249720968"/>
                    </a:ext>
                  </a:extLst>
                </a:gridCol>
                <a:gridCol w="1019843">
                  <a:extLst>
                    <a:ext uri="{9D8B030D-6E8A-4147-A177-3AD203B41FA5}">
                      <a16:colId xmlns:a16="http://schemas.microsoft.com/office/drawing/2014/main" val="2698449110"/>
                    </a:ext>
                  </a:extLst>
                </a:gridCol>
                <a:gridCol w="1019843">
                  <a:extLst>
                    <a:ext uri="{9D8B030D-6E8A-4147-A177-3AD203B41FA5}">
                      <a16:colId xmlns:a16="http://schemas.microsoft.com/office/drawing/2014/main" val="844904520"/>
                    </a:ext>
                  </a:extLst>
                </a:gridCol>
                <a:gridCol w="1019843">
                  <a:extLst>
                    <a:ext uri="{9D8B030D-6E8A-4147-A177-3AD203B41FA5}">
                      <a16:colId xmlns:a16="http://schemas.microsoft.com/office/drawing/2014/main" val="3518545474"/>
                    </a:ext>
                  </a:extLst>
                </a:gridCol>
                <a:gridCol w="1019843">
                  <a:extLst>
                    <a:ext uri="{9D8B030D-6E8A-4147-A177-3AD203B41FA5}">
                      <a16:colId xmlns:a16="http://schemas.microsoft.com/office/drawing/2014/main" val="3734695615"/>
                    </a:ext>
                  </a:extLst>
                </a:gridCol>
              </a:tblGrid>
              <a:tr h="357197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v-LV" sz="16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2015.</a:t>
                      </a:r>
                      <a:endParaRPr lang="en-US" sz="18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513" marR="43513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v-LV" sz="16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2016.</a:t>
                      </a:r>
                      <a:endParaRPr lang="en-US" sz="18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513" marR="43513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v-LV" sz="16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2017.</a:t>
                      </a:r>
                      <a:endParaRPr lang="en-US" sz="18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513" marR="43513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v-LV" sz="16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2018.</a:t>
                      </a:r>
                      <a:endParaRPr lang="en-US" sz="18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513" marR="43513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v-LV" sz="16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2019.</a:t>
                      </a:r>
                      <a:endParaRPr lang="en-US" sz="18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513" marR="43513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v-LV" sz="16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2020.</a:t>
                      </a:r>
                      <a:endParaRPr lang="en-US" sz="18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513" marR="43513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v-LV" sz="16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2021.</a:t>
                      </a:r>
                      <a:endParaRPr lang="en-US" sz="18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513" marR="43513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v-LV" sz="16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2022.</a:t>
                      </a:r>
                      <a:endParaRPr lang="en-US" sz="18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513" marR="43513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v-LV" sz="16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2023.</a:t>
                      </a:r>
                      <a:endParaRPr lang="en-US" sz="18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513" marR="43513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v-LV" sz="16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2024.</a:t>
                      </a:r>
                      <a:endParaRPr lang="en-US" sz="18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513" marR="43513" marT="0" marB="0" anchor="ctr"/>
                </a:tc>
                <a:extLst>
                  <a:ext uri="{0D108BD9-81ED-4DB2-BD59-A6C34878D82A}">
                    <a16:rowId xmlns:a16="http://schemas.microsoft.com/office/drawing/2014/main" val="1248542725"/>
                  </a:ext>
                </a:extLst>
              </a:tr>
              <a:tr h="396443">
                <a:tc gridSpan="10"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v-LV" sz="2400" b="1" dirty="0">
                          <a:effectLst/>
                        </a:rPr>
                        <a:t>Mašīnu un mehānismu uzturēšanas un ekspluatācijas izmaksu izmaiņas</a:t>
                      </a:r>
                      <a:endParaRPr lang="en-US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513" marR="43513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1437878"/>
                  </a:ext>
                </a:extLst>
              </a:tr>
              <a:tr h="264295">
                <a:tc rowSpan="4"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v-LV" sz="1600">
                          <a:effectLst/>
                        </a:rPr>
                        <a:t>+0,0%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513" marR="43513" marT="0" marB="0" anchor="ctr"/>
                </a:tc>
                <a:tc rowSpan="4"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v-LV" sz="1600">
                          <a:effectLst/>
                        </a:rPr>
                        <a:t>+1,1%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513" marR="43513" marT="0" marB="0" anchor="ctr"/>
                </a:tc>
                <a:tc rowSpan="4"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v-LV" sz="1600">
                          <a:effectLst/>
                        </a:rPr>
                        <a:t>+1,0%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513" marR="43513" marT="0" marB="0" anchor="ctr"/>
                </a:tc>
                <a:tc rowSpan="4"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v-LV" sz="1600">
                          <a:effectLst/>
                        </a:rPr>
                        <a:t>+2,8%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513" marR="43513" marT="0" marB="0" anchor="ctr"/>
                </a:tc>
                <a:tc rowSpan="4"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v-LV" sz="1600">
                          <a:effectLst/>
                        </a:rPr>
                        <a:t>+2,7%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513" marR="43513" marT="0" marB="0" anchor="ctr"/>
                </a:tc>
                <a:tc gridSpan="5"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v-LV" sz="1600">
                          <a:effectLst/>
                        </a:rPr>
                        <a:t>Vidējā ekspertu prognoze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513" marR="43513" marT="0" marB="0" anchor="ctr"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7601458"/>
                  </a:ext>
                </a:extLst>
              </a:tr>
              <a:tr h="35719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v-LV" sz="2000" dirty="0">
                          <a:effectLst/>
                        </a:rPr>
                        <a:t>+1,09%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513" marR="43513" marT="0" marB="0" anchor="ctr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v-LV" sz="2000" dirty="0">
                          <a:effectLst/>
                        </a:rPr>
                        <a:t>+1,86%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513" marR="43513" marT="0" marB="0" anchor="ctr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v-LV" sz="2000" dirty="0">
                          <a:effectLst/>
                        </a:rPr>
                        <a:t>+1,97%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513" marR="43513" marT="0" marB="0" anchor="ctr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v-LV" sz="2000" dirty="0">
                          <a:effectLst/>
                        </a:rPr>
                        <a:t>+2,03%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513" marR="43513" marT="0" marB="0" anchor="ctr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v-LV" sz="2000" dirty="0">
                          <a:effectLst/>
                        </a:rPr>
                        <a:t>+2,11%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513" marR="43513" marT="0" marB="0" anchor="ctr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68328533"/>
                  </a:ext>
                </a:extLst>
              </a:tr>
              <a:tr h="26429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v-LV" sz="1600">
                          <a:effectLst/>
                        </a:rPr>
                        <a:t>Kombinētā (ekspertu-statistiskā) prognoze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513" marR="43513" marT="0" marB="0" anchor="ctr"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8827936"/>
                  </a:ext>
                </a:extLst>
              </a:tr>
              <a:tr h="35719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v-LV" sz="2000" dirty="0">
                          <a:effectLst/>
                        </a:rPr>
                        <a:t>+1,99%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513" marR="43513" marT="0" marB="0" anchor="ctr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v-LV" sz="2000" dirty="0">
                          <a:effectLst/>
                        </a:rPr>
                        <a:t>+2,40%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513" marR="43513" marT="0" marB="0" anchor="ctr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v-LV" sz="2000" dirty="0">
                          <a:effectLst/>
                        </a:rPr>
                        <a:t>+2,48%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513" marR="43513" marT="0" marB="0" anchor="ctr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v-LV" sz="2000" dirty="0">
                          <a:effectLst/>
                        </a:rPr>
                        <a:t>+2,53%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513" marR="43513" marT="0" marB="0" anchor="ctr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v-LV" sz="2000" dirty="0">
                          <a:effectLst/>
                        </a:rPr>
                        <a:t>+2,60%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513" marR="43513" marT="0" marB="0" anchor="ctr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04725141"/>
                  </a:ext>
                </a:extLst>
              </a:tr>
              <a:tr h="396443">
                <a:tc gridSpan="10"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v-LV" sz="2400" b="1" dirty="0">
                          <a:effectLst/>
                        </a:rPr>
                        <a:t>Arhitektūras un inženiertehniskie pakalpojumi; tehniskā pārbaude un analīze</a:t>
                      </a:r>
                      <a:endParaRPr lang="en-US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513" marR="43513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6584071"/>
                  </a:ext>
                </a:extLst>
              </a:tr>
              <a:tr h="264295">
                <a:tc rowSpan="4"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v-LV" sz="1600">
                          <a:effectLst/>
                        </a:rPr>
                        <a:t>+6,6%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513" marR="43513" marT="0" marB="0" anchor="ctr"/>
                </a:tc>
                <a:tc rowSpan="4"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v-LV" sz="1600">
                          <a:effectLst/>
                        </a:rPr>
                        <a:t>+6,0%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513" marR="43513" marT="0" marB="0" anchor="ctr"/>
                </a:tc>
                <a:tc rowSpan="4"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v-LV" sz="1600" dirty="0">
                          <a:effectLst/>
                        </a:rPr>
                        <a:t>+1,2%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513" marR="43513" marT="0" marB="0" anchor="ctr"/>
                </a:tc>
                <a:tc rowSpan="4"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v-LV" sz="1600">
                          <a:effectLst/>
                        </a:rPr>
                        <a:t>+7,5%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513" marR="43513" marT="0" marB="0" anchor="ctr"/>
                </a:tc>
                <a:tc rowSpan="4"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v-LV" sz="1600">
                          <a:effectLst/>
                        </a:rPr>
                        <a:t>+6,7%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513" marR="43513" marT="0" marB="0" anchor="ctr"/>
                </a:tc>
                <a:tc gridSpan="5"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v-LV" sz="1600">
                          <a:effectLst/>
                        </a:rPr>
                        <a:t>Vidējā ekspertu prognoze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513" marR="43513" marT="0" marB="0" anchor="ctr"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6569946"/>
                  </a:ext>
                </a:extLst>
              </a:tr>
              <a:tr h="35719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v-LV" sz="2000" dirty="0">
                          <a:effectLst/>
                        </a:rPr>
                        <a:t>+4,21%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513" marR="43513" marT="0" marB="0" anchor="ctr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v-LV" sz="2000" dirty="0">
                          <a:effectLst/>
                        </a:rPr>
                        <a:t>+4,77%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513" marR="43513" marT="0" marB="0" anchor="ctr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v-LV" sz="2000" dirty="0">
                          <a:effectLst/>
                        </a:rPr>
                        <a:t>+4,76%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513" marR="43513" marT="0" marB="0" anchor="ctr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v-LV" sz="2000" dirty="0">
                          <a:effectLst/>
                        </a:rPr>
                        <a:t>+4,49%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513" marR="43513" marT="0" marB="0" anchor="ctr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v-LV" sz="2000" dirty="0">
                          <a:effectLst/>
                        </a:rPr>
                        <a:t>+4,98%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513" marR="43513" marT="0" marB="0" anchor="ctr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34066176"/>
                  </a:ext>
                </a:extLst>
              </a:tr>
              <a:tr h="26429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v-LV" sz="1600">
                          <a:effectLst/>
                        </a:rPr>
                        <a:t>Kombinētā (ekspertu-statistiskā) prognoze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513" marR="43513" marT="0" marB="0" anchor="ctr"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2223978"/>
                  </a:ext>
                </a:extLst>
              </a:tr>
              <a:tr h="35719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v-LV" sz="2000" dirty="0">
                          <a:effectLst/>
                        </a:rPr>
                        <a:t>+4,76%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513" marR="43513" marT="0" marB="0" anchor="ctr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v-LV" sz="2000" dirty="0">
                          <a:effectLst/>
                        </a:rPr>
                        <a:t>+4,98%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513" marR="43513" marT="0" marB="0" anchor="ctr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v-LV" sz="2000" dirty="0">
                          <a:effectLst/>
                        </a:rPr>
                        <a:t>+4,93%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513" marR="43513" marT="0" marB="0" anchor="ctr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v-LV" sz="2000" dirty="0">
                          <a:effectLst/>
                        </a:rPr>
                        <a:t>+4,75%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513" marR="43513" marT="0" marB="0" anchor="ctr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v-LV" sz="2000" dirty="0">
                          <a:effectLst/>
                        </a:rPr>
                        <a:t>+4,95%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513" marR="43513" marT="0" marB="0" anchor="ctr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05753102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7412DAB6-1AAC-4D6E-8B67-0292C18A4532}"/>
              </a:ext>
            </a:extLst>
          </p:cNvPr>
          <p:cNvSpPr/>
          <p:nvPr/>
        </p:nvSpPr>
        <p:spPr>
          <a:xfrm>
            <a:off x="0" y="365125"/>
            <a:ext cx="12192000" cy="1316038"/>
          </a:xfrm>
          <a:prstGeom prst="rect">
            <a:avLst/>
          </a:prstGeom>
          <a:solidFill>
            <a:srgbClr val="5B9BD5">
              <a:alpha val="2313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BB38301-9EB7-40D8-8FDD-E85BB487E0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0353" y="6601073"/>
            <a:ext cx="870013" cy="165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29201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b="1" dirty="0"/>
              <a:t>Būvniecības izmaksu izmaiņu prognozes pa resursu veidiem un </a:t>
            </a:r>
            <a:r>
              <a:rPr lang="lv-LV" b="1" dirty="0" err="1"/>
              <a:t>apakšnozarēm</a:t>
            </a:r>
            <a:endParaRPr lang="en-US" b="1" dirty="0"/>
          </a:p>
        </p:txBody>
      </p:sp>
      <p:grpSp>
        <p:nvGrpSpPr>
          <p:cNvPr id="4" name="Group 3"/>
          <p:cNvGrpSpPr/>
          <p:nvPr/>
        </p:nvGrpSpPr>
        <p:grpSpPr>
          <a:xfrm>
            <a:off x="1660281" y="1825625"/>
            <a:ext cx="8871438" cy="4519837"/>
            <a:chOff x="3216275" y="2696527"/>
            <a:chExt cx="5759450" cy="2934335"/>
          </a:xfrm>
        </p:grpSpPr>
        <p:pic>
          <p:nvPicPr>
            <p:cNvPr id="13" name="Picture 12"/>
            <p:cNvPicPr/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6275" y="2696527"/>
              <a:ext cx="5759450" cy="1464945"/>
            </a:xfrm>
            <a:prstGeom prst="rect">
              <a:avLst/>
            </a:prstGeom>
            <a:noFill/>
          </p:spPr>
        </p:pic>
        <p:pic>
          <p:nvPicPr>
            <p:cNvPr id="14" name="Picture 13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6275" y="4161472"/>
              <a:ext cx="5759450" cy="1469390"/>
            </a:xfrm>
            <a:prstGeom prst="rect">
              <a:avLst/>
            </a:prstGeom>
            <a:noFill/>
          </p:spPr>
        </p:pic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21CFFB4C-024E-4997-AAD6-D34A1500D9EA}"/>
              </a:ext>
            </a:extLst>
          </p:cNvPr>
          <p:cNvSpPr/>
          <p:nvPr/>
        </p:nvSpPr>
        <p:spPr>
          <a:xfrm>
            <a:off x="0" y="365125"/>
            <a:ext cx="12192000" cy="1316038"/>
          </a:xfrm>
          <a:prstGeom prst="rect">
            <a:avLst/>
          </a:prstGeom>
          <a:solidFill>
            <a:srgbClr val="5B9BD5">
              <a:alpha val="2313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6BDAD74-F85E-4A4D-B676-E322941D59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0353" y="6601073"/>
            <a:ext cx="870013" cy="165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94282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b="1" dirty="0"/>
              <a:t>Būvniecības izmaksu izmaiņu prognozes pa resursu veidiem un </a:t>
            </a:r>
            <a:r>
              <a:rPr lang="lv-LV" b="1" dirty="0" err="1"/>
              <a:t>apakšnozarēm</a:t>
            </a:r>
            <a:endParaRPr lang="en-US" b="1" dirty="0"/>
          </a:p>
        </p:txBody>
      </p:sp>
      <p:pic>
        <p:nvPicPr>
          <p:cNvPr id="7" name="Picture 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0185" y="1603347"/>
            <a:ext cx="6974489" cy="1714786"/>
          </a:xfrm>
          <a:prstGeom prst="rect">
            <a:avLst/>
          </a:prstGeom>
          <a:noFill/>
        </p:spPr>
      </p:pic>
      <p:pic>
        <p:nvPicPr>
          <p:cNvPr id="8" name="Picture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0186" y="3312116"/>
            <a:ext cx="6974489" cy="1702752"/>
          </a:xfrm>
          <a:prstGeom prst="rect">
            <a:avLst/>
          </a:prstGeom>
          <a:noFill/>
        </p:spPr>
      </p:pic>
      <p:pic>
        <p:nvPicPr>
          <p:cNvPr id="9" name="Content Placeholder 8"/>
          <p:cNvPicPr>
            <a:picLocks noGrp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0185" y="5014868"/>
            <a:ext cx="6974490" cy="1736100"/>
          </a:xfrm>
          <a:prstGeom prst="rect">
            <a:avLst/>
          </a:prstGeom>
          <a:noFill/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7774257-E4D2-4C19-8FDE-D75F6775645D}"/>
              </a:ext>
            </a:extLst>
          </p:cNvPr>
          <p:cNvSpPr/>
          <p:nvPr/>
        </p:nvSpPr>
        <p:spPr>
          <a:xfrm>
            <a:off x="0" y="365125"/>
            <a:ext cx="12192000" cy="1316038"/>
          </a:xfrm>
          <a:prstGeom prst="rect">
            <a:avLst/>
          </a:prstGeom>
          <a:solidFill>
            <a:srgbClr val="5B9BD5">
              <a:alpha val="2313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4777E24-6FEB-470A-8D05-5BA94251EA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0353" y="6601073"/>
            <a:ext cx="870013" cy="165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21123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b="1" dirty="0"/>
              <a:t>5 būtiskākie faktori, </a:t>
            </a:r>
            <a:br>
              <a:rPr lang="lv-LV" b="1" dirty="0"/>
            </a:br>
            <a:r>
              <a:rPr lang="lv-LV" b="1" dirty="0"/>
              <a:t>kas ietekmē būvmateriālu izmaksu izmaiņas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type="body" idx="1"/>
          </p:nvPr>
        </p:nvSpPr>
        <p:spPr>
          <a:solidFill>
            <a:schemeClr val="accent5">
              <a:lumMod val="20000"/>
              <a:lumOff val="80000"/>
            </a:schemeClr>
          </a:solidFill>
        </p:spPr>
        <p:txBody>
          <a:bodyPr anchor="ctr">
            <a:noAutofit/>
          </a:bodyPr>
          <a:lstStyle/>
          <a:p>
            <a:pPr marL="0" lvl="0" indent="0" algn="ctr">
              <a:lnSpc>
                <a:spcPct val="100000"/>
              </a:lnSpc>
              <a:buNone/>
            </a:pPr>
            <a:r>
              <a:rPr lang="lv-LV" dirty="0"/>
              <a:t>Vispārējo ekspertu vērtējums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pPr marL="514350" lvl="0" indent="-514350">
              <a:buFont typeface="+mj-lt"/>
              <a:buAutoNum type="arabicPeriod"/>
            </a:pPr>
            <a:endParaRPr lang="lv-LV" dirty="0"/>
          </a:p>
          <a:p>
            <a:pPr marL="514350" lvl="0" indent="-514350">
              <a:buFont typeface="+mj-lt"/>
              <a:buAutoNum type="arabicPeriod"/>
            </a:pPr>
            <a:r>
              <a:rPr lang="lv-LV" dirty="0"/>
              <a:t>Darbaspēka nodokļu līmenis Latvijā (8,13)</a:t>
            </a:r>
            <a:br>
              <a:rPr lang="lv-LV" dirty="0"/>
            </a:br>
            <a:endParaRPr lang="en-US" dirty="0"/>
          </a:p>
          <a:p>
            <a:pPr marL="514350" lvl="0" indent="-514350">
              <a:buFont typeface="+mj-lt"/>
              <a:buAutoNum type="arabicPeriod"/>
            </a:pPr>
            <a:r>
              <a:rPr lang="lv-LV" dirty="0"/>
              <a:t>Būvniecības apjoms Latvijā (8,00)</a:t>
            </a:r>
            <a:br>
              <a:rPr lang="lv-LV" dirty="0"/>
            </a:br>
            <a:endParaRPr lang="en-US" dirty="0"/>
          </a:p>
          <a:p>
            <a:pPr marL="514350" lvl="0" indent="-514350">
              <a:buFont typeface="+mj-lt"/>
              <a:buAutoNum type="arabicPeriod"/>
            </a:pPr>
            <a:r>
              <a:rPr lang="lv-LV" dirty="0"/>
              <a:t>Par publiskiem līdzekļiem īstenoto būvniecības ieceru apjoms (7,27)</a:t>
            </a:r>
            <a:br>
              <a:rPr lang="lv-LV" dirty="0"/>
            </a:br>
            <a:endParaRPr lang="en-US" dirty="0"/>
          </a:p>
          <a:p>
            <a:pPr marL="514350" lvl="0" indent="-514350">
              <a:buFont typeface="+mj-lt"/>
              <a:buAutoNum type="arabicPeriod"/>
            </a:pPr>
            <a:r>
              <a:rPr lang="lv-LV" dirty="0"/>
              <a:t>Ēnu ekonomikas apkarošanas pasākumu apjoms Latvijā (7,13)</a:t>
            </a:r>
            <a:br>
              <a:rPr lang="lv-LV" dirty="0"/>
            </a:br>
            <a:endParaRPr lang="en-US" dirty="0"/>
          </a:p>
          <a:p>
            <a:pPr marL="514350" lvl="0" indent="-514350">
              <a:buFont typeface="+mj-lt"/>
              <a:buAutoNum type="arabicPeriod"/>
            </a:pPr>
            <a:r>
              <a:rPr lang="lv-LV" dirty="0"/>
              <a:t>Darbaspēka migrācijas saldo Latvijā (7,00)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3"/>
          </p:nvPr>
        </p:nvSpPr>
        <p:spPr>
          <a:solidFill>
            <a:schemeClr val="accent5">
              <a:lumMod val="20000"/>
              <a:lumOff val="80000"/>
            </a:schemeClr>
          </a:solidFill>
        </p:spPr>
        <p:txBody>
          <a:bodyPr anchor="ctr"/>
          <a:lstStyle/>
          <a:p>
            <a:pPr algn="ctr"/>
            <a:r>
              <a:rPr lang="lv-LV" dirty="0" err="1"/>
              <a:t>Apakšnozaru</a:t>
            </a:r>
            <a:r>
              <a:rPr lang="lv-LV" dirty="0"/>
              <a:t> ekspertu vērtējums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70000" lnSpcReduction="20000"/>
          </a:bodyPr>
          <a:lstStyle/>
          <a:p>
            <a:pPr marL="514350" indent="-514350">
              <a:buFont typeface="+mj-lt"/>
              <a:buAutoNum type="arabicPeriod"/>
            </a:pPr>
            <a:endParaRPr lang="lv-LV" dirty="0"/>
          </a:p>
          <a:p>
            <a:pPr marL="514350" indent="-514350">
              <a:buFont typeface="+mj-lt"/>
              <a:buAutoNum type="arabicPeriod"/>
            </a:pPr>
            <a:r>
              <a:rPr lang="lv-LV" dirty="0"/>
              <a:t>Darbaspēka nodokļu līmenis Latvijā (7,86)</a:t>
            </a:r>
            <a:br>
              <a:rPr lang="lv-LV" dirty="0"/>
            </a:br>
            <a:endParaRPr lang="lv-LV" dirty="0"/>
          </a:p>
          <a:p>
            <a:pPr marL="514350" indent="-514350">
              <a:buFont typeface="+mj-lt"/>
              <a:buAutoNum type="arabicPeriod"/>
            </a:pPr>
            <a:r>
              <a:rPr lang="lv-LV" dirty="0"/>
              <a:t>Būvniecības apjoms Latvijā (7,57)</a:t>
            </a:r>
            <a:br>
              <a:rPr lang="lv-LV" dirty="0"/>
            </a:br>
            <a:endParaRPr lang="lv-LV" dirty="0"/>
          </a:p>
          <a:p>
            <a:pPr marL="514350" indent="-514350">
              <a:buFont typeface="+mj-lt"/>
              <a:buAutoNum type="arabicPeriod"/>
            </a:pPr>
            <a:r>
              <a:rPr lang="lv-LV" dirty="0"/>
              <a:t>Darbaspēka samaksas līmenis ES valstīs būvniecības nozarē (7,20)</a:t>
            </a:r>
            <a:br>
              <a:rPr lang="lv-LV" dirty="0"/>
            </a:br>
            <a:endParaRPr lang="lv-LV" dirty="0"/>
          </a:p>
          <a:p>
            <a:pPr marL="514350" indent="-514350">
              <a:buFont typeface="+mj-lt"/>
              <a:buAutoNum type="arabicPeriod"/>
            </a:pPr>
            <a:r>
              <a:rPr lang="lv-LV" dirty="0"/>
              <a:t>ES darbaspēka pieprasījums būvniecības nozarē (6,74)</a:t>
            </a:r>
            <a:br>
              <a:rPr lang="lv-LV" dirty="0"/>
            </a:br>
            <a:endParaRPr lang="lv-LV" dirty="0"/>
          </a:p>
          <a:p>
            <a:pPr marL="514350" indent="-514350">
              <a:buFont typeface="+mj-lt"/>
              <a:buAutoNum type="arabicPeriod"/>
            </a:pPr>
            <a:r>
              <a:rPr lang="lv-LV" dirty="0"/>
              <a:t>Darbaspēka migrācijas saldo Latvijā (6,68)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18BA6C7-ADDD-4788-A8A0-DDABDF099086}"/>
              </a:ext>
            </a:extLst>
          </p:cNvPr>
          <p:cNvSpPr/>
          <p:nvPr/>
        </p:nvSpPr>
        <p:spPr>
          <a:xfrm>
            <a:off x="0" y="365125"/>
            <a:ext cx="12192000" cy="1316038"/>
          </a:xfrm>
          <a:prstGeom prst="rect">
            <a:avLst/>
          </a:prstGeom>
          <a:solidFill>
            <a:srgbClr val="5B9BD5">
              <a:alpha val="2313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EA54DA6-D372-4CD7-B03A-4F97EDAF97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0353" y="6601073"/>
            <a:ext cx="870013" cy="165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36489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b="1" dirty="0"/>
              <a:t>5 būtiskākie faktori, </a:t>
            </a:r>
            <a:br>
              <a:rPr lang="lv-LV" b="1" dirty="0"/>
            </a:br>
            <a:r>
              <a:rPr lang="lv-LV" b="1" dirty="0"/>
              <a:t>kas ietekmē būvmateriālu izmaksu izmaiņas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type="body" idx="1"/>
          </p:nvPr>
        </p:nvSpPr>
        <p:spPr>
          <a:solidFill>
            <a:schemeClr val="accent5">
              <a:lumMod val="20000"/>
              <a:lumOff val="80000"/>
            </a:schemeClr>
          </a:solidFill>
        </p:spPr>
        <p:txBody>
          <a:bodyPr anchor="ctr">
            <a:noAutofit/>
          </a:bodyPr>
          <a:lstStyle/>
          <a:p>
            <a:pPr marL="0" lvl="0" indent="0" algn="ctr">
              <a:buNone/>
            </a:pPr>
            <a:r>
              <a:rPr lang="lv-LV" dirty="0"/>
              <a:t>Vispārējo ekspertu vērtējums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pPr marL="514350" lvl="0" indent="-514350">
              <a:buFont typeface="+mj-lt"/>
              <a:buAutoNum type="arabicPeriod"/>
            </a:pPr>
            <a:endParaRPr lang="lv-LV" sz="1600" u="sng" dirty="0"/>
          </a:p>
          <a:p>
            <a:pPr marL="514350" lvl="0" indent="-514350">
              <a:buFont typeface="+mj-lt"/>
              <a:buAutoNum type="arabicPeriod"/>
            </a:pPr>
            <a:r>
              <a:rPr lang="lv-LV" sz="1600" dirty="0"/>
              <a:t>Būvniecības apjoms Latvijā (8,06)</a:t>
            </a:r>
            <a:br>
              <a:rPr lang="lv-LV" sz="1600" u="sng" dirty="0"/>
            </a:br>
            <a:endParaRPr lang="lv-LV" sz="1600" u="sng" dirty="0"/>
          </a:p>
          <a:p>
            <a:pPr marL="514350" lvl="0" indent="-514350">
              <a:buFont typeface="+mj-lt"/>
              <a:buAutoNum type="arabicPeriod"/>
            </a:pPr>
            <a:r>
              <a:rPr lang="lv-LV" sz="1600" dirty="0"/>
              <a:t>Par publiskiem līdzekļiem īstenoto būvniecības ieceru apjoms (6,87)</a:t>
            </a:r>
            <a:br>
              <a:rPr lang="lv-LV" sz="1600" dirty="0"/>
            </a:br>
            <a:endParaRPr lang="lv-LV" sz="1600" dirty="0"/>
          </a:p>
          <a:p>
            <a:pPr marL="514350" lvl="0" indent="-514350">
              <a:buFont typeface="+mj-lt"/>
              <a:buAutoNum type="arabicPeriod"/>
            </a:pPr>
            <a:r>
              <a:rPr lang="lv-LV" sz="1600" dirty="0"/>
              <a:t>Iekšzemes kopprodukta izmaiņas Latvijā (6,94)</a:t>
            </a:r>
            <a:br>
              <a:rPr lang="lv-LV" sz="1600" dirty="0"/>
            </a:br>
            <a:endParaRPr lang="lv-LV" sz="1600" dirty="0"/>
          </a:p>
          <a:p>
            <a:pPr marL="514350" lvl="0" indent="-514350">
              <a:buFont typeface="+mj-lt"/>
              <a:buAutoNum type="arabicPeriod"/>
            </a:pPr>
            <a:r>
              <a:rPr lang="lv-LV" sz="1600" dirty="0"/>
              <a:t>Nekustamā īpašuma kreditēšanas apjomi Latvijā (6,75)</a:t>
            </a:r>
            <a:br>
              <a:rPr lang="lv-LV" sz="1600" dirty="0"/>
            </a:br>
            <a:endParaRPr lang="lv-LV" sz="1600" dirty="0"/>
          </a:p>
          <a:p>
            <a:pPr marL="514350" lvl="0" indent="-514350">
              <a:buFont typeface="+mj-lt"/>
              <a:buAutoNum type="arabicPeriod"/>
            </a:pPr>
            <a:r>
              <a:rPr lang="lv-LV" sz="1600" dirty="0"/>
              <a:t>Konkurences koncentrācijas rādītāji būvmateriālu tirgū Latvijā (6,69)</a:t>
            </a:r>
            <a:br>
              <a:rPr lang="lv-LV" sz="1600" dirty="0"/>
            </a:br>
            <a:endParaRPr lang="lv-LV" sz="16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3"/>
          </p:nvPr>
        </p:nvSpPr>
        <p:spPr>
          <a:solidFill>
            <a:schemeClr val="accent5">
              <a:lumMod val="20000"/>
              <a:lumOff val="80000"/>
            </a:schemeClr>
          </a:solidFill>
        </p:spPr>
        <p:txBody>
          <a:bodyPr anchor="ctr"/>
          <a:lstStyle/>
          <a:p>
            <a:pPr algn="ctr"/>
            <a:r>
              <a:rPr lang="lv-LV" dirty="0" err="1"/>
              <a:t>Apakšnozaru</a:t>
            </a:r>
            <a:r>
              <a:rPr lang="lv-LV" dirty="0"/>
              <a:t> ekspertu vērtējums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4"/>
          </p:nvPr>
        </p:nvSpPr>
        <p:spPr/>
        <p:txBody>
          <a:bodyPr>
            <a:noAutofit/>
          </a:bodyPr>
          <a:lstStyle/>
          <a:p>
            <a:pPr>
              <a:buFont typeface="+mj-lt"/>
              <a:buAutoNum type="arabicPeriod"/>
            </a:pPr>
            <a:endParaRPr lang="lv-LV" sz="1600" u="sng" dirty="0"/>
          </a:p>
          <a:p>
            <a:pPr>
              <a:buFont typeface="+mj-lt"/>
              <a:buAutoNum type="arabicPeriod"/>
            </a:pPr>
            <a:r>
              <a:rPr lang="lv-LV" sz="1600" dirty="0"/>
              <a:t>Būvniecības apjoms Latvijā (8,03)</a:t>
            </a:r>
            <a:br>
              <a:rPr lang="lv-LV" sz="1600" u="sng" dirty="0"/>
            </a:br>
            <a:endParaRPr lang="lv-LV" sz="1600" u="sng" dirty="0"/>
          </a:p>
          <a:p>
            <a:pPr>
              <a:buFont typeface="+mj-lt"/>
              <a:buAutoNum type="arabicPeriod"/>
            </a:pPr>
            <a:r>
              <a:rPr lang="lv-LV" sz="1600" dirty="0"/>
              <a:t>ES kopējais būvniecības tirgus pieprasījums (7,18)</a:t>
            </a:r>
            <a:br>
              <a:rPr lang="lv-LV" sz="1600" dirty="0"/>
            </a:br>
            <a:br>
              <a:rPr lang="lv-LV" sz="1600" dirty="0"/>
            </a:br>
            <a:endParaRPr lang="lv-LV" sz="1600" dirty="0"/>
          </a:p>
          <a:p>
            <a:pPr>
              <a:buFont typeface="+mj-lt"/>
              <a:buAutoNum type="arabicPeriod"/>
            </a:pPr>
            <a:r>
              <a:rPr lang="lv-LV" sz="1600" dirty="0"/>
              <a:t>Vidējā degvielas cena Latvijā (6,91)</a:t>
            </a:r>
            <a:br>
              <a:rPr lang="lv-LV" sz="1600" dirty="0"/>
            </a:br>
            <a:endParaRPr lang="lv-LV" sz="1600" dirty="0"/>
          </a:p>
          <a:p>
            <a:pPr>
              <a:buFont typeface="+mj-lt"/>
              <a:buAutoNum type="arabicPeriod"/>
            </a:pPr>
            <a:r>
              <a:rPr lang="lv-LV" sz="1600" dirty="0"/>
              <a:t>Konkurences koncentrācijas rādītāji būvmateriālu tirgū Latvijā (6,85)</a:t>
            </a:r>
            <a:br>
              <a:rPr lang="lv-LV" sz="1600" dirty="0"/>
            </a:br>
            <a:endParaRPr lang="lv-LV" sz="1600" dirty="0"/>
          </a:p>
          <a:p>
            <a:pPr>
              <a:buFont typeface="+mj-lt"/>
              <a:buAutoNum type="arabicPeriod"/>
            </a:pPr>
            <a:r>
              <a:rPr lang="lv-LV" sz="1600" dirty="0"/>
              <a:t>ES ekonomikas izaugsmes tempi (6,79)</a:t>
            </a:r>
            <a:br>
              <a:rPr lang="lv-LV" sz="1600" dirty="0"/>
            </a:br>
            <a:endParaRPr lang="lv-LV" sz="16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E2E7DF4-36A3-4D51-9F81-CAF24B189FDB}"/>
              </a:ext>
            </a:extLst>
          </p:cNvPr>
          <p:cNvSpPr/>
          <p:nvPr/>
        </p:nvSpPr>
        <p:spPr>
          <a:xfrm>
            <a:off x="0" y="365125"/>
            <a:ext cx="12192000" cy="1316038"/>
          </a:xfrm>
          <a:prstGeom prst="rect">
            <a:avLst/>
          </a:prstGeom>
          <a:solidFill>
            <a:srgbClr val="5B9BD5">
              <a:alpha val="2313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BFA513D-4B04-49DB-BCBB-5E09D7366C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0353" y="6601073"/>
            <a:ext cx="870013" cy="165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87254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b="1" dirty="0"/>
              <a:t>Tieši </a:t>
            </a:r>
            <a:r>
              <a:rPr lang="lv-LV" b="1" u="sng" dirty="0"/>
              <a:t>dzīvojamo un nedzīvojamo ēku </a:t>
            </a:r>
            <a:r>
              <a:rPr lang="lv-LV" b="1" dirty="0" err="1"/>
              <a:t>apakšnozari</a:t>
            </a:r>
            <a:r>
              <a:rPr lang="lv-LV" b="1" dirty="0"/>
              <a:t> ietekmējošie faktori</a:t>
            </a:r>
            <a:endParaRPr lang="en-US" b="1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idx="1"/>
          </p:nvPr>
        </p:nvSpPr>
        <p:spPr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r>
              <a:rPr lang="lv-LV" dirty="0"/>
              <a:t>Darbaspēka izmaksas ietekmējošie faktori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1800" dirty="0" err="1"/>
              <a:t>Būvniecības</a:t>
            </a:r>
            <a:r>
              <a:rPr lang="en-US" sz="1800" dirty="0"/>
              <a:t> </a:t>
            </a:r>
            <a:r>
              <a:rPr lang="en-US" sz="1800" dirty="0" err="1"/>
              <a:t>apjoms</a:t>
            </a:r>
            <a:r>
              <a:rPr lang="en-US" sz="1800" dirty="0"/>
              <a:t> </a:t>
            </a:r>
            <a:r>
              <a:rPr lang="en-US" sz="1800" dirty="0" err="1"/>
              <a:t>Latvijā</a:t>
            </a:r>
            <a:r>
              <a:rPr lang="lv-LV" sz="1800" dirty="0"/>
              <a:t> (</a:t>
            </a:r>
            <a:r>
              <a:rPr lang="en-US" sz="1800" dirty="0"/>
              <a:t>8,22</a:t>
            </a:r>
            <a:r>
              <a:rPr lang="lv-LV" sz="1800" dirty="0"/>
              <a:t>)</a:t>
            </a:r>
            <a:endParaRPr lang="en-US" sz="1800" dirty="0"/>
          </a:p>
          <a:p>
            <a:pPr marL="514350" indent="-514350">
              <a:buFont typeface="+mj-lt"/>
              <a:buAutoNum type="arabicPeriod"/>
            </a:pPr>
            <a:r>
              <a:rPr lang="en-US" sz="1800" dirty="0" err="1"/>
              <a:t>Iedzīvotājiem</a:t>
            </a:r>
            <a:r>
              <a:rPr lang="en-US" sz="1800" dirty="0"/>
              <a:t> </a:t>
            </a:r>
            <a:r>
              <a:rPr lang="en-US" sz="1800" dirty="0" err="1"/>
              <a:t>pieejamie</a:t>
            </a:r>
            <a:r>
              <a:rPr lang="en-US" sz="1800" dirty="0"/>
              <a:t> </a:t>
            </a:r>
            <a:r>
              <a:rPr lang="en-US" sz="1800" dirty="0" err="1"/>
              <a:t>resursi</a:t>
            </a:r>
            <a:r>
              <a:rPr lang="en-US" sz="1800" dirty="0"/>
              <a:t> (</a:t>
            </a:r>
            <a:r>
              <a:rPr lang="en-US" sz="1800" dirty="0" err="1"/>
              <a:t>pašu</a:t>
            </a:r>
            <a:r>
              <a:rPr lang="en-US" sz="1800" dirty="0"/>
              <a:t>/</a:t>
            </a:r>
            <a:r>
              <a:rPr lang="en-US" sz="1800" dirty="0" err="1"/>
              <a:t>bankas</a:t>
            </a:r>
            <a:r>
              <a:rPr lang="en-US" sz="1800" dirty="0"/>
              <a:t> </a:t>
            </a:r>
            <a:r>
              <a:rPr lang="en-US" sz="1800" dirty="0" err="1"/>
              <a:t>u.c</a:t>
            </a:r>
            <a:r>
              <a:rPr lang="en-US" sz="1800" dirty="0"/>
              <a:t>.)</a:t>
            </a:r>
            <a:r>
              <a:rPr lang="lv-LV" sz="1800" dirty="0"/>
              <a:t> (</a:t>
            </a:r>
            <a:r>
              <a:rPr lang="en-US" sz="1800" dirty="0"/>
              <a:t>7,56</a:t>
            </a:r>
            <a:r>
              <a:rPr lang="lv-LV" sz="1800" dirty="0"/>
              <a:t>)</a:t>
            </a:r>
            <a:endParaRPr lang="en-US" sz="1800" dirty="0"/>
          </a:p>
          <a:p>
            <a:pPr marL="514350" indent="-514350">
              <a:buFont typeface="+mj-lt"/>
              <a:buAutoNum type="arabicPeriod"/>
            </a:pPr>
            <a:r>
              <a:rPr lang="en-US" sz="1800" dirty="0" err="1"/>
              <a:t>Iedzīvotāju</a:t>
            </a:r>
            <a:r>
              <a:rPr lang="en-US" sz="1800" dirty="0"/>
              <a:t> </a:t>
            </a:r>
            <a:r>
              <a:rPr lang="en-US" sz="1800" dirty="0" err="1"/>
              <a:t>īpatsvars</a:t>
            </a:r>
            <a:r>
              <a:rPr lang="en-US" sz="1800" dirty="0"/>
              <a:t> </a:t>
            </a:r>
            <a:r>
              <a:rPr lang="en-US" sz="1800" dirty="0" err="1"/>
              <a:t>ar</a:t>
            </a:r>
            <a:r>
              <a:rPr lang="en-US" sz="1800" dirty="0"/>
              <a:t> </a:t>
            </a:r>
            <a:r>
              <a:rPr lang="en-US" sz="1800" dirty="0" err="1"/>
              <a:t>profesionālo</a:t>
            </a:r>
            <a:r>
              <a:rPr lang="en-US" sz="1800" dirty="0"/>
              <a:t> </a:t>
            </a:r>
            <a:r>
              <a:rPr lang="en-US" sz="1800" dirty="0" err="1"/>
              <a:t>izglītību</a:t>
            </a:r>
            <a:r>
              <a:rPr lang="en-US" sz="1800" dirty="0"/>
              <a:t> </a:t>
            </a:r>
            <a:r>
              <a:rPr lang="en-US" sz="1800" dirty="0" err="1"/>
              <a:t>ar</a:t>
            </a:r>
            <a:r>
              <a:rPr lang="en-US" sz="1800" dirty="0"/>
              <a:t> </a:t>
            </a:r>
            <a:r>
              <a:rPr lang="en-US" sz="1800" dirty="0" err="1"/>
              <a:t>būvniecību</a:t>
            </a:r>
            <a:r>
              <a:rPr lang="en-US" sz="1800" dirty="0"/>
              <a:t> </a:t>
            </a:r>
            <a:r>
              <a:rPr lang="en-US" sz="1800" dirty="0" err="1"/>
              <a:t>saistītās</a:t>
            </a:r>
            <a:r>
              <a:rPr lang="en-US" sz="1800" dirty="0"/>
              <a:t> </a:t>
            </a:r>
            <a:r>
              <a:rPr lang="en-US" sz="1800" dirty="0" err="1"/>
              <a:t>profesijās</a:t>
            </a:r>
            <a:r>
              <a:rPr lang="lv-LV" sz="1800" dirty="0"/>
              <a:t> (</a:t>
            </a:r>
            <a:r>
              <a:rPr lang="en-US" sz="1800" dirty="0"/>
              <a:t>6,22</a:t>
            </a:r>
            <a:r>
              <a:rPr lang="lv-LV" sz="1800" dirty="0"/>
              <a:t>)</a:t>
            </a:r>
            <a:endParaRPr lang="en-US" sz="1800" dirty="0"/>
          </a:p>
          <a:p>
            <a:pPr marL="514350" indent="-514350">
              <a:buFont typeface="+mj-lt"/>
              <a:buAutoNum type="arabicPeriod"/>
            </a:pPr>
            <a:r>
              <a:rPr lang="en-US" sz="1800" dirty="0" err="1"/>
              <a:t>Darbaspēka</a:t>
            </a:r>
            <a:r>
              <a:rPr lang="en-US" sz="1800" dirty="0"/>
              <a:t> </a:t>
            </a:r>
            <a:r>
              <a:rPr lang="en-US" sz="1800" dirty="0" err="1"/>
              <a:t>samaksas</a:t>
            </a:r>
            <a:r>
              <a:rPr lang="en-US" sz="1800" dirty="0"/>
              <a:t> </a:t>
            </a:r>
            <a:r>
              <a:rPr lang="en-US" sz="1800" dirty="0" err="1"/>
              <a:t>līmenis</a:t>
            </a:r>
            <a:r>
              <a:rPr lang="en-US" sz="1800" dirty="0"/>
              <a:t> </a:t>
            </a:r>
            <a:r>
              <a:rPr lang="en-US" sz="1800" dirty="0" err="1"/>
              <a:t>Latvijā</a:t>
            </a:r>
            <a:r>
              <a:rPr lang="en-US" sz="1800" dirty="0"/>
              <a:t> </a:t>
            </a:r>
            <a:r>
              <a:rPr lang="en-US" sz="1800" dirty="0" err="1"/>
              <a:t>citās</a:t>
            </a:r>
            <a:r>
              <a:rPr lang="en-US" sz="1800" dirty="0"/>
              <a:t> </a:t>
            </a:r>
            <a:r>
              <a:rPr lang="en-US" sz="1800" dirty="0" err="1"/>
              <a:t>nozarēs</a:t>
            </a:r>
            <a:r>
              <a:rPr lang="en-US" sz="1800" dirty="0"/>
              <a:t> (ne </a:t>
            </a:r>
            <a:r>
              <a:rPr lang="en-US" sz="1800" dirty="0" err="1"/>
              <a:t>būvniecībā</a:t>
            </a:r>
            <a:r>
              <a:rPr lang="en-US" sz="1800" dirty="0"/>
              <a:t>)</a:t>
            </a:r>
            <a:r>
              <a:rPr lang="lv-LV" sz="1800" dirty="0"/>
              <a:t> (</a:t>
            </a:r>
            <a:r>
              <a:rPr lang="en-US" sz="1800" dirty="0"/>
              <a:t>5,78</a:t>
            </a:r>
            <a:r>
              <a:rPr lang="lv-LV" sz="1800" dirty="0"/>
              <a:t>)</a:t>
            </a:r>
            <a:endParaRPr lang="en-US" sz="1800" dirty="0"/>
          </a:p>
          <a:p>
            <a:pPr marL="514350" indent="-514350">
              <a:buFont typeface="+mj-lt"/>
              <a:buAutoNum type="arabicPeriod"/>
            </a:pPr>
            <a:endParaRPr lang="en-US" sz="1800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3"/>
          </p:nvPr>
        </p:nvSpPr>
        <p:spPr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r>
              <a:rPr lang="lv-LV" dirty="0"/>
              <a:t>Būvmateriālu izmaksas ietekmējošie faktori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lv-LV" sz="1800" dirty="0"/>
              <a:t>Būvniecības apjoms valstī (8,22)</a:t>
            </a:r>
          </a:p>
          <a:p>
            <a:pPr marL="514350" indent="-514350">
              <a:buFont typeface="+mj-lt"/>
              <a:buAutoNum type="arabicPeriod"/>
            </a:pPr>
            <a:r>
              <a:rPr lang="lv-LV" sz="1800" dirty="0"/>
              <a:t>Nekustamā īpašuma kreditēšanas apjomi valstī (7,78)</a:t>
            </a:r>
          </a:p>
          <a:p>
            <a:pPr marL="514350" indent="-514350">
              <a:buFont typeface="+mj-lt"/>
              <a:buAutoNum type="arabicPeriod"/>
            </a:pPr>
            <a:r>
              <a:rPr lang="lv-LV" sz="1800" dirty="0"/>
              <a:t>Iedzīvotājiem pieejamie resursi (pašu/banku u.c.) (7,78)</a:t>
            </a:r>
          </a:p>
          <a:p>
            <a:pPr marL="514350" indent="-514350">
              <a:buFont typeface="+mj-lt"/>
              <a:buAutoNum type="arabicPeriod"/>
            </a:pPr>
            <a:r>
              <a:rPr lang="lv-LV" sz="1800" dirty="0"/>
              <a:t>Iekšzemes kopprodukta izmaiņas valstī (6,67)</a:t>
            </a:r>
          </a:p>
          <a:p>
            <a:pPr marL="514350" indent="-514350">
              <a:buFont typeface="+mj-lt"/>
              <a:buAutoNum type="arabicPeriod"/>
            </a:pPr>
            <a:endParaRPr lang="en-US" sz="20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2FAA6D8-4A7C-4CB1-A709-EDE39C88811C}"/>
              </a:ext>
            </a:extLst>
          </p:cNvPr>
          <p:cNvSpPr/>
          <p:nvPr/>
        </p:nvSpPr>
        <p:spPr>
          <a:xfrm>
            <a:off x="0" y="365125"/>
            <a:ext cx="12192000" cy="1316038"/>
          </a:xfrm>
          <a:prstGeom prst="rect">
            <a:avLst/>
          </a:prstGeom>
          <a:solidFill>
            <a:srgbClr val="5B9BD5">
              <a:alpha val="2313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A785B58-0AF4-4492-871C-96211B022E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0353" y="6601073"/>
            <a:ext cx="870013" cy="165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96179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b="1" dirty="0"/>
              <a:t>Tieši </a:t>
            </a:r>
            <a:r>
              <a:rPr lang="lv-LV" b="1" u="sng" dirty="0"/>
              <a:t>transporta objektu</a:t>
            </a:r>
            <a:r>
              <a:rPr lang="lv-LV" b="1" dirty="0"/>
              <a:t> būvniecības </a:t>
            </a:r>
            <a:r>
              <a:rPr lang="lv-LV" b="1" dirty="0" err="1"/>
              <a:t>apakšnozari</a:t>
            </a:r>
            <a:r>
              <a:rPr lang="lv-LV" b="1" dirty="0"/>
              <a:t> ietekmējošie faktori </a:t>
            </a:r>
            <a:endParaRPr lang="en-US" b="1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idx="1"/>
          </p:nvPr>
        </p:nvSpPr>
        <p:spPr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r>
              <a:rPr lang="lv-LV" dirty="0"/>
              <a:t>Darbaspēka izmaksas ietekmējošie faktori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lv-LV" sz="1800" dirty="0"/>
              <a:t>Nevienmērīga ES līdzekļu piesaiste/plānošana/izmantošana būvniecības nozarē plānošanas perioda ietvaros (8,64)</a:t>
            </a:r>
          </a:p>
          <a:p>
            <a:pPr marL="514350" indent="-514350">
              <a:buFont typeface="+mj-lt"/>
              <a:buAutoNum type="arabicPeriod"/>
            </a:pPr>
            <a:r>
              <a:rPr lang="lv-LV" sz="1800" dirty="0"/>
              <a:t>Neprognozējams finansējuma apjoms ilgtermiņā un vidējā termiņā (gan valsts autoceļu tīklā, gan pašvaldībā (8,36)</a:t>
            </a:r>
          </a:p>
          <a:p>
            <a:pPr marL="514350" indent="-514350">
              <a:buFont typeface="+mj-lt"/>
              <a:buAutoNum type="arabicPeriod"/>
            </a:pPr>
            <a:r>
              <a:rPr lang="lv-LV" sz="1800" dirty="0"/>
              <a:t>Rail </a:t>
            </a:r>
            <a:r>
              <a:rPr lang="lv-LV" sz="1800" dirty="0" err="1"/>
              <a:t>Baltica</a:t>
            </a:r>
            <a:r>
              <a:rPr lang="lv-LV" sz="1800" dirty="0"/>
              <a:t> projekta virzība (7,91)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3"/>
          </p:nvPr>
        </p:nvSpPr>
        <p:spPr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r>
              <a:rPr lang="lv-LV" dirty="0"/>
              <a:t>Būvmateriālu izmaksas ietekmējošie faktori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lv-LV" sz="1800" dirty="0"/>
              <a:t>Nav saskaņots pieejamā finansējuma izlietojums, nevienmērīgs apgūstamā finansējuma apjoms konkrētā laika periodā (8,55)</a:t>
            </a:r>
          </a:p>
          <a:p>
            <a:pPr marL="514350" indent="-514350">
              <a:buFont typeface="+mj-lt"/>
              <a:buAutoNum type="arabicPeriod"/>
            </a:pPr>
            <a:r>
              <a:rPr lang="lv-LV" sz="1800" dirty="0"/>
              <a:t>Par publiskiem līdzekļiem īstenoto būvniecības ieceru apjoms (7,64)</a:t>
            </a:r>
          </a:p>
          <a:p>
            <a:pPr marL="514350" indent="-514350">
              <a:buFont typeface="+mj-lt"/>
              <a:buAutoNum type="arabicPeriod"/>
            </a:pPr>
            <a:r>
              <a:rPr lang="lv-LV" sz="1800" dirty="0"/>
              <a:t>Būvniecības produkcijas apjoms valstī (7,55)</a:t>
            </a:r>
          </a:p>
          <a:p>
            <a:pPr marL="514350" indent="-514350">
              <a:buFont typeface="+mj-lt"/>
              <a:buAutoNum type="arabicPeriod"/>
            </a:pPr>
            <a:r>
              <a:rPr lang="lv-LV" sz="1800" dirty="0"/>
              <a:t>Ģeogrāfiski būvmateriālu pieejamība būvobjektu tuvumā (7,27)</a:t>
            </a:r>
          </a:p>
          <a:p>
            <a:pPr marL="514350" indent="-514350">
              <a:buFont typeface="+mj-lt"/>
              <a:buAutoNum type="arabicPeriod"/>
            </a:pPr>
            <a:r>
              <a:rPr lang="lv-LV" sz="1800" dirty="0"/>
              <a:t>Vidējā degvielas cena valstī un pasaules naftas produktu cenu izmaiņas (7,18)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CE1DDA7-EAE3-44F7-8C77-BC5A0DD332D3}"/>
              </a:ext>
            </a:extLst>
          </p:cNvPr>
          <p:cNvSpPr/>
          <p:nvPr/>
        </p:nvSpPr>
        <p:spPr>
          <a:xfrm>
            <a:off x="0" y="365125"/>
            <a:ext cx="12192000" cy="1316038"/>
          </a:xfrm>
          <a:prstGeom prst="rect">
            <a:avLst/>
          </a:prstGeom>
          <a:solidFill>
            <a:srgbClr val="5B9BD5">
              <a:alpha val="2313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C4F75E2-4B23-4767-A65D-2A4FE4E384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0353" y="6601073"/>
            <a:ext cx="870013" cy="165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41408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v-LV" b="1" dirty="0"/>
              <a:t>Tieši </a:t>
            </a:r>
            <a:r>
              <a:rPr lang="lv-LV" b="1" u="sng" dirty="0"/>
              <a:t>pilsētsaimniecības infrastruktūras objektu</a:t>
            </a:r>
            <a:r>
              <a:rPr lang="lv-LV" b="1" dirty="0"/>
              <a:t> būvniecības </a:t>
            </a:r>
            <a:r>
              <a:rPr lang="lv-LV" b="1" dirty="0" err="1"/>
              <a:t>apakšnozari</a:t>
            </a:r>
            <a:r>
              <a:rPr lang="lv-LV" b="1" dirty="0"/>
              <a:t> ietekmējošie faktori </a:t>
            </a:r>
            <a:endParaRPr lang="en-US" b="1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idx="1"/>
          </p:nvPr>
        </p:nvSpPr>
        <p:spPr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r>
              <a:rPr lang="lv-LV" dirty="0"/>
              <a:t>Darbaspēka izmaksas ietekmējošie faktori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lv-LV" sz="1800" dirty="0"/>
              <a:t>Darbaspēka trūkums (7,86)</a:t>
            </a:r>
          </a:p>
          <a:p>
            <a:pPr marL="514350" indent="-514350">
              <a:buFont typeface="+mj-lt"/>
              <a:buAutoNum type="arabicPeriod"/>
            </a:pPr>
            <a:r>
              <a:rPr lang="lv-LV" sz="1800" dirty="0"/>
              <a:t>Par publiskiem līdzekļiem īstenoto būvniecības ieceru apjoms (6,86)</a:t>
            </a:r>
          </a:p>
          <a:p>
            <a:pPr marL="514350" indent="-514350">
              <a:buFont typeface="+mj-lt"/>
              <a:buAutoNum type="arabicPeriod"/>
            </a:pPr>
            <a:r>
              <a:rPr lang="lv-LV" sz="1800" dirty="0"/>
              <a:t>Darbaspēka samaksas līmenis ES valstīs būvniecības nozarē (6,57)</a:t>
            </a:r>
          </a:p>
          <a:p>
            <a:pPr marL="514350" indent="-514350">
              <a:buFont typeface="+mj-lt"/>
              <a:buAutoNum type="arabicPeriod"/>
            </a:pPr>
            <a:r>
              <a:rPr lang="lv-LV" sz="1800" dirty="0"/>
              <a:t>Būvniecības produkcijas apjoms Latvijā (6,00)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3"/>
          </p:nvPr>
        </p:nvSpPr>
        <p:spPr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r>
              <a:rPr lang="lv-LV" dirty="0"/>
              <a:t>Būvmateriālu izmaksas ietekmējošie faktori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lv-LV" sz="1800" dirty="0"/>
              <a:t>Tērauda cauruļu un veidgabalu pieejamība un cenu līmenis ES tirgū (7,43)</a:t>
            </a:r>
          </a:p>
          <a:p>
            <a:pPr marL="514350" indent="-514350">
              <a:buFont typeface="+mj-lt"/>
              <a:buAutoNum type="arabicPeriod"/>
            </a:pPr>
            <a:r>
              <a:rPr lang="lv-LV" sz="1800" dirty="0"/>
              <a:t>Tehnoloģisko iekārtu pieejamība, piegādes laiks un cenu līmenis ES tirgū (7,29)</a:t>
            </a:r>
          </a:p>
          <a:p>
            <a:pPr marL="514350" indent="-514350">
              <a:buFont typeface="+mj-lt"/>
              <a:buAutoNum type="arabicPeriod"/>
            </a:pPr>
            <a:r>
              <a:rPr lang="lv-LV" sz="1800" dirty="0"/>
              <a:t>Būvniecības produkcijas apjoms valstī (6,86)</a:t>
            </a:r>
          </a:p>
          <a:p>
            <a:pPr marL="514350" indent="-514350">
              <a:buFont typeface="+mj-lt"/>
              <a:buAutoNum type="arabicPeriod"/>
            </a:pPr>
            <a:r>
              <a:rPr lang="lv-LV" sz="1800" dirty="0"/>
              <a:t>Vidējā degvielas cena valstī, naftas produktu cenu kāpums, elektroenerģijas cena (6,86)</a:t>
            </a:r>
          </a:p>
          <a:p>
            <a:pPr marL="514350" indent="-514350">
              <a:buFont typeface="+mj-lt"/>
              <a:buAutoNum type="arabicPeriod"/>
            </a:pPr>
            <a:r>
              <a:rPr lang="lv-LV" sz="1800" dirty="0"/>
              <a:t>Par publiskiem līdzekļiem īstenoto būvniecības ieceru apjoms (6,71)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6026AC6-421E-487A-AF71-5A39870B4681}"/>
              </a:ext>
            </a:extLst>
          </p:cNvPr>
          <p:cNvSpPr/>
          <p:nvPr/>
        </p:nvSpPr>
        <p:spPr>
          <a:xfrm>
            <a:off x="0" y="365125"/>
            <a:ext cx="12192000" cy="1316038"/>
          </a:xfrm>
          <a:prstGeom prst="rect">
            <a:avLst/>
          </a:prstGeom>
          <a:solidFill>
            <a:srgbClr val="5B9BD5">
              <a:alpha val="2313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5276A9C-6A2C-411D-ACDA-3F90131144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0353" y="6601073"/>
            <a:ext cx="870013" cy="165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49999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5E80A1-161A-4A73-8C1A-8F10D9D48A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658930"/>
            <a:ext cx="9144000" cy="855155"/>
          </a:xfrm>
        </p:spPr>
        <p:txBody>
          <a:bodyPr>
            <a:noAutofit/>
          </a:bodyPr>
          <a:lstStyle/>
          <a:p>
            <a:r>
              <a:rPr lang="lv-LV" sz="2800" dirty="0">
                <a:latin typeface="+mn-lt"/>
              </a:rPr>
              <a:t>Pētījums par prognozētām izmaiņām darbaspēka un būvmateriālu </a:t>
            </a:r>
            <a:br>
              <a:rPr lang="en-GB" sz="2800" dirty="0">
                <a:latin typeface="+mn-lt"/>
              </a:rPr>
            </a:br>
            <a:r>
              <a:rPr lang="lv-LV" sz="2800" dirty="0">
                <a:latin typeface="+mn-lt"/>
              </a:rPr>
              <a:t>izmaksās būvniecības nozarē Latvijā 2020.-2024.</a:t>
            </a:r>
            <a:endParaRPr lang="en-GB" sz="2800" dirty="0">
              <a:latin typeface="+mn-lt"/>
            </a:endParaRPr>
          </a:p>
        </p:txBody>
      </p:sp>
      <p:sp>
        <p:nvSpPr>
          <p:cNvPr id="4" name="AutoShape 2" descr="AttÄlu rezultÄti vaicÄjumam âekonomikas ministrijas logoâ">
            <a:extLst>
              <a:ext uri="{FF2B5EF4-FFF2-40B4-BE49-F238E27FC236}">
                <a16:creationId xmlns:a16="http://schemas.microsoft.com/office/drawing/2014/main" id="{5B749067-0224-4F9E-8323-C50A09BD768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v-LV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C31EE99-6DFE-4E23-A5B8-4A52EF5BA6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2534"/>
            <a:ext cx="1524000" cy="117276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492964" y="1712427"/>
            <a:ext cx="5543550" cy="38610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Pētījuma izstrādes darba grupas zinātnieki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v-LV" sz="1800" b="0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lv-LV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Times New Roman" panose="02020603050405020304" pitchFamily="18" charset="0"/>
              </a:rPr>
              <a:t>Dr. oec., prof. D. Šķiltere, vadošais pētnieks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lv-LV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Times New Roman" panose="02020603050405020304" pitchFamily="18" charset="0"/>
              </a:rPr>
              <a:t>Mg. </a:t>
            </a:r>
            <a:r>
              <a:rPr kumimoji="0" lang="lv-LV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Times New Roman" panose="02020603050405020304" pitchFamily="18" charset="0"/>
              </a:rPr>
              <a:t>sc</a:t>
            </a:r>
            <a:r>
              <a:rPr kumimoji="0" lang="lv-LV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Times New Roman" panose="02020603050405020304" pitchFamily="18" charset="0"/>
              </a:rPr>
              <a:t>. oec.,  M. Danusēvičs, pētnieks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lv-LV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Times New Roman" panose="02020603050405020304" pitchFamily="18" charset="0"/>
              </a:rPr>
              <a:t>Mg. </a:t>
            </a:r>
            <a:r>
              <a:rPr kumimoji="0" lang="lv-LV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Times New Roman" panose="02020603050405020304" pitchFamily="18" charset="0"/>
              </a:rPr>
              <a:t>sc</a:t>
            </a:r>
            <a:r>
              <a:rPr kumimoji="0" lang="lv-LV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Times New Roman" panose="02020603050405020304" pitchFamily="18" charset="0"/>
              </a:rPr>
              <a:t>. oec., L. Brasliņa, projekta vadītāja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lv-LV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Times New Roman" panose="02020603050405020304" pitchFamily="18" charset="0"/>
              </a:rPr>
              <a:t>Mg. </a:t>
            </a:r>
            <a:r>
              <a:rPr kumimoji="0" lang="lv-LV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Times New Roman" panose="02020603050405020304" pitchFamily="18" charset="0"/>
              </a:rPr>
              <a:t>sc</a:t>
            </a:r>
            <a:r>
              <a:rPr kumimoji="0" lang="lv-LV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Times New Roman" panose="02020603050405020304" pitchFamily="18" charset="0"/>
              </a:rPr>
              <a:t>. soc. I. Karsa, sociologs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lv-LV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Times New Roman" panose="02020603050405020304" pitchFamily="18" charset="0"/>
              </a:rPr>
              <a:t>Mg. </a:t>
            </a:r>
            <a:r>
              <a:rPr kumimoji="0" lang="lv-LV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Times New Roman" panose="02020603050405020304" pitchFamily="18" charset="0"/>
              </a:rPr>
              <a:t>sc</a:t>
            </a:r>
            <a:r>
              <a:rPr kumimoji="0" lang="lv-LV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Times New Roman" panose="02020603050405020304" pitchFamily="18" charset="0"/>
              </a:rPr>
              <a:t>. oec. M. Vugule, eksperts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lv-LV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Times New Roman" panose="02020603050405020304" pitchFamily="18" charset="0"/>
              </a:rPr>
              <a:t>Dr. oec., prof. A. Batraga, zinātniskais recenzents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lv-LV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Times New Roman" panose="02020603050405020304" pitchFamily="18" charset="0"/>
              </a:rPr>
              <a:t>Dr. oec. Ģ. Brasliņš, zinātniskais recenzents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v-LV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40185" y="1974968"/>
            <a:ext cx="5158851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Pētījuma mērķis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v-LV" sz="3600" b="0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+mn-cs"/>
              </a:rPr>
              <a:t>prognozēt darbaspēka un  būvmateriālu izmaksu izmaiņas būvniecības nozarē Latvijā laika periodā no 2020. līdz 2024. gadam</a:t>
            </a:r>
            <a:r>
              <a:rPr kumimoji="0" lang="lv-LV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+mn-cs"/>
              </a:rPr>
              <a:t>, lai varētu efektīvāk plānot publisko būvniecības iepirkumu potenciālās izmaksas un novērtētu iespējamās cenu izmaiņas tuvākajos gados, atbilstoši Ministru kabineta 2019.gada 23.aprīļa sēdē (protokols Nr.21, 23.§, 3.punkts) dotajam uzdevumam. </a:t>
            </a:r>
            <a:endParaRPr kumimoji="0" lang="lv-LV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84547C0-6689-4943-A953-35D5D4DBF7CC}"/>
              </a:ext>
            </a:extLst>
          </p:cNvPr>
          <p:cNvSpPr/>
          <p:nvPr/>
        </p:nvSpPr>
        <p:spPr>
          <a:xfrm>
            <a:off x="-3947" y="1660836"/>
            <a:ext cx="12192000" cy="1316038"/>
          </a:xfrm>
          <a:prstGeom prst="rect">
            <a:avLst/>
          </a:prstGeom>
          <a:solidFill>
            <a:srgbClr val="5B9BD5">
              <a:alpha val="2313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Picture 2">
            <a:extLst>
              <a:ext uri="{FF2B5EF4-FFF2-40B4-BE49-F238E27FC236}">
                <a16:creationId xmlns:a16="http://schemas.microsoft.com/office/drawing/2014/main" id="{8E08BB6F-844F-4F8A-9447-7F984BD4DE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1340" y="5882645"/>
            <a:ext cx="2001640" cy="381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FA9A834-A9F4-407C-BBFA-2A06132193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51044" y="5703079"/>
            <a:ext cx="1749826" cy="561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9006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v-LV" b="1" dirty="0"/>
              <a:t>Tieši </a:t>
            </a:r>
            <a:r>
              <a:rPr lang="lv-LV" b="1" u="sng" dirty="0"/>
              <a:t>pārējās </a:t>
            </a:r>
            <a:r>
              <a:rPr lang="lv-LV" b="1" u="sng" dirty="0" err="1"/>
              <a:t>inženierbūvniecības</a:t>
            </a:r>
            <a:r>
              <a:rPr lang="lv-LV" b="1" dirty="0"/>
              <a:t> </a:t>
            </a:r>
            <a:r>
              <a:rPr lang="lv-LV" b="1" dirty="0" err="1"/>
              <a:t>apakšnozari</a:t>
            </a:r>
            <a:r>
              <a:rPr lang="lv-LV" b="1" dirty="0"/>
              <a:t> ietekmējošie faktori </a:t>
            </a:r>
            <a:endParaRPr lang="en-US" b="1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idx="1"/>
          </p:nvPr>
        </p:nvSpPr>
        <p:spPr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r>
              <a:rPr lang="lv-LV" dirty="0"/>
              <a:t>Darbaspēka izmaksas ietekmējošie faktori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lv-LV" sz="1800" dirty="0"/>
              <a:t>Būvniecības produkcijas apjoms Latvijā (7,18)</a:t>
            </a:r>
          </a:p>
          <a:p>
            <a:pPr marL="514350" indent="-514350">
              <a:buFont typeface="+mj-lt"/>
              <a:buAutoNum type="arabicPeriod"/>
            </a:pPr>
            <a:r>
              <a:rPr lang="lv-LV" sz="1800" dirty="0"/>
              <a:t>Kvalificēta darbaspēka īpatsvars ar izglītību/pieredzi pārējās </a:t>
            </a:r>
            <a:r>
              <a:rPr lang="lv-LV" sz="1800" dirty="0" err="1"/>
              <a:t>inženierbūvniecības</a:t>
            </a:r>
            <a:r>
              <a:rPr lang="lv-LV" sz="1800" dirty="0"/>
              <a:t> </a:t>
            </a:r>
            <a:r>
              <a:rPr lang="lv-LV" sz="1800" dirty="0" err="1"/>
              <a:t>apakšnozarē</a:t>
            </a:r>
            <a:r>
              <a:rPr lang="lv-LV" sz="1800" dirty="0"/>
              <a:t> (7,25)</a:t>
            </a:r>
          </a:p>
          <a:p>
            <a:pPr marL="514350" indent="-514350">
              <a:buFont typeface="+mj-lt"/>
              <a:buAutoNum type="arabicPeriod"/>
            </a:pPr>
            <a:r>
              <a:rPr lang="lv-LV" sz="1800" dirty="0"/>
              <a:t>Darba devēju konkurences par kvalificēto darbaspēku palielināšanās darba tirgū (7,25)</a:t>
            </a:r>
          </a:p>
          <a:p>
            <a:pPr marL="514350" indent="-514350">
              <a:buFont typeface="+mj-lt"/>
              <a:buAutoNum type="arabicPeriod"/>
            </a:pPr>
            <a:r>
              <a:rPr lang="lv-LV" sz="1800" dirty="0"/>
              <a:t>Darbaspēka nodokļu līmenis Latvijā (7,00)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3"/>
          </p:nvPr>
        </p:nvSpPr>
        <p:spPr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r>
              <a:rPr lang="lv-LV" dirty="0"/>
              <a:t>Būvmateriālu izmaksas ietekmējošie faktori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lv-LV" sz="1800" dirty="0"/>
              <a:t>Būvniecības produkcijas apjoms valstī (8,13)</a:t>
            </a:r>
          </a:p>
          <a:p>
            <a:pPr marL="514350" indent="-514350">
              <a:buFont typeface="+mj-lt"/>
              <a:buAutoNum type="arabicPeriod"/>
            </a:pPr>
            <a:r>
              <a:rPr lang="lv-LV" sz="1800" dirty="0"/>
              <a:t>Darbaspēka pieejamība (6,63)</a:t>
            </a:r>
          </a:p>
          <a:p>
            <a:pPr marL="514350" indent="-514350">
              <a:buFont typeface="+mj-lt"/>
              <a:buAutoNum type="arabicPeriod"/>
            </a:pPr>
            <a:r>
              <a:rPr lang="lv-LV" sz="1800" dirty="0"/>
              <a:t>Degvielas cena (5,63)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960EE21-B4CA-41D8-A609-7A832089C950}"/>
              </a:ext>
            </a:extLst>
          </p:cNvPr>
          <p:cNvSpPr/>
          <p:nvPr/>
        </p:nvSpPr>
        <p:spPr>
          <a:xfrm>
            <a:off x="0" y="365125"/>
            <a:ext cx="12192000" cy="1316038"/>
          </a:xfrm>
          <a:prstGeom prst="rect">
            <a:avLst/>
          </a:prstGeom>
          <a:solidFill>
            <a:srgbClr val="5B9BD5">
              <a:alpha val="2313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75C61A4-F511-4B8C-AAB8-BB29DE9E25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0353" y="6601073"/>
            <a:ext cx="870013" cy="165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82764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Ēnu</a:t>
            </a:r>
            <a:r>
              <a:rPr lang="en-US" b="1" dirty="0"/>
              <a:t> </a:t>
            </a:r>
            <a:r>
              <a:rPr lang="en-US" b="1" dirty="0" err="1"/>
              <a:t>ekonomikas</a:t>
            </a:r>
            <a:r>
              <a:rPr lang="en-US" b="1" dirty="0"/>
              <a:t> </a:t>
            </a:r>
            <a:r>
              <a:rPr lang="en-US" b="1" dirty="0" err="1"/>
              <a:t>apkarošanas</a:t>
            </a:r>
            <a:r>
              <a:rPr lang="en-US" b="1" dirty="0"/>
              <a:t> </a:t>
            </a:r>
            <a:r>
              <a:rPr lang="en-US" b="1" dirty="0" err="1"/>
              <a:t>pasākumu</a:t>
            </a:r>
            <a:r>
              <a:rPr lang="en-US" b="1" dirty="0"/>
              <a:t> </a:t>
            </a:r>
            <a:r>
              <a:rPr lang="en-US" b="1" dirty="0" err="1"/>
              <a:t>ietekme</a:t>
            </a:r>
            <a:endParaRPr lang="en-US" b="1" dirty="0"/>
          </a:p>
        </p:txBody>
      </p:sp>
      <p:pic>
        <p:nvPicPr>
          <p:cNvPr id="9" name="Content Placeholder 8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4646" y="1907213"/>
            <a:ext cx="8304992" cy="4042874"/>
          </a:xfrm>
          <a:prstGeom prst="rect">
            <a:avLst/>
          </a:prstGeom>
          <a:noFill/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5378299-4796-49D7-B88E-BEB26F00A2EB}"/>
              </a:ext>
            </a:extLst>
          </p:cNvPr>
          <p:cNvSpPr/>
          <p:nvPr/>
        </p:nvSpPr>
        <p:spPr>
          <a:xfrm>
            <a:off x="0" y="365125"/>
            <a:ext cx="12192000" cy="1316038"/>
          </a:xfrm>
          <a:prstGeom prst="rect">
            <a:avLst/>
          </a:prstGeom>
          <a:solidFill>
            <a:srgbClr val="5B9BD5">
              <a:alpha val="2313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8EF7B18-DA5B-4CC4-B824-69506264D6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0353" y="6601073"/>
            <a:ext cx="870013" cy="165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95515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COVID-19 </a:t>
            </a:r>
            <a:r>
              <a:rPr lang="en-US" b="1" dirty="0" err="1"/>
              <a:t>ietekme</a:t>
            </a:r>
            <a:r>
              <a:rPr lang="en-US" b="1" dirty="0"/>
              <a:t> </a:t>
            </a:r>
            <a:r>
              <a:rPr lang="en-US" b="1" dirty="0" err="1"/>
              <a:t>uz</a:t>
            </a:r>
            <a:r>
              <a:rPr lang="en-US" b="1" dirty="0"/>
              <a:t> </a:t>
            </a:r>
            <a:r>
              <a:rPr lang="en-US" b="1" dirty="0" err="1"/>
              <a:t>būvniecības</a:t>
            </a:r>
            <a:r>
              <a:rPr lang="en-US" b="1" dirty="0"/>
              <a:t> </a:t>
            </a:r>
            <a:r>
              <a:rPr lang="en-US" b="1" dirty="0" err="1"/>
              <a:t>nozari</a:t>
            </a:r>
            <a:endParaRPr lang="en-US" b="1" dirty="0"/>
          </a:p>
        </p:txBody>
      </p:sp>
      <p:pic>
        <p:nvPicPr>
          <p:cNvPr id="4" name="Picture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8" t="1854" r="941" b="2516"/>
          <a:stretch/>
        </p:blipFill>
        <p:spPr bwMode="auto">
          <a:xfrm>
            <a:off x="3089429" y="2059619"/>
            <a:ext cx="6933460" cy="3497802"/>
          </a:xfrm>
          <a:prstGeom prst="rect">
            <a:avLst/>
          </a:prstGeom>
          <a:noFill/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C253172-A2EF-40D4-A967-14A0F8F494A2}"/>
              </a:ext>
            </a:extLst>
          </p:cNvPr>
          <p:cNvSpPr/>
          <p:nvPr/>
        </p:nvSpPr>
        <p:spPr>
          <a:xfrm>
            <a:off x="0" y="365125"/>
            <a:ext cx="12192000" cy="1316038"/>
          </a:xfrm>
          <a:prstGeom prst="rect">
            <a:avLst/>
          </a:prstGeom>
          <a:solidFill>
            <a:srgbClr val="5B9BD5">
              <a:alpha val="2313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003BA33-44D6-432B-8529-9EE36531FE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0353" y="6601073"/>
            <a:ext cx="870013" cy="165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FCACE53-A6BA-4DB9-9F55-562EEFC1AE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1386" y="2596241"/>
            <a:ext cx="2001915" cy="2010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2215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6CA0D7-1AB9-41D5-A812-652785E73F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b="1" dirty="0"/>
              <a:t>Kritiskās robežas pārkaršanai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3784879-5714-4A51-80BA-FC22BA76FC04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76" b="4916"/>
          <a:stretch/>
        </p:blipFill>
        <p:spPr bwMode="auto">
          <a:xfrm>
            <a:off x="0" y="2441359"/>
            <a:ext cx="5293360" cy="2920754"/>
          </a:xfrm>
          <a:prstGeom prst="rect">
            <a:avLst/>
          </a:prstGeom>
          <a:noFill/>
        </p:spPr>
      </p:pic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710FBFAB-75D2-4793-9E58-D2769D0029B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05872512"/>
              </p:ext>
            </p:extLst>
          </p:nvPr>
        </p:nvGraphicFramePr>
        <p:xfrm>
          <a:off x="5293360" y="2346959"/>
          <a:ext cx="6898640" cy="3171050"/>
        </p:xfrm>
        <a:graphic>
          <a:graphicData uri="http://schemas.openxmlformats.org/drawingml/2006/table">
            <a:tbl>
              <a:tblPr firstRow="1">
                <a:tableStyleId>{5940675A-B579-460E-94D1-54222C63F5DA}</a:tableStyleId>
              </a:tblPr>
              <a:tblGrid>
                <a:gridCol w="1379100">
                  <a:extLst>
                    <a:ext uri="{9D8B030D-6E8A-4147-A177-3AD203B41FA5}">
                      <a16:colId xmlns:a16="http://schemas.microsoft.com/office/drawing/2014/main" val="834080735"/>
                    </a:ext>
                  </a:extLst>
                </a:gridCol>
                <a:gridCol w="1379885">
                  <a:extLst>
                    <a:ext uri="{9D8B030D-6E8A-4147-A177-3AD203B41FA5}">
                      <a16:colId xmlns:a16="http://schemas.microsoft.com/office/drawing/2014/main" val="3555263151"/>
                    </a:ext>
                  </a:extLst>
                </a:gridCol>
                <a:gridCol w="1379885">
                  <a:extLst>
                    <a:ext uri="{9D8B030D-6E8A-4147-A177-3AD203B41FA5}">
                      <a16:colId xmlns:a16="http://schemas.microsoft.com/office/drawing/2014/main" val="2058745050"/>
                    </a:ext>
                  </a:extLst>
                </a:gridCol>
                <a:gridCol w="1379885">
                  <a:extLst>
                    <a:ext uri="{9D8B030D-6E8A-4147-A177-3AD203B41FA5}">
                      <a16:colId xmlns:a16="http://schemas.microsoft.com/office/drawing/2014/main" val="1879223680"/>
                    </a:ext>
                  </a:extLst>
                </a:gridCol>
                <a:gridCol w="1379885">
                  <a:extLst>
                    <a:ext uri="{9D8B030D-6E8A-4147-A177-3AD203B41FA5}">
                      <a16:colId xmlns:a16="http://schemas.microsoft.com/office/drawing/2014/main" val="2454106066"/>
                    </a:ext>
                  </a:extLst>
                </a:gridCol>
              </a:tblGrid>
              <a:tr h="264037"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</a:pPr>
                      <a:r>
                        <a:rPr lang="lv-LV" sz="1600" b="1" dirty="0">
                          <a:effectLst/>
                        </a:rPr>
                        <a:t>2020.</a:t>
                      </a:r>
                      <a:endParaRPr lang="lv-LV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</a:pPr>
                      <a:r>
                        <a:rPr lang="lv-LV" sz="1600" b="1" dirty="0">
                          <a:effectLst/>
                        </a:rPr>
                        <a:t>2021.</a:t>
                      </a:r>
                      <a:endParaRPr lang="lv-LV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</a:pPr>
                      <a:r>
                        <a:rPr lang="lv-LV" sz="1600" b="1" dirty="0">
                          <a:effectLst/>
                        </a:rPr>
                        <a:t>2022.</a:t>
                      </a:r>
                      <a:endParaRPr lang="lv-LV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</a:pPr>
                      <a:r>
                        <a:rPr lang="lv-LV" sz="1600" b="1" dirty="0">
                          <a:effectLst/>
                        </a:rPr>
                        <a:t>2023.</a:t>
                      </a:r>
                      <a:endParaRPr lang="lv-LV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</a:pPr>
                      <a:r>
                        <a:rPr lang="lv-LV" sz="1600" b="1" dirty="0">
                          <a:effectLst/>
                        </a:rPr>
                        <a:t>2024.</a:t>
                      </a:r>
                      <a:endParaRPr lang="lv-LV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996994958"/>
                  </a:ext>
                </a:extLst>
              </a:tr>
              <a:tr h="226127">
                <a:tc gridSpan="5"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</a:pPr>
                      <a:r>
                        <a:rPr lang="lv-LV" sz="1200" dirty="0">
                          <a:effectLst/>
                        </a:rPr>
                        <a:t>Izmaksu/produkcijas attiecība balstoties uz vidējām ekspertu prognozēm</a:t>
                      </a:r>
                      <a:endParaRPr lang="lv-LV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3547663"/>
                  </a:ext>
                </a:extLst>
              </a:tr>
              <a:tr h="226127"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</a:pPr>
                      <a:r>
                        <a:rPr lang="lv-LV" sz="1200" dirty="0">
                          <a:effectLst/>
                        </a:rPr>
                        <a:t>1,346</a:t>
                      </a:r>
                      <a:endParaRPr lang="lv-LV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</a:pPr>
                      <a:r>
                        <a:rPr lang="lv-LV" sz="1200" dirty="0">
                          <a:effectLst/>
                        </a:rPr>
                        <a:t>1,518</a:t>
                      </a:r>
                      <a:endParaRPr lang="lv-LV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</a:pPr>
                      <a:r>
                        <a:rPr lang="lv-LV" sz="1200" dirty="0">
                          <a:effectLst/>
                        </a:rPr>
                        <a:t>1,030</a:t>
                      </a:r>
                      <a:endParaRPr lang="lv-LV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</a:pPr>
                      <a:r>
                        <a:rPr lang="lv-LV" sz="1200" dirty="0">
                          <a:effectLst/>
                        </a:rPr>
                        <a:t>0,981</a:t>
                      </a:r>
                      <a:endParaRPr lang="lv-LV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</a:pPr>
                      <a:r>
                        <a:rPr lang="lv-LV" sz="1200" dirty="0">
                          <a:effectLst/>
                        </a:rPr>
                        <a:t>1,095</a:t>
                      </a:r>
                      <a:endParaRPr lang="lv-LV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719834323"/>
                  </a:ext>
                </a:extLst>
              </a:tr>
              <a:tr h="932109"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</a:pPr>
                      <a:r>
                        <a:rPr lang="lv-LV" sz="1000" dirty="0">
                          <a:effectLst/>
                        </a:rPr>
                        <a:t>Pārsniedz kritisko robežu</a:t>
                      </a:r>
                      <a:endParaRPr lang="lv-LV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</a:pPr>
                      <a:r>
                        <a:rPr lang="lv-LV" sz="1000" dirty="0">
                          <a:effectLst/>
                        </a:rPr>
                        <a:t>Pārsniedz kritisko robežu</a:t>
                      </a:r>
                      <a:endParaRPr lang="lv-LV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</a:pPr>
                      <a:r>
                        <a:rPr lang="lv-LV" sz="1000" dirty="0">
                          <a:effectLst/>
                        </a:rPr>
                        <a:t>Zem kritiskās robežas, lejupejoša tendence</a:t>
                      </a:r>
                      <a:endParaRPr lang="lv-LV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</a:pPr>
                      <a:r>
                        <a:rPr lang="lv-LV" sz="1000" dirty="0">
                          <a:effectLst/>
                        </a:rPr>
                        <a:t>Zem kritiskās robežas, lejupejoša tendence</a:t>
                      </a:r>
                      <a:endParaRPr lang="lv-LV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</a:pPr>
                      <a:r>
                        <a:rPr lang="lv-LV" sz="1000" dirty="0">
                          <a:effectLst/>
                        </a:rPr>
                        <a:t>Zem kritiskās robežas, augšupejoša tendence</a:t>
                      </a:r>
                      <a:endParaRPr lang="lv-LV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5209597"/>
                  </a:ext>
                </a:extLst>
              </a:tr>
              <a:tr h="226127">
                <a:tc gridSpan="5"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</a:pPr>
                      <a:r>
                        <a:rPr lang="lv-LV" sz="1200" dirty="0">
                          <a:effectLst/>
                        </a:rPr>
                        <a:t>Izmaksu/produkcijas attiecība balstoties uz svērtās kombinētās (ekspertu-statistiskās) prognozes</a:t>
                      </a:r>
                      <a:endParaRPr lang="lv-LV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5890146"/>
                  </a:ext>
                </a:extLst>
              </a:tr>
              <a:tr h="226127"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</a:pPr>
                      <a:r>
                        <a:rPr lang="lv-LV" sz="1200" dirty="0">
                          <a:effectLst/>
                        </a:rPr>
                        <a:t>0,876</a:t>
                      </a:r>
                      <a:endParaRPr lang="lv-LV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</a:pPr>
                      <a:r>
                        <a:rPr lang="lv-LV" sz="1200" dirty="0">
                          <a:effectLst/>
                        </a:rPr>
                        <a:t>1,052</a:t>
                      </a:r>
                      <a:endParaRPr lang="lv-LV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</a:pPr>
                      <a:r>
                        <a:rPr lang="lv-LV" sz="1200" dirty="0">
                          <a:effectLst/>
                        </a:rPr>
                        <a:t>1,060</a:t>
                      </a:r>
                      <a:endParaRPr lang="lv-LV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</a:pPr>
                      <a:r>
                        <a:rPr lang="lv-LV" sz="1200">
                          <a:effectLst/>
                        </a:rPr>
                        <a:t>1,091</a:t>
                      </a:r>
                      <a:endParaRPr lang="lv-LV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</a:pPr>
                      <a:r>
                        <a:rPr lang="lv-LV" sz="1200" dirty="0">
                          <a:effectLst/>
                        </a:rPr>
                        <a:t>1,200</a:t>
                      </a:r>
                      <a:endParaRPr lang="lv-LV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212320796"/>
                  </a:ext>
                </a:extLst>
              </a:tr>
              <a:tr h="932109"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</a:pPr>
                      <a:r>
                        <a:rPr lang="lv-LV" sz="1000" dirty="0">
                          <a:effectLst/>
                        </a:rPr>
                        <a:t>Zem kritiskās robežas</a:t>
                      </a:r>
                      <a:endParaRPr lang="lv-LV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</a:pPr>
                      <a:r>
                        <a:rPr lang="lv-LV" sz="1000" dirty="0">
                          <a:effectLst/>
                        </a:rPr>
                        <a:t>Zem kritiskās robežas, augšupejoša tendence</a:t>
                      </a:r>
                      <a:endParaRPr lang="lv-LV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</a:pPr>
                      <a:r>
                        <a:rPr lang="lv-LV" sz="1000" dirty="0">
                          <a:effectLst/>
                        </a:rPr>
                        <a:t>Zem kritiskās robežas, nemainīga tendence</a:t>
                      </a:r>
                      <a:endParaRPr lang="lv-LV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</a:pPr>
                      <a:r>
                        <a:rPr lang="lv-LV" sz="1000" dirty="0">
                          <a:effectLst/>
                        </a:rPr>
                        <a:t>Zem kritiskās robežas, augšupejoša tendence</a:t>
                      </a:r>
                      <a:endParaRPr lang="lv-LV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</a:pPr>
                      <a:r>
                        <a:rPr lang="lv-LV" sz="1000" dirty="0">
                          <a:effectLst/>
                        </a:rPr>
                        <a:t>Tuvu kritiskajai robežai, augšupejoša tendence</a:t>
                      </a:r>
                      <a:endParaRPr lang="lv-LV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0832386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6A0D6A17-F36E-491C-8881-FD690A2BA7DD}"/>
              </a:ext>
            </a:extLst>
          </p:cNvPr>
          <p:cNvSpPr/>
          <p:nvPr/>
        </p:nvSpPr>
        <p:spPr>
          <a:xfrm>
            <a:off x="0" y="365125"/>
            <a:ext cx="12192000" cy="1316038"/>
          </a:xfrm>
          <a:prstGeom prst="rect">
            <a:avLst/>
          </a:prstGeom>
          <a:solidFill>
            <a:srgbClr val="5B9BD5">
              <a:alpha val="2313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45BAB34-79DC-434A-AF85-6423C8481E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0353" y="6601073"/>
            <a:ext cx="870013" cy="165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98572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1B6863-F902-4449-8BCF-096985A298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b="1" dirty="0"/>
              <a:t>Būvniecības apjoma un izmaksu scenāriji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ED0D2F-FC0A-4685-96DB-749100CC50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34153" y="2056537"/>
            <a:ext cx="3986213" cy="329977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lv-LV" sz="2000" dirty="0"/>
              <a:t>Par kritisku būtu uzskatāmas izmaiņas vismaz 20%, kas ir tuvu tikai pie vidēji 25% izaugsmes scenārija, kas ir maz ticams.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33504EE-29EE-4B24-9BE1-6E88EEA42E0C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5" t="2786" r="1346" b="2243"/>
          <a:stretch/>
        </p:blipFill>
        <p:spPr bwMode="auto">
          <a:xfrm>
            <a:off x="292963" y="1979720"/>
            <a:ext cx="7324078" cy="3861787"/>
          </a:xfrm>
          <a:prstGeom prst="rect">
            <a:avLst/>
          </a:prstGeom>
          <a:noFill/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6371BC3-1ED3-460C-8E36-A414B5580E44}"/>
              </a:ext>
            </a:extLst>
          </p:cNvPr>
          <p:cNvSpPr/>
          <p:nvPr/>
        </p:nvSpPr>
        <p:spPr>
          <a:xfrm>
            <a:off x="0" y="365125"/>
            <a:ext cx="12192000" cy="1316038"/>
          </a:xfrm>
          <a:prstGeom prst="rect">
            <a:avLst/>
          </a:prstGeom>
          <a:solidFill>
            <a:srgbClr val="5B9BD5">
              <a:alpha val="2313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26EFF07-03F6-488B-AFD3-9A9CA5CFB8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0353" y="6601073"/>
            <a:ext cx="870013" cy="165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500707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1B6863-F902-4449-8BCF-096985A298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v-LV" b="1" dirty="0"/>
              <a:t>Pārkaršanas iespējamība simulējot situāciju pēc ekspertu novērtējumiem un pagātnes datiem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ED0D2F-FC0A-4685-96DB-749100CC50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23201" y="2491229"/>
            <a:ext cx="3986213" cy="329977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lv-LV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Būvniecības nozares pārkaršanas simulācija pie dažādiem būvniecības produkcijas apjoma un izmaksu izmaiņu variantiem ekstrapolējot ekspertu novērtējumus un prognozes un iepriekšējās recesijas situāciju. Gadi norādīti atbilstoši kombinētajai prognozei.</a:t>
            </a:r>
            <a:endParaRPr lang="lv-LV" sz="20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3D9CD9E-2223-44E8-96B0-3065A9A4CA5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014628" y="1690688"/>
            <a:ext cx="5732145" cy="516064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B423458-3D01-46B1-BF19-4F840726BBE8}"/>
              </a:ext>
            </a:extLst>
          </p:cNvPr>
          <p:cNvSpPr/>
          <p:nvPr/>
        </p:nvSpPr>
        <p:spPr>
          <a:xfrm>
            <a:off x="0" y="365125"/>
            <a:ext cx="12192000" cy="1316038"/>
          </a:xfrm>
          <a:prstGeom prst="rect">
            <a:avLst/>
          </a:prstGeom>
          <a:solidFill>
            <a:srgbClr val="5B9BD5">
              <a:alpha val="2313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7F83BDF-A4D5-4481-96AD-E203357963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0353" y="6601073"/>
            <a:ext cx="870013" cy="165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600199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EF7DC5-D987-4D46-B4A7-105304944E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b="1" dirty="0"/>
              <a:t>Darbaspēka izmaksu pārkāršanas risks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7697B5A-7BA8-4732-9B36-5387B3BA9211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807371"/>
            <a:ext cx="5378449" cy="2748915"/>
          </a:xfrm>
          <a:prstGeom prst="rect">
            <a:avLst/>
          </a:prstGeom>
          <a:noFill/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73CF0DF-7427-4C87-A0D8-BDFC77A929BC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6649" y="1807370"/>
            <a:ext cx="4319905" cy="2748915"/>
          </a:xfrm>
          <a:prstGeom prst="rect">
            <a:avLst/>
          </a:prstGeom>
          <a:noFill/>
        </p:spPr>
      </p:pic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65F207D3-068B-45CD-A92F-7F0CC23792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1397503"/>
              </p:ext>
            </p:extLst>
          </p:nvPr>
        </p:nvGraphicFramePr>
        <p:xfrm>
          <a:off x="838200" y="5050628"/>
          <a:ext cx="8342723" cy="1041186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541331">
                  <a:extLst>
                    <a:ext uri="{9D8B030D-6E8A-4147-A177-3AD203B41FA5}">
                      <a16:colId xmlns:a16="http://schemas.microsoft.com/office/drawing/2014/main" val="2057983785"/>
                    </a:ext>
                  </a:extLst>
                </a:gridCol>
                <a:gridCol w="527096">
                  <a:extLst>
                    <a:ext uri="{9D8B030D-6E8A-4147-A177-3AD203B41FA5}">
                      <a16:colId xmlns:a16="http://schemas.microsoft.com/office/drawing/2014/main" val="1185667563"/>
                    </a:ext>
                  </a:extLst>
                </a:gridCol>
                <a:gridCol w="527096">
                  <a:extLst>
                    <a:ext uri="{9D8B030D-6E8A-4147-A177-3AD203B41FA5}">
                      <a16:colId xmlns:a16="http://schemas.microsoft.com/office/drawing/2014/main" val="3396235544"/>
                    </a:ext>
                  </a:extLst>
                </a:gridCol>
                <a:gridCol w="527930">
                  <a:extLst>
                    <a:ext uri="{9D8B030D-6E8A-4147-A177-3AD203B41FA5}">
                      <a16:colId xmlns:a16="http://schemas.microsoft.com/office/drawing/2014/main" val="3537246590"/>
                    </a:ext>
                  </a:extLst>
                </a:gridCol>
                <a:gridCol w="527096">
                  <a:extLst>
                    <a:ext uri="{9D8B030D-6E8A-4147-A177-3AD203B41FA5}">
                      <a16:colId xmlns:a16="http://schemas.microsoft.com/office/drawing/2014/main" val="1673493639"/>
                    </a:ext>
                  </a:extLst>
                </a:gridCol>
                <a:gridCol w="527096">
                  <a:extLst>
                    <a:ext uri="{9D8B030D-6E8A-4147-A177-3AD203B41FA5}">
                      <a16:colId xmlns:a16="http://schemas.microsoft.com/office/drawing/2014/main" val="2779156078"/>
                    </a:ext>
                  </a:extLst>
                </a:gridCol>
                <a:gridCol w="527930">
                  <a:extLst>
                    <a:ext uri="{9D8B030D-6E8A-4147-A177-3AD203B41FA5}">
                      <a16:colId xmlns:a16="http://schemas.microsoft.com/office/drawing/2014/main" val="1624261953"/>
                    </a:ext>
                  </a:extLst>
                </a:gridCol>
                <a:gridCol w="527096">
                  <a:extLst>
                    <a:ext uri="{9D8B030D-6E8A-4147-A177-3AD203B41FA5}">
                      <a16:colId xmlns:a16="http://schemas.microsoft.com/office/drawing/2014/main" val="164590052"/>
                    </a:ext>
                  </a:extLst>
                </a:gridCol>
                <a:gridCol w="527096">
                  <a:extLst>
                    <a:ext uri="{9D8B030D-6E8A-4147-A177-3AD203B41FA5}">
                      <a16:colId xmlns:a16="http://schemas.microsoft.com/office/drawing/2014/main" val="126053000"/>
                    </a:ext>
                  </a:extLst>
                </a:gridCol>
                <a:gridCol w="527930">
                  <a:extLst>
                    <a:ext uri="{9D8B030D-6E8A-4147-A177-3AD203B41FA5}">
                      <a16:colId xmlns:a16="http://schemas.microsoft.com/office/drawing/2014/main" val="1324850899"/>
                    </a:ext>
                  </a:extLst>
                </a:gridCol>
                <a:gridCol w="527096">
                  <a:extLst>
                    <a:ext uri="{9D8B030D-6E8A-4147-A177-3AD203B41FA5}">
                      <a16:colId xmlns:a16="http://schemas.microsoft.com/office/drawing/2014/main" val="318461547"/>
                    </a:ext>
                  </a:extLst>
                </a:gridCol>
                <a:gridCol w="527930">
                  <a:extLst>
                    <a:ext uri="{9D8B030D-6E8A-4147-A177-3AD203B41FA5}">
                      <a16:colId xmlns:a16="http://schemas.microsoft.com/office/drawing/2014/main" val="381484084"/>
                    </a:ext>
                  </a:extLst>
                </a:gridCol>
              </a:tblGrid>
              <a:tr h="477360">
                <a:tc>
                  <a:txBody>
                    <a:bodyPr/>
                    <a:lstStyle/>
                    <a:p>
                      <a:pPr indent="0" algn="l">
                        <a:lnSpc>
                          <a:spcPct val="150000"/>
                        </a:lnSpc>
                      </a:pPr>
                      <a:r>
                        <a:rPr lang="lv-LV" sz="1100" dirty="0">
                          <a:effectLst/>
                        </a:rPr>
                        <a:t>Būvniecības apjoms faktiskās cenās, mljrd. eiro</a:t>
                      </a:r>
                      <a:endParaRPr lang="lv-LV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</a:pPr>
                      <a:r>
                        <a:rPr lang="lv-LV" sz="1100">
                          <a:effectLst/>
                        </a:rPr>
                        <a:t>2,0</a:t>
                      </a:r>
                      <a:endParaRPr lang="lv-LV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</a:pPr>
                      <a:r>
                        <a:rPr lang="lv-LV" sz="1100">
                          <a:effectLst/>
                        </a:rPr>
                        <a:t>2,1</a:t>
                      </a:r>
                      <a:endParaRPr lang="lv-LV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</a:pPr>
                      <a:r>
                        <a:rPr lang="lv-LV" sz="1100">
                          <a:effectLst/>
                        </a:rPr>
                        <a:t>2,2</a:t>
                      </a:r>
                      <a:endParaRPr lang="lv-LV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</a:pPr>
                      <a:r>
                        <a:rPr lang="lv-LV" sz="1100">
                          <a:effectLst/>
                        </a:rPr>
                        <a:t>2,3</a:t>
                      </a:r>
                      <a:endParaRPr lang="lv-LV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</a:pPr>
                      <a:r>
                        <a:rPr lang="lv-LV" sz="1100">
                          <a:effectLst/>
                        </a:rPr>
                        <a:t>2,4</a:t>
                      </a:r>
                      <a:endParaRPr lang="lv-LV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</a:pPr>
                      <a:r>
                        <a:rPr lang="lv-LV" sz="1100">
                          <a:effectLst/>
                        </a:rPr>
                        <a:t>2,5</a:t>
                      </a:r>
                      <a:endParaRPr lang="lv-LV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</a:pPr>
                      <a:r>
                        <a:rPr lang="lv-LV" sz="1100">
                          <a:effectLst/>
                        </a:rPr>
                        <a:t>2,6</a:t>
                      </a:r>
                      <a:endParaRPr lang="lv-LV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</a:pPr>
                      <a:r>
                        <a:rPr lang="lv-LV" sz="1100">
                          <a:effectLst/>
                        </a:rPr>
                        <a:t>2,7</a:t>
                      </a:r>
                      <a:endParaRPr lang="lv-LV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</a:pPr>
                      <a:r>
                        <a:rPr lang="lv-LV" sz="1100">
                          <a:effectLst/>
                        </a:rPr>
                        <a:t>2,8</a:t>
                      </a:r>
                      <a:endParaRPr lang="lv-LV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</a:pPr>
                      <a:r>
                        <a:rPr lang="lv-LV" sz="1100">
                          <a:effectLst/>
                        </a:rPr>
                        <a:t>2,9</a:t>
                      </a:r>
                      <a:endParaRPr lang="lv-LV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</a:pPr>
                      <a:r>
                        <a:rPr lang="lv-LV" sz="1100">
                          <a:effectLst/>
                        </a:rPr>
                        <a:t>3,0</a:t>
                      </a:r>
                      <a:endParaRPr lang="lv-LV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437143330"/>
                  </a:ext>
                </a:extLst>
              </a:tr>
              <a:tr h="563826">
                <a:tc>
                  <a:txBody>
                    <a:bodyPr/>
                    <a:lstStyle/>
                    <a:p>
                      <a:pPr indent="0" algn="l">
                        <a:lnSpc>
                          <a:spcPct val="150000"/>
                        </a:lnSpc>
                      </a:pPr>
                      <a:r>
                        <a:rPr lang="lv-LV" sz="1100">
                          <a:effectLst/>
                        </a:rPr>
                        <a:t>Prognozētās nepieciešamās darba vietas būvniecībā, tūkst.</a:t>
                      </a:r>
                      <a:endParaRPr lang="lv-LV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</a:pPr>
                      <a:r>
                        <a:rPr lang="lv-LV" sz="1100">
                          <a:effectLst/>
                        </a:rPr>
                        <a:t>60</a:t>
                      </a:r>
                      <a:endParaRPr lang="lv-LV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</a:pPr>
                      <a:r>
                        <a:rPr lang="lv-LV" sz="1100">
                          <a:effectLst/>
                        </a:rPr>
                        <a:t>62</a:t>
                      </a:r>
                      <a:endParaRPr lang="lv-LV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</a:pPr>
                      <a:r>
                        <a:rPr lang="lv-LV" sz="1100">
                          <a:effectLst/>
                        </a:rPr>
                        <a:t>63</a:t>
                      </a:r>
                      <a:endParaRPr lang="lv-LV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</a:pPr>
                      <a:r>
                        <a:rPr lang="lv-LV" sz="1100">
                          <a:effectLst/>
                        </a:rPr>
                        <a:t>65</a:t>
                      </a:r>
                      <a:endParaRPr lang="lv-LV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</a:pPr>
                      <a:r>
                        <a:rPr lang="lv-LV" sz="1100">
                          <a:effectLst/>
                        </a:rPr>
                        <a:t>67</a:t>
                      </a:r>
                      <a:endParaRPr lang="lv-LV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</a:pPr>
                      <a:r>
                        <a:rPr lang="lv-LV" sz="1100">
                          <a:effectLst/>
                        </a:rPr>
                        <a:t>68</a:t>
                      </a:r>
                      <a:endParaRPr lang="lv-LV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</a:pPr>
                      <a:r>
                        <a:rPr lang="lv-LV" sz="1100">
                          <a:effectLst/>
                        </a:rPr>
                        <a:t>70</a:t>
                      </a:r>
                      <a:endParaRPr lang="lv-LV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</a:pPr>
                      <a:r>
                        <a:rPr lang="lv-LV" sz="1100">
                          <a:effectLst/>
                        </a:rPr>
                        <a:t>72</a:t>
                      </a:r>
                      <a:endParaRPr lang="lv-LV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</a:pPr>
                      <a:r>
                        <a:rPr lang="lv-LV" sz="1100">
                          <a:effectLst/>
                        </a:rPr>
                        <a:t>74</a:t>
                      </a:r>
                      <a:endParaRPr lang="lv-LV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</a:pPr>
                      <a:r>
                        <a:rPr lang="lv-LV" sz="1100">
                          <a:effectLst/>
                        </a:rPr>
                        <a:t>76</a:t>
                      </a:r>
                      <a:endParaRPr lang="lv-LV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</a:pPr>
                      <a:r>
                        <a:rPr lang="lv-LV" sz="1100" dirty="0">
                          <a:effectLst/>
                        </a:rPr>
                        <a:t>78</a:t>
                      </a:r>
                      <a:endParaRPr lang="lv-LV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790382282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49073356-56C2-4311-A514-B0F30AB978D7}"/>
              </a:ext>
            </a:extLst>
          </p:cNvPr>
          <p:cNvSpPr/>
          <p:nvPr/>
        </p:nvSpPr>
        <p:spPr>
          <a:xfrm>
            <a:off x="0" y="365125"/>
            <a:ext cx="12192000" cy="1316038"/>
          </a:xfrm>
          <a:prstGeom prst="rect">
            <a:avLst/>
          </a:prstGeom>
          <a:solidFill>
            <a:srgbClr val="5B9BD5">
              <a:alpha val="2313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1FC3A7F-AA90-4DCB-B79E-9C9294228E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0353" y="6601073"/>
            <a:ext cx="870013" cy="165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34456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b="1" dirty="0"/>
              <a:t>Būvniecības produkcijas apjoma ietekme uz izmaksām un nozares vidējo peļņas normu</a:t>
            </a:r>
            <a:endParaRPr lang="en-US" b="1" dirty="0"/>
          </a:p>
        </p:txBody>
      </p:sp>
      <p:pic>
        <p:nvPicPr>
          <p:cNvPr id="5" name="Picture 4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3" t="3201" r="1838" b="3025"/>
          <a:stretch/>
        </p:blipFill>
        <p:spPr bwMode="auto">
          <a:xfrm>
            <a:off x="838200" y="2024109"/>
            <a:ext cx="8882849" cy="4296792"/>
          </a:xfrm>
          <a:prstGeom prst="rect">
            <a:avLst/>
          </a:prstGeom>
          <a:noFill/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B5CD13A-9DCD-4548-8D3B-136BA177A1E3}"/>
              </a:ext>
            </a:extLst>
          </p:cNvPr>
          <p:cNvSpPr/>
          <p:nvPr/>
        </p:nvSpPr>
        <p:spPr>
          <a:xfrm>
            <a:off x="0" y="365125"/>
            <a:ext cx="12192000" cy="1316038"/>
          </a:xfrm>
          <a:prstGeom prst="rect">
            <a:avLst/>
          </a:prstGeom>
          <a:solidFill>
            <a:srgbClr val="5B9BD5">
              <a:alpha val="2313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E921122-C86F-44EC-A421-96AB45689B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0353" y="6601073"/>
            <a:ext cx="870013" cy="165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187205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81E7530-396C-45F0-92F4-A885648D16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79DC096-A73A-4405-AA43-9473F8B9E5C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951"/>
          <a:stretch/>
        </p:blipFill>
        <p:spPr>
          <a:xfrm>
            <a:off x="603671" y="-1"/>
            <a:ext cx="11588329" cy="685799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7316481C-0A49-4796-812B-0D64F063B7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5419898" cy="6858000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0641" y="1058723"/>
            <a:ext cx="3874686" cy="2147520"/>
          </a:xfrm>
        </p:spPr>
        <p:txBody>
          <a:bodyPr>
            <a:normAutofit/>
          </a:bodyPr>
          <a:lstStyle/>
          <a:p>
            <a:r>
              <a:rPr lang="lv-LV" dirty="0">
                <a:solidFill>
                  <a:schemeClr val="bg1"/>
                </a:solidFill>
              </a:rPr>
              <a:t>PALDIES</a:t>
            </a:r>
            <a:br>
              <a:rPr lang="lv-LV" dirty="0">
                <a:solidFill>
                  <a:schemeClr val="bg1"/>
                </a:solidFill>
              </a:rPr>
            </a:br>
            <a:br>
              <a:rPr lang="lv-LV" dirty="0">
                <a:solidFill>
                  <a:schemeClr val="bg1"/>
                </a:solidFill>
              </a:rPr>
            </a:br>
            <a:r>
              <a:rPr lang="lv-LV" dirty="0">
                <a:solidFill>
                  <a:schemeClr val="bg1"/>
                </a:solidFill>
              </a:rPr>
              <a:t>JAUTĀJUMI?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5271697-90F1-4A23-8EF2-0179F2EAFA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1"/>
            <a:ext cx="606972" cy="323398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81DE8B58-F373-409E-A253-4380A66091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88720" y="73152"/>
            <a:ext cx="1178966" cy="232963"/>
            <a:chOff x="1188720" y="73152"/>
            <a:chExt cx="1178966" cy="232963"/>
          </a:xfrm>
        </p:grpSpPr>
        <p:sp>
          <p:nvSpPr>
            <p:cNvPr id="17" name="Rectangle 64">
              <a:extLst>
                <a:ext uri="{FF2B5EF4-FFF2-40B4-BE49-F238E27FC236}">
                  <a16:creationId xmlns:a16="http://schemas.microsoft.com/office/drawing/2014/main" id="{F5ACE265-D22D-48CC-99DE-EB81AE9229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88541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Rectangle 66">
              <a:extLst>
                <a:ext uri="{FF2B5EF4-FFF2-40B4-BE49-F238E27FC236}">
                  <a16:creationId xmlns:a16="http://schemas.microsoft.com/office/drawing/2014/main" id="{6FE80EEA-F4ED-4436-8861-0BEAAEFE76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88541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Rectangle 64">
              <a:extLst>
                <a:ext uri="{FF2B5EF4-FFF2-40B4-BE49-F238E27FC236}">
                  <a16:creationId xmlns:a16="http://schemas.microsoft.com/office/drawing/2014/main" id="{C3642BC8-86E8-47D0-8846-3E4D49E4B4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63586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Rectangle 66">
              <a:extLst>
                <a:ext uri="{FF2B5EF4-FFF2-40B4-BE49-F238E27FC236}">
                  <a16:creationId xmlns:a16="http://schemas.microsoft.com/office/drawing/2014/main" id="{82D35214-3634-4180-BF0E-45B6145161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63586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Rectangle 64">
              <a:extLst>
                <a:ext uri="{FF2B5EF4-FFF2-40B4-BE49-F238E27FC236}">
                  <a16:creationId xmlns:a16="http://schemas.microsoft.com/office/drawing/2014/main" id="{15BE89E6-3D1C-42B5-A950-E72889F8BB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438631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Rectangle 66">
              <a:extLst>
                <a:ext uri="{FF2B5EF4-FFF2-40B4-BE49-F238E27FC236}">
                  <a16:creationId xmlns:a16="http://schemas.microsoft.com/office/drawing/2014/main" id="{473771CC-5097-4E08-9606-24B0BC9A0D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438631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Rectangle 64">
              <a:extLst>
                <a:ext uri="{FF2B5EF4-FFF2-40B4-BE49-F238E27FC236}">
                  <a16:creationId xmlns:a16="http://schemas.microsoft.com/office/drawing/2014/main" id="{BE872634-00DA-47BD-880D-5C05FFADCC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13675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Rectangle 66">
              <a:extLst>
                <a:ext uri="{FF2B5EF4-FFF2-40B4-BE49-F238E27FC236}">
                  <a16:creationId xmlns:a16="http://schemas.microsoft.com/office/drawing/2014/main" id="{4F151F5C-DE9B-460E-BC51-471F4A8A5A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13675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Rectangle 64">
              <a:extLst>
                <a:ext uri="{FF2B5EF4-FFF2-40B4-BE49-F238E27FC236}">
                  <a16:creationId xmlns:a16="http://schemas.microsoft.com/office/drawing/2014/main" id="{34557B8A-4D2F-4D0D-B746-59EA85318C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88720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Rectangle 66">
              <a:extLst>
                <a:ext uri="{FF2B5EF4-FFF2-40B4-BE49-F238E27FC236}">
                  <a16:creationId xmlns:a16="http://schemas.microsoft.com/office/drawing/2014/main" id="{C764CD8E-E409-4E9B-8E87-746DDE36DA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88720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Rectangle 64">
              <a:extLst>
                <a:ext uri="{FF2B5EF4-FFF2-40B4-BE49-F238E27FC236}">
                  <a16:creationId xmlns:a16="http://schemas.microsoft.com/office/drawing/2014/main" id="{8E27A01D-2F01-4286-9453-3FBF6E8485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13318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" name="Rectangle 66">
              <a:extLst>
                <a:ext uri="{FF2B5EF4-FFF2-40B4-BE49-F238E27FC236}">
                  <a16:creationId xmlns:a16="http://schemas.microsoft.com/office/drawing/2014/main" id="{460487A5-12EB-422E-9588-8FF06FAF73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13318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Rectangle 64">
              <a:extLst>
                <a:ext uri="{FF2B5EF4-FFF2-40B4-BE49-F238E27FC236}">
                  <a16:creationId xmlns:a16="http://schemas.microsoft.com/office/drawing/2014/main" id="{7D522D20-C9F7-4B34-9066-4B43ADAABD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188363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Rectangle 66">
              <a:extLst>
                <a:ext uri="{FF2B5EF4-FFF2-40B4-BE49-F238E27FC236}">
                  <a16:creationId xmlns:a16="http://schemas.microsoft.com/office/drawing/2014/main" id="{97B04F2C-295B-447A-8941-0AD4F55516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188363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Rectangle 64">
              <a:extLst>
                <a:ext uri="{FF2B5EF4-FFF2-40B4-BE49-F238E27FC236}">
                  <a16:creationId xmlns:a16="http://schemas.microsoft.com/office/drawing/2014/main" id="{17D7FF91-B366-4534-B9B4-5710926EE7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063408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Rectangle 66">
              <a:extLst>
                <a:ext uri="{FF2B5EF4-FFF2-40B4-BE49-F238E27FC236}">
                  <a16:creationId xmlns:a16="http://schemas.microsoft.com/office/drawing/2014/main" id="{B5B8116C-ADD9-4826-9C37-270377E8FF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063408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Rectangle 64">
              <a:extLst>
                <a:ext uri="{FF2B5EF4-FFF2-40B4-BE49-F238E27FC236}">
                  <a16:creationId xmlns:a16="http://schemas.microsoft.com/office/drawing/2014/main" id="{22D01D96-8DB8-40BF-83AC-4CA49EC263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938452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Rectangle 66">
              <a:extLst>
                <a:ext uri="{FF2B5EF4-FFF2-40B4-BE49-F238E27FC236}">
                  <a16:creationId xmlns:a16="http://schemas.microsoft.com/office/drawing/2014/main" id="{44B584CD-5E60-4B15-847C-B30D15DA1A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938452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Rectangle 64">
              <a:extLst>
                <a:ext uri="{FF2B5EF4-FFF2-40B4-BE49-F238E27FC236}">
                  <a16:creationId xmlns:a16="http://schemas.microsoft.com/office/drawing/2014/main" id="{CF2BB7DC-B968-4F0B-9748-BF0E6E297C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13497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Rectangle 66">
              <a:extLst>
                <a:ext uri="{FF2B5EF4-FFF2-40B4-BE49-F238E27FC236}">
                  <a16:creationId xmlns:a16="http://schemas.microsoft.com/office/drawing/2014/main" id="{CF12C159-3F09-4861-9450-ECD5DB3100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13497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8" name="Rectangle 37">
            <a:extLst>
              <a:ext uri="{FF2B5EF4-FFF2-40B4-BE49-F238E27FC236}">
                <a16:creationId xmlns:a16="http://schemas.microsoft.com/office/drawing/2014/main" id="{D9F5512A-48E1-4C07-B75E-3CCC517B68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3233984"/>
            <a:ext cx="606972" cy="36240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66649" y="3379979"/>
            <a:ext cx="3874685" cy="318635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lv-LV" sz="1800" dirty="0">
                <a:solidFill>
                  <a:schemeClr val="bg1"/>
                </a:solidFill>
              </a:rPr>
              <a:t>Pētījums par prognozētām izmaiņām darbaspēka un būvmateriālu izmaksām būvniecības nozarē Latvijā 2020.-2024. 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D87EAD3F-D6B5-4C42-963E-A69D0E4379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1779" y="6566338"/>
            <a:ext cx="1169439" cy="222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17110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Canvas 1"/>
          <p:cNvGrpSpPr/>
          <p:nvPr/>
        </p:nvGrpSpPr>
        <p:grpSpPr>
          <a:xfrm>
            <a:off x="613753" y="2317072"/>
            <a:ext cx="4473152" cy="4305300"/>
            <a:chOff x="674426" y="307076"/>
            <a:chExt cx="4706684" cy="4947754"/>
          </a:xfrm>
        </p:grpSpPr>
        <p:sp>
          <p:nvSpPr>
            <p:cNvPr id="6" name="Text Box 15"/>
            <p:cNvSpPr txBox="1"/>
            <p:nvPr/>
          </p:nvSpPr>
          <p:spPr>
            <a:xfrm>
              <a:off x="674426" y="3483219"/>
              <a:ext cx="4126174" cy="1771611"/>
            </a:xfrm>
            <a:prstGeom prst="rect">
              <a:avLst/>
            </a:prstGeom>
            <a:solidFill>
              <a:schemeClr val="lt1"/>
            </a:solidFill>
            <a:ln w="12700">
              <a:solidFill>
                <a:schemeClr val="accent2">
                  <a:lumMod val="75000"/>
                </a:schemeClr>
              </a:solidFill>
              <a:prstDash val="sysDash"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b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lv-LV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C45911"/>
                  </a:solidFill>
                  <a:effectLst/>
                  <a:uLnTx/>
                  <a:uFillTx/>
                  <a:latin typeface="Calibri" panose="020F0502020204030204"/>
                  <a:ea typeface="Times New Roman"/>
                  <a:cs typeface="Times New Roman"/>
                </a:rPr>
                <a:t>Prognožu varianti</a:t>
              </a:r>
              <a:endParaRPr kumimoji="0" lang="lv-LV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Times New Roman"/>
                <a:cs typeface="Times New Roman"/>
              </a:endParaRPr>
            </a:p>
          </p:txBody>
        </p:sp>
        <p:sp>
          <p:nvSpPr>
            <p:cNvPr id="7" name="Text Box 4"/>
            <p:cNvSpPr txBox="1"/>
            <p:nvPr/>
          </p:nvSpPr>
          <p:spPr>
            <a:xfrm>
              <a:off x="1924334" y="307076"/>
              <a:ext cx="1828800" cy="348018"/>
            </a:xfrm>
            <a:prstGeom prst="rect">
              <a:avLst/>
            </a:prstGeom>
            <a:solidFill>
              <a:schemeClr val="lt1"/>
            </a:solidFill>
            <a:ln w="9525"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lv-LV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Times New Roman"/>
                  <a:cs typeface="Times New Roman"/>
                </a:rPr>
                <a:t>Datu izguve</a:t>
              </a:r>
            </a:p>
          </p:txBody>
        </p:sp>
        <p:sp>
          <p:nvSpPr>
            <p:cNvPr id="8" name="Text Box 5"/>
            <p:cNvSpPr txBox="1"/>
            <p:nvPr/>
          </p:nvSpPr>
          <p:spPr>
            <a:xfrm>
              <a:off x="750627" y="1214650"/>
              <a:ext cx="1508077" cy="600503"/>
            </a:xfrm>
            <a:prstGeom prst="rect">
              <a:avLst/>
            </a:prstGeom>
            <a:solidFill>
              <a:schemeClr val="lt1"/>
            </a:solidFill>
            <a:ln w="9525"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lv-LV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Times New Roman"/>
                  <a:cs typeface="Times New Roman"/>
                </a:rPr>
                <a:t>Galvenās tendences modeļi</a:t>
              </a:r>
            </a:p>
          </p:txBody>
        </p:sp>
        <p:cxnSp>
          <p:nvCxnSpPr>
            <p:cNvPr id="9" name="Elbow Connector 8"/>
            <p:cNvCxnSpPr>
              <a:stCxn id="7" idx="2"/>
              <a:endCxn id="8" idx="0"/>
            </p:cNvCxnSpPr>
            <p:nvPr/>
          </p:nvCxnSpPr>
          <p:spPr>
            <a:xfrm rot="5400000">
              <a:off x="1891922" y="267838"/>
              <a:ext cx="559556" cy="1334068"/>
            </a:xfrm>
            <a:prstGeom prst="bentConnector3">
              <a:avLst/>
            </a:prstGeom>
            <a:ln w="12700"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 Box 8"/>
            <p:cNvSpPr txBox="1"/>
            <p:nvPr/>
          </p:nvSpPr>
          <p:spPr>
            <a:xfrm>
              <a:off x="3216322" y="2440392"/>
              <a:ext cx="1508077" cy="426347"/>
            </a:xfrm>
            <a:prstGeom prst="rect">
              <a:avLst/>
            </a:prstGeom>
            <a:solidFill>
              <a:schemeClr val="lt1"/>
            </a:solidFill>
            <a:ln w="9525"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lv-LV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Times New Roman"/>
                  <a:cs typeface="Times New Roman"/>
                </a:rPr>
                <a:t>Ekspertu vērtējumu apkopošana</a:t>
              </a:r>
              <a:endParaRPr kumimoji="0" lang="lv-LV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Times New Roman"/>
                <a:cs typeface="Times New Roman"/>
              </a:endParaRPr>
            </a:p>
          </p:txBody>
        </p:sp>
        <p:cxnSp>
          <p:nvCxnSpPr>
            <p:cNvPr id="11" name="Elbow Connector 10"/>
            <p:cNvCxnSpPr>
              <a:stCxn id="7" idx="2"/>
              <a:endCxn id="21" idx="0"/>
            </p:cNvCxnSpPr>
            <p:nvPr/>
          </p:nvCxnSpPr>
          <p:spPr>
            <a:xfrm rot="16200000" flipH="1">
              <a:off x="3124887" y="368940"/>
              <a:ext cx="559320" cy="1131627"/>
            </a:xfrm>
            <a:prstGeom prst="bentConnector3">
              <a:avLst/>
            </a:prstGeom>
            <a:ln w="12700"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 Box 10"/>
            <p:cNvSpPr txBox="1"/>
            <p:nvPr/>
          </p:nvSpPr>
          <p:spPr>
            <a:xfrm>
              <a:off x="750627" y="2295666"/>
              <a:ext cx="1508077" cy="600503"/>
            </a:xfrm>
            <a:prstGeom prst="rect">
              <a:avLst/>
            </a:prstGeom>
            <a:solidFill>
              <a:schemeClr val="lt1"/>
            </a:solidFill>
            <a:ln w="9525"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lv-LV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Times New Roman"/>
                  <a:cs typeface="Times New Roman"/>
                </a:rPr>
                <a:t>Modeļu kvalitātes novērtēšana</a:t>
              </a:r>
            </a:p>
          </p:txBody>
        </p:sp>
        <p:cxnSp>
          <p:nvCxnSpPr>
            <p:cNvPr id="13" name="Straight Arrow Connector 12"/>
            <p:cNvCxnSpPr>
              <a:stCxn id="8" idx="2"/>
              <a:endCxn id="12" idx="0"/>
            </p:cNvCxnSpPr>
            <p:nvPr/>
          </p:nvCxnSpPr>
          <p:spPr>
            <a:xfrm>
              <a:off x="1504666" y="1815153"/>
              <a:ext cx="0" cy="480513"/>
            </a:xfrm>
            <a:prstGeom prst="straightConnector1">
              <a:avLst/>
            </a:prstGeom>
            <a:ln w="12700"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 Box 16"/>
            <p:cNvSpPr txBox="1"/>
            <p:nvPr/>
          </p:nvSpPr>
          <p:spPr>
            <a:xfrm>
              <a:off x="803327" y="3619153"/>
              <a:ext cx="1224000" cy="1260000"/>
            </a:xfrm>
            <a:prstGeom prst="rect">
              <a:avLst/>
            </a:prstGeom>
            <a:solidFill>
              <a:schemeClr val="lt1"/>
            </a:solidFill>
            <a:ln w="9525">
              <a:solidFill>
                <a:schemeClr val="accent2">
                  <a:lumMod val="75000"/>
                </a:schemeClr>
              </a:solidFill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lv-LV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Times New Roman"/>
                  <a:cs typeface="Times New Roman"/>
                </a:rPr>
                <a:t>I variants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br>
                <a:rPr kumimoji="0" lang="lv-LV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Times New Roman"/>
                  <a:cs typeface="Times New Roman"/>
                </a:rPr>
              </a:br>
              <a:r>
                <a:rPr kumimoji="0" lang="lv-LV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Times New Roman"/>
                  <a:cs typeface="Times New Roman"/>
                </a:rPr>
                <a:t>Statistisko datu ekstrapolējošā prognoze</a:t>
              </a:r>
            </a:p>
          </p:txBody>
        </p:sp>
        <p:sp>
          <p:nvSpPr>
            <p:cNvPr id="15" name="Text Box 18"/>
            <p:cNvSpPr txBox="1"/>
            <p:nvPr/>
          </p:nvSpPr>
          <p:spPr>
            <a:xfrm>
              <a:off x="3447562" y="3619179"/>
              <a:ext cx="1224000" cy="1260000"/>
            </a:xfrm>
            <a:prstGeom prst="rect">
              <a:avLst/>
            </a:prstGeom>
            <a:solidFill>
              <a:schemeClr val="lt1"/>
            </a:solidFill>
            <a:ln w="9525">
              <a:solidFill>
                <a:schemeClr val="accent2">
                  <a:lumMod val="75000"/>
                </a:schemeClr>
              </a:solidFill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lv-LV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Times New Roman"/>
                  <a:cs typeface="Times New Roman"/>
                </a:rPr>
                <a:t>III variants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br>
                <a:rPr kumimoji="0" lang="lv-LV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Times New Roman"/>
                  <a:cs typeface="Times New Roman"/>
                </a:rPr>
              </a:br>
              <a:r>
                <a:rPr kumimoji="0" lang="lv-LV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Times New Roman"/>
                  <a:cs typeface="Times New Roman"/>
                </a:rPr>
                <a:t>Ekspertu prognoze</a:t>
              </a:r>
            </a:p>
          </p:txBody>
        </p:sp>
        <p:cxnSp>
          <p:nvCxnSpPr>
            <p:cNvPr id="16" name="Straight Arrow Connector 15"/>
            <p:cNvCxnSpPr>
              <a:stCxn id="12" idx="2"/>
              <a:endCxn id="14" idx="0"/>
            </p:cNvCxnSpPr>
            <p:nvPr/>
          </p:nvCxnSpPr>
          <p:spPr>
            <a:xfrm flipH="1">
              <a:off x="1415327" y="2896169"/>
              <a:ext cx="89339" cy="722984"/>
            </a:xfrm>
            <a:prstGeom prst="straightConnector1">
              <a:avLst/>
            </a:prstGeom>
            <a:ln w="12700"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>
              <a:stCxn id="12" idx="2"/>
              <a:endCxn id="20" idx="0"/>
            </p:cNvCxnSpPr>
            <p:nvPr/>
          </p:nvCxnSpPr>
          <p:spPr>
            <a:xfrm>
              <a:off x="1504666" y="2896169"/>
              <a:ext cx="1238572" cy="723013"/>
            </a:xfrm>
            <a:prstGeom prst="straightConnector1">
              <a:avLst/>
            </a:prstGeom>
            <a:ln w="12700"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>
              <a:stCxn id="10" idx="2"/>
              <a:endCxn id="20" idx="0"/>
            </p:cNvCxnSpPr>
            <p:nvPr/>
          </p:nvCxnSpPr>
          <p:spPr>
            <a:xfrm flipH="1">
              <a:off x="2743238" y="2866739"/>
              <a:ext cx="1227123" cy="752443"/>
            </a:xfrm>
            <a:prstGeom prst="straightConnector1">
              <a:avLst/>
            </a:prstGeom>
            <a:ln w="12700"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>
              <a:stCxn id="10" idx="2"/>
              <a:endCxn id="15" idx="0"/>
            </p:cNvCxnSpPr>
            <p:nvPr/>
          </p:nvCxnSpPr>
          <p:spPr>
            <a:xfrm>
              <a:off x="3970361" y="2866739"/>
              <a:ext cx="89201" cy="752440"/>
            </a:xfrm>
            <a:prstGeom prst="straightConnector1">
              <a:avLst/>
            </a:prstGeom>
            <a:ln w="12700"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 Box 17"/>
            <p:cNvSpPr txBox="1"/>
            <p:nvPr/>
          </p:nvSpPr>
          <p:spPr>
            <a:xfrm>
              <a:off x="2131238" y="3619182"/>
              <a:ext cx="1224000" cy="1260000"/>
            </a:xfrm>
            <a:prstGeom prst="rect">
              <a:avLst/>
            </a:prstGeom>
            <a:solidFill>
              <a:schemeClr val="lt1"/>
            </a:solidFill>
            <a:ln w="9525">
              <a:solidFill>
                <a:schemeClr val="accent2">
                  <a:lumMod val="75000"/>
                </a:schemeClr>
              </a:solidFill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lv-LV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Times New Roman"/>
                  <a:cs typeface="Times New Roman"/>
                </a:rPr>
                <a:t>II variants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br>
                <a:rPr kumimoji="0" lang="lv-LV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Times New Roman"/>
                  <a:cs typeface="Times New Roman"/>
                </a:rPr>
              </a:br>
              <a:r>
                <a:rPr kumimoji="0" lang="lv-LV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Times New Roman"/>
                  <a:cs typeface="Times New Roman"/>
                </a:rPr>
                <a:t>Kombinētā (ekspertu-statistiskā) prognoze</a:t>
              </a:r>
            </a:p>
          </p:txBody>
        </p:sp>
        <p:sp>
          <p:nvSpPr>
            <p:cNvPr id="21" name="Text Box 30"/>
            <p:cNvSpPr txBox="1"/>
            <p:nvPr/>
          </p:nvSpPr>
          <p:spPr>
            <a:xfrm>
              <a:off x="3216322" y="1214414"/>
              <a:ext cx="1508077" cy="382817"/>
            </a:xfrm>
            <a:prstGeom prst="rect">
              <a:avLst/>
            </a:prstGeom>
            <a:solidFill>
              <a:schemeClr val="lt1"/>
            </a:solidFill>
            <a:ln w="9525"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lv-LV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Times New Roman"/>
                  <a:cs typeface="Times New Roman"/>
                </a:rPr>
                <a:t>Ekspertu intervijas un aptauja</a:t>
              </a:r>
              <a:endParaRPr kumimoji="0" lang="lv-LV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Times New Roman"/>
                <a:cs typeface="Times New Roman"/>
              </a:endParaRPr>
            </a:p>
          </p:txBody>
        </p:sp>
        <p:cxnSp>
          <p:nvCxnSpPr>
            <p:cNvPr id="22" name="Straight Arrow Connector 21"/>
            <p:cNvCxnSpPr>
              <a:stCxn id="21" idx="2"/>
              <a:endCxn id="10" idx="0"/>
            </p:cNvCxnSpPr>
            <p:nvPr/>
          </p:nvCxnSpPr>
          <p:spPr>
            <a:xfrm>
              <a:off x="3970361" y="1597231"/>
              <a:ext cx="0" cy="843161"/>
            </a:xfrm>
            <a:prstGeom prst="straightConnector1">
              <a:avLst/>
            </a:prstGeom>
            <a:ln w="12700"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 Box 29"/>
            <p:cNvSpPr txBox="1"/>
            <p:nvPr/>
          </p:nvSpPr>
          <p:spPr>
            <a:xfrm>
              <a:off x="3735319" y="1751333"/>
              <a:ext cx="1645791" cy="504983"/>
            </a:xfrm>
            <a:prstGeom prst="rect">
              <a:avLst/>
            </a:prstGeom>
            <a:solidFill>
              <a:srgbClr val="FFFFFF">
                <a:alpha val="80000"/>
              </a:srgbClr>
            </a:solidFill>
            <a:ln w="9525">
              <a:solidFill>
                <a:schemeClr val="bg1">
                  <a:lumMod val="65000"/>
                </a:schemeClr>
              </a:solidFill>
              <a:prstDash val="sysDash"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22860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lv-LV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Times New Roman"/>
                  <a:cs typeface="Times New Roman"/>
                </a:rPr>
                <a:t>Prognozēšana</a:t>
              </a:r>
              <a:endParaRPr kumimoji="0" lang="lv-LV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Times New Roman"/>
                <a:cs typeface="Times New Roman"/>
              </a:endParaRPr>
            </a:p>
            <a:p>
              <a:pPr marL="22860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lv-LV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Times New Roman"/>
                  <a:cs typeface="Times New Roman"/>
                </a:rPr>
                <a:t>Faktoru identifikācija</a:t>
              </a:r>
              <a:endParaRPr kumimoji="0" lang="lv-LV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Times New Roman"/>
                <a:cs typeface="Times New Roman"/>
              </a:endParaRPr>
            </a:p>
            <a:p>
              <a:pPr marL="22860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lv-LV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Times New Roman"/>
                  <a:cs typeface="Times New Roman"/>
                </a:rPr>
                <a:t>Faktoru novērtēšana</a:t>
              </a:r>
              <a:endParaRPr kumimoji="0" lang="lv-LV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Times New Roman"/>
                <a:cs typeface="Times New Roman"/>
              </a:endParaRPr>
            </a:p>
          </p:txBody>
        </p:sp>
      </p:grpSp>
      <p:sp>
        <p:nvSpPr>
          <p:cNvPr id="24" name="Title 23"/>
          <p:cNvSpPr>
            <a:spLocks noGrp="1"/>
          </p:cNvSpPr>
          <p:nvPr>
            <p:ph type="title"/>
          </p:nvPr>
        </p:nvSpPr>
        <p:spPr>
          <a:xfrm>
            <a:off x="848209" y="1086152"/>
            <a:ext cx="9926907" cy="580542"/>
          </a:xfrm>
        </p:spPr>
        <p:txBody>
          <a:bodyPr>
            <a:noAutofit/>
          </a:bodyPr>
          <a:lstStyle/>
          <a:p>
            <a:r>
              <a:rPr lang="lv-LV" sz="3200" dirty="0">
                <a:solidFill>
                  <a:schemeClr val="accent5"/>
                </a:solidFill>
                <a:latin typeface="+mn-lt"/>
              </a:rPr>
              <a:t>Datu vākšanas, datu ekstrapolācijas, ekspertvērtējumu apkopošanas un prognožu variantu izstrādes shēma</a:t>
            </a:r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5CE75F29-2216-4D8E-8019-FB5949B0D99A}"/>
              </a:ext>
            </a:extLst>
          </p:cNvPr>
          <p:cNvSpPr txBox="1">
            <a:spLocks/>
          </p:cNvSpPr>
          <p:nvPr/>
        </p:nvSpPr>
        <p:spPr>
          <a:xfrm>
            <a:off x="7977696" y="2588952"/>
            <a:ext cx="2595609" cy="28433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lv-LV" sz="16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Vispārīgie eksperti</a:t>
            </a:r>
            <a:r>
              <a:rPr kumimoji="0" lang="lv-LV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– būvniecība nozari pārstāvošas savienības, asociācijas; makroekonomikas speciālisti no bankām, augstskolām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lv-LV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lv-LV" sz="16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Apakšnozaru eksperti</a:t>
            </a:r>
            <a:r>
              <a:rPr kumimoji="0" lang="lv-LV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– komersanti, kas pārstāv būvniecības nozares apakšnozares</a:t>
            </a:r>
          </a:p>
        </p:txBody>
      </p:sp>
      <p:graphicFrame>
        <p:nvGraphicFramePr>
          <p:cNvPr id="30" name="Diagram 29">
            <a:extLst>
              <a:ext uri="{FF2B5EF4-FFF2-40B4-BE49-F238E27FC236}">
                <a16:creationId xmlns:a16="http://schemas.microsoft.com/office/drawing/2014/main" id="{80899EC0-ACF0-430E-81E0-BA9F0ADE2DF2}"/>
              </a:ext>
            </a:extLst>
          </p:cNvPr>
          <p:cNvGraphicFramePr/>
          <p:nvPr/>
        </p:nvGraphicFramePr>
        <p:xfrm>
          <a:off x="5923822" y="2722087"/>
          <a:ext cx="2011681" cy="25357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CCFD4851-DC93-460F-A487-EFDFF6B7F883}"/>
              </a:ext>
            </a:extLst>
          </p:cNvPr>
          <p:cNvSpPr/>
          <p:nvPr/>
        </p:nvSpPr>
        <p:spPr>
          <a:xfrm>
            <a:off x="-22111" y="667926"/>
            <a:ext cx="12192000" cy="1316038"/>
          </a:xfrm>
          <a:prstGeom prst="rect">
            <a:avLst/>
          </a:prstGeom>
          <a:solidFill>
            <a:srgbClr val="5B9BD5">
              <a:alpha val="2313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855E4F59-B4B5-42E1-BFA4-4A0502A53F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0353" y="6601073"/>
            <a:ext cx="870013" cy="165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74284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81E7530-396C-45F0-92F4-A885648D16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79DC096-A73A-4405-AA43-9473F8B9E5C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951"/>
          <a:stretch/>
        </p:blipFill>
        <p:spPr>
          <a:xfrm>
            <a:off x="603671" y="-1"/>
            <a:ext cx="11588329" cy="685799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7316481C-0A49-4796-812B-0D64F063B7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5419898" cy="6858000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6649" y="721805"/>
            <a:ext cx="3874686" cy="2147520"/>
          </a:xfrm>
        </p:spPr>
        <p:txBody>
          <a:bodyPr>
            <a:normAutofit/>
          </a:bodyPr>
          <a:lstStyle/>
          <a:p>
            <a:r>
              <a:rPr lang="lv-LV">
                <a:solidFill>
                  <a:schemeClr val="bg1"/>
                </a:solidFill>
              </a:rPr>
              <a:t>Ekspertu iesaiste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5271697-90F1-4A23-8EF2-0179F2EAFA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1"/>
            <a:ext cx="606972" cy="323398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81DE8B58-F373-409E-A253-4380A66091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88720" y="73152"/>
            <a:ext cx="1178966" cy="232963"/>
            <a:chOff x="1188720" y="73152"/>
            <a:chExt cx="1178966" cy="232963"/>
          </a:xfrm>
        </p:grpSpPr>
        <p:sp>
          <p:nvSpPr>
            <p:cNvPr id="17" name="Rectangle 64">
              <a:extLst>
                <a:ext uri="{FF2B5EF4-FFF2-40B4-BE49-F238E27FC236}">
                  <a16:creationId xmlns:a16="http://schemas.microsoft.com/office/drawing/2014/main" id="{F5ACE265-D22D-48CC-99DE-EB81AE9229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88541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Rectangle 66">
              <a:extLst>
                <a:ext uri="{FF2B5EF4-FFF2-40B4-BE49-F238E27FC236}">
                  <a16:creationId xmlns:a16="http://schemas.microsoft.com/office/drawing/2014/main" id="{6FE80EEA-F4ED-4436-8861-0BEAAEFE76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88541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Rectangle 64">
              <a:extLst>
                <a:ext uri="{FF2B5EF4-FFF2-40B4-BE49-F238E27FC236}">
                  <a16:creationId xmlns:a16="http://schemas.microsoft.com/office/drawing/2014/main" id="{C3642BC8-86E8-47D0-8846-3E4D49E4B4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63586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Rectangle 66">
              <a:extLst>
                <a:ext uri="{FF2B5EF4-FFF2-40B4-BE49-F238E27FC236}">
                  <a16:creationId xmlns:a16="http://schemas.microsoft.com/office/drawing/2014/main" id="{82D35214-3634-4180-BF0E-45B6145161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63586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Rectangle 64">
              <a:extLst>
                <a:ext uri="{FF2B5EF4-FFF2-40B4-BE49-F238E27FC236}">
                  <a16:creationId xmlns:a16="http://schemas.microsoft.com/office/drawing/2014/main" id="{15BE89E6-3D1C-42B5-A950-E72889F8BB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438631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Rectangle 66">
              <a:extLst>
                <a:ext uri="{FF2B5EF4-FFF2-40B4-BE49-F238E27FC236}">
                  <a16:creationId xmlns:a16="http://schemas.microsoft.com/office/drawing/2014/main" id="{473771CC-5097-4E08-9606-24B0BC9A0D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438631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Rectangle 64">
              <a:extLst>
                <a:ext uri="{FF2B5EF4-FFF2-40B4-BE49-F238E27FC236}">
                  <a16:creationId xmlns:a16="http://schemas.microsoft.com/office/drawing/2014/main" id="{BE872634-00DA-47BD-880D-5C05FFADCC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13675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Rectangle 66">
              <a:extLst>
                <a:ext uri="{FF2B5EF4-FFF2-40B4-BE49-F238E27FC236}">
                  <a16:creationId xmlns:a16="http://schemas.microsoft.com/office/drawing/2014/main" id="{4F151F5C-DE9B-460E-BC51-471F4A8A5A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13675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Rectangle 64">
              <a:extLst>
                <a:ext uri="{FF2B5EF4-FFF2-40B4-BE49-F238E27FC236}">
                  <a16:creationId xmlns:a16="http://schemas.microsoft.com/office/drawing/2014/main" id="{34557B8A-4D2F-4D0D-B746-59EA85318C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88720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Rectangle 66">
              <a:extLst>
                <a:ext uri="{FF2B5EF4-FFF2-40B4-BE49-F238E27FC236}">
                  <a16:creationId xmlns:a16="http://schemas.microsoft.com/office/drawing/2014/main" id="{C764CD8E-E409-4E9B-8E87-746DDE36DA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88720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Rectangle 64">
              <a:extLst>
                <a:ext uri="{FF2B5EF4-FFF2-40B4-BE49-F238E27FC236}">
                  <a16:creationId xmlns:a16="http://schemas.microsoft.com/office/drawing/2014/main" id="{8E27A01D-2F01-4286-9453-3FBF6E8485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13318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" name="Rectangle 66">
              <a:extLst>
                <a:ext uri="{FF2B5EF4-FFF2-40B4-BE49-F238E27FC236}">
                  <a16:creationId xmlns:a16="http://schemas.microsoft.com/office/drawing/2014/main" id="{460487A5-12EB-422E-9588-8FF06FAF73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13318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Rectangle 64">
              <a:extLst>
                <a:ext uri="{FF2B5EF4-FFF2-40B4-BE49-F238E27FC236}">
                  <a16:creationId xmlns:a16="http://schemas.microsoft.com/office/drawing/2014/main" id="{7D522D20-C9F7-4B34-9066-4B43ADAABD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188363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Rectangle 66">
              <a:extLst>
                <a:ext uri="{FF2B5EF4-FFF2-40B4-BE49-F238E27FC236}">
                  <a16:creationId xmlns:a16="http://schemas.microsoft.com/office/drawing/2014/main" id="{97B04F2C-295B-447A-8941-0AD4F55516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188363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Rectangle 64">
              <a:extLst>
                <a:ext uri="{FF2B5EF4-FFF2-40B4-BE49-F238E27FC236}">
                  <a16:creationId xmlns:a16="http://schemas.microsoft.com/office/drawing/2014/main" id="{17D7FF91-B366-4534-B9B4-5710926EE7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063408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Rectangle 66">
              <a:extLst>
                <a:ext uri="{FF2B5EF4-FFF2-40B4-BE49-F238E27FC236}">
                  <a16:creationId xmlns:a16="http://schemas.microsoft.com/office/drawing/2014/main" id="{B5B8116C-ADD9-4826-9C37-270377E8FF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063408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Rectangle 64">
              <a:extLst>
                <a:ext uri="{FF2B5EF4-FFF2-40B4-BE49-F238E27FC236}">
                  <a16:creationId xmlns:a16="http://schemas.microsoft.com/office/drawing/2014/main" id="{22D01D96-8DB8-40BF-83AC-4CA49EC263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938452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Rectangle 66">
              <a:extLst>
                <a:ext uri="{FF2B5EF4-FFF2-40B4-BE49-F238E27FC236}">
                  <a16:creationId xmlns:a16="http://schemas.microsoft.com/office/drawing/2014/main" id="{44B584CD-5E60-4B15-847C-B30D15DA1A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938452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Rectangle 64">
              <a:extLst>
                <a:ext uri="{FF2B5EF4-FFF2-40B4-BE49-F238E27FC236}">
                  <a16:creationId xmlns:a16="http://schemas.microsoft.com/office/drawing/2014/main" id="{CF2BB7DC-B968-4F0B-9748-BF0E6E297C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13497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Rectangle 66">
              <a:extLst>
                <a:ext uri="{FF2B5EF4-FFF2-40B4-BE49-F238E27FC236}">
                  <a16:creationId xmlns:a16="http://schemas.microsoft.com/office/drawing/2014/main" id="{CF12C159-3F09-4861-9450-ECD5DB3100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13497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8" name="Rectangle 37">
            <a:extLst>
              <a:ext uri="{FF2B5EF4-FFF2-40B4-BE49-F238E27FC236}">
                <a16:creationId xmlns:a16="http://schemas.microsoft.com/office/drawing/2014/main" id="{D9F5512A-48E1-4C07-B75E-3CCC517B68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3233984"/>
            <a:ext cx="606972" cy="36240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66649" y="3379979"/>
            <a:ext cx="3874685" cy="318635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lv-LV" sz="1800" dirty="0">
                <a:solidFill>
                  <a:schemeClr val="bg1"/>
                </a:solidFill>
              </a:rPr>
              <a:t>Individuāli uzrunāti </a:t>
            </a:r>
            <a:r>
              <a:rPr lang="lv-LV" sz="3200" dirty="0">
                <a:solidFill>
                  <a:schemeClr val="bg1"/>
                </a:solidFill>
              </a:rPr>
              <a:t>183</a:t>
            </a:r>
            <a:r>
              <a:rPr lang="lv-LV" sz="1800" dirty="0">
                <a:solidFill>
                  <a:schemeClr val="bg1"/>
                </a:solidFill>
              </a:rPr>
              <a:t> eksperti</a:t>
            </a:r>
          </a:p>
          <a:p>
            <a:pPr marL="0" indent="0">
              <a:buNone/>
            </a:pPr>
            <a:r>
              <a:rPr lang="lv-LV" sz="6600" dirty="0">
                <a:solidFill>
                  <a:schemeClr val="bg1"/>
                </a:solidFill>
              </a:rPr>
              <a:t>51</a:t>
            </a:r>
            <a:r>
              <a:rPr lang="lv-LV" sz="1800" dirty="0">
                <a:solidFill>
                  <a:schemeClr val="bg1"/>
                </a:solidFill>
              </a:rPr>
              <a:t> eksperts sniedza viedokli</a:t>
            </a:r>
            <a:endParaRPr lang="en-US" sz="1800" dirty="0">
              <a:solidFill>
                <a:schemeClr val="bg1"/>
              </a:solidFill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D87EAD3F-D6B5-4C42-963E-A69D0E4379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1779" y="6566338"/>
            <a:ext cx="1169439" cy="222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BD0B0C5-24DD-428F-9BB6-27BCB80E37C2}"/>
              </a:ext>
            </a:extLst>
          </p:cNvPr>
          <p:cNvSpPr/>
          <p:nvPr/>
        </p:nvSpPr>
        <p:spPr>
          <a:xfrm>
            <a:off x="6498454" y="1"/>
            <a:ext cx="4379871" cy="6857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4213197-CD11-4F3F-8A12-843E453C8261}"/>
              </a:ext>
            </a:extLst>
          </p:cNvPr>
          <p:cNvSpPr txBox="1"/>
          <p:nvPr/>
        </p:nvSpPr>
        <p:spPr>
          <a:xfrm>
            <a:off x="6638111" y="1436368"/>
            <a:ext cx="23480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dirty="0"/>
              <a:t>Iesaistītās organizācijas</a:t>
            </a:r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6835F2C-6254-4576-8A8E-A25B0866181F}"/>
              </a:ext>
            </a:extLst>
          </p:cNvPr>
          <p:cNvSpPr txBox="1"/>
          <p:nvPr/>
        </p:nvSpPr>
        <p:spPr>
          <a:xfrm>
            <a:off x="6638111" y="2226688"/>
            <a:ext cx="3859878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lv-LV" sz="1200" b="1" dirty="0"/>
              <a:t>Biedrība “Latvijas ceļu būvētājs”, Biedrība “Latvijas Būvuzņēmēju partnerība”, Latvijas Būvkonstrukciju projektētāju asociācija (LBPA), Biedrība “Latvijas elektroenerģētiķu un </a:t>
            </a:r>
            <a:r>
              <a:rPr lang="lv-LV" sz="1200" b="1" dirty="0" err="1"/>
              <a:t>energobūvnieku</a:t>
            </a:r>
            <a:r>
              <a:rPr lang="lv-LV" sz="1200" b="1" dirty="0"/>
              <a:t> asociācija”, Latvijas Siltuma, Gāzes un Ūdens tehnoloģijas inženieru savienība, Finanšu ministrija, Ārvalstu investoru padome Latvijā, SEB banka, RISEBA augstskola</a:t>
            </a:r>
            <a:r>
              <a:rPr lang="lv-LV" sz="1200" dirty="0"/>
              <a:t>, SIA “ACB”, VAS “Latvijas valsts ceļi”, SIA "IRPU", IK “GAMA”, SIA “Ceļu būvniecības sabiedrība “IGATE”, SIA “OROCON”, SIA L.B.T.S., </a:t>
            </a:r>
            <a:r>
              <a:rPr lang="lv-LV" sz="1200" b="1" dirty="0"/>
              <a:t>Rīgas Tehniskā Universitāte, Latvijas Arhitektu Savienība, VAS ''Valsts nekustamie īpašumi'',</a:t>
            </a:r>
            <a:r>
              <a:rPr lang="lv-LV" sz="1200" dirty="0"/>
              <a:t> SIA “</a:t>
            </a:r>
            <a:r>
              <a:rPr lang="lv-LV" sz="1200" dirty="0" err="1"/>
              <a:t>Rigensi</a:t>
            </a:r>
            <a:r>
              <a:rPr lang="lv-LV" sz="1200" dirty="0"/>
              <a:t>”, SIA "</a:t>
            </a:r>
            <a:r>
              <a:rPr lang="lv-LV" sz="1200" dirty="0" err="1"/>
              <a:t>Baltic</a:t>
            </a:r>
            <a:r>
              <a:rPr lang="lv-LV" sz="1200" dirty="0"/>
              <a:t> </a:t>
            </a:r>
            <a:r>
              <a:rPr lang="lv-LV" sz="1200" dirty="0" err="1"/>
              <a:t>Construction</a:t>
            </a:r>
            <a:r>
              <a:rPr lang="lv-LV" sz="1200" dirty="0"/>
              <a:t> </a:t>
            </a:r>
            <a:r>
              <a:rPr lang="lv-LV" sz="1200" dirty="0" err="1"/>
              <a:t>Alliance</a:t>
            </a:r>
            <a:r>
              <a:rPr lang="lv-LV" sz="1200" dirty="0"/>
              <a:t>", SIA “Jēkabpils PMK”, SIA “</a:t>
            </a:r>
            <a:r>
              <a:rPr lang="lv-LV" sz="1200" dirty="0" err="1"/>
              <a:t>Baltic</a:t>
            </a:r>
            <a:r>
              <a:rPr lang="lv-LV" sz="1200" dirty="0"/>
              <a:t> </a:t>
            </a:r>
            <a:r>
              <a:rPr lang="lv-LV" sz="1200" dirty="0" err="1"/>
              <a:t>Construktion</a:t>
            </a:r>
            <a:r>
              <a:rPr lang="lv-LV" sz="1200" dirty="0"/>
              <a:t> </a:t>
            </a:r>
            <a:r>
              <a:rPr lang="lv-LV" sz="1200" dirty="0" err="1"/>
              <a:t>Consultancy</a:t>
            </a:r>
            <a:r>
              <a:rPr lang="lv-LV" sz="1200" dirty="0"/>
              <a:t>”, SIA “</a:t>
            </a:r>
            <a:r>
              <a:rPr lang="lv-LV" sz="1200" dirty="0" err="1"/>
              <a:t>Neverenc</a:t>
            </a:r>
            <a:r>
              <a:rPr lang="lv-LV" sz="1200" dirty="0"/>
              <a:t>”, SIA “REM PRO”, VAS “Latvijas dzelzceļš”, </a:t>
            </a:r>
            <a:r>
              <a:rPr lang="lv-LV" sz="1200" b="1" dirty="0"/>
              <a:t>VAS "Latvijas autoceļu uzturētājs", Akciju sabiedrība “LATVIJAS TILTI”, Latvijas Transporta attīstības un izglītības asociācija</a:t>
            </a:r>
            <a:r>
              <a:rPr lang="lv-LV" sz="1200" dirty="0"/>
              <a:t>, SIA "8 CBR", SIA CBF </a:t>
            </a:r>
            <a:r>
              <a:rPr lang="lv-LV" sz="1200" dirty="0" err="1"/>
              <a:t>Binders</a:t>
            </a:r>
            <a:r>
              <a:rPr lang="lv-LV" sz="1200" dirty="0"/>
              <a:t>, SIA “VIGILANTIAE”, SIA “</a:t>
            </a:r>
            <a:r>
              <a:rPr lang="lv-LV" sz="1200" dirty="0" err="1"/>
              <a:t>Strabag</a:t>
            </a:r>
            <a:r>
              <a:rPr lang="lv-LV" sz="1200" dirty="0"/>
              <a:t>” , SIA “JURIS ROZĪTE”, SIA BŪVINŽENIE RIS, SIA “Saldus ceļinieks” uzņēmumu grupa, </a:t>
            </a:r>
            <a:r>
              <a:rPr lang="lv-LV" sz="1200" b="1" dirty="0"/>
              <a:t>Latvijas būvinženieru savienība</a:t>
            </a:r>
            <a:r>
              <a:rPr lang="lv-LV" sz="1200" dirty="0"/>
              <a:t>, SIA </a:t>
            </a:r>
            <a:r>
              <a:rPr lang="lv-LV" sz="1200" dirty="0" err="1"/>
              <a:t>Citrus</a:t>
            </a:r>
            <a:r>
              <a:rPr lang="lv-LV" sz="1200" dirty="0"/>
              <a:t> </a:t>
            </a:r>
            <a:r>
              <a:rPr lang="lv-LV" sz="1200" dirty="0" err="1"/>
              <a:t>Solutions</a:t>
            </a:r>
            <a:r>
              <a:rPr lang="lv-LV" sz="1200" dirty="0"/>
              <a:t>, SIA “BAU ID”, SIA FILTER Latvia, SIA "Norma-S", SIA “Hektors”, SIA “Amatnieks”, SIA “</a:t>
            </a:r>
            <a:r>
              <a:rPr lang="lv-LV" sz="1200" dirty="0" err="1"/>
              <a:t>Newcom</a:t>
            </a:r>
            <a:r>
              <a:rPr lang="lv-LV" sz="1200" dirty="0"/>
              <a:t> </a:t>
            </a:r>
            <a:r>
              <a:rPr lang="lv-LV" sz="1200" dirty="0" err="1"/>
              <a:t>Construction</a:t>
            </a:r>
            <a:r>
              <a:rPr lang="lv-LV" sz="1200" dirty="0"/>
              <a:t>”, SIA “BIANT” , SIA “KORO BŪVE”, SIA “NOILLIM”, SIA “Grobiņas SPMK”, SIA “RIO”, SIA “A-</a:t>
            </a:r>
            <a:r>
              <a:rPr lang="lv-LV" sz="1200" dirty="0" err="1"/>
              <a:t>Land</a:t>
            </a:r>
            <a:r>
              <a:rPr lang="lv-LV" sz="1200" dirty="0"/>
              <a:t>”.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13646774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v-LV" b="1" dirty="0"/>
              <a:t>Kopsavilkums – būvniecības apjoma un izmaksu pieauguma prognozes 2020.-2024.gadam</a:t>
            </a:r>
            <a:endParaRPr lang="en-US" dirty="0"/>
          </a:p>
        </p:txBody>
      </p:sp>
      <p:graphicFrame>
        <p:nvGraphicFramePr>
          <p:cNvPr id="4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40434158"/>
              </p:ext>
            </p:extLst>
          </p:nvPr>
        </p:nvGraphicFramePr>
        <p:xfrm>
          <a:off x="838200" y="1993124"/>
          <a:ext cx="10515600" cy="16459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5257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8037">
                <a:tc gridSpan="2">
                  <a:txBody>
                    <a:bodyPr/>
                    <a:lstStyle/>
                    <a:p>
                      <a:pPr algn="ctr"/>
                      <a:r>
                        <a:rPr lang="lv-LV" sz="2400" dirty="0"/>
                        <a:t>prognozētas būvniecības produkcijas </a:t>
                      </a:r>
                      <a:r>
                        <a:rPr lang="lv-LV" sz="2400" dirty="0">
                          <a:solidFill>
                            <a:schemeClr val="tx1"/>
                          </a:solidFill>
                        </a:rPr>
                        <a:t>apjoma</a:t>
                      </a:r>
                      <a:r>
                        <a:rPr lang="lv-LV" sz="2400" dirty="0"/>
                        <a:t> izmaiņas </a:t>
                      </a:r>
                      <a:r>
                        <a:rPr lang="lv-LV" sz="2400" b="1" dirty="0">
                          <a:latin typeface="+mn-lt"/>
                        </a:rPr>
                        <a:t>2020.-2024.gadam</a:t>
                      </a:r>
                      <a:r>
                        <a:rPr lang="lv-LV" sz="2400" dirty="0"/>
                        <a:t> </a:t>
                      </a:r>
                      <a:endParaRPr lang="lv-LV" sz="2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lv-LV" sz="1800" dirty="0"/>
                        <a:t>Ekspertu</a:t>
                      </a:r>
                      <a:br>
                        <a:rPr lang="lv-LV" sz="1800" dirty="0"/>
                      </a:br>
                      <a:r>
                        <a:rPr lang="lv-LV" sz="1800" dirty="0"/>
                        <a:t>vidēji </a:t>
                      </a:r>
                      <a:r>
                        <a:rPr lang="lv-LV" sz="3200" dirty="0"/>
                        <a:t>+3,38% </a:t>
                      </a:r>
                      <a:r>
                        <a:rPr lang="lv-LV" sz="1800" dirty="0"/>
                        <a:t>gadā, </a:t>
                      </a:r>
                      <a:br>
                        <a:rPr lang="lv-LV" sz="1800" dirty="0"/>
                      </a:br>
                      <a:r>
                        <a:rPr lang="lv-LV" sz="1800" dirty="0"/>
                        <a:t>kopā +18,07% piecos gados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800" dirty="0"/>
                        <a:t>Kombinētā (ekspertu-statistiskā)</a:t>
                      </a:r>
                      <a:r>
                        <a:rPr lang="lv-LV" sz="1800" dirty="0">
                          <a:sym typeface="Wingdings" panose="05000000000000000000" pitchFamily="2" charset="2"/>
                        </a:rPr>
                        <a:t> </a:t>
                      </a:r>
                      <a:br>
                        <a:rPr lang="lv-LV" sz="1800" dirty="0">
                          <a:sym typeface="Wingdings" panose="05000000000000000000" pitchFamily="2" charset="2"/>
                        </a:rPr>
                      </a:br>
                      <a:r>
                        <a:rPr lang="lv-LV" sz="1800" dirty="0"/>
                        <a:t>vidēji </a:t>
                      </a:r>
                      <a:r>
                        <a:rPr lang="lv-LV" sz="3600" dirty="0"/>
                        <a:t>+4,30% </a:t>
                      </a:r>
                      <a:r>
                        <a:rPr lang="lv-LV" sz="1800" dirty="0"/>
                        <a:t>gadā, </a:t>
                      </a:r>
                      <a:br>
                        <a:rPr lang="lv-LV" sz="1800" dirty="0"/>
                      </a:br>
                      <a:r>
                        <a:rPr lang="lv-LV" sz="1800" dirty="0"/>
                        <a:t>kopā +23,44% piecos gados</a:t>
                      </a:r>
                      <a:endParaRPr lang="lv-LV" sz="1800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5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40779195"/>
              </p:ext>
            </p:extLst>
          </p:nvPr>
        </p:nvGraphicFramePr>
        <p:xfrm>
          <a:off x="838200" y="4138334"/>
          <a:ext cx="10515600" cy="16459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5257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lv-LV" sz="2400" dirty="0"/>
                        <a:t>prognozētas būvniecības </a:t>
                      </a:r>
                      <a:r>
                        <a:rPr lang="lv-LV" sz="2400" dirty="0">
                          <a:solidFill>
                            <a:schemeClr val="tx1"/>
                          </a:solidFill>
                        </a:rPr>
                        <a:t>izmaksu</a:t>
                      </a:r>
                      <a:r>
                        <a:rPr lang="lv-LV" sz="2400" dirty="0"/>
                        <a:t> izmaiņas </a:t>
                      </a:r>
                      <a:r>
                        <a:rPr lang="lv-LV" sz="2400" b="1" dirty="0">
                          <a:latin typeface="+mn-lt"/>
                        </a:rPr>
                        <a:t>2020.-2024.gadam</a:t>
                      </a:r>
                      <a:endParaRPr lang="lv-LV" sz="2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lv-LV" sz="1800" dirty="0"/>
                        <a:t>Ekspertu</a:t>
                      </a:r>
                      <a:br>
                        <a:rPr lang="lv-LV" sz="1800" dirty="0"/>
                      </a:br>
                      <a:r>
                        <a:rPr lang="lv-LV" sz="1800" dirty="0"/>
                        <a:t>vidēji </a:t>
                      </a:r>
                      <a:r>
                        <a:rPr lang="lv-LV" sz="3200" dirty="0"/>
                        <a:t>+3,64% </a:t>
                      </a:r>
                      <a:r>
                        <a:rPr lang="lv-LV" sz="1800" dirty="0"/>
                        <a:t>gadā, </a:t>
                      </a:r>
                      <a:br>
                        <a:rPr lang="lv-LV" sz="1800" dirty="0"/>
                      </a:br>
                      <a:r>
                        <a:rPr lang="lv-LV" sz="1800" dirty="0"/>
                        <a:t>kopā +19,55% piecos gados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800" dirty="0"/>
                        <a:t>Kombinētā (ekspertu-statistiskā)</a:t>
                      </a:r>
                      <a:r>
                        <a:rPr lang="lv-LV" sz="1800" dirty="0">
                          <a:sym typeface="Wingdings" panose="05000000000000000000" pitchFamily="2" charset="2"/>
                        </a:rPr>
                        <a:t> </a:t>
                      </a:r>
                      <a:br>
                        <a:rPr lang="lv-LV" sz="1800" dirty="0">
                          <a:sym typeface="Wingdings" panose="05000000000000000000" pitchFamily="2" charset="2"/>
                        </a:rPr>
                      </a:br>
                      <a:r>
                        <a:rPr lang="lv-LV" sz="1800" dirty="0"/>
                        <a:t>vidēji </a:t>
                      </a:r>
                      <a:r>
                        <a:rPr lang="lv-LV" sz="3600" dirty="0"/>
                        <a:t>+4,62</a:t>
                      </a:r>
                      <a:r>
                        <a:rPr lang="lv-LV" sz="3200" dirty="0"/>
                        <a:t>% </a:t>
                      </a:r>
                      <a:r>
                        <a:rPr lang="lv-LV" sz="1800" dirty="0"/>
                        <a:t>gadā, </a:t>
                      </a:r>
                      <a:br>
                        <a:rPr lang="lv-LV" sz="1800" dirty="0"/>
                      </a:br>
                      <a:r>
                        <a:rPr lang="lv-LV" sz="1800" dirty="0"/>
                        <a:t>kopā +25,33% piecos gados</a:t>
                      </a:r>
                      <a:endParaRPr lang="lv-LV" sz="1800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FD23FEBC-231F-4995-88A0-4C23D4198E96}"/>
              </a:ext>
            </a:extLst>
          </p:cNvPr>
          <p:cNvSpPr/>
          <p:nvPr/>
        </p:nvSpPr>
        <p:spPr>
          <a:xfrm>
            <a:off x="0" y="365125"/>
            <a:ext cx="12192000" cy="1316038"/>
          </a:xfrm>
          <a:prstGeom prst="rect">
            <a:avLst/>
          </a:prstGeom>
          <a:solidFill>
            <a:srgbClr val="5B9BD5">
              <a:alpha val="2313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F6F1FD1-9736-45E4-9C7A-83F22063A8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0353" y="6601073"/>
            <a:ext cx="870013" cy="165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52233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b="1" dirty="0"/>
              <a:t>Būvniecības produkcijas apjoma un izmaksu izmaiņu prognoze</a:t>
            </a:r>
            <a:endParaRPr lang="en-US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D3F061A-7060-4809-8AD6-7CD21F1C2070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713858"/>
            <a:ext cx="4851658" cy="2579756"/>
          </a:xfrm>
          <a:prstGeom prst="rect">
            <a:avLst/>
          </a:prstGeom>
          <a:noFill/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8AEE9BC-987F-4817-A99F-D6062E18F95F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6395" y="4282028"/>
            <a:ext cx="4851658" cy="2575972"/>
          </a:xfrm>
          <a:prstGeom prst="rect">
            <a:avLst/>
          </a:prstGeom>
          <a:noFill/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7FE77E3-8293-4AEC-8F64-CFB90226934D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9858" y="1704333"/>
            <a:ext cx="4851658" cy="2579756"/>
          </a:xfrm>
          <a:prstGeom prst="rect">
            <a:avLst/>
          </a:prstGeom>
          <a:noFill/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05EE018-3D43-4370-88CE-260E682011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0353" y="6601073"/>
            <a:ext cx="870013" cy="165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F27A3CF-284B-4AEE-89B2-BFA66C9ABDAC}"/>
              </a:ext>
            </a:extLst>
          </p:cNvPr>
          <p:cNvSpPr/>
          <p:nvPr/>
        </p:nvSpPr>
        <p:spPr>
          <a:xfrm>
            <a:off x="0" y="397820"/>
            <a:ext cx="12192000" cy="1316038"/>
          </a:xfrm>
          <a:prstGeom prst="rect">
            <a:avLst/>
          </a:prstGeom>
          <a:solidFill>
            <a:srgbClr val="5B9BD5">
              <a:alpha val="2313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15533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b="1" dirty="0"/>
              <a:t>Būvniecības produkcijas apjoma un izmaksu izmaiņu prognoze</a:t>
            </a:r>
            <a:endParaRPr lang="en-US" b="1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0945607"/>
              </p:ext>
            </p:extLst>
          </p:nvPr>
        </p:nvGraphicFramePr>
        <p:xfrm>
          <a:off x="1586953" y="1737029"/>
          <a:ext cx="8396657" cy="4135009"/>
        </p:xfrm>
        <a:graphic>
          <a:graphicData uri="http://schemas.openxmlformats.org/drawingml/2006/table">
            <a:tbl>
              <a:tblPr firstRow="1">
                <a:tableStyleId>{2D5ABB26-0587-4C30-8999-92F81FD0307C}</a:tableStyleId>
              </a:tblPr>
              <a:tblGrid>
                <a:gridCol w="909936">
                  <a:extLst>
                    <a:ext uri="{9D8B030D-6E8A-4147-A177-3AD203B41FA5}">
                      <a16:colId xmlns:a16="http://schemas.microsoft.com/office/drawing/2014/main" val="2293853064"/>
                    </a:ext>
                  </a:extLst>
                </a:gridCol>
                <a:gridCol w="765343">
                  <a:extLst>
                    <a:ext uri="{9D8B030D-6E8A-4147-A177-3AD203B41FA5}">
                      <a16:colId xmlns:a16="http://schemas.microsoft.com/office/drawing/2014/main" val="3296923446"/>
                    </a:ext>
                  </a:extLst>
                </a:gridCol>
                <a:gridCol w="931120">
                  <a:extLst>
                    <a:ext uri="{9D8B030D-6E8A-4147-A177-3AD203B41FA5}">
                      <a16:colId xmlns:a16="http://schemas.microsoft.com/office/drawing/2014/main" val="1214573569"/>
                    </a:ext>
                  </a:extLst>
                </a:gridCol>
                <a:gridCol w="839021">
                  <a:extLst>
                    <a:ext uri="{9D8B030D-6E8A-4147-A177-3AD203B41FA5}">
                      <a16:colId xmlns:a16="http://schemas.microsoft.com/office/drawing/2014/main" val="788412739"/>
                    </a:ext>
                  </a:extLst>
                </a:gridCol>
                <a:gridCol w="687057">
                  <a:extLst>
                    <a:ext uri="{9D8B030D-6E8A-4147-A177-3AD203B41FA5}">
                      <a16:colId xmlns:a16="http://schemas.microsoft.com/office/drawing/2014/main" val="3191907929"/>
                    </a:ext>
                  </a:extLst>
                </a:gridCol>
                <a:gridCol w="779156">
                  <a:extLst>
                    <a:ext uri="{9D8B030D-6E8A-4147-A177-3AD203B41FA5}">
                      <a16:colId xmlns:a16="http://schemas.microsoft.com/office/drawing/2014/main" val="3118473130"/>
                    </a:ext>
                  </a:extLst>
                </a:gridCol>
                <a:gridCol w="871256">
                  <a:extLst>
                    <a:ext uri="{9D8B030D-6E8A-4147-A177-3AD203B41FA5}">
                      <a16:colId xmlns:a16="http://schemas.microsoft.com/office/drawing/2014/main" val="1652092520"/>
                    </a:ext>
                  </a:extLst>
                </a:gridCol>
                <a:gridCol w="871256">
                  <a:extLst>
                    <a:ext uri="{9D8B030D-6E8A-4147-A177-3AD203B41FA5}">
                      <a16:colId xmlns:a16="http://schemas.microsoft.com/office/drawing/2014/main" val="2064214758"/>
                    </a:ext>
                  </a:extLst>
                </a:gridCol>
                <a:gridCol w="871256">
                  <a:extLst>
                    <a:ext uri="{9D8B030D-6E8A-4147-A177-3AD203B41FA5}">
                      <a16:colId xmlns:a16="http://schemas.microsoft.com/office/drawing/2014/main" val="436608812"/>
                    </a:ext>
                  </a:extLst>
                </a:gridCol>
                <a:gridCol w="871256">
                  <a:extLst>
                    <a:ext uri="{9D8B030D-6E8A-4147-A177-3AD203B41FA5}">
                      <a16:colId xmlns:a16="http://schemas.microsoft.com/office/drawing/2014/main" val="4058147226"/>
                    </a:ext>
                  </a:extLst>
                </a:gridCol>
              </a:tblGrid>
              <a:tr h="539725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v-LV" sz="1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2015.</a:t>
                      </a:r>
                      <a:endParaRPr lang="en-US" sz="18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v-LV" sz="1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2016.</a:t>
                      </a:r>
                      <a:endParaRPr lang="en-US" sz="18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v-LV" sz="1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2017.</a:t>
                      </a:r>
                      <a:endParaRPr lang="en-US" sz="18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v-LV" sz="1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2018.</a:t>
                      </a:r>
                      <a:endParaRPr lang="en-US" sz="18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v-LV" sz="1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2019.</a:t>
                      </a:r>
                      <a:endParaRPr lang="en-US" sz="18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v-LV" sz="1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2020.</a:t>
                      </a:r>
                      <a:endParaRPr lang="en-US" sz="18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v-LV" sz="1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2021.</a:t>
                      </a:r>
                      <a:endParaRPr lang="en-US" sz="18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v-LV" sz="1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2022.</a:t>
                      </a:r>
                      <a:endParaRPr lang="en-US" sz="18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v-LV" sz="1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2023.</a:t>
                      </a:r>
                      <a:endParaRPr lang="en-US" sz="18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v-LV" sz="1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2024.</a:t>
                      </a:r>
                      <a:endParaRPr lang="en-US" sz="18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748086140"/>
                  </a:ext>
                </a:extLst>
              </a:tr>
              <a:tr h="326844">
                <a:tc gridSpan="10"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v-LV" sz="1800" b="1" dirty="0">
                          <a:effectLst/>
                        </a:rPr>
                        <a:t>Būvniecības produkcijas </a:t>
                      </a:r>
                      <a:r>
                        <a:rPr lang="lv-LV" sz="1800" b="1" u="sng" dirty="0">
                          <a:effectLst/>
                        </a:rPr>
                        <a:t>apjoma</a:t>
                      </a:r>
                      <a:r>
                        <a:rPr lang="lv-LV" sz="1800" b="1" dirty="0">
                          <a:effectLst/>
                        </a:rPr>
                        <a:t> izmaiņas procentos pret iepriekšējo gadu</a:t>
                      </a:r>
                      <a:endParaRPr lang="en-US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4300909"/>
                  </a:ext>
                </a:extLst>
              </a:tr>
              <a:tr h="244773">
                <a:tc rowSpan="4"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v-LV" sz="1600">
                          <a:effectLst/>
                        </a:rPr>
                        <a:t>-0,6%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4"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v-LV" sz="1600">
                          <a:effectLst/>
                        </a:rPr>
                        <a:t>-6,6%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4"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v-LV" sz="1600" dirty="0">
                          <a:effectLst/>
                        </a:rPr>
                        <a:t>+18,6%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4"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v-LV" sz="1600" dirty="0">
                          <a:effectLst/>
                        </a:rPr>
                        <a:t>+21,9%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4"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v-LV" sz="1600" dirty="0">
                          <a:effectLst/>
                        </a:rPr>
                        <a:t>+2,9%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5"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v-LV" sz="1400">
                          <a:effectLst/>
                        </a:rPr>
                        <a:t>Vidējā ekspertu prognoze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8614461"/>
                  </a:ext>
                </a:extLst>
              </a:tr>
              <a:tr h="49062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v-LV" sz="1800" dirty="0">
                          <a:effectLst/>
                        </a:rPr>
                        <a:t>+0,4%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v-LV" sz="1800" dirty="0">
                          <a:effectLst/>
                        </a:rPr>
                        <a:t>+1,0%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v-LV" sz="1800" dirty="0">
                          <a:effectLst/>
                        </a:rPr>
                        <a:t>+4,3%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v-LV" sz="1800" dirty="0">
                          <a:effectLst/>
                        </a:rPr>
                        <a:t>+5,3%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v-LV" sz="1800" dirty="0">
                          <a:effectLst/>
                        </a:rPr>
                        <a:t>+6,1%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35989501"/>
                  </a:ext>
                </a:extLst>
              </a:tr>
              <a:tr h="24477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v-LV" sz="1400" dirty="0">
                          <a:effectLst/>
                        </a:rPr>
                        <a:t>Kombinētā (ekspertu-statistiskā) prognoze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2951668"/>
                  </a:ext>
                </a:extLst>
              </a:tr>
              <a:tr h="49062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lv-LV" sz="1800" dirty="0">
                          <a:effectLst/>
                        </a:rPr>
                        <a:t>+3,1%</a:t>
                      </a:r>
                      <a:endParaRPr lang="lv-LV" sz="2400" b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lv-LV" sz="1800" dirty="0">
                          <a:effectLst/>
                        </a:rPr>
                        <a:t>+3,3%</a:t>
                      </a:r>
                      <a:endParaRPr lang="lv-LV" sz="2400" b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lv-LV" sz="1800" dirty="0">
                          <a:effectLst/>
                        </a:rPr>
                        <a:t>+4,7%</a:t>
                      </a:r>
                      <a:endParaRPr lang="lv-LV" sz="2400" b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lv-LV" sz="1800" dirty="0">
                          <a:effectLst/>
                        </a:rPr>
                        <a:t>+5,1%</a:t>
                      </a:r>
                      <a:endParaRPr lang="lv-LV" sz="2400" b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lv-LV" sz="1800" dirty="0">
                          <a:effectLst/>
                        </a:rPr>
                        <a:t>+5,4%</a:t>
                      </a:r>
                      <a:endParaRPr lang="lv-LV" sz="2400" b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65803894"/>
                  </a:ext>
                </a:extLst>
              </a:tr>
              <a:tr h="326844">
                <a:tc gridSpan="10"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v-LV" sz="1800" b="1" dirty="0">
                          <a:effectLst/>
                        </a:rPr>
                        <a:t>Būvniecības </a:t>
                      </a:r>
                      <a:r>
                        <a:rPr lang="lv-LV" sz="1800" b="1" u="sng" dirty="0">
                          <a:effectLst/>
                        </a:rPr>
                        <a:t>izmaksu</a:t>
                      </a:r>
                      <a:r>
                        <a:rPr lang="lv-LV" sz="1800" b="1" dirty="0">
                          <a:effectLst/>
                        </a:rPr>
                        <a:t> izmaiņas procentos pret iepriekšējo gadu</a:t>
                      </a:r>
                      <a:endParaRPr lang="en-US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046164"/>
                  </a:ext>
                </a:extLst>
              </a:tr>
              <a:tr h="244773">
                <a:tc rowSpan="4"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v-LV" sz="1600" dirty="0">
                          <a:effectLst/>
                        </a:rPr>
                        <a:t>+0,1%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4"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v-LV" sz="1600" dirty="0">
                          <a:effectLst/>
                        </a:rPr>
                        <a:t>-0,5%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4"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v-LV" sz="1600" dirty="0">
                          <a:effectLst/>
                        </a:rPr>
                        <a:t>+1,9%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4"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v-LV" sz="1600" dirty="0">
                          <a:effectLst/>
                        </a:rPr>
                        <a:t>+4,4%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4"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v-LV" sz="1600" dirty="0">
                          <a:effectLst/>
                        </a:rPr>
                        <a:t>+4,1%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5"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v-LV" sz="1400" dirty="0">
                          <a:effectLst/>
                        </a:rPr>
                        <a:t>Vidējā ekspertu prognoze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7511313"/>
                  </a:ext>
                </a:extLst>
              </a:tr>
              <a:tr h="49062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v-LV" sz="1800" dirty="0">
                          <a:effectLst/>
                        </a:rPr>
                        <a:t>+0,6%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v-LV" sz="1800" dirty="0">
                          <a:effectLst/>
                        </a:rPr>
                        <a:t>+1,6%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v-LV" sz="1800" dirty="0">
                          <a:effectLst/>
                        </a:rPr>
                        <a:t>+4,4%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v-LV" sz="1800" dirty="0">
                          <a:effectLst/>
                        </a:rPr>
                        <a:t>+5,2%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v-LV" sz="1800" dirty="0">
                          <a:effectLst/>
                        </a:rPr>
                        <a:t>+6,6%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65844116"/>
                  </a:ext>
                </a:extLst>
              </a:tr>
              <a:tr h="24477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v-LV" sz="1400" dirty="0">
                          <a:effectLst/>
                        </a:rPr>
                        <a:t>Kombinētā (ekspertu-statistiskā) prognoze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164792"/>
                  </a:ext>
                </a:extLst>
              </a:tr>
              <a:tr h="49062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lv-LV" sz="1800" dirty="0">
                          <a:effectLst/>
                        </a:rPr>
                        <a:t>+2,7%</a:t>
                      </a:r>
                      <a:endParaRPr lang="lv-LV" sz="1800" b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lv-LV" sz="1800" dirty="0">
                          <a:effectLst/>
                        </a:rPr>
                        <a:t>+3,4%</a:t>
                      </a:r>
                      <a:endParaRPr lang="lv-LV" sz="1800" b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lv-LV" sz="1800" dirty="0">
                          <a:effectLst/>
                        </a:rPr>
                        <a:t>+5,0%</a:t>
                      </a:r>
                      <a:endParaRPr lang="lv-LV" sz="1800" b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lv-LV" sz="1800" dirty="0">
                          <a:effectLst/>
                        </a:rPr>
                        <a:t>+5,6%</a:t>
                      </a:r>
                      <a:endParaRPr lang="lv-LV" sz="1800" b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lv-LV" sz="1800" dirty="0">
                          <a:effectLst/>
                        </a:rPr>
                        <a:t>+6,5%</a:t>
                      </a:r>
                      <a:endParaRPr lang="lv-LV" sz="1800" b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42548378"/>
                  </a:ext>
                </a:extLst>
              </a:tr>
            </a:tbl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3A12A8D2-86C7-428D-872E-1E8AF4DCC3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0353" y="6601073"/>
            <a:ext cx="870013" cy="165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4F8C6C1-E2F5-4A9C-B1F0-A56DEAD3941E}"/>
              </a:ext>
            </a:extLst>
          </p:cNvPr>
          <p:cNvSpPr/>
          <p:nvPr/>
        </p:nvSpPr>
        <p:spPr>
          <a:xfrm>
            <a:off x="0" y="369887"/>
            <a:ext cx="12192000" cy="1316038"/>
          </a:xfrm>
          <a:prstGeom prst="rect">
            <a:avLst/>
          </a:prstGeom>
          <a:solidFill>
            <a:srgbClr val="5B9BD5">
              <a:alpha val="2313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51201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b="1" dirty="0"/>
              <a:t>Būvniecības produkcijas apjoma un izmaksu  izmaiņas pa apakšnozarēm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83232706"/>
              </p:ext>
            </p:extLst>
          </p:nvPr>
        </p:nvGraphicFramePr>
        <p:xfrm>
          <a:off x="359253" y="1995232"/>
          <a:ext cx="5498508" cy="4128834"/>
        </p:xfrm>
        <a:graphic>
          <a:graphicData uri="http://schemas.openxmlformats.org/drawingml/2006/table">
            <a:tbl>
              <a:tblPr firstRow="1">
                <a:tableStyleId>{2D5ABB26-0587-4C30-8999-92F81FD0307C}</a:tableStyleId>
              </a:tblPr>
              <a:tblGrid>
                <a:gridCol w="1604018">
                  <a:extLst>
                    <a:ext uri="{9D8B030D-6E8A-4147-A177-3AD203B41FA5}">
                      <a16:colId xmlns:a16="http://schemas.microsoft.com/office/drawing/2014/main" val="2344379900"/>
                    </a:ext>
                  </a:extLst>
                </a:gridCol>
                <a:gridCol w="778898">
                  <a:extLst>
                    <a:ext uri="{9D8B030D-6E8A-4147-A177-3AD203B41FA5}">
                      <a16:colId xmlns:a16="http://schemas.microsoft.com/office/drawing/2014/main" val="299789438"/>
                    </a:ext>
                  </a:extLst>
                </a:gridCol>
                <a:gridCol w="778898">
                  <a:extLst>
                    <a:ext uri="{9D8B030D-6E8A-4147-A177-3AD203B41FA5}">
                      <a16:colId xmlns:a16="http://schemas.microsoft.com/office/drawing/2014/main" val="3301355309"/>
                    </a:ext>
                  </a:extLst>
                </a:gridCol>
                <a:gridCol w="778898">
                  <a:extLst>
                    <a:ext uri="{9D8B030D-6E8A-4147-A177-3AD203B41FA5}">
                      <a16:colId xmlns:a16="http://schemas.microsoft.com/office/drawing/2014/main" val="2178254899"/>
                    </a:ext>
                  </a:extLst>
                </a:gridCol>
                <a:gridCol w="778898">
                  <a:extLst>
                    <a:ext uri="{9D8B030D-6E8A-4147-A177-3AD203B41FA5}">
                      <a16:colId xmlns:a16="http://schemas.microsoft.com/office/drawing/2014/main" val="3877344401"/>
                    </a:ext>
                  </a:extLst>
                </a:gridCol>
                <a:gridCol w="778898">
                  <a:extLst>
                    <a:ext uri="{9D8B030D-6E8A-4147-A177-3AD203B41FA5}">
                      <a16:colId xmlns:a16="http://schemas.microsoft.com/office/drawing/2014/main" val="3432257056"/>
                    </a:ext>
                  </a:extLst>
                </a:gridCol>
              </a:tblGrid>
              <a:tr h="389693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v-LV" sz="1400" b="1" dirty="0">
                          <a:effectLst/>
                        </a:rPr>
                        <a:t> Apjoma izmaiņas</a:t>
                      </a:r>
                      <a:endParaRPr lang="en-US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v-LV" sz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2020.</a:t>
                      </a:r>
                      <a:endParaRPr lang="en-US" sz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v-LV" sz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2021.</a:t>
                      </a:r>
                      <a:endParaRPr lang="en-US" sz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v-LV" sz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2022.</a:t>
                      </a:r>
                      <a:endParaRPr lang="en-US" sz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v-LV" sz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2023.</a:t>
                      </a:r>
                      <a:endParaRPr lang="en-US" sz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v-LV" sz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2024.</a:t>
                      </a:r>
                      <a:endParaRPr lang="en-US" sz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51205589"/>
                  </a:ext>
                </a:extLst>
              </a:tr>
              <a:tr h="534163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v-LV" sz="1200" dirty="0">
                          <a:effectLst/>
                        </a:rPr>
                        <a:t>Dzīvojamo ēku būvniecība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v-LV" sz="1800" dirty="0">
                          <a:effectLst/>
                        </a:rPr>
                        <a:t>-0,4</a:t>
                      </a:r>
                      <a:endParaRPr lang="en-US" sz="1800" b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v-LV" sz="1800" dirty="0">
                          <a:effectLst/>
                        </a:rPr>
                        <a:t>-3,0</a:t>
                      </a:r>
                      <a:endParaRPr lang="en-US" sz="1800" b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v-LV" sz="1800" dirty="0">
                          <a:effectLst/>
                        </a:rPr>
                        <a:t>+0,6</a:t>
                      </a:r>
                      <a:endParaRPr lang="en-US" sz="1800" b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v-LV" sz="1800" dirty="0">
                          <a:effectLst/>
                        </a:rPr>
                        <a:t>+4,6</a:t>
                      </a:r>
                      <a:endParaRPr lang="en-US" sz="1800" b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v-LV" sz="1800" dirty="0">
                          <a:effectLst/>
                        </a:rPr>
                        <a:t>+6,0</a:t>
                      </a:r>
                      <a:endParaRPr lang="en-US" sz="1800" b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89432866"/>
                  </a:ext>
                </a:extLst>
              </a:tr>
              <a:tr h="534163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v-LV" sz="1200" dirty="0">
                          <a:effectLst/>
                        </a:rPr>
                        <a:t>Nedzīvojamo ēku būvniecība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v-LV" sz="1800" dirty="0">
                          <a:effectLst/>
                        </a:rPr>
                        <a:t>-1,5</a:t>
                      </a:r>
                      <a:endParaRPr lang="en-US" sz="1800" b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v-LV" sz="1800" dirty="0">
                          <a:effectLst/>
                        </a:rPr>
                        <a:t>-2,3</a:t>
                      </a:r>
                      <a:endParaRPr lang="en-US" sz="1800" b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v-LV" sz="1800" dirty="0">
                          <a:effectLst/>
                        </a:rPr>
                        <a:t>+0,3</a:t>
                      </a:r>
                      <a:endParaRPr lang="en-US" sz="1800" b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v-LV" sz="1800" dirty="0">
                          <a:effectLst/>
                        </a:rPr>
                        <a:t>+2,2</a:t>
                      </a:r>
                      <a:endParaRPr lang="en-US" sz="1800" b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v-LV" sz="1800" dirty="0">
                          <a:effectLst/>
                        </a:rPr>
                        <a:t>+2,2</a:t>
                      </a:r>
                      <a:endParaRPr lang="en-US" sz="1800" b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71744991"/>
                  </a:ext>
                </a:extLst>
              </a:tr>
              <a:tr h="534163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v-LV" sz="1200" dirty="0">
                          <a:effectLst/>
                        </a:rPr>
                        <a:t>Ceļu un maģistrāļu būvniecība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v-LV" sz="1800" dirty="0">
                          <a:effectLst/>
                        </a:rPr>
                        <a:t>+6,3</a:t>
                      </a:r>
                      <a:endParaRPr lang="en-US" sz="1800" b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v-LV" sz="1800" dirty="0">
                          <a:effectLst/>
                        </a:rPr>
                        <a:t>+3,5</a:t>
                      </a:r>
                      <a:endParaRPr lang="en-US" sz="1800" b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v-LV" sz="1800" dirty="0">
                          <a:effectLst/>
                        </a:rPr>
                        <a:t>+9,4</a:t>
                      </a:r>
                      <a:endParaRPr lang="en-US" sz="1800" b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v-LV" sz="1800" dirty="0">
                          <a:effectLst/>
                        </a:rPr>
                        <a:t>+7,5</a:t>
                      </a:r>
                      <a:endParaRPr lang="en-US" sz="1800" b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v-LV" sz="1800" dirty="0">
                          <a:effectLst/>
                        </a:rPr>
                        <a:t>+4,4</a:t>
                      </a:r>
                      <a:endParaRPr lang="en-US" sz="1800" b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73321870"/>
                  </a:ext>
                </a:extLst>
              </a:tr>
              <a:tr h="534163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v-LV" sz="1200" dirty="0">
                          <a:effectLst/>
                        </a:rPr>
                        <a:t>Dzelzceļu būvniecība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v-LV" sz="1800" dirty="0">
                          <a:effectLst/>
                        </a:rPr>
                        <a:t>+1,0</a:t>
                      </a:r>
                      <a:endParaRPr lang="en-US" sz="1800" b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v-LV" sz="1800" dirty="0">
                          <a:effectLst/>
                        </a:rPr>
                        <a:t>+19,3</a:t>
                      </a:r>
                      <a:endParaRPr lang="en-US" sz="1800" b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v-LV" sz="1800" dirty="0">
                          <a:effectLst/>
                        </a:rPr>
                        <a:t>+55,8</a:t>
                      </a:r>
                      <a:endParaRPr lang="en-US" sz="1800" b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v-LV" sz="1800" dirty="0">
                          <a:effectLst/>
                        </a:rPr>
                        <a:t>+30,8</a:t>
                      </a:r>
                      <a:endParaRPr lang="en-US" sz="1800" b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v-LV" sz="1800" dirty="0">
                          <a:effectLst/>
                        </a:rPr>
                        <a:t>+5,8</a:t>
                      </a:r>
                      <a:endParaRPr lang="en-US" sz="1800" b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19429932"/>
                  </a:ext>
                </a:extLst>
              </a:tr>
              <a:tr h="534163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v-LV" sz="1200" dirty="0">
                          <a:effectLst/>
                        </a:rPr>
                        <a:t>Tiltu un tuneļu būvniecība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v-LV" sz="1800" dirty="0">
                          <a:effectLst/>
                        </a:rPr>
                        <a:t>+9,7</a:t>
                      </a:r>
                      <a:endParaRPr lang="en-US" sz="1800" b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v-LV" sz="1800" dirty="0">
                          <a:effectLst/>
                        </a:rPr>
                        <a:t>+8,7</a:t>
                      </a:r>
                      <a:endParaRPr lang="en-US" sz="1800" b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v-LV" sz="1800" dirty="0">
                          <a:effectLst/>
                        </a:rPr>
                        <a:t>+6,7</a:t>
                      </a:r>
                      <a:endParaRPr lang="en-US" sz="1800" b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v-LV" sz="1800" dirty="0">
                          <a:effectLst/>
                        </a:rPr>
                        <a:t>+4,9</a:t>
                      </a:r>
                      <a:endParaRPr lang="en-US" sz="1800" b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v-LV" sz="1800" dirty="0">
                          <a:effectLst/>
                        </a:rPr>
                        <a:t>+3,9</a:t>
                      </a:r>
                      <a:endParaRPr lang="en-US" sz="1800" b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48436918"/>
                  </a:ext>
                </a:extLst>
              </a:tr>
              <a:tr h="534163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v-LV" sz="1200" dirty="0">
                          <a:effectLst/>
                        </a:rPr>
                        <a:t>Pilsētas  infrastruktūras objektu būvniecība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v-LV" sz="1800" dirty="0">
                          <a:effectLst/>
                        </a:rPr>
                        <a:t>-0,7</a:t>
                      </a:r>
                      <a:endParaRPr lang="en-US" sz="1800" b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v-LV" sz="1800" dirty="0">
                          <a:effectLst/>
                        </a:rPr>
                        <a:t>+2,2</a:t>
                      </a:r>
                      <a:endParaRPr lang="en-US" sz="1800" b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v-LV" sz="1800" dirty="0">
                          <a:effectLst/>
                        </a:rPr>
                        <a:t>+6,2</a:t>
                      </a:r>
                      <a:endParaRPr lang="en-US" sz="1800" b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v-LV" sz="1800" dirty="0">
                          <a:effectLst/>
                        </a:rPr>
                        <a:t>+8,5</a:t>
                      </a:r>
                      <a:endParaRPr lang="en-US" sz="1800" b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v-LV" sz="1800" dirty="0">
                          <a:effectLst/>
                        </a:rPr>
                        <a:t>+5,7</a:t>
                      </a:r>
                      <a:endParaRPr lang="en-US" sz="1800" b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24791012"/>
                  </a:ext>
                </a:extLst>
              </a:tr>
              <a:tr h="534163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v-LV" sz="1200" dirty="0">
                          <a:effectLst/>
                        </a:rPr>
                        <a:t>Pārējā inženierbūvniecība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v-LV" sz="1800" dirty="0">
                          <a:effectLst/>
                        </a:rPr>
                        <a:t>-11,1</a:t>
                      </a:r>
                      <a:endParaRPr lang="en-US" sz="1800" b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v-LV" sz="1800" dirty="0">
                          <a:effectLst/>
                        </a:rPr>
                        <a:t>-0,5</a:t>
                      </a:r>
                      <a:endParaRPr lang="en-US" sz="1800" b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v-LV" sz="1800" dirty="0">
                          <a:effectLst/>
                        </a:rPr>
                        <a:t>+10,4</a:t>
                      </a:r>
                      <a:endParaRPr lang="en-US" sz="1800" b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v-LV" sz="1800" dirty="0">
                          <a:effectLst/>
                        </a:rPr>
                        <a:t>+4,9</a:t>
                      </a:r>
                      <a:endParaRPr lang="en-US" sz="1800" b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v-LV" sz="1800" dirty="0">
                          <a:effectLst/>
                        </a:rPr>
                        <a:t>+8,6</a:t>
                      </a:r>
                      <a:endParaRPr lang="en-US" sz="1800" b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9059209"/>
                  </a:ext>
                </a:extLst>
              </a:tr>
            </a:tbl>
          </a:graphicData>
        </a:graphic>
      </p:graphicFrame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14242998"/>
              </p:ext>
            </p:extLst>
          </p:nvPr>
        </p:nvGraphicFramePr>
        <p:xfrm>
          <a:off x="6218706" y="1995232"/>
          <a:ext cx="5354169" cy="4128833"/>
        </p:xfrm>
        <a:graphic>
          <a:graphicData uri="http://schemas.openxmlformats.org/drawingml/2006/table">
            <a:tbl>
              <a:tblPr firstRow="1">
                <a:tableStyleId>{2D5ABB26-0587-4C30-8999-92F81FD0307C}</a:tableStyleId>
              </a:tblPr>
              <a:tblGrid>
                <a:gridCol w="1601319">
                  <a:extLst>
                    <a:ext uri="{9D8B030D-6E8A-4147-A177-3AD203B41FA5}">
                      <a16:colId xmlns:a16="http://schemas.microsoft.com/office/drawing/2014/main" val="2344379900"/>
                    </a:ext>
                  </a:extLst>
                </a:gridCol>
                <a:gridCol w="750570">
                  <a:extLst>
                    <a:ext uri="{9D8B030D-6E8A-4147-A177-3AD203B41FA5}">
                      <a16:colId xmlns:a16="http://schemas.microsoft.com/office/drawing/2014/main" val="299789438"/>
                    </a:ext>
                  </a:extLst>
                </a:gridCol>
                <a:gridCol w="750570">
                  <a:extLst>
                    <a:ext uri="{9D8B030D-6E8A-4147-A177-3AD203B41FA5}">
                      <a16:colId xmlns:a16="http://schemas.microsoft.com/office/drawing/2014/main" val="3301355309"/>
                    </a:ext>
                  </a:extLst>
                </a:gridCol>
                <a:gridCol w="750570">
                  <a:extLst>
                    <a:ext uri="{9D8B030D-6E8A-4147-A177-3AD203B41FA5}">
                      <a16:colId xmlns:a16="http://schemas.microsoft.com/office/drawing/2014/main" val="2178254899"/>
                    </a:ext>
                  </a:extLst>
                </a:gridCol>
                <a:gridCol w="750570">
                  <a:extLst>
                    <a:ext uri="{9D8B030D-6E8A-4147-A177-3AD203B41FA5}">
                      <a16:colId xmlns:a16="http://schemas.microsoft.com/office/drawing/2014/main" val="3877344401"/>
                    </a:ext>
                  </a:extLst>
                </a:gridCol>
                <a:gridCol w="750570">
                  <a:extLst>
                    <a:ext uri="{9D8B030D-6E8A-4147-A177-3AD203B41FA5}">
                      <a16:colId xmlns:a16="http://schemas.microsoft.com/office/drawing/2014/main" val="3432257056"/>
                    </a:ext>
                  </a:extLst>
                </a:gridCol>
              </a:tblGrid>
              <a:tr h="356092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v-LV" sz="1400" b="1" dirty="0">
                          <a:effectLst/>
                        </a:rPr>
                        <a:t> Izmaksu izmaiņas</a:t>
                      </a:r>
                      <a:endParaRPr lang="en-US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v-LV" sz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2020.</a:t>
                      </a:r>
                      <a:endParaRPr lang="en-US" sz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v-LV" sz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2021.</a:t>
                      </a:r>
                      <a:endParaRPr lang="en-US" sz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v-LV" sz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2022.</a:t>
                      </a:r>
                      <a:endParaRPr lang="en-US" sz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v-LV" sz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2023.</a:t>
                      </a:r>
                      <a:endParaRPr lang="en-US" sz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v-LV" sz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2024.</a:t>
                      </a:r>
                      <a:endParaRPr lang="en-US" sz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51205589"/>
                  </a:ext>
                </a:extLst>
              </a:tr>
              <a:tr h="538963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v-LV" sz="1200" dirty="0">
                          <a:effectLst/>
                        </a:rPr>
                        <a:t>Dzīvojamo ēku būvniecība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v-LV" sz="1800" dirty="0">
                          <a:effectLst/>
                        </a:rPr>
                        <a:t>-0,5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v-LV" sz="1800" dirty="0">
                          <a:effectLst/>
                        </a:rPr>
                        <a:t>+0,8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v-LV" sz="1800" dirty="0">
                          <a:effectLst/>
                        </a:rPr>
                        <a:t>+2,6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v-LV" sz="1800" dirty="0">
                          <a:effectLst/>
                        </a:rPr>
                        <a:t>+4,6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v-LV" sz="1800" dirty="0">
                          <a:effectLst/>
                        </a:rPr>
                        <a:t>+5,7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89432866"/>
                  </a:ext>
                </a:extLst>
              </a:tr>
              <a:tr h="538963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v-LV" sz="1200" dirty="0">
                          <a:effectLst/>
                        </a:rPr>
                        <a:t>Nedzīvojamo ēku būvniecība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v-LV" sz="1800" dirty="0">
                          <a:effectLst/>
                        </a:rPr>
                        <a:t>-1,2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v-LV" sz="1800" dirty="0">
                          <a:effectLst/>
                        </a:rPr>
                        <a:t>-0,3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v-LV" sz="1800" dirty="0">
                          <a:effectLst/>
                        </a:rPr>
                        <a:t>+2,6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v-LV" sz="1800" dirty="0">
                          <a:effectLst/>
                        </a:rPr>
                        <a:t>+3,9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v-LV" sz="1800" dirty="0">
                          <a:effectLst/>
                        </a:rPr>
                        <a:t>+4,0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71744991"/>
                  </a:ext>
                </a:extLst>
              </a:tr>
              <a:tr h="538963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v-LV" sz="1200" dirty="0">
                          <a:effectLst/>
                        </a:rPr>
                        <a:t>Ceļu un maģistrāļu būvniecība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v-LV" sz="1800" dirty="0">
                          <a:effectLst/>
                        </a:rPr>
                        <a:t>-8,5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v-LV" sz="1800" dirty="0">
                          <a:effectLst/>
                        </a:rPr>
                        <a:t>+0,1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v-LV" sz="1800" dirty="0">
                          <a:effectLst/>
                        </a:rPr>
                        <a:t>+2,5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v-LV" sz="1800" dirty="0">
                          <a:effectLst/>
                        </a:rPr>
                        <a:t>+4,5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v-LV" sz="1800" dirty="0">
                          <a:effectLst/>
                        </a:rPr>
                        <a:t>+6,9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73321870"/>
                  </a:ext>
                </a:extLst>
              </a:tr>
              <a:tr h="538963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v-LV" sz="1200" dirty="0">
                          <a:effectLst/>
                        </a:rPr>
                        <a:t>Dzelzceļu būvniecība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v-LV" sz="1800" dirty="0">
                          <a:effectLst/>
                        </a:rPr>
                        <a:t>+1,0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v-LV" sz="1800" dirty="0">
                          <a:effectLst/>
                        </a:rPr>
                        <a:t>+6,0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v-LV" sz="1800" dirty="0">
                          <a:effectLst/>
                        </a:rPr>
                        <a:t>+5,5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v-LV" sz="1800" dirty="0">
                          <a:effectLst/>
                        </a:rPr>
                        <a:t>+4,5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v-LV" sz="1800" dirty="0">
                          <a:effectLst/>
                        </a:rPr>
                        <a:t>+2,5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19429932"/>
                  </a:ext>
                </a:extLst>
              </a:tr>
              <a:tr h="538963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v-LV" sz="1200">
                          <a:effectLst/>
                        </a:rPr>
                        <a:t>Tiltu un tuneļu būvniecība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v-LV" sz="1800" dirty="0">
                          <a:effectLst/>
                        </a:rPr>
                        <a:t>+1,6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v-LV" sz="1800" dirty="0">
                          <a:effectLst/>
                        </a:rPr>
                        <a:t>+5,0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v-LV" sz="1800" dirty="0">
                          <a:effectLst/>
                        </a:rPr>
                        <a:t>+6,6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v-LV" sz="1800" dirty="0">
                          <a:effectLst/>
                        </a:rPr>
                        <a:t>+6,6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v-LV" sz="1800" dirty="0">
                          <a:effectLst/>
                        </a:rPr>
                        <a:t>+6,6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48436918"/>
                  </a:ext>
                </a:extLst>
              </a:tr>
              <a:tr h="538963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v-LV" sz="1200" dirty="0">
                          <a:effectLst/>
                        </a:rPr>
                        <a:t>Pilsētas  infrastruktūras objektu būvniecība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v-LV" sz="1800" dirty="0">
                          <a:effectLst/>
                        </a:rPr>
                        <a:t>+2,7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v-LV" sz="1800" dirty="0">
                          <a:effectLst/>
                        </a:rPr>
                        <a:t>+3,3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v-LV" sz="1800" dirty="0">
                          <a:effectLst/>
                        </a:rPr>
                        <a:t>+4,8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v-LV" sz="1800" dirty="0">
                          <a:effectLst/>
                        </a:rPr>
                        <a:t>+4,3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v-LV" sz="1800" dirty="0">
                          <a:effectLst/>
                        </a:rPr>
                        <a:t>+4,0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24791012"/>
                  </a:ext>
                </a:extLst>
              </a:tr>
              <a:tr h="538963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v-LV" sz="1200" dirty="0">
                          <a:effectLst/>
                        </a:rPr>
                        <a:t>Pārējā inženierbūvniecība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v-LV" sz="1800" dirty="0">
                          <a:effectLst/>
                        </a:rPr>
                        <a:t>+0,7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v-LV" sz="1800" dirty="0">
                          <a:effectLst/>
                        </a:rPr>
                        <a:t>+5,0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v-LV" sz="1800" dirty="0">
                          <a:effectLst/>
                        </a:rPr>
                        <a:t>+4,1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v-LV" sz="1800" dirty="0">
                          <a:effectLst/>
                        </a:rPr>
                        <a:t>+4,3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v-LV" sz="1800" dirty="0">
                          <a:effectLst/>
                        </a:rPr>
                        <a:t>+5,1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9059209"/>
                  </a:ext>
                </a:extLst>
              </a:tr>
            </a:tbl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59F80DF8-8561-4F62-A869-B4B893CB1CC5}"/>
              </a:ext>
            </a:extLst>
          </p:cNvPr>
          <p:cNvSpPr/>
          <p:nvPr/>
        </p:nvSpPr>
        <p:spPr>
          <a:xfrm>
            <a:off x="0" y="393058"/>
            <a:ext cx="12192000" cy="1316038"/>
          </a:xfrm>
          <a:prstGeom prst="rect">
            <a:avLst/>
          </a:prstGeom>
          <a:solidFill>
            <a:srgbClr val="5B9BD5">
              <a:alpha val="2313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9399B7E-9E75-43D7-B5EC-CB4EED5AB4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0353" y="6601073"/>
            <a:ext cx="870013" cy="165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92425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b="1" dirty="0"/>
              <a:t>Būvniecības produkcijas izmaksu izmaiņu prognoze pa resursu veidiem</a:t>
            </a:r>
            <a:endParaRPr lang="en-US" b="1" dirty="0"/>
          </a:p>
        </p:txBody>
      </p:sp>
      <p:grpSp>
        <p:nvGrpSpPr>
          <p:cNvPr id="5" name="Group 4"/>
          <p:cNvGrpSpPr/>
          <p:nvPr/>
        </p:nvGrpSpPr>
        <p:grpSpPr>
          <a:xfrm>
            <a:off x="1333545" y="1690688"/>
            <a:ext cx="9311845" cy="4665652"/>
            <a:chOff x="527636" y="1122205"/>
            <a:chExt cx="11546840" cy="5785485"/>
          </a:xfrm>
        </p:grpSpPr>
        <p:pic>
          <p:nvPicPr>
            <p:cNvPr id="9" name="Picture 8"/>
            <p:cNvPicPr/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7636" y="1122205"/>
              <a:ext cx="5773420" cy="2889885"/>
            </a:xfrm>
            <a:prstGeom prst="rect">
              <a:avLst/>
            </a:prstGeom>
            <a:noFill/>
          </p:spPr>
        </p:pic>
        <p:pic>
          <p:nvPicPr>
            <p:cNvPr id="10" name="Picture 9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01056" y="1122205"/>
              <a:ext cx="5773420" cy="2889885"/>
            </a:xfrm>
            <a:prstGeom prst="rect">
              <a:avLst/>
            </a:prstGeom>
            <a:noFill/>
          </p:spPr>
        </p:pic>
        <p:pic>
          <p:nvPicPr>
            <p:cNvPr id="11" name="Picture 10"/>
            <p:cNvPicPr/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7636" y="4012090"/>
              <a:ext cx="5773420" cy="2895600"/>
            </a:xfrm>
            <a:prstGeom prst="rect">
              <a:avLst/>
            </a:prstGeom>
            <a:noFill/>
          </p:spPr>
        </p:pic>
        <p:pic>
          <p:nvPicPr>
            <p:cNvPr id="12" name="Picture 11"/>
            <p:cNvPicPr/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01056" y="4012090"/>
              <a:ext cx="5773420" cy="2895600"/>
            </a:xfrm>
            <a:prstGeom prst="rect">
              <a:avLst/>
            </a:prstGeom>
            <a:noFill/>
          </p:spPr>
        </p:pic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BD5CD8DC-DB44-46CE-B216-D67171E27A29}"/>
              </a:ext>
            </a:extLst>
          </p:cNvPr>
          <p:cNvSpPr/>
          <p:nvPr/>
        </p:nvSpPr>
        <p:spPr>
          <a:xfrm>
            <a:off x="0" y="365125"/>
            <a:ext cx="12192000" cy="1316038"/>
          </a:xfrm>
          <a:prstGeom prst="rect">
            <a:avLst/>
          </a:prstGeom>
          <a:solidFill>
            <a:srgbClr val="5B9BD5">
              <a:alpha val="2313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FFE8396-A6AD-4E61-92B1-EF4317329D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0353" y="6601073"/>
            <a:ext cx="870013" cy="165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66977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25642D6A479364195DD3602FE85FA57" ma:contentTypeVersion="13" ma:contentTypeDescription="Create a new document." ma:contentTypeScope="" ma:versionID="3a2239a0864378d4e95fc7de971340f6">
  <xsd:schema xmlns:xsd="http://www.w3.org/2001/XMLSchema" xmlns:xs="http://www.w3.org/2001/XMLSchema" xmlns:p="http://schemas.microsoft.com/office/2006/metadata/properties" xmlns:ns3="b0b72c74-e81c-4017-a30f-3b673fea7c71" xmlns:ns4="3a589f37-6307-4d4a-a0f0-a451993912ad" targetNamespace="http://schemas.microsoft.com/office/2006/metadata/properties" ma:root="true" ma:fieldsID="241458304222ad4e484c90c89dadeb3e" ns3:_="" ns4:_="">
    <xsd:import namespace="b0b72c74-e81c-4017-a30f-3b673fea7c71"/>
    <xsd:import namespace="3a589f37-6307-4d4a-a0f0-a451993912ad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GenerationTime" minOccurs="0"/>
                <xsd:element ref="ns4:MediaServiceEventHashCode" minOccurs="0"/>
                <xsd:element ref="ns4:MediaServiceLocation" minOccurs="0"/>
                <xsd:element ref="ns4:MediaServiceOCR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0b72c74-e81c-4017-a30f-3b673fea7c71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a589f37-6307-4d4a-a0f0-a451993912a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DFE030E-020A-42BB-AD4A-7C937190CC3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246067A-852E-4DB2-B165-9F8F93668F1A}">
  <ds:schemaRefs>
    <ds:schemaRef ds:uri="http://purl.org/dc/terms/"/>
    <ds:schemaRef ds:uri="b0b72c74-e81c-4017-a30f-3b673fea7c71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3a589f37-6307-4d4a-a0f0-a451993912ad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3F8B5E79-6770-4C27-A4A7-69185B493AB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0b72c74-e81c-4017-a30f-3b673fea7c71"/>
    <ds:schemaRef ds:uri="3a589f37-6307-4d4a-a0f0-a451993912a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2268</Words>
  <Application>Microsoft Office PowerPoint</Application>
  <PresentationFormat>Widescreen</PresentationFormat>
  <Paragraphs>457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4" baseType="lpstr">
      <vt:lpstr>Arial</vt:lpstr>
      <vt:lpstr>Calibri</vt:lpstr>
      <vt:lpstr>Calibri Light</vt:lpstr>
      <vt:lpstr>Times New Roman</vt:lpstr>
      <vt:lpstr>Wingdings</vt:lpstr>
      <vt:lpstr>Office Theme</vt:lpstr>
      <vt:lpstr>PowerPoint Presentation</vt:lpstr>
      <vt:lpstr>Pētījums par prognozētām izmaiņām darbaspēka un būvmateriālu  izmaksās būvniecības nozarē Latvijā 2020.-2024.</vt:lpstr>
      <vt:lpstr>Datu vākšanas, datu ekstrapolācijas, ekspertvērtējumu apkopošanas un prognožu variantu izstrādes shēma</vt:lpstr>
      <vt:lpstr>Ekspertu iesaiste</vt:lpstr>
      <vt:lpstr>Kopsavilkums – būvniecības apjoma un izmaksu pieauguma prognozes 2020.-2024.gadam</vt:lpstr>
      <vt:lpstr>Būvniecības produkcijas apjoma un izmaksu izmaiņu prognoze</vt:lpstr>
      <vt:lpstr>Būvniecības produkcijas apjoma un izmaksu izmaiņu prognoze</vt:lpstr>
      <vt:lpstr>Būvniecības produkcijas apjoma un izmaksu  izmaiņas pa apakšnozarēm</vt:lpstr>
      <vt:lpstr>Būvniecības produkcijas izmaksu izmaiņu prognoze pa resursu veidiem</vt:lpstr>
      <vt:lpstr>Kopsavilkums –  prognozes pa resursu veidiem 2020.-2024.gads</vt:lpstr>
      <vt:lpstr>Būvniecības produkcijas izmaksu izmaiņu prognoze pa resursu veidiem</vt:lpstr>
      <vt:lpstr>Būvniecības produkcijas izmaksu izmaiņu prognoze pa resursu veidiem</vt:lpstr>
      <vt:lpstr>Būvniecības izmaksu izmaiņu prognozes pa resursu veidiem un apakšnozarēm</vt:lpstr>
      <vt:lpstr>Būvniecības izmaksu izmaiņu prognozes pa resursu veidiem un apakšnozarēm</vt:lpstr>
      <vt:lpstr>5 būtiskākie faktori,  kas ietekmē būvmateriālu izmaksu izmaiņas</vt:lpstr>
      <vt:lpstr>5 būtiskākie faktori,  kas ietekmē būvmateriālu izmaksu izmaiņas</vt:lpstr>
      <vt:lpstr>Tieši dzīvojamo un nedzīvojamo ēku apakšnozari ietekmējošie faktori</vt:lpstr>
      <vt:lpstr>Tieši transporta objektu būvniecības apakšnozari ietekmējošie faktori </vt:lpstr>
      <vt:lpstr>Tieši pilsētsaimniecības infrastruktūras objektu būvniecības apakšnozari ietekmējošie faktori </vt:lpstr>
      <vt:lpstr>Tieši pārējās inženierbūvniecības apakšnozari ietekmējošie faktori </vt:lpstr>
      <vt:lpstr>Ēnu ekonomikas apkarošanas pasākumu ietekme</vt:lpstr>
      <vt:lpstr>COVID-19 ietekme uz būvniecības nozari</vt:lpstr>
      <vt:lpstr>Kritiskās robežas pārkaršanai</vt:lpstr>
      <vt:lpstr>Būvniecības apjoma un izmaksu scenāriji</vt:lpstr>
      <vt:lpstr>Pārkaršanas iespējamība simulējot situāciju pēc ekspertu novērtējumiem un pagātnes datiem</vt:lpstr>
      <vt:lpstr>Darbaspēka izmaksu pārkāršanas risks</vt:lpstr>
      <vt:lpstr>Būvniecības produkcijas apjoma ietekme uz izmaksām un nozares vidējo peļņas normu</vt:lpstr>
      <vt:lpstr>PALDIES  JAUTĀJUMI?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Līga Brasliņa</dc:creator>
  <cp:lastModifiedBy>Inese Rostoka</cp:lastModifiedBy>
  <cp:revision>11</cp:revision>
  <dcterms:created xsi:type="dcterms:W3CDTF">2020-09-24T01:26:04Z</dcterms:created>
  <dcterms:modified xsi:type="dcterms:W3CDTF">2020-10-12T09:39:34Z</dcterms:modified>
</cp:coreProperties>
</file>