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5" r:id="rId7"/>
    <p:sldId id="261" r:id="rId8"/>
    <p:sldId id="263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40"/>
  </p:normalViewPr>
  <p:slideViewPr>
    <p:cSldViewPr snapToGrid="0" snapToObjects="1">
      <p:cViewPr varScale="1">
        <p:scale>
          <a:sx n="115" d="100"/>
          <a:sy n="115" d="100"/>
        </p:scale>
        <p:origin x="4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8/4/20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509DC-45A8-E74B-91FA-0361122422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 err="1">
                <a:latin typeface="American Typewriter" panose="02090604020004020304" pitchFamily="18" charset="77"/>
              </a:rPr>
              <a:t>Noteikumi</a:t>
            </a:r>
            <a:r>
              <a:rPr lang="en-GB" sz="4000" b="1" dirty="0">
                <a:latin typeface="American Typewriter" panose="02090604020004020304" pitchFamily="18" charset="77"/>
              </a:rPr>
              <a:t> par </a:t>
            </a:r>
            <a:r>
              <a:rPr lang="en-GB" sz="4000" b="1" dirty="0" err="1">
                <a:latin typeface="American Typewriter" panose="02090604020004020304" pitchFamily="18" charset="77"/>
              </a:rPr>
              <a:t>Latvijas</a:t>
            </a:r>
            <a:r>
              <a:rPr lang="en-GB" sz="4000" b="1" dirty="0">
                <a:latin typeface="American Typewriter" panose="02090604020004020304" pitchFamily="18" charset="77"/>
              </a:rPr>
              <a:t> </a:t>
            </a:r>
            <a:r>
              <a:rPr lang="en-GB" sz="4000" b="1" dirty="0" err="1">
                <a:latin typeface="American Typewriter" panose="02090604020004020304" pitchFamily="18" charset="77"/>
              </a:rPr>
              <a:t>būvnormatīvu</a:t>
            </a:r>
            <a:r>
              <a:rPr lang="en-GB" sz="4000" b="1" dirty="0">
                <a:latin typeface="American Typewriter" panose="02090604020004020304" pitchFamily="18" charset="77"/>
              </a:rPr>
              <a:t> LBN 201-15 "</a:t>
            </a:r>
            <a:r>
              <a:rPr lang="en-GB" sz="4000" b="1" dirty="0" err="1">
                <a:latin typeface="American Typewriter" panose="02090604020004020304" pitchFamily="18" charset="77"/>
              </a:rPr>
              <a:t>Būvju</a:t>
            </a:r>
            <a:r>
              <a:rPr lang="en-GB" sz="4000" b="1" dirty="0">
                <a:latin typeface="American Typewriter" panose="02090604020004020304" pitchFamily="18" charset="77"/>
              </a:rPr>
              <a:t> </a:t>
            </a:r>
            <a:r>
              <a:rPr lang="en-GB" sz="4000" b="1" dirty="0" err="1">
                <a:latin typeface="American Typewriter" panose="02090604020004020304" pitchFamily="18" charset="77"/>
              </a:rPr>
              <a:t>ugunsdrošība</a:t>
            </a:r>
            <a:r>
              <a:rPr lang="en-GB" sz="4000" b="1" dirty="0">
                <a:latin typeface="American Typewriter" panose="02090604020004020304" pitchFamily="18" charset="77"/>
              </a:rPr>
              <a:t>"</a:t>
            </a:r>
            <a:endParaRPr lang="en-LV" sz="4000" b="1" dirty="0">
              <a:latin typeface="American Typewriter" panose="02090604020004020304" pitchFamily="18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EF21A0-E9DE-CA40-ACB8-EDBED827A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79" y="3514272"/>
            <a:ext cx="8637072" cy="2222825"/>
          </a:xfrm>
        </p:spPr>
        <p:txBody>
          <a:bodyPr>
            <a:normAutofit fontScale="85000" lnSpcReduction="20000"/>
          </a:bodyPr>
          <a:lstStyle/>
          <a:p>
            <a:endParaRPr lang="en-GB" b="1" dirty="0">
              <a:latin typeface="American Typewriter" panose="02090604020004020304" pitchFamily="18" charset="77"/>
            </a:endParaRPr>
          </a:p>
          <a:p>
            <a:r>
              <a:rPr lang="en-GB" b="1" dirty="0" err="1">
                <a:latin typeface="American Typewriter" panose="02090604020004020304" pitchFamily="18" charset="77"/>
              </a:rPr>
              <a:t>Renārs</a:t>
            </a:r>
            <a:r>
              <a:rPr lang="en-GB" b="1" dirty="0">
                <a:latin typeface="American Typewriter" panose="02090604020004020304" pitchFamily="18" charset="77"/>
              </a:rPr>
              <a:t> </a:t>
            </a:r>
            <a:r>
              <a:rPr lang="en-GB" b="1" dirty="0" err="1">
                <a:latin typeface="American Typewriter" panose="02090604020004020304" pitchFamily="18" charset="77"/>
              </a:rPr>
              <a:t>Špade</a:t>
            </a:r>
            <a:endParaRPr lang="en-GB" b="1" dirty="0">
              <a:latin typeface="American Typewriter" panose="02090604020004020304" pitchFamily="18" charset="77"/>
            </a:endParaRPr>
          </a:p>
          <a:p>
            <a:r>
              <a:rPr lang="en-GB" b="1" dirty="0" err="1">
                <a:latin typeface="American Typewriter" panose="02090604020004020304" pitchFamily="18" charset="77"/>
              </a:rPr>
              <a:t>Latvijas</a:t>
            </a:r>
            <a:r>
              <a:rPr lang="en-GB" b="1" dirty="0">
                <a:latin typeface="American Typewriter" panose="02090604020004020304" pitchFamily="18" charset="77"/>
              </a:rPr>
              <a:t> </a:t>
            </a:r>
            <a:r>
              <a:rPr lang="en-GB" b="1" dirty="0" err="1">
                <a:latin typeface="American Typewriter" panose="02090604020004020304" pitchFamily="18" charset="77"/>
              </a:rPr>
              <a:t>būvinženieru</a:t>
            </a:r>
            <a:r>
              <a:rPr lang="en-GB" b="1" dirty="0">
                <a:latin typeface="American Typewriter" panose="02090604020004020304" pitchFamily="18" charset="77"/>
              </a:rPr>
              <a:t> </a:t>
            </a:r>
            <a:r>
              <a:rPr lang="en-GB" b="1" dirty="0" err="1">
                <a:latin typeface="American Typewriter" panose="02090604020004020304" pitchFamily="18" charset="77"/>
              </a:rPr>
              <a:t>savienība</a:t>
            </a:r>
            <a:endParaRPr lang="en-GB" b="1" dirty="0">
              <a:latin typeface="American Typewriter" panose="02090604020004020304" pitchFamily="18" charset="77"/>
            </a:endParaRPr>
          </a:p>
          <a:p>
            <a:endParaRPr lang="en-GB" b="1" dirty="0">
              <a:latin typeface="American Typewriter" panose="02090604020004020304" pitchFamily="18" charset="77"/>
            </a:endParaRPr>
          </a:p>
          <a:p>
            <a:pPr algn="r"/>
            <a:r>
              <a:rPr lang="en-GB" b="1" dirty="0">
                <a:latin typeface="American Typewriter" panose="02090604020004020304" pitchFamily="18" charset="77"/>
              </a:rPr>
              <a:t>06.08.2020.</a:t>
            </a:r>
          </a:p>
          <a:p>
            <a:pPr algn="r"/>
            <a:r>
              <a:rPr lang="en-LV" dirty="0"/>
              <a:t>llllLkjghjhghgjhgjhjknjkjlklkjk;lLatvijas būvinženieru savienība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409BB7-C383-A748-92CA-A35A95AE0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964" y="4786021"/>
            <a:ext cx="1502124" cy="9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40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4065-DA93-6E4C-94C9-8D135DAE2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5345" y="1948824"/>
            <a:ext cx="9603275" cy="3450613"/>
          </a:xfrm>
        </p:spPr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 algn="ctr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err="1"/>
              <a:t>Adrese</a:t>
            </a:r>
            <a:r>
              <a:rPr lang="en-GB" b="1" dirty="0"/>
              <a:t>:</a:t>
            </a:r>
            <a:br>
              <a:rPr lang="en-GB" dirty="0"/>
            </a:br>
            <a:r>
              <a:rPr lang="en-GB" dirty="0"/>
              <a:t>Kr. Barona 99b, </a:t>
            </a:r>
            <a:r>
              <a:rPr lang="en-GB" dirty="0" err="1"/>
              <a:t>Rīga</a:t>
            </a:r>
            <a:r>
              <a:rPr lang="en-GB" dirty="0"/>
              <a:t>, LV-1012;</a:t>
            </a:r>
            <a:br>
              <a:rPr lang="en-GB" dirty="0"/>
            </a:br>
            <a:r>
              <a:rPr lang="en-GB" dirty="0" err="1"/>
              <a:t>Tālr</a:t>
            </a:r>
            <a:r>
              <a:rPr lang="en-GB" dirty="0"/>
              <a:t>. nr. 67845910, 26461816</a:t>
            </a:r>
            <a:br>
              <a:rPr lang="en-GB" dirty="0"/>
            </a:br>
            <a:r>
              <a:rPr lang="en-GB" dirty="0"/>
              <a:t>E-pasts: </a:t>
            </a:r>
            <a:r>
              <a:rPr lang="en-GB" dirty="0" err="1"/>
              <a:t>lbs@blbs.lv</a:t>
            </a:r>
            <a:endParaRPr lang="en-LV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9FE261-603C-0E49-96BC-955963699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470" y="507765"/>
            <a:ext cx="19050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99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D0515-0270-1C40-8EB3-30F19242B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American Typewriter" panose="02090604020004020304" pitchFamily="18" charset="77"/>
              </a:rPr>
              <a:t>LBN 201-15 (1) </a:t>
            </a:r>
            <a:r>
              <a:rPr lang="en-LV" dirty="0"/>
              <a:t>LBN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F9771-E5B9-474C-AA51-DCBBCDA61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lv-LV" dirty="0"/>
          </a:p>
          <a:p>
            <a:r>
              <a:rPr lang="lv-LV" dirty="0"/>
              <a:t>8. Vienas būves dažādām daļām var būt atšķirīga </a:t>
            </a:r>
            <a:r>
              <a:rPr lang="lv-LV" dirty="0" err="1"/>
              <a:t>ugunsnoturības</a:t>
            </a:r>
            <a:r>
              <a:rPr lang="lv-LV" dirty="0"/>
              <a:t> pakāpe un </a:t>
            </a:r>
            <a:r>
              <a:rPr lang="lv-LV" dirty="0" err="1"/>
              <a:t>ugunsnoturības</a:t>
            </a:r>
            <a:r>
              <a:rPr lang="lv-LV" dirty="0"/>
              <a:t> </a:t>
            </a:r>
            <a:r>
              <a:rPr lang="lv-LV" dirty="0" err="1"/>
              <a:t>apakšpakāpe</a:t>
            </a:r>
            <a:r>
              <a:rPr lang="lv-LV" dirty="0"/>
              <a:t>. Uguns izplatības iespēju starp atšķirīgas </a:t>
            </a:r>
            <a:r>
              <a:rPr lang="lv-LV" dirty="0" err="1"/>
              <a:t>ugunsnoturības</a:t>
            </a:r>
            <a:r>
              <a:rPr lang="lv-LV" dirty="0"/>
              <a:t> pakāpes būves daļām novērš ar ugunsdrošām norobežojošām konstrukcijām.</a:t>
            </a:r>
          </a:p>
          <a:p>
            <a:endParaRPr lang="lv-LV" dirty="0"/>
          </a:p>
          <a:p>
            <a:r>
              <a:rPr lang="lv-LV" dirty="0"/>
              <a:t>13. Būvju nesošo konstrukciju un ugunsdrošības nodalījumu veidojošo būvkonstrukciju nepieciešamo ugunsizturību nosaka, ņemot vērā būves lietošanas veidu, nepieciešamo būves </a:t>
            </a:r>
            <a:r>
              <a:rPr lang="lv-LV" dirty="0" err="1"/>
              <a:t>ugunsnoturības</a:t>
            </a:r>
            <a:r>
              <a:rPr lang="lv-LV" dirty="0"/>
              <a:t> pakāpi, būves augstākā stāva grīdas līmeni, ugunsdrošības nodalījuma pieļaujamo platību un būves vai tās daļu </a:t>
            </a:r>
            <a:r>
              <a:rPr lang="lv-LV" dirty="0" err="1"/>
              <a:t>ugunsslodzi</a:t>
            </a:r>
            <a:r>
              <a:rPr lang="lv-LV" dirty="0"/>
              <a:t>.</a:t>
            </a:r>
          </a:p>
          <a:p>
            <a:endParaRPr lang="lv-LV" dirty="0"/>
          </a:p>
          <a:p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1296839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551B3-774D-8D45-97E1-939494C0B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American Typewriter" panose="02090604020004020304" pitchFamily="18" charset="77"/>
              </a:rPr>
              <a:t>LBN 201-15 (2)</a:t>
            </a:r>
            <a:br>
              <a:rPr lang="en-GB" b="1" dirty="0">
                <a:latin typeface="American Typewriter" panose="02090604020004020304" pitchFamily="18" charset="77"/>
              </a:rPr>
            </a:br>
            <a:r>
              <a:rPr lang="en-GB" b="1" dirty="0" err="1">
                <a:latin typeface="American Typewriter" panose="02090604020004020304" pitchFamily="18" charset="77"/>
              </a:rPr>
              <a:t>evakuācijas</a:t>
            </a:r>
            <a:r>
              <a:rPr lang="en-GB" b="1" dirty="0">
                <a:latin typeface="American Typewriter" panose="02090604020004020304" pitchFamily="18" charset="77"/>
              </a:rPr>
              <a:t> </a:t>
            </a:r>
            <a:r>
              <a:rPr lang="en-GB" b="1" dirty="0" err="1">
                <a:latin typeface="American Typewriter" panose="02090604020004020304" pitchFamily="18" charset="77"/>
              </a:rPr>
              <a:t>izejas</a:t>
            </a:r>
            <a:r>
              <a:rPr lang="en-GB" b="1" dirty="0">
                <a:latin typeface="American Typewriter" panose="02090604020004020304" pitchFamily="18" charset="77"/>
              </a:rPr>
              <a:t> (5.sadaļa)</a:t>
            </a: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2A0FC-71AE-5242-9B46-898B7D3E2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98. Evakuācijas ceļam ir izvirzītas šādas prasības:</a:t>
            </a:r>
          </a:p>
          <a:p>
            <a:pPr lvl="1"/>
            <a:r>
              <a:rPr lang="en-GB" dirty="0"/>
              <a:t>98.6. </a:t>
            </a:r>
            <a:r>
              <a:rPr lang="en-GB" dirty="0" err="1"/>
              <a:t>tas</a:t>
            </a:r>
            <a:r>
              <a:rPr lang="en-GB" dirty="0"/>
              <a:t> </a:t>
            </a:r>
            <a:r>
              <a:rPr lang="en-GB" dirty="0" err="1"/>
              <a:t>neved</a:t>
            </a:r>
            <a:r>
              <a:rPr lang="en-GB" dirty="0"/>
              <a:t> </a:t>
            </a:r>
            <a:r>
              <a:rPr lang="en-GB" dirty="0" err="1"/>
              <a:t>cauri</a:t>
            </a:r>
            <a:r>
              <a:rPr lang="en-GB" dirty="0"/>
              <a:t> </a:t>
            </a:r>
            <a:r>
              <a:rPr lang="en-GB" dirty="0" err="1"/>
              <a:t>telpām</a:t>
            </a:r>
            <a:r>
              <a:rPr lang="en-GB" dirty="0"/>
              <a:t>, kuru </a:t>
            </a:r>
            <a:r>
              <a:rPr lang="en-GB" dirty="0" err="1"/>
              <a:t>mainīgā</a:t>
            </a:r>
            <a:r>
              <a:rPr lang="en-GB" dirty="0"/>
              <a:t> </a:t>
            </a:r>
            <a:r>
              <a:rPr lang="en-GB" dirty="0" err="1"/>
              <a:t>ugunsslodze</a:t>
            </a:r>
            <a:r>
              <a:rPr lang="en-GB" dirty="0"/>
              <a:t> </a:t>
            </a:r>
            <a:r>
              <a:rPr lang="en-GB" dirty="0" err="1"/>
              <a:t>pārsniedz</a:t>
            </a:r>
            <a:r>
              <a:rPr lang="en-GB" dirty="0"/>
              <a:t> 1200 MJ/m</a:t>
            </a:r>
            <a:r>
              <a:rPr lang="en-GB" baseline="30000" dirty="0"/>
              <a:t>2</a:t>
            </a:r>
          </a:p>
          <a:p>
            <a:r>
              <a:rPr lang="lv-LV" dirty="0"/>
              <a:t>104. No būves, tās ugunsdrošības nodalījumiem un būves stāviem, kur pastāvīgi uzturas būves lietotāji, jānodrošina iespēja evakuēties vismaz pa divām atsevišķām un dažādās vietās izvietotām evakuācijas izejām…………</a:t>
            </a:r>
            <a:endParaRPr lang="en-GB" baseline="30000" dirty="0"/>
          </a:p>
          <a:p>
            <a:r>
              <a:rPr lang="lv-LV" dirty="0"/>
              <a:t>122. Izejas no </a:t>
            </a:r>
            <a:r>
              <a:rPr lang="lv-LV" dirty="0" err="1"/>
              <a:t>ugunsaizsargātām</a:t>
            </a:r>
            <a:r>
              <a:rPr lang="lv-LV" dirty="0"/>
              <a:t> kāpņu telpām zemes virsmas līmenī ierīko tieši uz āru vai caur ugunsdroši atdalītu telpu, kuras būvkonstrukciju ugunsizturība un būvizstrādājumu </a:t>
            </a:r>
            <a:r>
              <a:rPr lang="lv-LV" dirty="0" err="1"/>
              <a:t>ugunsreakcijas</a:t>
            </a:r>
            <a:r>
              <a:rPr lang="lv-LV" dirty="0"/>
              <a:t> klase atbilst kāpņu telpu būvkonstrukciju ugunsizturībai un būvizstrādājumu </a:t>
            </a:r>
            <a:r>
              <a:rPr lang="lv-LV" dirty="0" err="1"/>
              <a:t>ugunsreakcijas</a:t>
            </a:r>
            <a:r>
              <a:rPr lang="lv-LV" dirty="0"/>
              <a:t> klasei.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1680572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03DF0-208C-8341-9307-13970E94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American Typewriter" panose="02090604020004020304" pitchFamily="18" charset="77"/>
              </a:rPr>
              <a:t>LBN 201-15 (3)</a:t>
            </a:r>
            <a:br>
              <a:rPr lang="en-GB" b="1" dirty="0">
                <a:latin typeface="American Typewriter" panose="02090604020004020304" pitchFamily="18" charset="77"/>
              </a:rPr>
            </a:br>
            <a:r>
              <a:rPr lang="en-GB" b="1" dirty="0" err="1">
                <a:latin typeface="American Typewriter" panose="02090604020004020304" pitchFamily="18" charset="77"/>
              </a:rPr>
              <a:t>Akropole</a:t>
            </a:r>
            <a:endParaRPr lang="en-LV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7F2FC7-3522-8E4B-866A-198E3AED85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0138" y="662152"/>
            <a:ext cx="9429750" cy="589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04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B9633-E497-4D47-B17A-12C449423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American Typewriter" panose="02090604020004020304" pitchFamily="18" charset="77"/>
              </a:rPr>
              <a:t>LBN 201-15 (4)</a:t>
            </a:r>
            <a:br>
              <a:rPr lang="en-GB" b="1" dirty="0">
                <a:latin typeface="American Typewriter" panose="02090604020004020304" pitchFamily="18" charset="77"/>
              </a:rPr>
            </a:br>
            <a:r>
              <a:rPr lang="en-GB" b="1" dirty="0" err="1">
                <a:latin typeface="American Typewriter" panose="02090604020004020304" pitchFamily="18" charset="77"/>
              </a:rPr>
              <a:t>Augstceltne</a:t>
            </a: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FE9BC-A185-A344-A90C-59C519D57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b="1" i="1" dirty="0"/>
              <a:t>5.1. </a:t>
            </a:r>
            <a:r>
              <a:rPr lang="en-GB" b="1" i="1" dirty="0" err="1"/>
              <a:t>Ēkas</a:t>
            </a:r>
            <a:r>
              <a:rPr lang="en-GB" b="1" i="1" dirty="0"/>
              <a:t> </a:t>
            </a:r>
            <a:r>
              <a:rPr lang="en-GB" b="1" i="1" dirty="0" err="1"/>
              <a:t>ugunsnoturības</a:t>
            </a:r>
            <a:r>
              <a:rPr lang="en-GB" b="1" i="1" dirty="0"/>
              <a:t> </a:t>
            </a:r>
            <a:r>
              <a:rPr lang="en-GB" b="1" i="1" dirty="0" err="1"/>
              <a:t>pakāpe</a:t>
            </a:r>
            <a:r>
              <a:rPr lang="en-GB" b="1" i="1" dirty="0"/>
              <a:t> un </a:t>
            </a:r>
            <a:r>
              <a:rPr lang="en-GB" b="1" i="1" dirty="0" err="1"/>
              <a:t>sadalīšana</a:t>
            </a:r>
            <a:r>
              <a:rPr lang="en-GB" b="1" i="1" dirty="0"/>
              <a:t> </a:t>
            </a:r>
            <a:r>
              <a:rPr lang="en-GB" b="1" i="1" dirty="0" err="1"/>
              <a:t>ugunsdrošības</a:t>
            </a:r>
            <a:r>
              <a:rPr lang="en-GB" b="1" i="1" dirty="0"/>
              <a:t> </a:t>
            </a:r>
            <a:r>
              <a:rPr lang="en-GB" b="1" i="1" dirty="0" err="1"/>
              <a:t>nodalijumos</a:t>
            </a:r>
            <a:r>
              <a:rPr lang="en-GB" b="1" i="1" dirty="0"/>
              <a:t> </a:t>
            </a:r>
            <a:r>
              <a:rPr lang="en-GB" i="1" dirty="0"/>
              <a:t>(sk. UPP </a:t>
            </a:r>
            <a:r>
              <a:rPr lang="en-GB" i="1" dirty="0" err="1"/>
              <a:t>plānus</a:t>
            </a:r>
            <a:r>
              <a:rPr lang="en-GB" i="1" dirty="0"/>
              <a:t> un </a:t>
            </a:r>
            <a:r>
              <a:rPr lang="en-GB" i="1" dirty="0" err="1"/>
              <a:t>griezumu</a:t>
            </a:r>
            <a:r>
              <a:rPr lang="en-GB" i="1" dirty="0"/>
              <a:t>) </a:t>
            </a:r>
            <a:endParaRPr lang="en-GB" dirty="0"/>
          </a:p>
          <a:p>
            <a:r>
              <a:rPr lang="en-GB" dirty="0" err="1"/>
              <a:t>Saskaņā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LBN 201-10 57., 59.punktu </a:t>
            </a:r>
            <a:r>
              <a:rPr lang="en-GB" dirty="0" err="1"/>
              <a:t>noteikumiem</a:t>
            </a:r>
            <a:r>
              <a:rPr lang="en-GB" dirty="0"/>
              <a:t> un </a:t>
            </a:r>
            <a:r>
              <a:rPr lang="en-GB" dirty="0" err="1"/>
              <a:t>pielikuma</a:t>
            </a:r>
            <a:r>
              <a:rPr lang="en-GB" dirty="0"/>
              <a:t> 3.tabulu, </a:t>
            </a:r>
            <a:r>
              <a:rPr lang="en-GB" dirty="0" err="1"/>
              <a:t>kāarī</a:t>
            </a:r>
            <a:r>
              <a:rPr lang="en-GB" dirty="0"/>
              <a:t> </a:t>
            </a:r>
            <a:r>
              <a:rPr lang="en-GB" dirty="0" err="1"/>
              <a:t>ņemot</a:t>
            </a:r>
            <a:r>
              <a:rPr lang="en-GB" dirty="0"/>
              <a:t> </a:t>
            </a:r>
            <a:r>
              <a:rPr lang="en-GB" dirty="0" err="1"/>
              <a:t>vērā</a:t>
            </a:r>
            <a:r>
              <a:rPr lang="en-GB" dirty="0"/>
              <a:t> </a:t>
            </a:r>
            <a:r>
              <a:rPr lang="en-GB" dirty="0" err="1"/>
              <a:t>būves</a:t>
            </a:r>
            <a:r>
              <a:rPr lang="en-GB" dirty="0"/>
              <a:t> </a:t>
            </a:r>
            <a:r>
              <a:rPr lang="en-GB" dirty="0" err="1"/>
              <a:t>augstākā</a:t>
            </a:r>
            <a:r>
              <a:rPr lang="en-GB" dirty="0"/>
              <a:t> </a:t>
            </a:r>
            <a:r>
              <a:rPr lang="en-GB" dirty="0" err="1"/>
              <a:t>stāva</a:t>
            </a:r>
            <a:r>
              <a:rPr lang="en-GB" dirty="0"/>
              <a:t> </a:t>
            </a:r>
            <a:r>
              <a:rPr lang="en-GB" dirty="0" err="1"/>
              <a:t>grīdas</a:t>
            </a:r>
            <a:r>
              <a:rPr lang="en-GB" dirty="0"/>
              <a:t> </a:t>
            </a:r>
            <a:r>
              <a:rPr lang="en-GB" dirty="0" err="1"/>
              <a:t>atzīmi</a:t>
            </a:r>
            <a:r>
              <a:rPr lang="en-GB" dirty="0"/>
              <a:t>, </a:t>
            </a:r>
            <a:r>
              <a:rPr lang="en-GB" dirty="0" err="1"/>
              <a:t>projektējamai</a:t>
            </a:r>
            <a:r>
              <a:rPr lang="en-GB" dirty="0"/>
              <a:t> </a:t>
            </a:r>
            <a:r>
              <a:rPr lang="en-GB" dirty="0" err="1"/>
              <a:t>ēkai</a:t>
            </a:r>
            <a:r>
              <a:rPr lang="en-GB" dirty="0"/>
              <a:t> </a:t>
            </a:r>
            <a:r>
              <a:rPr lang="en-GB" dirty="0" err="1"/>
              <a:t>pieņemta</a:t>
            </a:r>
            <a:r>
              <a:rPr lang="en-GB" dirty="0"/>
              <a:t> U1a </a:t>
            </a:r>
            <a:r>
              <a:rPr lang="en-GB" dirty="0" err="1"/>
              <a:t>ugunsnoturības</a:t>
            </a:r>
            <a:r>
              <a:rPr lang="en-GB" dirty="0"/>
              <a:t> </a:t>
            </a:r>
            <a:r>
              <a:rPr lang="en-GB" dirty="0" err="1"/>
              <a:t>pakāpe</a:t>
            </a:r>
            <a:r>
              <a:rPr lang="en-GB" dirty="0"/>
              <a:t>. </a:t>
            </a:r>
          </a:p>
          <a:p>
            <a:r>
              <a:rPr lang="en-GB" dirty="0" err="1"/>
              <a:t>Ēkas</a:t>
            </a:r>
            <a:r>
              <a:rPr lang="en-GB" dirty="0"/>
              <a:t> </a:t>
            </a:r>
            <a:r>
              <a:rPr lang="en-GB" dirty="0" err="1"/>
              <a:t>stāvi</a:t>
            </a:r>
            <a:r>
              <a:rPr lang="en-GB" dirty="0"/>
              <a:t>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dirty="0" err="1"/>
              <a:t>sadalīti</a:t>
            </a:r>
            <a:r>
              <a:rPr lang="en-GB" dirty="0"/>
              <a:t> </a:t>
            </a:r>
            <a:r>
              <a:rPr lang="en-GB" dirty="0" err="1"/>
              <a:t>atsevišķos</a:t>
            </a:r>
            <a:r>
              <a:rPr lang="en-GB" dirty="0"/>
              <a:t> </a:t>
            </a:r>
            <a:r>
              <a:rPr lang="en-GB" dirty="0" err="1"/>
              <a:t>ugunsdrošības</a:t>
            </a:r>
            <a:r>
              <a:rPr lang="en-GB" dirty="0"/>
              <a:t> </a:t>
            </a:r>
            <a:r>
              <a:rPr lang="en-GB" dirty="0" err="1"/>
              <a:t>nodalījumos</a:t>
            </a:r>
            <a:r>
              <a:rPr lang="en-GB" dirty="0"/>
              <a:t>. </a:t>
            </a:r>
            <a:r>
              <a:rPr lang="en-GB" dirty="0" err="1"/>
              <a:t>Atsevišķu</a:t>
            </a:r>
            <a:r>
              <a:rPr lang="en-GB" dirty="0"/>
              <a:t> </a:t>
            </a:r>
            <a:r>
              <a:rPr lang="en-GB" dirty="0" err="1"/>
              <a:t>ugunsdrošības</a:t>
            </a:r>
            <a:r>
              <a:rPr lang="en-GB" dirty="0"/>
              <a:t> </a:t>
            </a:r>
            <a:r>
              <a:rPr lang="en-GB" dirty="0" err="1"/>
              <a:t>nodalījumu</a:t>
            </a:r>
            <a:r>
              <a:rPr lang="en-GB" dirty="0"/>
              <a:t> </a:t>
            </a:r>
            <a:r>
              <a:rPr lang="en-GB" dirty="0" err="1"/>
              <a:t>veido</a:t>
            </a:r>
            <a:r>
              <a:rPr lang="en-GB" dirty="0"/>
              <a:t> (sk. UPP </a:t>
            </a:r>
            <a:r>
              <a:rPr lang="en-GB" dirty="0" err="1"/>
              <a:t>plānus</a:t>
            </a:r>
            <a:r>
              <a:rPr lang="en-GB" dirty="0"/>
              <a:t> un </a:t>
            </a:r>
            <a:r>
              <a:rPr lang="en-GB" dirty="0" err="1"/>
              <a:t>griezumu</a:t>
            </a:r>
            <a:r>
              <a:rPr lang="en-GB" dirty="0"/>
              <a:t>): </a:t>
            </a:r>
          </a:p>
          <a:p>
            <a:r>
              <a:rPr lang="en-GB" dirty="0" err="1"/>
              <a:t>autostāvvietas</a:t>
            </a:r>
            <a:r>
              <a:rPr lang="en-GB" dirty="0"/>
              <a:t> </a:t>
            </a:r>
            <a:r>
              <a:rPr lang="en-GB" dirty="0" err="1"/>
              <a:t>pazemes</a:t>
            </a:r>
            <a:r>
              <a:rPr lang="en-GB" dirty="0"/>
              <a:t> </a:t>
            </a:r>
            <a:r>
              <a:rPr lang="en-GB" dirty="0" err="1"/>
              <a:t>stāvi</a:t>
            </a:r>
            <a:r>
              <a:rPr lang="en-GB" dirty="0"/>
              <a:t> (VII </a:t>
            </a:r>
            <a:r>
              <a:rPr lang="en-GB" dirty="0" err="1"/>
              <a:t>lietošanas</a:t>
            </a:r>
            <a:r>
              <a:rPr lang="en-GB" dirty="0"/>
              <a:t> </a:t>
            </a:r>
            <a:r>
              <a:rPr lang="en-GB" dirty="0" err="1"/>
              <a:t>veids</a:t>
            </a:r>
            <a:r>
              <a:rPr lang="en-GB" dirty="0"/>
              <a:t>); </a:t>
            </a:r>
          </a:p>
          <a:p>
            <a:r>
              <a:rPr lang="en-GB" dirty="0" err="1"/>
              <a:t>virszemes</a:t>
            </a:r>
            <a:r>
              <a:rPr lang="en-GB" dirty="0"/>
              <a:t>  (</a:t>
            </a:r>
            <a:r>
              <a:rPr lang="en-GB" dirty="0" err="1"/>
              <a:t>pamatstāvi</a:t>
            </a:r>
            <a:r>
              <a:rPr lang="en-GB" dirty="0"/>
              <a:t>) </a:t>
            </a:r>
            <a:r>
              <a:rPr lang="en-GB" dirty="0" err="1"/>
              <a:t>līmeņos</a:t>
            </a:r>
            <a:r>
              <a:rPr lang="en-GB" dirty="0"/>
              <a:t> 1A, 1B, 1C, 2, 3 (IV </a:t>
            </a:r>
            <a:r>
              <a:rPr lang="en-GB" dirty="0" err="1"/>
              <a:t>lietošanas</a:t>
            </a:r>
            <a:r>
              <a:rPr lang="en-GB" dirty="0"/>
              <a:t> </a:t>
            </a:r>
            <a:r>
              <a:rPr lang="en-GB" dirty="0" err="1"/>
              <a:t>veids</a:t>
            </a:r>
            <a:r>
              <a:rPr lang="en-GB" dirty="0"/>
              <a:t>) +  </a:t>
            </a:r>
          </a:p>
          <a:p>
            <a:r>
              <a:rPr lang="en-GB" dirty="0" err="1"/>
              <a:t>ofisu</a:t>
            </a:r>
            <a:r>
              <a:rPr lang="en-GB" dirty="0"/>
              <a:t> </a:t>
            </a:r>
            <a:r>
              <a:rPr lang="en-GB" dirty="0" err="1"/>
              <a:t>katri</a:t>
            </a:r>
            <a:r>
              <a:rPr lang="en-GB" dirty="0"/>
              <a:t> </a:t>
            </a:r>
            <a:r>
              <a:rPr lang="en-GB" dirty="0" err="1"/>
              <a:t>divi</a:t>
            </a:r>
            <a:r>
              <a:rPr lang="en-GB" dirty="0"/>
              <a:t> </a:t>
            </a:r>
            <a:r>
              <a:rPr lang="en-GB" dirty="0" err="1"/>
              <a:t>stāvi</a:t>
            </a:r>
            <a:r>
              <a:rPr lang="en-GB" dirty="0"/>
              <a:t> (V </a:t>
            </a:r>
            <a:r>
              <a:rPr lang="en-GB" dirty="0" err="1"/>
              <a:t>lietošanas</a:t>
            </a:r>
            <a:r>
              <a:rPr lang="en-GB" dirty="0"/>
              <a:t> </a:t>
            </a:r>
            <a:r>
              <a:rPr lang="en-GB" dirty="0" err="1"/>
              <a:t>veids</a:t>
            </a:r>
            <a:r>
              <a:rPr lang="en-GB" dirty="0"/>
              <a:t>); </a:t>
            </a:r>
          </a:p>
          <a:p>
            <a:r>
              <a:rPr lang="en-GB" dirty="0" err="1"/>
              <a:t>dzīvojamā</a:t>
            </a:r>
            <a:r>
              <a:rPr lang="en-GB" dirty="0"/>
              <a:t> </a:t>
            </a:r>
            <a:r>
              <a:rPr lang="en-GB" dirty="0" err="1"/>
              <a:t>katri</a:t>
            </a:r>
            <a:r>
              <a:rPr lang="en-GB" dirty="0"/>
              <a:t> </a:t>
            </a:r>
            <a:r>
              <a:rPr lang="en-GB" dirty="0" err="1"/>
              <a:t>seš̌i</a:t>
            </a:r>
            <a:r>
              <a:rPr lang="en-GB" dirty="0"/>
              <a:t> </a:t>
            </a:r>
            <a:r>
              <a:rPr lang="en-GB" dirty="0" err="1"/>
              <a:t>stāvi</a:t>
            </a:r>
            <a:r>
              <a:rPr lang="en-GB" dirty="0"/>
              <a:t> ( I </a:t>
            </a:r>
            <a:r>
              <a:rPr lang="en-GB" dirty="0" err="1"/>
              <a:t>lietošanas</a:t>
            </a:r>
            <a:r>
              <a:rPr lang="en-GB" dirty="0"/>
              <a:t> </a:t>
            </a:r>
            <a:r>
              <a:rPr lang="en-GB" dirty="0" err="1"/>
              <a:t>veids</a:t>
            </a:r>
            <a:r>
              <a:rPr lang="en-GB" dirty="0"/>
              <a:t>). </a:t>
            </a:r>
          </a:p>
          <a:p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1408678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3290C-2082-DC4C-A942-71D6593E1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American Typewriter" panose="02090604020004020304" pitchFamily="18" charset="77"/>
              </a:rPr>
              <a:t>LBN 201-15 (5)</a:t>
            </a:r>
            <a:br>
              <a:rPr lang="en-GB" b="1" dirty="0">
                <a:latin typeface="American Typewriter" panose="02090604020004020304" pitchFamily="18" charset="77"/>
              </a:rPr>
            </a:br>
            <a:r>
              <a:rPr lang="en-GB" b="1" dirty="0">
                <a:latin typeface="American Typewriter" panose="02090604020004020304" pitchFamily="18" charset="77"/>
              </a:rPr>
              <a:t>LIDL</a:t>
            </a:r>
            <a:endParaRPr lang="en-LV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AC62A0-1A47-B546-A228-5CDACA636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575734" y="-285505"/>
            <a:ext cx="5150068" cy="895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7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47801-8551-B14E-A84B-B0DB1F4CD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803564"/>
          </a:xfrm>
        </p:spPr>
        <p:txBody>
          <a:bodyPr/>
          <a:lstStyle/>
          <a:p>
            <a:pPr algn="ctr"/>
            <a:r>
              <a:rPr lang="en-GB" b="1" dirty="0">
                <a:latin typeface="American Typewriter" panose="02090604020004020304" pitchFamily="18" charset="77"/>
              </a:rPr>
              <a:t>LBN 201-15 (6)</a:t>
            </a: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811E0-93EC-6044-A1B3-EFFC04DA1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lv-LV" dirty="0"/>
              <a:t>Izteikt LBN 201-15 8.punktu šādā redakcijā:-</a:t>
            </a:r>
            <a:endParaRPr lang="en-LV" dirty="0"/>
          </a:p>
          <a:p>
            <a:r>
              <a:rPr lang="lv-LV" dirty="0"/>
              <a:t> ,,Vienas būves dažādām daļām var būt atšķirīga </a:t>
            </a:r>
            <a:r>
              <a:rPr lang="lv-LV" dirty="0" err="1"/>
              <a:t>ugunsnoturības</a:t>
            </a:r>
            <a:r>
              <a:rPr lang="lv-LV" dirty="0"/>
              <a:t> pakāpe un </a:t>
            </a:r>
            <a:r>
              <a:rPr lang="lv-LV" dirty="0" err="1"/>
              <a:t>ugunsnoturības</a:t>
            </a:r>
            <a:r>
              <a:rPr lang="lv-LV" dirty="0"/>
              <a:t> </a:t>
            </a:r>
            <a:r>
              <a:rPr lang="lv-LV" dirty="0" err="1"/>
              <a:t>apakšpakāpe</a:t>
            </a:r>
            <a:r>
              <a:rPr lang="lv-LV" dirty="0"/>
              <a:t>. Uguns izplatības iespēju starp atšķirīgas </a:t>
            </a:r>
            <a:r>
              <a:rPr lang="lv-LV" dirty="0" err="1"/>
              <a:t>ugunsnoturības</a:t>
            </a:r>
            <a:r>
              <a:rPr lang="lv-LV" dirty="0"/>
              <a:t> pakāpes būves daļām novērš ar </a:t>
            </a:r>
            <a:r>
              <a:rPr lang="lv-LV" dirty="0">
                <a:solidFill>
                  <a:srgbClr val="C00000"/>
                </a:solidFill>
              </a:rPr>
              <a:t>ugunsdrošības nodalījuma</a:t>
            </a:r>
            <a:r>
              <a:rPr lang="lv-LV" dirty="0"/>
              <a:t> norobežojošām konstrukcijām..”.</a:t>
            </a:r>
            <a:endParaRPr lang="en-LV" dirty="0"/>
          </a:p>
          <a:p>
            <a:pPr marL="0" indent="0">
              <a:buNone/>
            </a:pPr>
            <a:endParaRPr lang="en-LV" dirty="0"/>
          </a:p>
          <a:p>
            <a:r>
              <a:rPr lang="lv-LV" dirty="0"/>
              <a:t>LBN 201-15 13.puntktu izteikt šādā redakcijā:- </a:t>
            </a:r>
            <a:endParaRPr lang="en-LV" dirty="0"/>
          </a:p>
          <a:p>
            <a:r>
              <a:rPr lang="lv-LV" dirty="0"/>
              <a:t>,,Būvju un </a:t>
            </a:r>
            <a:r>
              <a:rPr lang="lv-LV" dirty="0">
                <a:solidFill>
                  <a:srgbClr val="C00000"/>
                </a:solidFill>
              </a:rPr>
              <a:t>to ugunsdrošības nodalījumu</a:t>
            </a:r>
            <a:r>
              <a:rPr lang="lv-LV" dirty="0"/>
              <a:t> nesošo konstrukciju un ugunsdrošības nodalījumu veidojošo būvkonstrukciju nepieciešamo ugunsizturību nosaka, ņemot vērā būves un </a:t>
            </a:r>
            <a:r>
              <a:rPr lang="lv-LV" dirty="0">
                <a:solidFill>
                  <a:srgbClr val="C00000"/>
                </a:solidFill>
              </a:rPr>
              <a:t>to ugunsdrošības nodalījumu lietošanas veidu</a:t>
            </a:r>
            <a:r>
              <a:rPr lang="lv-LV" dirty="0"/>
              <a:t>, nepieciešamo būves </a:t>
            </a:r>
            <a:r>
              <a:rPr lang="lv-LV" dirty="0">
                <a:solidFill>
                  <a:srgbClr val="C00000"/>
                </a:solidFill>
              </a:rPr>
              <a:t>un to ugunsdrošības nodalījumu </a:t>
            </a:r>
            <a:r>
              <a:rPr lang="lv-LV" dirty="0" err="1"/>
              <a:t>ugunsnoturības</a:t>
            </a:r>
            <a:r>
              <a:rPr lang="lv-LV" dirty="0"/>
              <a:t> pakāpi, būves </a:t>
            </a:r>
            <a:r>
              <a:rPr lang="lv-LV" dirty="0">
                <a:solidFill>
                  <a:srgbClr val="C00000"/>
                </a:solidFill>
              </a:rPr>
              <a:t>un to ugunsdrošības nodalījumu </a:t>
            </a:r>
            <a:r>
              <a:rPr lang="lv-LV" dirty="0"/>
              <a:t>augstākā stāva grīdas līmeni, ugunsdrošības nodalījuma pieļaujamo platību un būves vai tās daļu </a:t>
            </a:r>
            <a:r>
              <a:rPr lang="lv-LV" dirty="0" err="1"/>
              <a:t>ugunsslodzi</a:t>
            </a:r>
            <a:r>
              <a:rPr lang="lv-LV" dirty="0"/>
              <a:t>.</a:t>
            </a:r>
            <a:endParaRPr lang="en-LV" dirty="0"/>
          </a:p>
          <a:p>
            <a:pPr marL="0" indent="0">
              <a:buNone/>
            </a:pPr>
            <a:r>
              <a:rPr lang="en-LV" dirty="0"/>
              <a:t> </a:t>
            </a:r>
            <a:r>
              <a:rPr lang="lv-LV" dirty="0"/>
              <a:t>".</a:t>
            </a:r>
            <a:endParaRPr lang="en-LV" dirty="0"/>
          </a:p>
          <a:p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1649490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CDE49-E9CF-3041-9EF1-7DDF8235C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…Būvju vai to </a:t>
            </a:r>
            <a:r>
              <a:rPr lang="lv-LV" dirty="0">
                <a:solidFill>
                  <a:srgbClr val="C00000"/>
                </a:solidFill>
              </a:rPr>
              <a:t>ugunsdrošības nodalījuma</a:t>
            </a:r>
            <a:r>
              <a:rPr lang="lv-LV" dirty="0"/>
              <a:t>…</a:t>
            </a: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BC7AC-F24C-114A-AC37-EE554FBC2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Pielikuma Nr.1.tabulas nosaukums;</a:t>
            </a:r>
          </a:p>
          <a:p>
            <a:r>
              <a:rPr lang="lv-LV" dirty="0"/>
              <a:t>Pielikuma Nr.1., tabulas 3.kolonnas nosaukums;</a:t>
            </a:r>
          </a:p>
          <a:p>
            <a:r>
              <a:rPr lang="lv-LV" dirty="0"/>
              <a:t>Pielikuma Nr.2. tabulas 3. kolonnas nosaukums;</a:t>
            </a:r>
          </a:p>
          <a:p>
            <a:r>
              <a:rPr lang="lv-LV" dirty="0"/>
              <a:t>Pielikuma Nr.3. nosaukums;</a:t>
            </a:r>
          </a:p>
          <a:p>
            <a:r>
              <a:rPr lang="lv-LV" dirty="0"/>
              <a:t>Pielikuma Nr.3., 1. kolonnas nosaukums;</a:t>
            </a:r>
          </a:p>
          <a:p>
            <a:r>
              <a:rPr lang="lv-LV" dirty="0"/>
              <a:t>Pielikuma Nr.3.,3.kolonnas nosaukums.</a:t>
            </a:r>
          </a:p>
        </p:txBody>
      </p:sp>
    </p:spTree>
    <p:extLst>
      <p:ext uri="{BB962C8B-B14F-4D97-AF65-F5344CB8AC3E}">
        <p14:creationId xmlns:p14="http://schemas.microsoft.com/office/powerpoint/2010/main" val="3064134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70DC8-782A-7649-8187-448D55F15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American Typewriter" panose="02090604020004020304" pitchFamily="18" charset="77"/>
              </a:rPr>
              <a:t>LBN 201-15 (3.tabulas 2.piezīme)</a:t>
            </a: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83CAB-82F2-0440-8171-E1D366B21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,,U3 </a:t>
            </a:r>
            <a:r>
              <a:rPr lang="lv-LV" dirty="0" err="1"/>
              <a:t>ugunsnoturības</a:t>
            </a:r>
            <a:r>
              <a:rPr lang="lv-LV" dirty="0"/>
              <a:t> pakāpes I, II un V lietošanas veida būvēs, kurās būvkonstrukciju (tai skaitā ugunsdrošo būvkonstrukciju) minimālā ugunsizturība atbilst U2a </a:t>
            </a:r>
            <a:r>
              <a:rPr lang="lv-LV" dirty="0" err="1"/>
              <a:t>ugunsnoturības</a:t>
            </a:r>
            <a:r>
              <a:rPr lang="lv-LV" dirty="0"/>
              <a:t> pakāpei, ir atļauts palielināt būves augstākā stāva grīdas līmeņa atzīmi līdz </a:t>
            </a:r>
            <a:r>
              <a:rPr lang="lv-LV" dirty="0">
                <a:solidFill>
                  <a:srgbClr val="C00000"/>
                </a:solidFill>
              </a:rPr>
              <a:t>18 m</a:t>
            </a:r>
            <a:r>
              <a:rPr lang="lv-LV" dirty="0"/>
              <a:t>, ja izpildītas šādas papildu prasības (nosacījumi):…….”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66817730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4530</TotalTime>
  <Words>622</Words>
  <Application>Microsoft Macintosh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American Typewriter</vt:lpstr>
      <vt:lpstr>Arial</vt:lpstr>
      <vt:lpstr>Gill Sans MT</vt:lpstr>
      <vt:lpstr>Gallery</vt:lpstr>
      <vt:lpstr>Noteikumi par Latvijas būvnormatīvu LBN 201-15 "Būvju ugunsdrošība"</vt:lpstr>
      <vt:lpstr>LBN 201-15 (1) LBN</vt:lpstr>
      <vt:lpstr>LBN 201-15 (2) evakuācijas izejas (5.sadaļa)</vt:lpstr>
      <vt:lpstr>LBN 201-15 (3) Akropole</vt:lpstr>
      <vt:lpstr>LBN 201-15 (4) Augstceltne</vt:lpstr>
      <vt:lpstr>LBN 201-15 (5) LIDL</vt:lpstr>
      <vt:lpstr>LBN 201-15 (6)</vt:lpstr>
      <vt:lpstr>…Būvju vai to ugunsdrošības nodalījuma…</vt:lpstr>
      <vt:lpstr>LBN 201-15 (3.tabulas 2.piezīme)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Noteikumi par Latvijas būvnormatīvu LBN 201-15 "Būvju ugunsdrošība"</dc:title>
  <dc:creator>Paula Špade</dc:creator>
  <cp:lastModifiedBy>Paula Špade</cp:lastModifiedBy>
  <cp:revision>32</cp:revision>
  <dcterms:created xsi:type="dcterms:W3CDTF">2020-07-29T08:52:46Z</dcterms:created>
  <dcterms:modified xsi:type="dcterms:W3CDTF">2020-08-06T09:20:20Z</dcterms:modified>
</cp:coreProperties>
</file>