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5" r:id="rId2"/>
    <p:sldId id="274" r:id="rId3"/>
    <p:sldId id="262" r:id="rId4"/>
    <p:sldId id="260" r:id="rId5"/>
    <p:sldId id="302" r:id="rId6"/>
    <p:sldId id="290" r:id="rId7"/>
    <p:sldId id="293" r:id="rId8"/>
    <p:sldId id="294" r:id="rId9"/>
    <p:sldId id="29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EDF273-1F96-4840-B4DB-B61BF4FC4574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043B86-EAE3-4A3D-9CB1-79F5DA9BC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26A4-9835-4DA2-ADC5-E179384FFF85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DD34-ACEC-4914-96DA-E8638DF63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787D6-851F-4585-8860-89BE577FEE89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66A0-B11B-4B80-B824-CE3332F80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F02F-C9F1-441C-8F79-45EAEB1DCC94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CE88-139F-4240-82A9-588F82E60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8B7C-875A-4973-9156-75E5CEAE9C93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8E8E-45AE-4489-A60D-10FD52DDF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7E28-ACC2-4FCF-9898-D7F38F6047DA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693A-6FE5-457E-BFB4-79014A12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8022-2D88-4EE7-A165-A36078E1DE3B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AE46-0421-4570-B50A-A8750C0A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AB95-C5D4-4D03-B484-9DA190C2EC0F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9F15-4E6D-44EE-811C-02956B98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1012-75DA-4E4D-AB0F-A9E6F8040C08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580F-E059-4763-9C9F-5E2073B56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E95D-BDD2-4725-A4B2-7DA2FE313B80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003E4-3331-45A7-8E34-7FE81A6A6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28CE-206C-4C7B-B213-8F82F6D75DFF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2990-9181-4C59-8D9D-B5529B3E8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v-LV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D745-EFEC-4393-8409-59296E9C9100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95D5A-598C-4A8F-913E-6F8FC6C1D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02088C-863E-44CE-867A-724FD8613752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5C5ECE-8EB8-4B95-89EC-C7DDA6029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17638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35800" y="5918200"/>
            <a:ext cx="165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1000" dirty="0" smtClean="0"/>
          </a:p>
          <a:p>
            <a:endParaRPr lang="lv-LV" sz="1000" dirty="0" smtClean="0"/>
          </a:p>
          <a:p>
            <a:r>
              <a:rPr lang="lv-LV" sz="1000" dirty="0" smtClean="0"/>
              <a:t>LR </a:t>
            </a:r>
            <a:r>
              <a:rPr lang="lv-LV" sz="1000" dirty="0" smtClean="0"/>
              <a:t>KM, 2020 – J.D.&amp;DZ.P.</a:t>
            </a:r>
            <a:endParaRPr lang="lv-LV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57300" y="0"/>
            <a:ext cx="7239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rgbClr val="FF0000"/>
                </a:solidFill>
              </a:rPr>
              <a:t>ARHITEKTŪRAS LIKUMS  </a:t>
            </a:r>
            <a:r>
              <a:rPr lang="lv-LV" sz="3200" b="1" dirty="0" smtClean="0"/>
              <a:t>un </a:t>
            </a:r>
          </a:p>
          <a:p>
            <a:r>
              <a:rPr lang="lv-LV" sz="3200" b="1" dirty="0" smtClean="0"/>
              <a:t>arhitekti Latvijā ‘2020</a:t>
            </a:r>
          </a:p>
          <a:p>
            <a:r>
              <a:rPr lang="lv-LV" dirty="0" smtClean="0">
                <a:solidFill>
                  <a:srgbClr val="FFFFFF"/>
                </a:solidFill>
              </a:rPr>
              <a:t>SARUNA AR LATVIJAS BŪVNIECĪBAS PADOMES  LOCEKĻIEM 23.01.2020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\\Server\02_arhis_darbi\01_PREZENTACIJAS\2011-11-11_NAP\BILDES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\\Server\02_arhis_darbi\01_PREZENTACIJAS\2011-11-11_NAP\BILDES\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537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\\Server\02_arhis_darbi\01_PREZENTACIJAS\2011-11-11_NAP\BILDES\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4749800"/>
            <a:ext cx="37719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\\Server\02_arhis_darbi\01_PREZENTACIJAS\2011-11-11_NAP\BILDES\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2100" y="0"/>
            <a:ext cx="37719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5727700" cy="889000"/>
          </a:xfrm>
          <a:prstGeom prst="rect">
            <a:avLst/>
          </a:prstGeom>
          <a:solidFill>
            <a:schemeClr val="bg1">
              <a:lumMod val="85000"/>
              <a:lumOff val="15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lv-LV" sz="2800" b="1" dirty="0" smtClean="0"/>
              <a:t>Latvijas </a:t>
            </a:r>
            <a:r>
              <a:rPr lang="lv-LV" sz="2800" b="1" dirty="0"/>
              <a:t>Arhitektu savienība </a:t>
            </a:r>
            <a:endParaRPr lang="lv-LV" sz="2800" b="1" dirty="0">
              <a:latin typeface="+mj-lt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00" y="2768600"/>
            <a:ext cx="7454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400" b="1" dirty="0" smtClean="0"/>
              <a:t>Kopš 1924.gada sava profesionāla organizācija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lv-LV" sz="2000" dirty="0" smtClean="0">
                <a:solidFill>
                  <a:schemeClr val="tx1">
                    <a:lumMod val="65000"/>
                  </a:schemeClr>
                </a:solidFill>
              </a:rPr>
              <a:t>pirmais priekšsēdis, prominentais arhitekts Eižens </a:t>
            </a:r>
            <a:r>
              <a:rPr lang="lv-LV" sz="2000" dirty="0" err="1" smtClean="0">
                <a:solidFill>
                  <a:schemeClr val="tx1">
                    <a:lumMod val="65000"/>
                  </a:schemeClr>
                </a:solidFill>
              </a:rPr>
              <a:t>Laube</a:t>
            </a:r>
            <a:endParaRPr lang="lv-LV" sz="2000" dirty="0" smtClean="0">
              <a:solidFill>
                <a:schemeClr val="tx1">
                  <a:lumMod val="6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800" dirty="0" smtClean="0"/>
              <a:t>Kopš 1926. gada savs nams Torņa ielā 11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lv-LV" sz="2000" dirty="0" smtClean="0">
                <a:solidFill>
                  <a:schemeClr val="tx1">
                    <a:lumMod val="65000"/>
                  </a:schemeClr>
                </a:solidFill>
              </a:rPr>
              <a:t>vienīgā radošā organizācija, kas saglabājusi nemainīgu mītnes vietu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800" dirty="0" smtClean="0"/>
              <a:t>Pašreiz 463 LAS biedru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lv-LV" sz="2000" dirty="0" smtClean="0">
                <a:solidFill>
                  <a:schemeClr val="tx1">
                    <a:lumMod val="65000"/>
                  </a:schemeClr>
                </a:solidFill>
              </a:rPr>
              <a:t>kopā Latvijā pavisam 982 arhitekti, 724 sertificēti arhitekti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800" dirty="0" smtClean="0"/>
              <a:t>LAS vada plašas pārstāvniecības Padome, bet ikdienas darbu 5 cilvēku valde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lv-LV" sz="4000" dirty="0" smtClean="0"/>
              <a:t>       Arhitektu izglītība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480300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400" dirty="0" smtClean="0"/>
              <a:t>Rīgas Tehniskā universitāte (BA un MA programmas)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400" dirty="0" smtClean="0"/>
              <a:t>RISEBA (</a:t>
            </a:r>
            <a:r>
              <a:rPr lang="lv-LV" sz="2400" dirty="0" err="1" smtClean="0"/>
              <a:t>Bizsnesa</a:t>
            </a:r>
            <a:r>
              <a:rPr lang="lv-LV" sz="2400" dirty="0" smtClean="0"/>
              <a:t>, mākslu un tehnoloģiju augstskola kopš 2011) – BA un MA (kopš 2017.) programmas angļu valodā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400" dirty="0" smtClean="0"/>
              <a:t>Lauksaimniecības universitāte (Jelgava)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lv-LV" sz="2000" dirty="0" smtClean="0">
                <a:solidFill>
                  <a:schemeClr val="tx1">
                    <a:lumMod val="65000"/>
                  </a:schemeClr>
                </a:solidFill>
              </a:rPr>
              <a:t>Ainavu arhitektu izglītība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400" dirty="0" smtClean="0"/>
              <a:t>Rīgas celtniecības koledža (arhitekta palīgi un arhitekti / tehniķi)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lv-LV" sz="2400" dirty="0" smtClean="0"/>
          </a:p>
          <a:p>
            <a:pPr eaLnBrk="1" hangingPunct="1">
              <a:buNone/>
              <a:defRPr/>
            </a:pPr>
            <a:r>
              <a:rPr lang="lv-LV" sz="2400" b="1" dirty="0" smtClean="0">
                <a:solidFill>
                  <a:srgbClr val="FF0000"/>
                </a:solidFill>
              </a:rPr>
              <a:t>2019. gadā aprit 150 kopš arhitektu izglītība uzsākta Latvijā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lv-LV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lv-LV" sz="4000" dirty="0" err="1" smtClean="0"/>
              <a:t>Dokumenti,normatīvie</a:t>
            </a:r>
            <a:r>
              <a:rPr lang="lv-LV" sz="4000" dirty="0" smtClean="0"/>
              <a:t> akti, </a:t>
            </a:r>
            <a:br>
              <a:rPr lang="lv-LV" sz="4000" dirty="0" smtClean="0"/>
            </a:br>
            <a:r>
              <a:rPr lang="lv-LV" sz="2400" dirty="0" smtClean="0"/>
              <a:t>kas virza un reglamentē arhitekta profesiju Latvijā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3203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400" dirty="0" smtClean="0"/>
              <a:t>Būvniecības likums (EM)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400" dirty="0" smtClean="0"/>
              <a:t>Augstākās izglītības likums (IZM)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400" dirty="0" smtClean="0"/>
              <a:t>Teritoriālplānošanas likums (RPPLM</a:t>
            </a:r>
            <a:r>
              <a:rPr lang="lv-LV" sz="2400" dirty="0" smtClean="0"/>
              <a:t>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lv-LV" sz="2400" dirty="0" smtClean="0"/>
              <a:t>Likums par reglamentētajām profesijām un profesionālās kvalifikācijas atzīšanu</a:t>
            </a:r>
            <a:endParaRPr lang="lv-LV" sz="2400" dirty="0" smtClean="0"/>
          </a:p>
          <a:p>
            <a:pPr eaLnBrk="1" hangingPunct="1">
              <a:buNone/>
              <a:defRPr/>
            </a:pPr>
            <a:r>
              <a:rPr lang="lv-LV" sz="2400" b="1" dirty="0" smtClean="0">
                <a:solidFill>
                  <a:srgbClr val="FF0000"/>
                </a:solidFill>
              </a:rPr>
              <a:t>Kopš 2015. gada ideja par Arhitektūras likumu un darbs </a:t>
            </a:r>
            <a:r>
              <a:rPr lang="lv-LV" sz="2400" b="1" dirty="0" smtClean="0">
                <a:solidFill>
                  <a:srgbClr val="FF0000"/>
                </a:solidFill>
              </a:rPr>
              <a:t>pie likuma </a:t>
            </a:r>
            <a:r>
              <a:rPr lang="lv-LV" sz="2400" b="1" dirty="0" smtClean="0">
                <a:solidFill>
                  <a:srgbClr val="FF0000"/>
                </a:solidFill>
              </a:rPr>
              <a:t>redakcijas</a:t>
            </a:r>
          </a:p>
          <a:p>
            <a:pPr eaLnBrk="1" hangingPunct="1">
              <a:buNone/>
              <a:defRPr/>
            </a:pPr>
            <a:r>
              <a:rPr lang="lv-LV" sz="2400" b="1" dirty="0" smtClean="0">
                <a:solidFill>
                  <a:srgbClr val="00B050"/>
                </a:solidFill>
              </a:rPr>
              <a:t>Davosas deklarācija (2018)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lv-LV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4638"/>
            <a:ext cx="737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/>
              <a:t>ARHITEKTŪRAS LIKUMA PAMATVĒRTĪBAS UN STRUKTŪRA 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432300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SABIEDRISKAIS LABUMS UN ATBILDĪBA PAR KVALITATĪVU VIDI,</a:t>
            </a:r>
          </a:p>
          <a:p>
            <a:r>
              <a:rPr lang="lv-LV" b="1" dirty="0" smtClean="0"/>
              <a:t>PROFESIJAS PAŠPĀRVALDE UN VIETA BŪVPROCESĀ,</a:t>
            </a:r>
          </a:p>
          <a:p>
            <a:r>
              <a:rPr lang="lv-LV" b="1" dirty="0" smtClean="0"/>
              <a:t>ARHITEKTŪRAS PROCESU PĀRRAUDZĪBA UN ADMINISTRĒŠANA,</a:t>
            </a:r>
          </a:p>
          <a:p>
            <a:r>
              <a:rPr lang="lv-LV" b="1" dirty="0" smtClean="0"/>
              <a:t>KONKURSU PRAKSE,</a:t>
            </a:r>
          </a:p>
          <a:p>
            <a:r>
              <a:rPr lang="lv-LV" b="1" dirty="0" smtClean="0"/>
              <a:t>SERTIFICĒŠANA UN KVALIFIKĀCIJAS CELŠANA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73200" y="274638"/>
            <a:ext cx="6400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b="1" dirty="0" smtClean="0"/>
          </a:p>
          <a:p>
            <a:r>
              <a:rPr lang="lv-LV" sz="2000" b="1" dirty="0" smtClean="0"/>
              <a:t>PAR ARHITEKTŪRAS LIKUMU RUNĀJUŠI:</a:t>
            </a:r>
          </a:p>
          <a:p>
            <a:r>
              <a:rPr lang="lv-LV" sz="2000" b="1" dirty="0" smtClean="0"/>
              <a:t>MNISTRI DACE MELBĀRDE UN ARVILS AŠERĀDENS – 2018.GADS</a:t>
            </a:r>
          </a:p>
          <a:p>
            <a:r>
              <a:rPr lang="lv-LV" sz="2000" b="1" dirty="0" smtClean="0"/>
              <a:t>MINISTRI NAURIS PUNTULIS UN RALFS NEMIRO </a:t>
            </a:r>
            <a:r>
              <a:rPr lang="lv-LV" sz="2000" b="1" dirty="0" smtClean="0"/>
              <a:t>– TIKKO,</a:t>
            </a:r>
          </a:p>
          <a:p>
            <a:r>
              <a:rPr lang="lv-LV" sz="2000" b="1" dirty="0" smtClean="0"/>
              <a:t>TAM IR ABU MINISTRIJU POLITISKS ATBALSTS</a:t>
            </a:r>
          </a:p>
          <a:p>
            <a:endParaRPr lang="lv-LV" sz="2000" b="1" dirty="0" smtClean="0"/>
          </a:p>
          <a:p>
            <a:r>
              <a:rPr lang="lv-LV" sz="2000" b="1" dirty="0" smtClean="0">
                <a:solidFill>
                  <a:srgbClr val="FFFF00"/>
                </a:solidFill>
              </a:rPr>
              <a:t>ARHITEKTŪRAS LIKUMU IR VEIDOJUSI KM UN LAS DARBA GRUPA, PIESAISTOT INSTITŪCIJAS UN EKSPERTUS</a:t>
            </a:r>
          </a:p>
          <a:p>
            <a:r>
              <a:rPr lang="lv-LV" sz="2000" b="1" dirty="0" smtClean="0">
                <a:solidFill>
                  <a:srgbClr val="FFFF00"/>
                </a:solidFill>
              </a:rPr>
              <a:t>ANOTĀCIJA VEIDOTA BIJUŠĀ KM VALSTS SEKRETĀRA, JURISTA SANDA VOLDIŅA VADĪBĀ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85800" y="1417638"/>
            <a:ext cx="8001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lv-LV" sz="2400" b="1" dirty="0" smtClean="0"/>
              <a:t>LR Kultūras ministrija- stratēģiskais partneris kā profesiju pārraugošā ministrija.  Nacionālās arhitektūras padomes loma.</a:t>
            </a:r>
          </a:p>
          <a:p>
            <a:pPr eaLnBrk="1" hangingPunct="1"/>
            <a:r>
              <a:rPr lang="lv-LV" sz="2400" b="1" dirty="0" smtClean="0"/>
              <a:t>Ministrijas – sadarbības partneri konkrētās jomās:</a:t>
            </a:r>
          </a:p>
          <a:p>
            <a:pPr lvl="1" eaLnBrk="1" hangingPunct="1">
              <a:buFont typeface="Arial" charset="0"/>
              <a:buChar char="•"/>
            </a:pPr>
            <a:r>
              <a:rPr lang="lv-LV" sz="2400" b="1" dirty="0" smtClean="0">
                <a:solidFill>
                  <a:srgbClr val="FF0000"/>
                </a:solidFill>
              </a:rPr>
              <a:t>LR Ekonomikas ministrija-būvniecības industriju pārraugošā ministrija.</a:t>
            </a:r>
          </a:p>
          <a:p>
            <a:pPr lvl="1" eaLnBrk="1" hangingPunct="1">
              <a:buFont typeface="Arial" charset="0"/>
              <a:buChar char="•"/>
            </a:pPr>
            <a:r>
              <a:rPr lang="lv-LV" sz="2400" b="1" dirty="0" smtClean="0"/>
              <a:t>LR Izglītības un zinātnes ministrija-izglītību pārraugošā ministrija.</a:t>
            </a:r>
          </a:p>
          <a:p>
            <a:pPr lvl="1" eaLnBrk="1" hangingPunct="1">
              <a:buFont typeface="Arial" charset="0"/>
              <a:buChar char="•"/>
            </a:pPr>
            <a:r>
              <a:rPr lang="lv-LV" sz="2400" b="1" dirty="0" smtClean="0"/>
              <a:t>LR reģionālās plānošanas un pašvaldību lietu ministrija-plānošanas jautājumi.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5448300"/>
            <a:ext cx="704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 smtClean="0"/>
              <a:t>LAS</a:t>
            </a:r>
            <a:r>
              <a:rPr lang="lv-LV" dirty="0" smtClean="0"/>
              <a:t>                                                                         </a:t>
            </a:r>
            <a:r>
              <a:rPr lang="lv-LV" sz="4000" b="1" dirty="0" smtClean="0">
                <a:solidFill>
                  <a:schemeClr val="bg1"/>
                </a:solidFill>
              </a:rPr>
              <a:t>KM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84800" y="676870"/>
            <a:ext cx="22987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lv-LV" b="1" dirty="0" smtClean="0"/>
              <a:t>PALDIES  PAR INTERESI </a:t>
            </a:r>
            <a:r>
              <a:rPr lang="lv-LV" dirty="0" smtClean="0"/>
              <a:t>!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834</TotalTime>
  <Words>326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Slide 1</vt:lpstr>
      <vt:lpstr>Slide 2</vt:lpstr>
      <vt:lpstr>       Arhitektu izglītība</vt:lpstr>
      <vt:lpstr>Dokumenti,normatīvie akti,  kas virza un reglamentē arhitekta profesiju Latvijā</vt:lpstr>
      <vt:lpstr>Slide 5</vt:lpstr>
      <vt:lpstr>Slide 6</vt:lpstr>
      <vt:lpstr>Slide 7</vt:lpstr>
      <vt:lpstr>Slide 8</vt:lpstr>
      <vt:lpstr>Slide 9</vt:lpstr>
    </vt:vector>
  </TitlesOfParts>
  <Company>Projektēšanas birojas ARHIS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Arhitekti Latvijā 2011</dc:title>
  <dc:creator>Andris Kronbergs</dc:creator>
  <cp:lastModifiedBy>Janis</cp:lastModifiedBy>
  <cp:revision>95</cp:revision>
  <dcterms:created xsi:type="dcterms:W3CDTF">2011-11-11T07:14:49Z</dcterms:created>
  <dcterms:modified xsi:type="dcterms:W3CDTF">2020-01-23T00:34:16Z</dcterms:modified>
</cp:coreProperties>
</file>