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 id="269" r:id="rId6"/>
    <p:sldId id="259" r:id="rId7"/>
    <p:sldId id="258" r:id="rId8"/>
    <p:sldId id="260" r:id="rId9"/>
    <p:sldId id="267" r:id="rId10"/>
    <p:sldId id="268" r:id="rId11"/>
    <p:sldId id="270" r:id="rId12"/>
    <p:sldId id="26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667"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BD9EB13-EF99-44B1-9F0A-1721A065A77B}" type="datetimeFigureOut">
              <a:rPr lang="en-US" smtClean="0"/>
              <a:t>12/19/2019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65A307-304F-4CAF-9F08-F8F8C4E66D06}"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9151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D9EB13-EF99-44B1-9F0A-1721A065A77B}" type="datetimeFigureOut">
              <a:rPr lang="en-US" smtClean="0"/>
              <a:t>12/19/2019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65A307-304F-4CAF-9F08-F8F8C4E66D06}" type="slidenum">
              <a:rPr lang="en-US" smtClean="0"/>
              <a:t>‹#›</a:t>
            </a:fld>
            <a:endParaRPr lang="en-US"/>
          </a:p>
        </p:txBody>
      </p:sp>
    </p:spTree>
    <p:extLst>
      <p:ext uri="{BB962C8B-B14F-4D97-AF65-F5344CB8AC3E}">
        <p14:creationId xmlns:p14="http://schemas.microsoft.com/office/powerpoint/2010/main" val="4155799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D9EB13-EF99-44B1-9F0A-1721A065A77B}" type="datetimeFigureOut">
              <a:rPr lang="en-US" smtClean="0"/>
              <a:t>12/19/2019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65A307-304F-4CAF-9F08-F8F8C4E66D06}" type="slidenum">
              <a:rPr lang="en-US" smtClean="0"/>
              <a:t>‹#›</a:t>
            </a:fld>
            <a:endParaRPr lang="en-US"/>
          </a:p>
        </p:txBody>
      </p:sp>
    </p:spTree>
    <p:extLst>
      <p:ext uri="{BB962C8B-B14F-4D97-AF65-F5344CB8AC3E}">
        <p14:creationId xmlns:p14="http://schemas.microsoft.com/office/powerpoint/2010/main" val="215308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D9EB13-EF99-44B1-9F0A-1721A065A77B}" type="datetimeFigureOut">
              <a:rPr lang="en-US" smtClean="0"/>
              <a:t>12/19/2019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65A307-304F-4CAF-9F08-F8F8C4E66D06}" type="slidenum">
              <a:rPr lang="en-US" smtClean="0"/>
              <a:t>‹#›</a:t>
            </a:fld>
            <a:endParaRPr lang="en-US"/>
          </a:p>
        </p:txBody>
      </p:sp>
    </p:spTree>
    <p:extLst>
      <p:ext uri="{BB962C8B-B14F-4D97-AF65-F5344CB8AC3E}">
        <p14:creationId xmlns:p14="http://schemas.microsoft.com/office/powerpoint/2010/main" val="3867520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BD9EB13-EF99-44B1-9F0A-1721A065A77B}" type="datetimeFigureOut">
              <a:rPr lang="en-US" smtClean="0"/>
              <a:t>12/19/2019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65A307-304F-4CAF-9F08-F8F8C4E66D06}"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2573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BD9EB13-EF99-44B1-9F0A-1721A065A77B}" type="datetimeFigureOut">
              <a:rPr lang="en-US" smtClean="0"/>
              <a:t>12/19/2019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65A307-304F-4CAF-9F08-F8F8C4E66D06}" type="slidenum">
              <a:rPr lang="en-US" smtClean="0"/>
              <a:t>‹#›</a:t>
            </a:fld>
            <a:endParaRPr lang="en-US"/>
          </a:p>
        </p:txBody>
      </p:sp>
    </p:spTree>
    <p:extLst>
      <p:ext uri="{BB962C8B-B14F-4D97-AF65-F5344CB8AC3E}">
        <p14:creationId xmlns:p14="http://schemas.microsoft.com/office/powerpoint/2010/main" val="710626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BD9EB13-EF99-44B1-9F0A-1721A065A77B}" type="datetimeFigureOut">
              <a:rPr lang="en-US" smtClean="0"/>
              <a:t>12/19/2019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65A307-304F-4CAF-9F08-F8F8C4E66D06}" type="slidenum">
              <a:rPr lang="en-US" smtClean="0"/>
              <a:t>‹#›</a:t>
            </a:fld>
            <a:endParaRPr lang="en-US"/>
          </a:p>
        </p:txBody>
      </p:sp>
    </p:spTree>
    <p:extLst>
      <p:ext uri="{BB962C8B-B14F-4D97-AF65-F5344CB8AC3E}">
        <p14:creationId xmlns:p14="http://schemas.microsoft.com/office/powerpoint/2010/main" val="261116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BD9EB13-EF99-44B1-9F0A-1721A065A77B}" type="datetimeFigureOut">
              <a:rPr lang="en-US" smtClean="0"/>
              <a:t>12/19/2019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65A307-304F-4CAF-9F08-F8F8C4E66D06}" type="slidenum">
              <a:rPr lang="en-US" smtClean="0"/>
              <a:t>‹#›</a:t>
            </a:fld>
            <a:endParaRPr lang="en-US"/>
          </a:p>
        </p:txBody>
      </p:sp>
    </p:spTree>
    <p:extLst>
      <p:ext uri="{BB962C8B-B14F-4D97-AF65-F5344CB8AC3E}">
        <p14:creationId xmlns:p14="http://schemas.microsoft.com/office/powerpoint/2010/main" val="2964677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BD9EB13-EF99-44B1-9F0A-1721A065A77B}" type="datetimeFigureOut">
              <a:rPr lang="en-US" smtClean="0"/>
              <a:t>12/19/2019</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7365A307-304F-4CAF-9F08-F8F8C4E66D06}" type="slidenum">
              <a:rPr lang="en-US" smtClean="0"/>
              <a:t>‹#›</a:t>
            </a:fld>
            <a:endParaRPr lang="en-US"/>
          </a:p>
        </p:txBody>
      </p:sp>
    </p:spTree>
    <p:extLst>
      <p:ext uri="{BB962C8B-B14F-4D97-AF65-F5344CB8AC3E}">
        <p14:creationId xmlns:p14="http://schemas.microsoft.com/office/powerpoint/2010/main" val="1631286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BD9EB13-EF99-44B1-9F0A-1721A065A77B}" type="datetimeFigureOut">
              <a:rPr lang="en-US" smtClean="0"/>
              <a:t>12/19/2019</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365A307-304F-4CAF-9F08-F8F8C4E66D06}" type="slidenum">
              <a:rPr lang="en-US" smtClean="0"/>
              <a:t>‹#›</a:t>
            </a:fld>
            <a:endParaRPr lang="en-US"/>
          </a:p>
        </p:txBody>
      </p:sp>
    </p:spTree>
    <p:extLst>
      <p:ext uri="{BB962C8B-B14F-4D97-AF65-F5344CB8AC3E}">
        <p14:creationId xmlns:p14="http://schemas.microsoft.com/office/powerpoint/2010/main" val="3033708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D9EB13-EF99-44B1-9F0A-1721A065A77B}" type="datetimeFigureOut">
              <a:rPr lang="en-US" smtClean="0"/>
              <a:t>12/19/2019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65A307-304F-4CAF-9F08-F8F8C4E66D06}" type="slidenum">
              <a:rPr lang="en-US" smtClean="0"/>
              <a:t>‹#›</a:t>
            </a:fld>
            <a:endParaRPr lang="en-US"/>
          </a:p>
        </p:txBody>
      </p:sp>
    </p:spTree>
    <p:extLst>
      <p:ext uri="{BB962C8B-B14F-4D97-AF65-F5344CB8AC3E}">
        <p14:creationId xmlns:p14="http://schemas.microsoft.com/office/powerpoint/2010/main" val="1171739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BD9EB13-EF99-44B1-9F0A-1721A065A77B}" type="datetimeFigureOut">
              <a:rPr lang="en-US" smtClean="0"/>
              <a:t>12/19/2019</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365A307-304F-4CAF-9F08-F8F8C4E66D06}"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615810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967BD-C4EF-4EDB-A746-541C9627B3BB}"/>
              </a:ext>
            </a:extLst>
          </p:cNvPr>
          <p:cNvSpPr>
            <a:spLocks noGrp="1"/>
          </p:cNvSpPr>
          <p:nvPr>
            <p:ph type="ctrTitle"/>
          </p:nvPr>
        </p:nvSpPr>
        <p:spPr>
          <a:xfrm>
            <a:off x="431179" y="505000"/>
            <a:ext cx="11396143" cy="3566160"/>
          </a:xfrm>
        </p:spPr>
        <p:txBody>
          <a:bodyPr>
            <a:normAutofit/>
          </a:bodyPr>
          <a:lstStyle/>
          <a:p>
            <a:pPr algn="ctr">
              <a:lnSpc>
                <a:spcPct val="100000"/>
              </a:lnSpc>
            </a:pPr>
            <a:r>
              <a:rPr lang="lv-LV" sz="4800" b="1" cap="all"/>
              <a:t>Latvijas būvniecības padomes 2019.gada </a:t>
            </a:r>
            <a:r>
              <a:rPr lang="lv-LV" sz="4800" b="1"/>
              <a:t>PRIORITĀRO UZDEVUMU VIRZĪBA</a:t>
            </a:r>
            <a:endParaRPr lang="en-US" sz="4800"/>
          </a:p>
        </p:txBody>
      </p:sp>
      <p:sp>
        <p:nvSpPr>
          <p:cNvPr id="4" name="Subtitle 2">
            <a:extLst>
              <a:ext uri="{FF2B5EF4-FFF2-40B4-BE49-F238E27FC236}">
                <a16:creationId xmlns:a16="http://schemas.microsoft.com/office/drawing/2014/main" id="{970359C3-333E-401E-8D62-59B4599F017F}"/>
              </a:ext>
            </a:extLst>
          </p:cNvPr>
          <p:cNvSpPr>
            <a:spLocks noGrp="1"/>
          </p:cNvSpPr>
          <p:nvPr>
            <p:ph type="subTitle" idx="1"/>
          </p:nvPr>
        </p:nvSpPr>
        <p:spPr/>
        <p:txBody>
          <a:bodyPr/>
          <a:lstStyle/>
          <a:p>
            <a:pPr algn="r"/>
            <a:r>
              <a:rPr lang="lv-LV" dirty="0"/>
              <a:t>Anna </a:t>
            </a:r>
            <a:r>
              <a:rPr lang="lv-LV" dirty="0" err="1"/>
              <a:t>upena</a:t>
            </a:r>
            <a:endParaRPr lang="en-US" dirty="0"/>
          </a:p>
        </p:txBody>
      </p:sp>
    </p:spTree>
    <p:extLst>
      <p:ext uri="{BB962C8B-B14F-4D97-AF65-F5344CB8AC3E}">
        <p14:creationId xmlns:p14="http://schemas.microsoft.com/office/powerpoint/2010/main" val="4059686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5C160-B6CC-4FD3-A6D3-BA95DC797D87}"/>
              </a:ext>
            </a:extLst>
          </p:cNvPr>
          <p:cNvSpPr>
            <a:spLocks noGrp="1"/>
          </p:cNvSpPr>
          <p:nvPr>
            <p:ph type="title"/>
          </p:nvPr>
        </p:nvSpPr>
        <p:spPr>
          <a:xfrm>
            <a:off x="561051" y="342900"/>
            <a:ext cx="11478549" cy="964984"/>
          </a:xfrm>
        </p:spPr>
        <p:txBody>
          <a:bodyPr>
            <a:normAutofit fontScale="90000"/>
          </a:bodyPr>
          <a:lstStyle/>
          <a:p>
            <a:r>
              <a:rPr lang="lv-LV" sz="4000">
                <a:solidFill>
                  <a:schemeClr val="tx1"/>
                </a:solidFill>
              </a:rPr>
              <a:t>2019.GADA 24.JANVĀRA PADOMES SĒDES PROTOKOLLĒMUMS:</a:t>
            </a:r>
            <a:endParaRPr lang="en-GB" sz="4000">
              <a:solidFill>
                <a:schemeClr val="tx1"/>
              </a:solidFill>
            </a:endParaRPr>
          </a:p>
        </p:txBody>
      </p:sp>
      <p:sp>
        <p:nvSpPr>
          <p:cNvPr id="3" name="Content Placeholder 2">
            <a:extLst>
              <a:ext uri="{FF2B5EF4-FFF2-40B4-BE49-F238E27FC236}">
                <a16:creationId xmlns:a16="http://schemas.microsoft.com/office/drawing/2014/main" id="{8C732C94-01EA-4AE4-B73D-8A91894F9A41}"/>
              </a:ext>
            </a:extLst>
          </p:cNvPr>
          <p:cNvSpPr>
            <a:spLocks noGrp="1"/>
          </p:cNvSpPr>
          <p:nvPr>
            <p:ph idx="1"/>
          </p:nvPr>
        </p:nvSpPr>
        <p:spPr>
          <a:xfrm>
            <a:off x="953625" y="1820334"/>
            <a:ext cx="10693400" cy="4948766"/>
          </a:xfrm>
        </p:spPr>
        <p:txBody>
          <a:bodyPr>
            <a:noAutofit/>
          </a:bodyPr>
          <a:lstStyle/>
          <a:p>
            <a:r>
              <a:rPr lang="lv-LV" sz="2200" b="1">
                <a:latin typeface="+mj-lt"/>
              </a:rPr>
              <a:t>Padome kā prioritārus izvirza sekojošus īstermiņa mērķus un uzdevumus: </a:t>
            </a:r>
          </a:p>
          <a:p>
            <a:pPr>
              <a:lnSpc>
                <a:spcPct val="100000"/>
              </a:lnSpc>
              <a:spcBef>
                <a:spcPts val="200"/>
              </a:spcBef>
            </a:pPr>
            <a:endParaRPr lang="lv-LV" sz="2200">
              <a:latin typeface="+mj-lt"/>
            </a:endParaRPr>
          </a:p>
          <a:p>
            <a:pPr lvl="0">
              <a:spcBef>
                <a:spcPts val="200"/>
              </a:spcBef>
              <a:spcAft>
                <a:spcPts val="1200"/>
              </a:spcAft>
              <a:buFont typeface="Arial" panose="020B0604020202020204" pitchFamily="34" charset="0"/>
              <a:buChar char="•"/>
            </a:pPr>
            <a:r>
              <a:rPr lang="lv-LV" sz="2200">
                <a:latin typeface="+mj-lt"/>
              </a:rPr>
              <a:t> Noteikt skaidru būvniecības procesu dalībnieku atbildības sadalījumu Būvniecības likumā un izstrādāt jaunu visu risku apdrošināšanas likumu;</a:t>
            </a:r>
          </a:p>
          <a:p>
            <a:pPr lvl="0">
              <a:spcBef>
                <a:spcPts val="200"/>
              </a:spcBef>
              <a:spcAft>
                <a:spcPts val="1200"/>
              </a:spcAft>
              <a:buFont typeface="Arial" panose="020B0604020202020204" pitchFamily="34" charset="0"/>
              <a:buChar char="•"/>
            </a:pPr>
            <a:r>
              <a:rPr lang="lv-LV" sz="2200">
                <a:latin typeface="+mj-lt"/>
              </a:rPr>
              <a:t> Sakārtot projektēšanas procedūras (būvvaldē iesniedzamais projekta apjoms, projektēšanas stadijas u.c.);</a:t>
            </a:r>
          </a:p>
          <a:p>
            <a:pPr lvl="0">
              <a:spcBef>
                <a:spcPts val="200"/>
              </a:spcBef>
              <a:spcAft>
                <a:spcPts val="1200"/>
              </a:spcAft>
              <a:buFont typeface="Arial" panose="020B0604020202020204" pitchFamily="34" charset="0"/>
              <a:buChar char="•"/>
            </a:pPr>
            <a:r>
              <a:rPr lang="lv-LV" sz="2200">
                <a:latin typeface="+mj-lt"/>
              </a:rPr>
              <a:t> Ieviest vienotu praksi publisko iepirkumu būvniecības līgumos (FIDIC līgumi, banku garantijas)</a:t>
            </a:r>
          </a:p>
          <a:p>
            <a:pPr lvl="0">
              <a:spcBef>
                <a:spcPts val="200"/>
              </a:spcBef>
              <a:spcAft>
                <a:spcPts val="1200"/>
              </a:spcAft>
              <a:buFont typeface="Arial" panose="020B0604020202020204" pitchFamily="34" charset="0"/>
              <a:buChar char="•"/>
            </a:pPr>
            <a:r>
              <a:rPr lang="lv-LV" sz="2200">
                <a:latin typeface="+mj-lt"/>
              </a:rPr>
              <a:t> Izstrādāt stratēģisku valdības plānu lielāko objektu būvniecībai, t.sk. </a:t>
            </a:r>
            <a:r>
              <a:rPr lang="lv-LV" sz="2200" i="1">
                <a:latin typeface="+mj-lt"/>
              </a:rPr>
              <a:t>Rail </a:t>
            </a:r>
            <a:r>
              <a:rPr lang="lv-LV" sz="2200" i="1" err="1">
                <a:latin typeface="+mj-lt"/>
              </a:rPr>
              <a:t>Baltica</a:t>
            </a:r>
            <a:r>
              <a:rPr lang="lv-LV" sz="2200">
                <a:latin typeface="+mj-lt"/>
              </a:rPr>
              <a:t> īstenošanai, kā arī ilgtermiņa redzējumu infrastruktūras uzturēšanai;</a:t>
            </a:r>
          </a:p>
          <a:p>
            <a:pPr lvl="0">
              <a:spcBef>
                <a:spcPts val="200"/>
              </a:spcBef>
              <a:spcAft>
                <a:spcPts val="1200"/>
              </a:spcAft>
              <a:buFont typeface="Arial" panose="020B0604020202020204" pitchFamily="34" charset="0"/>
              <a:buChar char="•"/>
            </a:pPr>
            <a:r>
              <a:rPr lang="lv-LV" sz="2200">
                <a:latin typeface="+mj-lt"/>
              </a:rPr>
              <a:t> Veicināt darbaspēka pieejamību būvniecībā, veikt darbaspēka būvniecībā kvalifikācijas izpēti.</a:t>
            </a:r>
          </a:p>
          <a:p>
            <a:endParaRPr lang="en-GB" sz="2200">
              <a:latin typeface="+mj-lt"/>
            </a:endParaRPr>
          </a:p>
        </p:txBody>
      </p:sp>
    </p:spTree>
    <p:extLst>
      <p:ext uri="{BB962C8B-B14F-4D97-AF65-F5344CB8AC3E}">
        <p14:creationId xmlns:p14="http://schemas.microsoft.com/office/powerpoint/2010/main" val="35432844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3A14A-DA60-4B3C-972C-4780BDA5C63C}"/>
              </a:ext>
            </a:extLst>
          </p:cNvPr>
          <p:cNvSpPr txBox="1">
            <a:spLocks/>
          </p:cNvSpPr>
          <p:nvPr/>
        </p:nvSpPr>
        <p:spPr>
          <a:xfrm>
            <a:off x="838200" y="506039"/>
            <a:ext cx="11243679" cy="1144961"/>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lv-LV" sz="2800" b="1"/>
              <a:t>1. Noteikt skaidru būvniecības procesu dalībnieku atbildības sadalījumu Būvniecības likumā un izstrādāt jaunu visu risku apdrošināšanas likumu</a:t>
            </a:r>
            <a:endParaRPr lang="en-US" sz="2800" b="1"/>
          </a:p>
        </p:txBody>
      </p:sp>
      <p:sp>
        <p:nvSpPr>
          <p:cNvPr id="3" name="Content Placeholder 2">
            <a:extLst>
              <a:ext uri="{FF2B5EF4-FFF2-40B4-BE49-F238E27FC236}">
                <a16:creationId xmlns:a16="http://schemas.microsoft.com/office/drawing/2014/main" id="{9DDCF727-8299-4814-BECB-FD0FB0C957DC}"/>
              </a:ext>
            </a:extLst>
          </p:cNvPr>
          <p:cNvSpPr txBox="1">
            <a:spLocks/>
          </p:cNvSpPr>
          <p:nvPr/>
        </p:nvSpPr>
        <p:spPr>
          <a:xfrm>
            <a:off x="838200" y="1752600"/>
            <a:ext cx="10515600" cy="4403741"/>
          </a:xfrm>
          <a:prstGeom prst="rect">
            <a:avLst/>
          </a:prstGeom>
        </p:spPr>
        <p:txBody>
          <a:bodyP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lv-LV" sz="2200" b="1">
                <a:latin typeface="+mj-lt"/>
              </a:rPr>
              <a:t>Paveiktais:</a:t>
            </a:r>
          </a:p>
          <a:p>
            <a:pPr lvl="1" algn="just">
              <a:spcAft>
                <a:spcPts val="600"/>
              </a:spcAft>
              <a:buFont typeface="Arial" panose="020B0604020202020204" pitchFamily="34" charset="0"/>
              <a:buChar char="•"/>
            </a:pPr>
            <a:r>
              <a:rPr lang="lv-LV" sz="2200">
                <a:latin typeface="+mj-lt"/>
              </a:rPr>
              <a:t>Likumprojekta «Grozījumi Būvniecības likumā» virzības turpināšana, nosakot skaidrāku atbildības sadalījumu starp būvniecības dalībniekiem (izskatīts VSS);</a:t>
            </a:r>
          </a:p>
          <a:p>
            <a:pPr lvl="1" algn="just">
              <a:spcAft>
                <a:spcPts val="600"/>
              </a:spcAft>
              <a:buFont typeface="Arial" panose="020B0604020202020204" pitchFamily="34" charset="0"/>
              <a:buChar char="•"/>
            </a:pPr>
            <a:r>
              <a:rPr lang="lv-LV" sz="2200">
                <a:latin typeface="+mj-lt"/>
              </a:rPr>
              <a:t>EM prezentācija Padomei par iespējamo apdrošināšanas modeļa konceptu;</a:t>
            </a:r>
          </a:p>
          <a:p>
            <a:pPr lvl="1" algn="just">
              <a:spcAft>
                <a:spcPts val="600"/>
              </a:spcAft>
              <a:buFont typeface="Arial" panose="020B0604020202020204" pitchFamily="34" charset="0"/>
              <a:buChar char="•"/>
            </a:pPr>
            <a:r>
              <a:rPr lang="lv-LV" sz="2200">
                <a:latin typeface="+mj-lt"/>
              </a:rPr>
              <a:t>EM un Partnerības organizēta konference «Kvalitatīva būvniecība», 31.10.2019.</a:t>
            </a:r>
          </a:p>
          <a:p>
            <a:pPr lvl="1" algn="just"/>
            <a:endParaRPr lang="lv-LV" sz="2200" i="1">
              <a:latin typeface="+mj-lt"/>
            </a:endParaRPr>
          </a:p>
          <a:p>
            <a:pPr>
              <a:lnSpc>
                <a:spcPct val="100000"/>
              </a:lnSpc>
              <a:spcAft>
                <a:spcPts val="0"/>
              </a:spcAft>
            </a:pPr>
            <a:r>
              <a:rPr lang="lv-LV" sz="2200" b="1">
                <a:latin typeface="+mj-lt"/>
              </a:rPr>
              <a:t>Padomes lēmuma projekts turpmākai darbībai:</a:t>
            </a:r>
          </a:p>
          <a:p>
            <a:pPr>
              <a:spcBef>
                <a:spcPts val="200"/>
              </a:spcBef>
              <a:spcAft>
                <a:spcPts val="400"/>
              </a:spcAft>
              <a:buFont typeface="Arial" panose="020B0604020202020204" pitchFamily="34" charset="0"/>
              <a:buChar char="•"/>
            </a:pPr>
            <a:r>
              <a:rPr lang="lv-LV" sz="2200">
                <a:latin typeface="+mj-lt"/>
              </a:rPr>
              <a:t> Aicināt EM organizēt darba grupas sanāksmes apdrošināšanas modeļa pēc OCTA principa un nepieciešamā regulējuma izstrādei un virzīt normatīvo aktu projektus iesniegšanai MK.</a:t>
            </a:r>
            <a:endParaRPr lang="en-US" sz="2200">
              <a:latin typeface="+mj-lt"/>
            </a:endParaRPr>
          </a:p>
        </p:txBody>
      </p:sp>
    </p:spTree>
    <p:extLst>
      <p:ext uri="{BB962C8B-B14F-4D97-AF65-F5344CB8AC3E}">
        <p14:creationId xmlns:p14="http://schemas.microsoft.com/office/powerpoint/2010/main" val="749993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1E136-463D-4DF6-8767-F02DCE4203E1}"/>
              </a:ext>
            </a:extLst>
          </p:cNvPr>
          <p:cNvSpPr txBox="1">
            <a:spLocks/>
          </p:cNvSpPr>
          <p:nvPr/>
        </p:nvSpPr>
        <p:spPr>
          <a:xfrm>
            <a:off x="838200" y="500062"/>
            <a:ext cx="10515600" cy="1325563"/>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lv-LV" sz="2800" b="1"/>
              <a:t>2. Sakārtot projektēšanas procedūras (būvvaldē iesniedzamais projekta apjoms, projektēšanas stadijas u.c.)</a:t>
            </a:r>
          </a:p>
          <a:p>
            <a:endParaRPr lang="en-US" sz="3200" b="1" dirty="0"/>
          </a:p>
        </p:txBody>
      </p:sp>
      <p:sp>
        <p:nvSpPr>
          <p:cNvPr id="3" name="Content Placeholder 2">
            <a:extLst>
              <a:ext uri="{FF2B5EF4-FFF2-40B4-BE49-F238E27FC236}">
                <a16:creationId xmlns:a16="http://schemas.microsoft.com/office/drawing/2014/main" id="{78ED83DE-FD02-4E9F-8AC4-A97C7F058681}"/>
              </a:ext>
            </a:extLst>
          </p:cNvPr>
          <p:cNvSpPr txBox="1">
            <a:spLocks/>
          </p:cNvSpPr>
          <p:nvPr/>
        </p:nvSpPr>
        <p:spPr>
          <a:xfrm>
            <a:off x="838200" y="1852339"/>
            <a:ext cx="10956636" cy="4243050"/>
          </a:xfrm>
          <a:prstGeom prst="rect">
            <a:avLst/>
          </a:prstGeom>
        </p:spPr>
        <p:txBody>
          <a:bodyP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lv-LV" sz="2200" b="1">
                <a:latin typeface="+mj-lt"/>
              </a:rPr>
              <a:t>Paveiktais:</a:t>
            </a:r>
          </a:p>
          <a:p>
            <a:pPr>
              <a:spcBef>
                <a:spcPts val="200"/>
              </a:spcBef>
              <a:spcAft>
                <a:spcPts val="400"/>
              </a:spcAft>
              <a:buFont typeface="Arial" panose="020B0604020202020204" pitchFamily="34" charset="0"/>
              <a:buChar char="•"/>
            </a:pPr>
            <a:r>
              <a:rPr lang="lv-LV" sz="2200">
                <a:latin typeface="+mj-lt"/>
              </a:rPr>
              <a:t> EM piedāvā grozījumus VBN, ko izskata vairākās VBN darba grupās; pēdējā sanāksme – 24.05.2019.</a:t>
            </a:r>
          </a:p>
          <a:p>
            <a:endParaRPr lang="lv-LV" sz="2200">
              <a:latin typeface="+mj-lt"/>
            </a:endParaRPr>
          </a:p>
          <a:p>
            <a:r>
              <a:rPr lang="lv-LV" sz="2200" b="1">
                <a:latin typeface="+mj-lt"/>
              </a:rPr>
              <a:t>Padomes lēmuma projekts turpmākai darbībai:</a:t>
            </a:r>
          </a:p>
          <a:p>
            <a:pPr>
              <a:spcBef>
                <a:spcPts val="200"/>
              </a:spcBef>
              <a:spcAft>
                <a:spcPts val="400"/>
              </a:spcAft>
              <a:buFont typeface="Arial" panose="020B0604020202020204" pitchFamily="34" charset="0"/>
              <a:buChar char="•"/>
            </a:pPr>
            <a:r>
              <a:rPr lang="lv-LV" sz="2200">
                <a:latin typeface="+mj-lt"/>
              </a:rPr>
              <a:t> Aicināt EM izstrādāt grozījumus VBN atbilstoši darba grupā lemtajam un iekļaut Padomes darba kārtībā neatrisinātos, atvērtos jautājumus. </a:t>
            </a:r>
          </a:p>
          <a:p>
            <a:pPr lvl="1" indent="0">
              <a:buFont typeface="Calibri" pitchFamily="34" charset="0"/>
              <a:buNone/>
            </a:pPr>
            <a:endParaRPr lang="lv-LV" sz="2200" i="1">
              <a:latin typeface="+mj-lt"/>
            </a:endParaRPr>
          </a:p>
          <a:p>
            <a:pPr lvl="0"/>
            <a:r>
              <a:rPr lang="lv-LV" sz="2200" i="1">
                <a:latin typeface="+mj-lt"/>
              </a:rPr>
              <a:t> </a:t>
            </a:r>
            <a:endParaRPr lang="lv-LV" sz="2200">
              <a:latin typeface="+mj-lt"/>
            </a:endParaRPr>
          </a:p>
        </p:txBody>
      </p:sp>
    </p:spTree>
    <p:extLst>
      <p:ext uri="{BB962C8B-B14F-4D97-AF65-F5344CB8AC3E}">
        <p14:creationId xmlns:p14="http://schemas.microsoft.com/office/powerpoint/2010/main" val="714208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BECA5-E929-424B-B6CE-B01D1EA31B2E}"/>
              </a:ext>
            </a:extLst>
          </p:cNvPr>
          <p:cNvSpPr txBox="1">
            <a:spLocks/>
          </p:cNvSpPr>
          <p:nvPr/>
        </p:nvSpPr>
        <p:spPr>
          <a:xfrm>
            <a:off x="838200" y="438346"/>
            <a:ext cx="10515600" cy="1325563"/>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lv-LV" sz="2800" b="1"/>
              <a:t>3. Ieviest vienotu praksi publisko iepirkumu būvniecības līgumos (FIDIC līgumi, banku garantijas)</a:t>
            </a:r>
          </a:p>
          <a:p>
            <a:endParaRPr lang="lv-LV" sz="3200" b="1" dirty="0">
              <a:solidFill>
                <a:schemeClr val="tx1"/>
              </a:solidFill>
            </a:endParaRPr>
          </a:p>
          <a:p>
            <a:endParaRPr lang="en-US" sz="3200" b="1" dirty="0"/>
          </a:p>
        </p:txBody>
      </p:sp>
      <p:sp>
        <p:nvSpPr>
          <p:cNvPr id="3" name="Content Placeholder 2">
            <a:extLst>
              <a:ext uri="{FF2B5EF4-FFF2-40B4-BE49-F238E27FC236}">
                <a16:creationId xmlns:a16="http://schemas.microsoft.com/office/drawing/2014/main" id="{61C87B8E-017A-45A8-B91C-194374353F94}"/>
              </a:ext>
            </a:extLst>
          </p:cNvPr>
          <p:cNvSpPr txBox="1">
            <a:spLocks/>
          </p:cNvSpPr>
          <p:nvPr/>
        </p:nvSpPr>
        <p:spPr>
          <a:xfrm>
            <a:off x="741724" y="1473199"/>
            <a:ext cx="11225048" cy="6515941"/>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lvl="0"/>
            <a:r>
              <a:rPr lang="lv-LV" sz="2200" b="1" dirty="0">
                <a:latin typeface="+mj-lt"/>
              </a:rPr>
              <a:t>Paveiktais:</a:t>
            </a:r>
          </a:p>
          <a:p>
            <a:pPr lvl="0">
              <a:spcBef>
                <a:spcPts val="200"/>
              </a:spcBef>
              <a:spcAft>
                <a:spcPts val="600"/>
              </a:spcAft>
              <a:buFont typeface="Arial" panose="020B0604020202020204" pitchFamily="34" charset="0"/>
              <a:buChar char="•"/>
            </a:pPr>
            <a:r>
              <a:rPr lang="lv-LV" sz="2200" dirty="0">
                <a:solidFill>
                  <a:schemeClr val="tx1"/>
                </a:solidFill>
                <a:latin typeface="+mj-lt"/>
              </a:rPr>
              <a:t> Padomes rekomendācijas attiecībā uz prasībām par nodrošinājumiem publiskos būvdarbu ieteikumos, kas nosūtītas lielākajiem publisko būvdarbu iepirkumu pasūtītājiem;</a:t>
            </a:r>
          </a:p>
          <a:p>
            <a:pPr lvl="0">
              <a:spcBef>
                <a:spcPts val="200"/>
              </a:spcBef>
              <a:spcAft>
                <a:spcPts val="600"/>
              </a:spcAft>
              <a:buFont typeface="Arial" panose="020B0604020202020204" pitchFamily="34" charset="0"/>
              <a:buChar char="•"/>
            </a:pPr>
            <a:r>
              <a:rPr lang="lv-LV" sz="2200" dirty="0">
                <a:solidFill>
                  <a:schemeClr val="tx1"/>
                </a:solidFill>
                <a:latin typeface="+mj-lt"/>
              </a:rPr>
              <a:t> EM organizē sanāksmes par FIDIC līgumu noteikumu piemērošanu Latvijas situācijai, balstoties uz FM izstrādātajām līguma formām un grozījumiem FIDIC līgumos (jūlijs);</a:t>
            </a:r>
          </a:p>
          <a:p>
            <a:pPr lvl="0">
              <a:spcBef>
                <a:spcPts val="200"/>
              </a:spcBef>
              <a:spcAft>
                <a:spcPts val="600"/>
              </a:spcAft>
              <a:buFont typeface="Arial" panose="020B0604020202020204" pitchFamily="34" charset="0"/>
              <a:buChar char="•"/>
            </a:pPr>
            <a:r>
              <a:rPr lang="lv-LV" sz="2200" dirty="0">
                <a:solidFill>
                  <a:schemeClr val="tx1"/>
                </a:solidFill>
                <a:latin typeface="+mj-lt"/>
              </a:rPr>
              <a:t> EM nav izstrādājusi un nav uzsākusi MK noteikumu virzības procesu, un nav ietvērusi to kā pasākumu Rīcības plānā par uzlabojumiem publisko iepirkumu sistēmā.</a:t>
            </a:r>
          </a:p>
          <a:p>
            <a:pPr lvl="0">
              <a:spcBef>
                <a:spcPts val="200"/>
              </a:spcBef>
              <a:spcAft>
                <a:spcPts val="400"/>
              </a:spcAft>
              <a:buFont typeface="Arial" panose="020B0604020202020204" pitchFamily="34" charset="0"/>
              <a:buChar char="•"/>
            </a:pPr>
            <a:endParaRPr lang="lv-LV" sz="2200" dirty="0">
              <a:solidFill>
                <a:schemeClr val="tx1"/>
              </a:solidFill>
              <a:latin typeface="+mj-lt"/>
            </a:endParaRPr>
          </a:p>
          <a:p>
            <a:pPr marL="0" indent="0">
              <a:spcBef>
                <a:spcPts val="200"/>
              </a:spcBef>
              <a:spcAft>
                <a:spcPts val="400"/>
              </a:spcAft>
              <a:buNone/>
            </a:pPr>
            <a:r>
              <a:rPr lang="lv-LV" sz="2200" b="1" dirty="0">
                <a:latin typeface="+mj-lt"/>
              </a:rPr>
              <a:t>Padomes lēmuma projekts turpmākai darbībai:</a:t>
            </a:r>
          </a:p>
          <a:p>
            <a:pPr lvl="0">
              <a:spcBef>
                <a:spcPts val="200"/>
              </a:spcBef>
              <a:spcAft>
                <a:spcPts val="400"/>
              </a:spcAft>
              <a:buFont typeface="Arial" panose="020B0604020202020204" pitchFamily="34" charset="0"/>
              <a:buChar char="•"/>
            </a:pPr>
            <a:r>
              <a:rPr lang="lv-LV" sz="2200" dirty="0">
                <a:solidFill>
                  <a:schemeClr val="tx1"/>
                </a:solidFill>
                <a:latin typeface="+mj-lt"/>
              </a:rPr>
              <a:t> Atkārtoti noteikt FIDIC līgumu ieviešanu kā prioritāro uzdevumu 2020.gadā un aicināt EM izstrādāt un virzīt MK noteikumus, kas ievieš tipveida līgumus atbilstoši FIDIC paraugam.</a:t>
            </a:r>
          </a:p>
          <a:p>
            <a:pPr marL="0" lvl="0" indent="0">
              <a:buNone/>
            </a:pPr>
            <a:endParaRPr lang="lv-LV" sz="2200" dirty="0">
              <a:solidFill>
                <a:schemeClr val="tx1"/>
              </a:solidFill>
              <a:latin typeface="+mj-lt"/>
            </a:endParaRPr>
          </a:p>
          <a:p>
            <a:pPr lvl="0">
              <a:buFont typeface="Courier New" panose="02070309020205020404" pitchFamily="49" charset="0"/>
              <a:buChar char="o"/>
            </a:pPr>
            <a:endParaRPr lang="lv-LV" sz="2200" dirty="0">
              <a:solidFill>
                <a:schemeClr val="tx1"/>
              </a:solidFill>
              <a:latin typeface="+mj-lt"/>
            </a:endParaRPr>
          </a:p>
          <a:p>
            <a:pPr marL="725488" lvl="2" indent="-188913" algn="just">
              <a:buNone/>
            </a:pPr>
            <a:endParaRPr lang="lv-LV" sz="2200" b="1" i="1" dirty="0">
              <a:latin typeface="+mj-lt"/>
            </a:endParaRPr>
          </a:p>
        </p:txBody>
      </p:sp>
    </p:spTree>
    <p:extLst>
      <p:ext uri="{BB962C8B-B14F-4D97-AF65-F5344CB8AC3E}">
        <p14:creationId xmlns:p14="http://schemas.microsoft.com/office/powerpoint/2010/main" val="3254267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8D841-E0DF-41E9-9F52-9F443A5FC252}"/>
              </a:ext>
            </a:extLst>
          </p:cNvPr>
          <p:cNvSpPr>
            <a:spLocks noGrp="1"/>
          </p:cNvSpPr>
          <p:nvPr>
            <p:ph type="title" idx="4294967295"/>
          </p:nvPr>
        </p:nvSpPr>
        <p:spPr>
          <a:xfrm>
            <a:off x="1023505" y="188913"/>
            <a:ext cx="10475912" cy="1450975"/>
          </a:xfrm>
        </p:spPr>
        <p:txBody>
          <a:bodyPr>
            <a:noAutofit/>
          </a:bodyPr>
          <a:lstStyle/>
          <a:p>
            <a:r>
              <a:rPr lang="lv-LV" sz="2800" b="1"/>
              <a:t>4. Izstrādāt stratēģisku valdības plānu lielāko objektu būvniecībai, t.sk. </a:t>
            </a:r>
            <a:r>
              <a:rPr lang="lv-LV" sz="2800" b="1" i="1"/>
              <a:t>Rail </a:t>
            </a:r>
            <a:r>
              <a:rPr lang="lv-LV" sz="2800" b="1" i="1" err="1"/>
              <a:t>Baltica</a:t>
            </a:r>
            <a:r>
              <a:rPr lang="lv-LV" sz="2800" b="1"/>
              <a:t> īstenošanai, kā arī ilgtermiņa redzējumu infrastruktūras uzturēšanai</a:t>
            </a:r>
            <a:br>
              <a:rPr lang="lv-LV" sz="2800" b="1"/>
            </a:br>
            <a:endParaRPr lang="en-GB" sz="2800" b="1"/>
          </a:p>
        </p:txBody>
      </p:sp>
      <p:sp>
        <p:nvSpPr>
          <p:cNvPr id="3" name="Content Placeholder 2">
            <a:extLst>
              <a:ext uri="{FF2B5EF4-FFF2-40B4-BE49-F238E27FC236}">
                <a16:creationId xmlns:a16="http://schemas.microsoft.com/office/drawing/2014/main" id="{A52C21EF-ED73-446A-81B8-B7DA4BF92364}"/>
              </a:ext>
            </a:extLst>
          </p:cNvPr>
          <p:cNvSpPr>
            <a:spLocks noGrp="1"/>
          </p:cNvSpPr>
          <p:nvPr>
            <p:ph idx="4294967295"/>
          </p:nvPr>
        </p:nvSpPr>
        <p:spPr>
          <a:xfrm>
            <a:off x="1066800" y="1804988"/>
            <a:ext cx="10058400" cy="4022725"/>
          </a:xfrm>
        </p:spPr>
        <p:txBody>
          <a:bodyPr>
            <a:normAutofit/>
          </a:bodyPr>
          <a:lstStyle/>
          <a:p>
            <a:r>
              <a:rPr lang="lv-LV" sz="2200" b="1" dirty="0">
                <a:latin typeface="+mj-lt"/>
              </a:rPr>
              <a:t>Paveiktais:</a:t>
            </a:r>
          </a:p>
          <a:p>
            <a:pPr>
              <a:spcBef>
                <a:spcPts val="200"/>
              </a:spcBef>
              <a:spcAft>
                <a:spcPts val="600"/>
              </a:spcAft>
              <a:buFont typeface="Arial" panose="020B0604020202020204" pitchFamily="34" charset="0"/>
              <a:buChar char="•"/>
            </a:pPr>
            <a:r>
              <a:rPr lang="lv-LV" sz="2200" dirty="0">
                <a:latin typeface="+mj-lt"/>
              </a:rPr>
              <a:t> Būvniecības nozares manifests, aicinot valdību izstrādāt stratēģisku ilgtermiņa plānu;</a:t>
            </a:r>
          </a:p>
          <a:p>
            <a:pPr>
              <a:spcBef>
                <a:spcPts val="200"/>
              </a:spcBef>
              <a:spcAft>
                <a:spcPts val="600"/>
              </a:spcAft>
              <a:buFont typeface="Arial" panose="020B0604020202020204" pitchFamily="34" charset="0"/>
              <a:buChar char="•"/>
            </a:pPr>
            <a:r>
              <a:rPr lang="lv-LV" sz="2200" dirty="0">
                <a:latin typeface="+mj-lt"/>
              </a:rPr>
              <a:t> Satiksmes ministrs uzdevis VAS «Latvijas valsts ceļi» izstrādāt 3 gadu plānu ceļu būves attīstībai.</a:t>
            </a:r>
          </a:p>
          <a:p>
            <a:pPr>
              <a:spcBef>
                <a:spcPts val="200"/>
              </a:spcBef>
              <a:spcAft>
                <a:spcPts val="600"/>
              </a:spcAft>
              <a:buFont typeface="Arial" panose="020B0604020202020204" pitchFamily="34" charset="0"/>
              <a:buChar char="•"/>
            </a:pPr>
            <a:endParaRPr lang="lv-LV" sz="2200" dirty="0">
              <a:latin typeface="+mj-lt"/>
            </a:endParaRPr>
          </a:p>
          <a:p>
            <a:pPr marL="0" indent="0">
              <a:buNone/>
            </a:pPr>
            <a:r>
              <a:rPr lang="lv-LV" sz="2200" b="1" dirty="0">
                <a:latin typeface="+mj-lt"/>
              </a:rPr>
              <a:t>Padomes lēmuma projekts turpmākai darbībai:</a:t>
            </a:r>
          </a:p>
          <a:p>
            <a:pPr algn="just">
              <a:spcBef>
                <a:spcPts val="200"/>
              </a:spcBef>
              <a:spcAft>
                <a:spcPts val="600"/>
              </a:spcAft>
              <a:buFont typeface="Arial" panose="020B0604020202020204" pitchFamily="34" charset="0"/>
              <a:buChar char="•"/>
            </a:pPr>
            <a:r>
              <a:rPr lang="lv-LV" sz="2200" b="1" dirty="0">
                <a:latin typeface="+mj-lt"/>
              </a:rPr>
              <a:t> </a:t>
            </a:r>
            <a:r>
              <a:rPr lang="lv-LV" sz="2200" dirty="0">
                <a:latin typeface="+mj-lt"/>
              </a:rPr>
              <a:t>Nosūtīt Ministru kabinetam Padomes vēstuli par situāciju būvniecības nozarē, sagaidāmo apjomu kritumu turpmākos gados un aicināt izstrādāt plānu;</a:t>
            </a:r>
          </a:p>
          <a:p>
            <a:pPr algn="just">
              <a:spcBef>
                <a:spcPts val="200"/>
              </a:spcBef>
              <a:spcAft>
                <a:spcPts val="600"/>
              </a:spcAft>
              <a:buFont typeface="Arial" panose="020B0604020202020204" pitchFamily="34" charset="0"/>
              <a:buChar char="•"/>
            </a:pPr>
            <a:r>
              <a:rPr lang="lv-LV" sz="2200" dirty="0">
                <a:latin typeface="+mj-lt"/>
              </a:rPr>
              <a:t> Aicināt Ekonomikas ministriju, kā par būvniecību atbildīgo, uzņemties vadošo iniciatīvu jautājuma virzīšanā valdībā.</a:t>
            </a:r>
          </a:p>
          <a:p>
            <a:pPr marL="0" indent="0">
              <a:buNone/>
            </a:pPr>
            <a:endParaRPr lang="lv-LV" sz="2200" b="1" dirty="0">
              <a:latin typeface="+mj-lt"/>
            </a:endParaRPr>
          </a:p>
          <a:p>
            <a:pPr>
              <a:buFont typeface="Courier New" panose="02070309020205020404" pitchFamily="49" charset="0"/>
              <a:buChar char="o"/>
            </a:pPr>
            <a:endParaRPr lang="lv-LV" sz="2200" dirty="0">
              <a:latin typeface="+mj-lt"/>
            </a:endParaRPr>
          </a:p>
          <a:p>
            <a:endParaRPr lang="en-GB" sz="2200" dirty="0">
              <a:latin typeface="+mj-lt"/>
            </a:endParaRPr>
          </a:p>
        </p:txBody>
      </p:sp>
    </p:spTree>
    <p:extLst>
      <p:ext uri="{BB962C8B-B14F-4D97-AF65-F5344CB8AC3E}">
        <p14:creationId xmlns:p14="http://schemas.microsoft.com/office/powerpoint/2010/main" val="9797393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6A54E-FD70-44A3-BBA7-DC26494B89C2}"/>
              </a:ext>
            </a:extLst>
          </p:cNvPr>
          <p:cNvSpPr>
            <a:spLocks noGrp="1"/>
          </p:cNvSpPr>
          <p:nvPr>
            <p:ph type="title" idx="4294967295"/>
          </p:nvPr>
        </p:nvSpPr>
        <p:spPr>
          <a:xfrm>
            <a:off x="1066800" y="187325"/>
            <a:ext cx="10058400" cy="1139825"/>
          </a:xfrm>
        </p:spPr>
        <p:txBody>
          <a:bodyPr>
            <a:normAutofit/>
          </a:bodyPr>
          <a:lstStyle/>
          <a:p>
            <a:r>
              <a:rPr lang="lv-LV" sz="2800" b="1"/>
              <a:t>5. Veicināt darbaspēka pieejamību būvniecībā, darba spēka būvniecībā kvalifikācijas izpēte.</a:t>
            </a:r>
            <a:endParaRPr lang="en-GB" sz="2800" b="1"/>
          </a:p>
        </p:txBody>
      </p:sp>
      <p:sp>
        <p:nvSpPr>
          <p:cNvPr id="3" name="Content Placeholder 2">
            <a:extLst>
              <a:ext uri="{FF2B5EF4-FFF2-40B4-BE49-F238E27FC236}">
                <a16:creationId xmlns:a16="http://schemas.microsoft.com/office/drawing/2014/main" id="{A2493AE2-5708-490A-BED6-4D7251158A0C}"/>
              </a:ext>
            </a:extLst>
          </p:cNvPr>
          <p:cNvSpPr>
            <a:spLocks noGrp="1"/>
          </p:cNvSpPr>
          <p:nvPr>
            <p:ph idx="4294967295"/>
          </p:nvPr>
        </p:nvSpPr>
        <p:spPr>
          <a:xfrm>
            <a:off x="1066800" y="1836738"/>
            <a:ext cx="10058400" cy="4022725"/>
          </a:xfrm>
        </p:spPr>
        <p:txBody>
          <a:bodyPr>
            <a:noAutofit/>
          </a:bodyPr>
          <a:lstStyle/>
          <a:p>
            <a:r>
              <a:rPr lang="lv-LV" sz="2200" b="1" dirty="0">
                <a:latin typeface="+mj-lt"/>
              </a:rPr>
              <a:t>Paveiktais:</a:t>
            </a:r>
          </a:p>
          <a:p>
            <a:pPr>
              <a:spcBef>
                <a:spcPts val="200"/>
              </a:spcBef>
              <a:spcAft>
                <a:spcPts val="400"/>
              </a:spcAft>
              <a:buFont typeface="Arial" panose="020B0604020202020204" pitchFamily="34" charset="0"/>
              <a:buChar char="•"/>
            </a:pPr>
            <a:r>
              <a:rPr lang="lv-LV" sz="2200" dirty="0">
                <a:latin typeface="+mj-lt"/>
              </a:rPr>
              <a:t> Saeima pieņēma grozījumus Imigrācijas likumā, paredzot ārzemniekam, kura ieceļošanas mērķis ir nodarbinātība, izsniegt ilgtermiņa vīzu uz būtiski ilgāku laiku, t.i. uz 1 gadu (jūlijs, 2019.);</a:t>
            </a:r>
          </a:p>
          <a:p>
            <a:pPr>
              <a:spcBef>
                <a:spcPts val="200"/>
              </a:spcBef>
              <a:spcAft>
                <a:spcPts val="400"/>
              </a:spcAft>
              <a:buFont typeface="Arial" panose="020B0604020202020204" pitchFamily="34" charset="0"/>
              <a:buChar char="•"/>
            </a:pPr>
            <a:r>
              <a:rPr lang="lv-LV" sz="2200" dirty="0">
                <a:latin typeface="+mj-lt"/>
              </a:rPr>
              <a:t> MK pieņemti grozījumi 3 MK noteikumos, atvieglojot un saīsinot administratīvās procedūras viesstrādnieku nodarbināšanai Latvijā (10.12.2019.).</a:t>
            </a:r>
          </a:p>
          <a:p>
            <a:pPr>
              <a:buFont typeface="Courier New" panose="02070309020205020404" pitchFamily="49" charset="0"/>
              <a:buChar char="o"/>
            </a:pPr>
            <a:endParaRPr lang="lv-LV" sz="2200" dirty="0">
              <a:latin typeface="+mj-lt"/>
            </a:endParaRPr>
          </a:p>
          <a:p>
            <a:pPr marL="0" indent="0">
              <a:buNone/>
            </a:pPr>
            <a:r>
              <a:rPr lang="lv-LV" sz="2200" b="1" dirty="0">
                <a:latin typeface="+mj-lt"/>
              </a:rPr>
              <a:t>Padomes lēmuma projekts turpmākai darbībai:</a:t>
            </a:r>
          </a:p>
          <a:p>
            <a:pPr>
              <a:spcBef>
                <a:spcPts val="200"/>
              </a:spcBef>
              <a:spcAft>
                <a:spcPts val="400"/>
              </a:spcAft>
              <a:buFont typeface="Arial" panose="020B0604020202020204" pitchFamily="34" charset="0"/>
              <a:buChar char="•"/>
            </a:pPr>
            <a:r>
              <a:rPr lang="lv-LV" sz="2200" dirty="0">
                <a:latin typeface="+mj-lt"/>
              </a:rPr>
              <a:t> Turpināt atbalstīt MK noteikumu grozījumu virzīšanu, kas paredz viesstrādniekiem atlīdzību maksāt atbilstoši nozares vidējai algai/ </a:t>
            </a:r>
            <a:r>
              <a:rPr lang="lv-LV" sz="2200" dirty="0" err="1">
                <a:latin typeface="+mj-lt"/>
              </a:rPr>
              <a:t>Ģenerālvienošanās</a:t>
            </a:r>
            <a:r>
              <a:rPr lang="lv-LV" sz="2200" dirty="0">
                <a:latin typeface="+mj-lt"/>
              </a:rPr>
              <a:t> minimālai algai.</a:t>
            </a:r>
          </a:p>
          <a:p>
            <a:pPr>
              <a:buFont typeface="Courier New" panose="02070309020205020404" pitchFamily="49" charset="0"/>
              <a:buChar char="o"/>
            </a:pPr>
            <a:endParaRPr lang="lv-LV" sz="2200" dirty="0">
              <a:latin typeface="+mj-lt"/>
            </a:endParaRPr>
          </a:p>
          <a:p>
            <a:pPr>
              <a:buFont typeface="Courier New" panose="02070309020205020404" pitchFamily="49" charset="0"/>
              <a:buChar char="o"/>
            </a:pPr>
            <a:endParaRPr lang="lv-LV" sz="2200" dirty="0">
              <a:latin typeface="+mj-lt"/>
            </a:endParaRPr>
          </a:p>
          <a:p>
            <a:endParaRPr lang="en-GB" sz="2200" dirty="0">
              <a:latin typeface="+mj-lt"/>
            </a:endParaRPr>
          </a:p>
        </p:txBody>
      </p:sp>
    </p:spTree>
    <p:extLst>
      <p:ext uri="{BB962C8B-B14F-4D97-AF65-F5344CB8AC3E}">
        <p14:creationId xmlns:p14="http://schemas.microsoft.com/office/powerpoint/2010/main" val="3307530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AF81F-E3DB-443E-9FF8-778636D18070}"/>
              </a:ext>
            </a:extLst>
          </p:cNvPr>
          <p:cNvSpPr>
            <a:spLocks noGrp="1"/>
          </p:cNvSpPr>
          <p:nvPr>
            <p:ph type="title"/>
          </p:nvPr>
        </p:nvSpPr>
        <p:spPr>
          <a:xfrm>
            <a:off x="1097280" y="609600"/>
            <a:ext cx="8161020" cy="937260"/>
          </a:xfrm>
        </p:spPr>
        <p:txBody>
          <a:bodyPr/>
          <a:lstStyle/>
          <a:p>
            <a:r>
              <a:rPr lang="lv-LV"/>
              <a:t>PADOMES LĒMUMU PROJEKTI</a:t>
            </a:r>
            <a:endParaRPr lang="en-GB" dirty="0"/>
          </a:p>
        </p:txBody>
      </p:sp>
      <p:sp>
        <p:nvSpPr>
          <p:cNvPr id="3" name="Content Placeholder 2">
            <a:extLst>
              <a:ext uri="{FF2B5EF4-FFF2-40B4-BE49-F238E27FC236}">
                <a16:creationId xmlns:a16="http://schemas.microsoft.com/office/drawing/2014/main" id="{8E71A1BB-B24A-4794-80A3-EE26526F2F42}"/>
              </a:ext>
            </a:extLst>
          </p:cNvPr>
          <p:cNvSpPr>
            <a:spLocks noGrp="1"/>
          </p:cNvSpPr>
          <p:nvPr>
            <p:ph idx="1"/>
          </p:nvPr>
        </p:nvSpPr>
        <p:spPr>
          <a:xfrm>
            <a:off x="1097280" y="1845734"/>
            <a:ext cx="10058400" cy="4783666"/>
          </a:xfrm>
        </p:spPr>
        <p:txBody>
          <a:bodyPr>
            <a:normAutofit/>
          </a:bodyPr>
          <a:lstStyle/>
          <a:p>
            <a:pPr>
              <a:spcBef>
                <a:spcPts val="600"/>
              </a:spcBef>
              <a:spcAft>
                <a:spcPts val="1200"/>
              </a:spcAft>
              <a:buFont typeface="Arial" panose="020B0604020202020204" pitchFamily="34" charset="0"/>
              <a:buChar char="•"/>
            </a:pPr>
            <a:r>
              <a:rPr lang="lv-LV">
                <a:latin typeface="+mj-lt"/>
              </a:rPr>
              <a:t> Aicināt EM organizēt darba grupas sanāksmes apdrošināšanas modeļa pēc OCTA principa un nepieciešamā regulējuma izstrādei un virzīt normatīvo aktu projektus iesniegšanai MK;</a:t>
            </a:r>
          </a:p>
          <a:p>
            <a:pPr>
              <a:spcBef>
                <a:spcPts val="600"/>
              </a:spcBef>
              <a:spcAft>
                <a:spcPts val="1200"/>
              </a:spcAft>
              <a:buFont typeface="Arial" panose="020B0604020202020204" pitchFamily="34" charset="0"/>
              <a:buChar char="•"/>
            </a:pPr>
            <a:r>
              <a:rPr lang="lv-LV">
                <a:latin typeface="+mj-lt"/>
              </a:rPr>
              <a:t> Aicināt EM izstrādāt grozījumus VBN atbilstoši darba grupā lemtajam un iekļaut Padomes darba kārtībā neatrisinātos, atvērtos jautājumus;</a:t>
            </a:r>
          </a:p>
          <a:p>
            <a:pPr>
              <a:spcBef>
                <a:spcPts val="600"/>
              </a:spcBef>
              <a:spcAft>
                <a:spcPts val="1200"/>
              </a:spcAft>
              <a:buFont typeface="Arial" panose="020B0604020202020204" pitchFamily="34" charset="0"/>
              <a:buChar char="•"/>
            </a:pPr>
            <a:r>
              <a:rPr lang="lv-LV">
                <a:latin typeface="+mj-lt"/>
              </a:rPr>
              <a:t> Atkārtoti noteikt FIDIC līgumu ieviešanu kā prioritāro uzdevumu 2020.gadā un aicināt EM izstrādāt un virzīt MK noteikumus, kas ievieš tipveida līgumus atbilstoši FIDIC paraugam;</a:t>
            </a:r>
          </a:p>
          <a:p>
            <a:pPr>
              <a:spcBef>
                <a:spcPts val="600"/>
              </a:spcBef>
              <a:spcAft>
                <a:spcPts val="1200"/>
              </a:spcAft>
              <a:buFont typeface="Arial" panose="020B0604020202020204" pitchFamily="34" charset="0"/>
              <a:buChar char="•"/>
            </a:pPr>
            <a:r>
              <a:rPr lang="lv-LV" b="1">
                <a:latin typeface="+mj-lt"/>
              </a:rPr>
              <a:t> </a:t>
            </a:r>
            <a:r>
              <a:rPr lang="lv-LV">
                <a:latin typeface="+mj-lt"/>
              </a:rPr>
              <a:t>Nosūtīt Ministru prezidentam Padomes vēstuli par situāciju būvniecības nozarē, sagaidāmo apjomu kritumu turpmākajos gados un aicināt izstrādāt ilgtermiņa plānu lielākajiem publiskiem iepirkumiem, kā arī aicināt EM uzņemties vadošo iniciatīvu jautājuma virzīšanā valdībā;</a:t>
            </a:r>
          </a:p>
          <a:p>
            <a:pPr>
              <a:spcBef>
                <a:spcPts val="600"/>
              </a:spcBef>
              <a:spcAft>
                <a:spcPts val="1200"/>
              </a:spcAft>
              <a:buFont typeface="Arial" panose="020B0604020202020204" pitchFamily="34" charset="0"/>
              <a:buChar char="•"/>
            </a:pPr>
            <a:r>
              <a:rPr lang="lv-LV">
                <a:latin typeface="+mj-lt"/>
              </a:rPr>
              <a:t> Turpināt atbalstīt MK noteikumu grozījumu virzīšanu, kas paredz viesstrādniekiem atlīdzību maksāt atbilstoši nozares vidējai algai/ </a:t>
            </a:r>
            <a:r>
              <a:rPr lang="lv-LV" err="1">
                <a:latin typeface="+mj-lt"/>
              </a:rPr>
              <a:t>Ģenerālvienošanās</a:t>
            </a:r>
            <a:r>
              <a:rPr lang="lv-LV">
                <a:latin typeface="+mj-lt"/>
              </a:rPr>
              <a:t> minimālai algai.</a:t>
            </a:r>
          </a:p>
          <a:p>
            <a:pPr>
              <a:buFont typeface="Courier New" panose="02070309020205020404" pitchFamily="49" charset="0"/>
              <a:buChar char="o"/>
            </a:pPr>
            <a:endParaRPr lang="lv-LV" i="1">
              <a:latin typeface="+mj-lt"/>
            </a:endParaRPr>
          </a:p>
          <a:p>
            <a:pPr>
              <a:buFont typeface="Courier New" panose="02070309020205020404" pitchFamily="49" charset="0"/>
              <a:buChar char="o"/>
            </a:pPr>
            <a:endParaRPr lang="lv-LV" i="1">
              <a:latin typeface="+mj-lt"/>
            </a:endParaRPr>
          </a:p>
          <a:p>
            <a:endParaRPr lang="lv-LV" i="1">
              <a:latin typeface="+mj-lt"/>
            </a:endParaRPr>
          </a:p>
          <a:p>
            <a:endParaRPr lang="lv-LV" i="1">
              <a:latin typeface="+mj-lt"/>
            </a:endParaRPr>
          </a:p>
          <a:p>
            <a:endParaRPr lang="en-GB">
              <a:latin typeface="+mj-lt"/>
            </a:endParaRPr>
          </a:p>
        </p:txBody>
      </p:sp>
    </p:spTree>
    <p:extLst>
      <p:ext uri="{BB962C8B-B14F-4D97-AF65-F5344CB8AC3E}">
        <p14:creationId xmlns:p14="http://schemas.microsoft.com/office/powerpoint/2010/main" val="2330399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967BD-C4EF-4EDB-A746-541C9627B3BB}"/>
              </a:ext>
            </a:extLst>
          </p:cNvPr>
          <p:cNvSpPr>
            <a:spLocks noGrp="1"/>
          </p:cNvSpPr>
          <p:nvPr>
            <p:ph type="ctrTitle"/>
          </p:nvPr>
        </p:nvSpPr>
        <p:spPr>
          <a:xfrm>
            <a:off x="418523" y="2163160"/>
            <a:ext cx="11421456" cy="1801813"/>
          </a:xfrm>
        </p:spPr>
        <p:txBody>
          <a:bodyPr>
            <a:normAutofit/>
          </a:bodyPr>
          <a:lstStyle/>
          <a:p>
            <a:pPr algn="ctr"/>
            <a:r>
              <a:rPr lang="lv-LV" sz="4800" b="1"/>
              <a:t>2019. GADA PRIORITĀRO UZDEVUMU VIRZĪBA</a:t>
            </a:r>
            <a:endParaRPr lang="en-US" sz="4800"/>
          </a:p>
        </p:txBody>
      </p:sp>
      <p:sp>
        <p:nvSpPr>
          <p:cNvPr id="4" name="Subtitle 2">
            <a:extLst>
              <a:ext uri="{FF2B5EF4-FFF2-40B4-BE49-F238E27FC236}">
                <a16:creationId xmlns:a16="http://schemas.microsoft.com/office/drawing/2014/main" id="{970359C3-333E-401E-8D62-59B4599F017F}"/>
              </a:ext>
            </a:extLst>
          </p:cNvPr>
          <p:cNvSpPr>
            <a:spLocks noGrp="1"/>
          </p:cNvSpPr>
          <p:nvPr>
            <p:ph type="subTitle" idx="1"/>
          </p:nvPr>
        </p:nvSpPr>
        <p:spPr/>
        <p:txBody>
          <a:bodyPr/>
          <a:lstStyle/>
          <a:p>
            <a:pPr algn="r"/>
            <a:r>
              <a:rPr lang="lv-LV" dirty="0"/>
              <a:t>Anna </a:t>
            </a:r>
            <a:r>
              <a:rPr lang="lv-LV" dirty="0" err="1"/>
              <a:t>upena</a:t>
            </a:r>
            <a:endParaRPr lang="en-US" dirty="0"/>
          </a:p>
        </p:txBody>
      </p:sp>
    </p:spTree>
    <p:extLst>
      <p:ext uri="{BB962C8B-B14F-4D97-AF65-F5344CB8AC3E}">
        <p14:creationId xmlns:p14="http://schemas.microsoft.com/office/powerpoint/2010/main" val="3629902708"/>
      </p:ext>
    </p:extLst>
  </p:cSld>
  <p:clrMapOvr>
    <a:masterClrMapping/>
  </p:clrMapOvr>
</p:sld>
</file>

<file path=ppt/theme/theme1.xml><?xml version="1.0" encoding="utf-8"?>
<a:theme xmlns:a="http://schemas.openxmlformats.org/drawingml/2006/main" name="Retrospect">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6D6DBDC6B1CCC42B41E74AA352C4FFD" ma:contentTypeVersion="10" ma:contentTypeDescription="Create a new document." ma:contentTypeScope="" ma:versionID="a3c59914ef99647ff130230d3972af5b">
  <xsd:schema xmlns:xsd="http://www.w3.org/2001/XMLSchema" xmlns:xs="http://www.w3.org/2001/XMLSchema" xmlns:p="http://schemas.microsoft.com/office/2006/metadata/properties" xmlns:ns2="b3057933-4081-480e-9a83-5555dccee947" xmlns:ns3="06833f44-7947-476f-a6fe-035a1cdcb744" targetNamespace="http://schemas.microsoft.com/office/2006/metadata/properties" ma:root="true" ma:fieldsID="6ec6fc4247ab89b9ec1144e2e4b2592a" ns2:_="" ns3:_="">
    <xsd:import namespace="b3057933-4081-480e-9a83-5555dccee947"/>
    <xsd:import namespace="06833f44-7947-476f-a6fe-035a1cdcb74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3:SharedWithUsers" minOccurs="0"/>
                <xsd:element ref="ns3:SharedWithDetail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057933-4081-480e-9a83-5555dccee947"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6833f44-7947-476f-a6fe-035a1cdcb744"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06833f44-7947-476f-a6fe-035a1cdcb744">
      <UserInfo>
        <DisplayName>Anna Upena</DisplayName>
        <AccountId>80</AccountId>
        <AccountType/>
      </UserInfo>
    </SharedWithUsers>
  </documentManagement>
</p:properties>
</file>

<file path=customXml/itemProps1.xml><?xml version="1.0" encoding="utf-8"?>
<ds:datastoreItem xmlns:ds="http://schemas.openxmlformats.org/officeDocument/2006/customXml" ds:itemID="{5A09A890-A061-478A-8A50-B64FF504B12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057933-4081-480e-9a83-5555dccee947"/>
    <ds:schemaRef ds:uri="06833f44-7947-476f-a6fe-035a1cdcb7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2C26BC2-A184-40DA-9D31-3B1C279BEE9A}">
  <ds:schemaRefs>
    <ds:schemaRef ds:uri="http://schemas.microsoft.com/sharepoint/v3/contenttype/forms"/>
  </ds:schemaRefs>
</ds:datastoreItem>
</file>

<file path=customXml/itemProps3.xml><?xml version="1.0" encoding="utf-8"?>
<ds:datastoreItem xmlns:ds="http://schemas.openxmlformats.org/officeDocument/2006/customXml" ds:itemID="{51B41FA7-2099-4CB9-9DCF-016CE19E3851}">
  <ds:schemaRefs>
    <ds:schemaRef ds:uri="http://schemas.microsoft.com/office/2006/metadata/properties"/>
    <ds:schemaRef ds:uri="http://schemas.microsoft.com/office/infopath/2007/PartnerControls"/>
    <ds:schemaRef ds:uri="06833f44-7947-476f-a6fe-035a1cdcb744"/>
  </ds:schemaRefs>
</ds:datastoreItem>
</file>

<file path=docProps/app.xml><?xml version="1.0" encoding="utf-8"?>
<Properties xmlns="http://schemas.openxmlformats.org/officeDocument/2006/extended-properties" xmlns:vt="http://schemas.openxmlformats.org/officeDocument/2006/docPropsVTypes">
  <Template>Retrospect</Template>
  <TotalTime>870</TotalTime>
  <Words>734</Words>
  <Application>Microsoft Office PowerPoint</Application>
  <PresentationFormat>Widescreen</PresentationFormat>
  <Paragraphs>63</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Courier New</vt:lpstr>
      <vt:lpstr>Retrospect</vt:lpstr>
      <vt:lpstr>Latvijas būvniecības padomes 2019.gada PRIORITĀRO UZDEVUMU VIRZĪBA</vt:lpstr>
      <vt:lpstr>2019.GADA 24.JANVĀRA PADOMES SĒDES PROTOKOLLĒMUMS:</vt:lpstr>
      <vt:lpstr>PowerPoint Presentation</vt:lpstr>
      <vt:lpstr>PowerPoint Presentation</vt:lpstr>
      <vt:lpstr>PowerPoint Presentation</vt:lpstr>
      <vt:lpstr>4. Izstrādāt stratēģisku valdības plānu lielāko objektu būvniecībai, t.sk. Rail Baltica īstenošanai, kā arī ilgtermiņa redzējumu infrastruktūras uzturēšanai </vt:lpstr>
      <vt:lpstr>5. Veicināt darbaspēka pieejamību būvniecībā, darba spēka būvniecībā kvalifikācijas izpēte.</vt:lpstr>
      <vt:lpstr>PADOMES LĒMUMU PROJEKTI</vt:lpstr>
      <vt:lpstr>2019. GADA PRIORITĀRO UZDEVUMU VIRZĪBA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Prioritārie uzdevumi 2019.-2022.gadam</dc:title>
  <dc:creator>Liene Mucina-Sima</dc:creator>
  <cp:lastModifiedBy>Inese Rostoka</cp:lastModifiedBy>
  <cp:revision>5</cp:revision>
  <dcterms:created xsi:type="dcterms:W3CDTF">2019-01-22T08:17:12Z</dcterms:created>
  <dcterms:modified xsi:type="dcterms:W3CDTF">2019-12-19T11:43:29Z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0x010100D6D6DBDC6B1CCC42B41E74AA352C4FFD</vt:lpwstr>
  </property>
</Properties>
</file>