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12"/>
  </p:notesMasterIdLst>
  <p:handoutMasterIdLst>
    <p:handoutMasterId r:id="rId13"/>
  </p:handoutMasterIdLst>
  <p:sldIdLst>
    <p:sldId id="256" r:id="rId2"/>
    <p:sldId id="357" r:id="rId3"/>
    <p:sldId id="354" r:id="rId4"/>
    <p:sldId id="358" r:id="rId5"/>
    <p:sldId id="353" r:id="rId6"/>
    <p:sldId id="355" r:id="rId7"/>
    <p:sldId id="359" r:id="rId8"/>
    <p:sldId id="356" r:id="rId9"/>
    <p:sldId id="360" r:id="rId10"/>
    <p:sldId id="265" r:id="rId11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849B"/>
    <a:srgbClr val="0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C7116-AE90-4F55-9FE9-1E13C2CC177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A7A30705-3B85-4D35-8E7E-B09F94FEE07A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1859C"/>
          </a:solidFill>
        </a:ln>
      </dgm:spPr>
      <dgm:t>
        <a:bodyPr/>
        <a:lstStyle/>
        <a:p>
          <a:r>
            <a:rPr lang="lv-LV" sz="2000" dirty="0">
              <a:solidFill>
                <a:schemeClr val="tx1"/>
              </a:solidFill>
            </a:rPr>
            <a:t>Uzlabots būves plānojums un funkcionalitāte (93%);</a:t>
          </a:r>
        </a:p>
      </dgm:t>
    </dgm:pt>
    <dgm:pt modelId="{7A88D7E5-3550-477A-95F6-C19145744C54}" type="parTrans" cxnId="{35EFEC12-1D32-4F06-A85A-8C3711F91680}">
      <dgm:prSet/>
      <dgm:spPr/>
      <dgm:t>
        <a:bodyPr/>
        <a:lstStyle/>
        <a:p>
          <a:endParaRPr lang="lv-LV"/>
        </a:p>
      </dgm:t>
    </dgm:pt>
    <dgm:pt modelId="{0F6B1D73-ACAE-4CF7-A5BA-698F194F92CE}" type="sibTrans" cxnId="{35EFEC12-1D32-4F06-A85A-8C3711F91680}">
      <dgm:prSet/>
      <dgm:spPr/>
      <dgm:t>
        <a:bodyPr/>
        <a:lstStyle/>
        <a:p>
          <a:endParaRPr lang="lv-LV"/>
        </a:p>
      </dgm:t>
    </dgm:pt>
    <dgm:pt modelId="{B601E177-E500-4AED-8715-4323C4BBA31D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1859C"/>
          </a:solidFill>
        </a:ln>
      </dgm:spPr>
      <dgm:t>
        <a:bodyPr/>
        <a:lstStyle/>
        <a:p>
          <a:r>
            <a:rPr lang="lv-LV" sz="2000">
              <a:solidFill>
                <a:schemeClr val="tx1"/>
              </a:solidFill>
            </a:rPr>
            <a:t>Uzlabota būvprojekta kvalitāte (93%);</a:t>
          </a:r>
        </a:p>
      </dgm:t>
    </dgm:pt>
    <dgm:pt modelId="{5530AC70-EF1A-49D6-8422-CEFA0EB34917}" type="parTrans" cxnId="{545D6A81-5669-4549-B412-C38F959E4061}">
      <dgm:prSet/>
      <dgm:spPr/>
      <dgm:t>
        <a:bodyPr/>
        <a:lstStyle/>
        <a:p>
          <a:endParaRPr lang="lv-LV"/>
        </a:p>
      </dgm:t>
    </dgm:pt>
    <dgm:pt modelId="{46BDD81A-78EB-4FF6-BF33-9492BA72DD1D}" type="sibTrans" cxnId="{545D6A81-5669-4549-B412-C38F959E4061}">
      <dgm:prSet/>
      <dgm:spPr/>
      <dgm:t>
        <a:bodyPr/>
        <a:lstStyle/>
        <a:p>
          <a:endParaRPr lang="lv-LV"/>
        </a:p>
      </dgm:t>
    </dgm:pt>
    <dgm:pt modelId="{D24CC468-283D-4722-B6A0-8D2EC70996DC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1859C"/>
          </a:solidFill>
        </a:ln>
      </dgm:spPr>
      <dgm:t>
        <a:bodyPr/>
        <a:lstStyle/>
        <a:p>
          <a:r>
            <a:rPr lang="lv-LV" sz="2000">
              <a:solidFill>
                <a:schemeClr val="tx1"/>
              </a:solidFill>
            </a:rPr>
            <a:t>Samazināti projekta realizācijas riski (90%);</a:t>
          </a:r>
        </a:p>
      </dgm:t>
    </dgm:pt>
    <dgm:pt modelId="{0D73623D-215B-4D60-BD01-A5CBA30DEC7C}" type="parTrans" cxnId="{56141373-83A9-426D-9778-789922029416}">
      <dgm:prSet/>
      <dgm:spPr/>
      <dgm:t>
        <a:bodyPr/>
        <a:lstStyle/>
        <a:p>
          <a:endParaRPr lang="lv-LV"/>
        </a:p>
      </dgm:t>
    </dgm:pt>
    <dgm:pt modelId="{ECBF8D12-EE22-483A-AB80-90FD84315642}" type="sibTrans" cxnId="{56141373-83A9-426D-9778-789922029416}">
      <dgm:prSet/>
      <dgm:spPr/>
      <dgm:t>
        <a:bodyPr/>
        <a:lstStyle/>
        <a:p>
          <a:endParaRPr lang="lv-LV"/>
        </a:p>
      </dgm:t>
    </dgm:pt>
    <dgm:pt modelId="{5EA925BA-B297-40AE-8A9B-5DF8134EC03E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1859C"/>
          </a:solidFill>
        </a:ln>
      </dgm:spPr>
      <dgm:t>
        <a:bodyPr/>
        <a:lstStyle/>
        <a:p>
          <a:r>
            <a:rPr lang="lv-LV" sz="2000">
              <a:solidFill>
                <a:schemeClr val="tx1"/>
              </a:solidFill>
            </a:rPr>
            <a:t>Paaugstināta būvniecības produktivitāte (87%);</a:t>
          </a:r>
        </a:p>
      </dgm:t>
    </dgm:pt>
    <dgm:pt modelId="{2612EFFD-0B6D-4202-826C-A157B479211B}" type="parTrans" cxnId="{8E7A026B-C605-4EF1-B489-C6E30598C945}">
      <dgm:prSet/>
      <dgm:spPr/>
      <dgm:t>
        <a:bodyPr/>
        <a:lstStyle/>
        <a:p>
          <a:endParaRPr lang="lv-LV"/>
        </a:p>
      </dgm:t>
    </dgm:pt>
    <dgm:pt modelId="{5EB36B34-4D41-44B6-93A4-55B51CABA1B3}" type="sibTrans" cxnId="{8E7A026B-C605-4EF1-B489-C6E30598C945}">
      <dgm:prSet/>
      <dgm:spPr/>
      <dgm:t>
        <a:bodyPr/>
        <a:lstStyle/>
        <a:p>
          <a:endParaRPr lang="lv-LV"/>
        </a:p>
      </dgm:t>
    </dgm:pt>
    <dgm:pt modelId="{68589DDC-785A-43AD-8E72-ED89631C299A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1859C"/>
          </a:solidFill>
        </a:ln>
      </dgm:spPr>
      <dgm:t>
        <a:bodyPr/>
        <a:lstStyle/>
        <a:p>
          <a:r>
            <a:rPr lang="lv-LV" sz="2000">
              <a:solidFill>
                <a:schemeClr val="tx1"/>
              </a:solidFill>
            </a:rPr>
            <a:t>Precīzāka iekļaušanās projekta termiņos (78%);</a:t>
          </a:r>
        </a:p>
      </dgm:t>
    </dgm:pt>
    <dgm:pt modelId="{D613BB4B-5373-4451-91EE-E8E1788F36CE}" type="parTrans" cxnId="{6A7D3B7E-E24B-4C56-BB6F-03B536BC7DC5}">
      <dgm:prSet/>
      <dgm:spPr/>
      <dgm:t>
        <a:bodyPr/>
        <a:lstStyle/>
        <a:p>
          <a:endParaRPr lang="lv-LV"/>
        </a:p>
      </dgm:t>
    </dgm:pt>
    <dgm:pt modelId="{355BAB97-AEA2-4781-869F-2CD182FB452E}" type="sibTrans" cxnId="{6A7D3B7E-E24B-4C56-BB6F-03B536BC7DC5}">
      <dgm:prSet/>
      <dgm:spPr/>
      <dgm:t>
        <a:bodyPr/>
        <a:lstStyle/>
        <a:p>
          <a:endParaRPr lang="lv-LV"/>
        </a:p>
      </dgm:t>
    </dgm:pt>
    <dgm:pt modelId="{2BE4C8B1-9232-496D-8631-282B851B3081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1859C"/>
          </a:solidFill>
        </a:ln>
      </dgm:spPr>
      <dgm:t>
        <a:bodyPr/>
        <a:lstStyle/>
        <a:p>
          <a:r>
            <a:rPr lang="lv-LV" sz="2000">
              <a:solidFill>
                <a:schemeClr val="tx1"/>
              </a:solidFill>
            </a:rPr>
            <a:t>Augtāka izpratne par projektu un lielākas iespējas kontrolēt projekta realizāciju (73%);</a:t>
          </a:r>
        </a:p>
      </dgm:t>
    </dgm:pt>
    <dgm:pt modelId="{E10ACD25-4EC4-4970-A897-0DB14E9C4751}" type="parTrans" cxnId="{F81E3601-02A0-4D33-B19E-E36BCFE68220}">
      <dgm:prSet/>
      <dgm:spPr/>
      <dgm:t>
        <a:bodyPr/>
        <a:lstStyle/>
        <a:p>
          <a:endParaRPr lang="lv-LV"/>
        </a:p>
      </dgm:t>
    </dgm:pt>
    <dgm:pt modelId="{12EE313F-E6D9-49B0-86AA-F02CC2D31002}" type="sibTrans" cxnId="{F81E3601-02A0-4D33-B19E-E36BCFE68220}">
      <dgm:prSet/>
      <dgm:spPr/>
      <dgm:t>
        <a:bodyPr/>
        <a:lstStyle/>
        <a:p>
          <a:endParaRPr lang="lv-LV"/>
        </a:p>
      </dgm:t>
    </dgm:pt>
    <dgm:pt modelId="{1DD26457-FA79-4A87-B13F-20D31DF581CA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1859C"/>
          </a:solidFill>
        </a:ln>
      </dgm:spPr>
      <dgm:t>
        <a:bodyPr/>
        <a:lstStyle/>
        <a:p>
          <a:r>
            <a:rPr lang="lv-LV" sz="2000">
              <a:solidFill>
                <a:schemeClr val="tx1"/>
              </a:solidFill>
            </a:rPr>
            <a:t>Precīzāka izmaksu noteikšana un labāka izmaksu kontrole (66%);</a:t>
          </a:r>
        </a:p>
      </dgm:t>
    </dgm:pt>
    <dgm:pt modelId="{83F6F0CD-67B4-4C57-B0EF-4485024D1F74}" type="parTrans" cxnId="{068504E7-B389-4354-A86A-D089D79AD3D0}">
      <dgm:prSet/>
      <dgm:spPr/>
      <dgm:t>
        <a:bodyPr/>
        <a:lstStyle/>
        <a:p>
          <a:endParaRPr lang="lv-LV"/>
        </a:p>
      </dgm:t>
    </dgm:pt>
    <dgm:pt modelId="{B3031214-ED1D-4C83-8B56-E624CB2DFB54}" type="sibTrans" cxnId="{068504E7-B389-4354-A86A-D089D79AD3D0}">
      <dgm:prSet/>
      <dgm:spPr/>
      <dgm:t>
        <a:bodyPr/>
        <a:lstStyle/>
        <a:p>
          <a:endParaRPr lang="lv-LV"/>
        </a:p>
      </dgm:t>
    </dgm:pt>
    <dgm:pt modelId="{545D6345-41BD-43BE-B32B-5EEDF8553F61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1859C"/>
          </a:solidFill>
        </a:ln>
      </dgm:spPr>
      <dgm:t>
        <a:bodyPr/>
        <a:lstStyle/>
        <a:p>
          <a:r>
            <a:rPr lang="lv-LV" sz="2000">
              <a:solidFill>
                <a:schemeClr val="tx1"/>
              </a:solidFill>
            </a:rPr>
            <a:t>Būvniecības termiņu samazināšanās par 5-10% (65%)</a:t>
          </a:r>
        </a:p>
      </dgm:t>
    </dgm:pt>
    <dgm:pt modelId="{4DEA7C2D-3869-4230-831C-6AA7A6403782}" type="parTrans" cxnId="{4FE7F5BB-93E0-41B0-9C71-FC2B709291AD}">
      <dgm:prSet/>
      <dgm:spPr/>
      <dgm:t>
        <a:bodyPr/>
        <a:lstStyle/>
        <a:p>
          <a:endParaRPr lang="lv-LV"/>
        </a:p>
      </dgm:t>
    </dgm:pt>
    <dgm:pt modelId="{466F9626-C344-4969-9F95-053CAC69314C}" type="sibTrans" cxnId="{4FE7F5BB-93E0-41B0-9C71-FC2B709291AD}">
      <dgm:prSet/>
      <dgm:spPr/>
      <dgm:t>
        <a:bodyPr/>
        <a:lstStyle/>
        <a:p>
          <a:endParaRPr lang="lv-LV"/>
        </a:p>
      </dgm:t>
    </dgm:pt>
    <dgm:pt modelId="{D9EA6CE5-7951-434C-9391-576EA848644D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rgbClr val="01859C"/>
          </a:solidFill>
        </a:ln>
      </dgm:spPr>
      <dgm:t>
        <a:bodyPr/>
        <a:lstStyle/>
        <a:p>
          <a:r>
            <a:rPr lang="lv-LV" sz="2000">
              <a:solidFill>
                <a:schemeClr val="tx1"/>
              </a:solidFill>
            </a:rPr>
            <a:t>Būvniecības izmaksu samazināšanās par 5-10% (45%)</a:t>
          </a:r>
        </a:p>
      </dgm:t>
    </dgm:pt>
    <dgm:pt modelId="{1327C88A-5712-4E8C-A953-EA2D2A7CB9AA}" type="parTrans" cxnId="{94A86A17-0EA6-493D-8988-DDC514F7FE49}">
      <dgm:prSet/>
      <dgm:spPr/>
      <dgm:t>
        <a:bodyPr/>
        <a:lstStyle/>
        <a:p>
          <a:endParaRPr lang="lv-LV"/>
        </a:p>
      </dgm:t>
    </dgm:pt>
    <dgm:pt modelId="{36A6DE6F-7D6B-48C3-8ABB-95E49DED9683}" type="sibTrans" cxnId="{94A86A17-0EA6-493D-8988-DDC514F7FE49}">
      <dgm:prSet/>
      <dgm:spPr/>
      <dgm:t>
        <a:bodyPr/>
        <a:lstStyle/>
        <a:p>
          <a:endParaRPr lang="lv-LV"/>
        </a:p>
      </dgm:t>
    </dgm:pt>
    <dgm:pt modelId="{A0363E0D-E86E-497D-87B7-76B91FD3D2C7}" type="pres">
      <dgm:prSet presAssocID="{538C7116-AE90-4F55-9FE9-1E13C2CC1770}" presName="diagram" presStyleCnt="0">
        <dgm:presLayoutVars>
          <dgm:dir/>
          <dgm:resizeHandles val="exact"/>
        </dgm:presLayoutVars>
      </dgm:prSet>
      <dgm:spPr/>
    </dgm:pt>
    <dgm:pt modelId="{9B809ED8-56CD-462A-BE01-C01F4CD2A93D}" type="pres">
      <dgm:prSet presAssocID="{A7A30705-3B85-4D35-8E7E-B09F94FEE07A}" presName="node" presStyleLbl="node1" presStyleIdx="0" presStyleCnt="9">
        <dgm:presLayoutVars>
          <dgm:bulletEnabled val="1"/>
        </dgm:presLayoutVars>
      </dgm:prSet>
      <dgm:spPr>
        <a:prstGeom prst="roundRect">
          <a:avLst/>
        </a:prstGeom>
      </dgm:spPr>
    </dgm:pt>
    <dgm:pt modelId="{DCEA203C-F8A8-4703-B166-BFCCA7C884C6}" type="pres">
      <dgm:prSet presAssocID="{0F6B1D73-ACAE-4CF7-A5BA-698F194F92CE}" presName="sibTrans" presStyleCnt="0"/>
      <dgm:spPr/>
    </dgm:pt>
    <dgm:pt modelId="{8ACE8889-3B7B-44A7-B6EC-2EF1B106F72D}" type="pres">
      <dgm:prSet presAssocID="{B601E177-E500-4AED-8715-4323C4BBA31D}" presName="node" presStyleLbl="node1" presStyleIdx="1" presStyleCnt="9">
        <dgm:presLayoutVars>
          <dgm:bulletEnabled val="1"/>
        </dgm:presLayoutVars>
      </dgm:prSet>
      <dgm:spPr>
        <a:prstGeom prst="roundRect">
          <a:avLst/>
        </a:prstGeom>
      </dgm:spPr>
    </dgm:pt>
    <dgm:pt modelId="{54E3A99B-84C5-4CA8-B998-C951E59709E5}" type="pres">
      <dgm:prSet presAssocID="{46BDD81A-78EB-4FF6-BF33-9492BA72DD1D}" presName="sibTrans" presStyleCnt="0"/>
      <dgm:spPr/>
    </dgm:pt>
    <dgm:pt modelId="{619A70A6-F9EB-4404-A6D1-79A91A145903}" type="pres">
      <dgm:prSet presAssocID="{D24CC468-283D-4722-B6A0-8D2EC70996DC}" presName="node" presStyleLbl="node1" presStyleIdx="2" presStyleCnt="9">
        <dgm:presLayoutVars>
          <dgm:bulletEnabled val="1"/>
        </dgm:presLayoutVars>
      </dgm:prSet>
      <dgm:spPr>
        <a:prstGeom prst="roundRect">
          <a:avLst/>
        </a:prstGeom>
      </dgm:spPr>
    </dgm:pt>
    <dgm:pt modelId="{CC17DAE8-1554-4E11-9198-58BD3A55F9B7}" type="pres">
      <dgm:prSet presAssocID="{ECBF8D12-EE22-483A-AB80-90FD84315642}" presName="sibTrans" presStyleCnt="0"/>
      <dgm:spPr/>
    </dgm:pt>
    <dgm:pt modelId="{7D4C80B4-1D59-465F-9744-3E9D1218E7D9}" type="pres">
      <dgm:prSet presAssocID="{5EA925BA-B297-40AE-8A9B-5DF8134EC03E}" presName="node" presStyleLbl="node1" presStyleIdx="3" presStyleCnt="9">
        <dgm:presLayoutVars>
          <dgm:bulletEnabled val="1"/>
        </dgm:presLayoutVars>
      </dgm:prSet>
      <dgm:spPr>
        <a:prstGeom prst="roundRect">
          <a:avLst/>
        </a:prstGeom>
      </dgm:spPr>
    </dgm:pt>
    <dgm:pt modelId="{41D27FC9-B0F0-4140-938B-5B363CE31CA3}" type="pres">
      <dgm:prSet presAssocID="{5EB36B34-4D41-44B6-93A4-55B51CABA1B3}" presName="sibTrans" presStyleCnt="0"/>
      <dgm:spPr/>
    </dgm:pt>
    <dgm:pt modelId="{5194E76C-1EB0-471D-BAE1-AA9BC444D796}" type="pres">
      <dgm:prSet presAssocID="{68589DDC-785A-43AD-8E72-ED89631C299A}" presName="node" presStyleLbl="node1" presStyleIdx="4" presStyleCnt="9">
        <dgm:presLayoutVars>
          <dgm:bulletEnabled val="1"/>
        </dgm:presLayoutVars>
      </dgm:prSet>
      <dgm:spPr>
        <a:prstGeom prst="roundRect">
          <a:avLst/>
        </a:prstGeom>
      </dgm:spPr>
    </dgm:pt>
    <dgm:pt modelId="{F2886C23-D975-44F5-A0F2-ECB46D8D009A}" type="pres">
      <dgm:prSet presAssocID="{355BAB97-AEA2-4781-869F-2CD182FB452E}" presName="sibTrans" presStyleCnt="0"/>
      <dgm:spPr/>
    </dgm:pt>
    <dgm:pt modelId="{CFFD21CE-C079-4E9F-99B9-9B1C2685CB67}" type="pres">
      <dgm:prSet presAssocID="{2BE4C8B1-9232-496D-8631-282B851B3081}" presName="node" presStyleLbl="node1" presStyleIdx="5" presStyleCnt="9">
        <dgm:presLayoutVars>
          <dgm:bulletEnabled val="1"/>
        </dgm:presLayoutVars>
      </dgm:prSet>
      <dgm:spPr>
        <a:prstGeom prst="roundRect">
          <a:avLst/>
        </a:prstGeom>
      </dgm:spPr>
    </dgm:pt>
    <dgm:pt modelId="{F2AF2E85-DB59-4D2D-8366-6FA0DD0642D6}" type="pres">
      <dgm:prSet presAssocID="{12EE313F-E6D9-49B0-86AA-F02CC2D31002}" presName="sibTrans" presStyleCnt="0"/>
      <dgm:spPr/>
    </dgm:pt>
    <dgm:pt modelId="{FEC74816-21A7-4AF5-BA18-A670494C2F32}" type="pres">
      <dgm:prSet presAssocID="{1DD26457-FA79-4A87-B13F-20D31DF581CA}" presName="node" presStyleLbl="node1" presStyleIdx="6" presStyleCnt="9">
        <dgm:presLayoutVars>
          <dgm:bulletEnabled val="1"/>
        </dgm:presLayoutVars>
      </dgm:prSet>
      <dgm:spPr>
        <a:prstGeom prst="roundRect">
          <a:avLst/>
        </a:prstGeom>
      </dgm:spPr>
    </dgm:pt>
    <dgm:pt modelId="{55AC8564-E3B6-4919-AAFE-06BCE65C298D}" type="pres">
      <dgm:prSet presAssocID="{B3031214-ED1D-4C83-8B56-E624CB2DFB54}" presName="sibTrans" presStyleCnt="0"/>
      <dgm:spPr/>
    </dgm:pt>
    <dgm:pt modelId="{3BE30CC6-A496-4BE0-9E4E-9AE17835FB62}" type="pres">
      <dgm:prSet presAssocID="{545D6345-41BD-43BE-B32B-5EEDF8553F61}" presName="node" presStyleLbl="node1" presStyleIdx="7" presStyleCnt="9">
        <dgm:presLayoutVars>
          <dgm:bulletEnabled val="1"/>
        </dgm:presLayoutVars>
      </dgm:prSet>
      <dgm:spPr>
        <a:prstGeom prst="roundRect">
          <a:avLst/>
        </a:prstGeom>
      </dgm:spPr>
    </dgm:pt>
    <dgm:pt modelId="{C6804FCC-A139-45DA-8397-508E9EFA958B}" type="pres">
      <dgm:prSet presAssocID="{466F9626-C344-4969-9F95-053CAC69314C}" presName="sibTrans" presStyleCnt="0"/>
      <dgm:spPr/>
    </dgm:pt>
    <dgm:pt modelId="{780B358F-3E28-4F14-9590-DD419D9202AB}" type="pres">
      <dgm:prSet presAssocID="{D9EA6CE5-7951-434C-9391-576EA848644D}" presName="node" presStyleLbl="node1" presStyleIdx="8" presStyleCnt="9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F81E3601-02A0-4D33-B19E-E36BCFE68220}" srcId="{538C7116-AE90-4F55-9FE9-1E13C2CC1770}" destId="{2BE4C8B1-9232-496D-8631-282B851B3081}" srcOrd="5" destOrd="0" parTransId="{E10ACD25-4EC4-4970-A897-0DB14E9C4751}" sibTransId="{12EE313F-E6D9-49B0-86AA-F02CC2D31002}"/>
    <dgm:cxn modelId="{BBD99A12-0A4B-439D-A533-4E50356785E6}" type="presOf" srcId="{A7A30705-3B85-4D35-8E7E-B09F94FEE07A}" destId="{9B809ED8-56CD-462A-BE01-C01F4CD2A93D}" srcOrd="0" destOrd="0" presId="urn:microsoft.com/office/officeart/2005/8/layout/default"/>
    <dgm:cxn modelId="{35EFEC12-1D32-4F06-A85A-8C3711F91680}" srcId="{538C7116-AE90-4F55-9FE9-1E13C2CC1770}" destId="{A7A30705-3B85-4D35-8E7E-B09F94FEE07A}" srcOrd="0" destOrd="0" parTransId="{7A88D7E5-3550-477A-95F6-C19145744C54}" sibTransId="{0F6B1D73-ACAE-4CF7-A5BA-698F194F92CE}"/>
    <dgm:cxn modelId="{94A86A17-0EA6-493D-8988-DDC514F7FE49}" srcId="{538C7116-AE90-4F55-9FE9-1E13C2CC1770}" destId="{D9EA6CE5-7951-434C-9391-576EA848644D}" srcOrd="8" destOrd="0" parTransId="{1327C88A-5712-4E8C-A953-EA2D2A7CB9AA}" sibTransId="{36A6DE6F-7D6B-48C3-8ABB-95E49DED9683}"/>
    <dgm:cxn modelId="{8E7A026B-C605-4EF1-B489-C6E30598C945}" srcId="{538C7116-AE90-4F55-9FE9-1E13C2CC1770}" destId="{5EA925BA-B297-40AE-8A9B-5DF8134EC03E}" srcOrd="3" destOrd="0" parTransId="{2612EFFD-0B6D-4202-826C-A157B479211B}" sibTransId="{5EB36B34-4D41-44B6-93A4-55B51CABA1B3}"/>
    <dgm:cxn modelId="{56141373-83A9-426D-9778-789922029416}" srcId="{538C7116-AE90-4F55-9FE9-1E13C2CC1770}" destId="{D24CC468-283D-4722-B6A0-8D2EC70996DC}" srcOrd="2" destOrd="0" parTransId="{0D73623D-215B-4D60-BD01-A5CBA30DEC7C}" sibTransId="{ECBF8D12-EE22-483A-AB80-90FD84315642}"/>
    <dgm:cxn modelId="{6A7D3B7E-E24B-4C56-BB6F-03B536BC7DC5}" srcId="{538C7116-AE90-4F55-9FE9-1E13C2CC1770}" destId="{68589DDC-785A-43AD-8E72-ED89631C299A}" srcOrd="4" destOrd="0" parTransId="{D613BB4B-5373-4451-91EE-E8E1788F36CE}" sibTransId="{355BAB97-AEA2-4781-869F-2CD182FB452E}"/>
    <dgm:cxn modelId="{545D6A81-5669-4549-B412-C38F959E4061}" srcId="{538C7116-AE90-4F55-9FE9-1E13C2CC1770}" destId="{B601E177-E500-4AED-8715-4323C4BBA31D}" srcOrd="1" destOrd="0" parTransId="{5530AC70-EF1A-49D6-8422-CEFA0EB34917}" sibTransId="{46BDD81A-78EB-4FF6-BF33-9492BA72DD1D}"/>
    <dgm:cxn modelId="{D72AC08B-82C1-454E-8772-8907F52E947B}" type="presOf" srcId="{D9EA6CE5-7951-434C-9391-576EA848644D}" destId="{780B358F-3E28-4F14-9590-DD419D9202AB}" srcOrd="0" destOrd="0" presId="urn:microsoft.com/office/officeart/2005/8/layout/default"/>
    <dgm:cxn modelId="{CCF272B1-BE1D-490F-A5E3-339FA0FA5221}" type="presOf" srcId="{68589DDC-785A-43AD-8E72-ED89631C299A}" destId="{5194E76C-1EB0-471D-BAE1-AA9BC444D796}" srcOrd="0" destOrd="0" presId="urn:microsoft.com/office/officeart/2005/8/layout/default"/>
    <dgm:cxn modelId="{4FE7F5BB-93E0-41B0-9C71-FC2B709291AD}" srcId="{538C7116-AE90-4F55-9FE9-1E13C2CC1770}" destId="{545D6345-41BD-43BE-B32B-5EEDF8553F61}" srcOrd="7" destOrd="0" parTransId="{4DEA7C2D-3869-4230-831C-6AA7A6403782}" sibTransId="{466F9626-C344-4969-9F95-053CAC69314C}"/>
    <dgm:cxn modelId="{6E006AC6-48B1-476D-AC51-1222BAD9A3CB}" type="presOf" srcId="{D24CC468-283D-4722-B6A0-8D2EC70996DC}" destId="{619A70A6-F9EB-4404-A6D1-79A91A145903}" srcOrd="0" destOrd="0" presId="urn:microsoft.com/office/officeart/2005/8/layout/default"/>
    <dgm:cxn modelId="{05743FC8-C007-40B0-8E72-9E37AFBE1FF1}" type="presOf" srcId="{B601E177-E500-4AED-8715-4323C4BBA31D}" destId="{8ACE8889-3B7B-44A7-B6EC-2EF1B106F72D}" srcOrd="0" destOrd="0" presId="urn:microsoft.com/office/officeart/2005/8/layout/default"/>
    <dgm:cxn modelId="{48D501DA-A09A-4750-8252-B3D70C3C32B3}" type="presOf" srcId="{545D6345-41BD-43BE-B32B-5EEDF8553F61}" destId="{3BE30CC6-A496-4BE0-9E4E-9AE17835FB62}" srcOrd="0" destOrd="0" presId="urn:microsoft.com/office/officeart/2005/8/layout/default"/>
    <dgm:cxn modelId="{068504E7-B389-4354-A86A-D089D79AD3D0}" srcId="{538C7116-AE90-4F55-9FE9-1E13C2CC1770}" destId="{1DD26457-FA79-4A87-B13F-20D31DF581CA}" srcOrd="6" destOrd="0" parTransId="{83F6F0CD-67B4-4C57-B0EF-4485024D1F74}" sibTransId="{B3031214-ED1D-4C83-8B56-E624CB2DFB54}"/>
    <dgm:cxn modelId="{88F7C4E9-AC10-4AE6-A44D-D1AC918CC85B}" type="presOf" srcId="{2BE4C8B1-9232-496D-8631-282B851B3081}" destId="{CFFD21CE-C079-4E9F-99B9-9B1C2685CB67}" srcOrd="0" destOrd="0" presId="urn:microsoft.com/office/officeart/2005/8/layout/default"/>
    <dgm:cxn modelId="{A8FEE8EC-1752-48F5-BEFA-5DD23DE3C58C}" type="presOf" srcId="{5EA925BA-B297-40AE-8A9B-5DF8134EC03E}" destId="{7D4C80B4-1D59-465F-9744-3E9D1218E7D9}" srcOrd="0" destOrd="0" presId="urn:microsoft.com/office/officeart/2005/8/layout/default"/>
    <dgm:cxn modelId="{789A0AFF-DA34-4859-B53E-A7F95B0E04F8}" type="presOf" srcId="{1DD26457-FA79-4A87-B13F-20D31DF581CA}" destId="{FEC74816-21A7-4AF5-BA18-A670494C2F32}" srcOrd="0" destOrd="0" presId="urn:microsoft.com/office/officeart/2005/8/layout/default"/>
    <dgm:cxn modelId="{BB1AF4FF-DB64-491E-8467-37C3ABF40313}" type="presOf" srcId="{538C7116-AE90-4F55-9FE9-1E13C2CC1770}" destId="{A0363E0D-E86E-497D-87B7-76B91FD3D2C7}" srcOrd="0" destOrd="0" presId="urn:microsoft.com/office/officeart/2005/8/layout/default"/>
    <dgm:cxn modelId="{1AFC9988-0B76-4926-B2B7-85AF5CE23CFB}" type="presParOf" srcId="{A0363E0D-E86E-497D-87B7-76B91FD3D2C7}" destId="{9B809ED8-56CD-462A-BE01-C01F4CD2A93D}" srcOrd="0" destOrd="0" presId="urn:microsoft.com/office/officeart/2005/8/layout/default"/>
    <dgm:cxn modelId="{C57DDF15-DEC6-4FB0-BE9F-19788F62988F}" type="presParOf" srcId="{A0363E0D-E86E-497D-87B7-76B91FD3D2C7}" destId="{DCEA203C-F8A8-4703-B166-BFCCA7C884C6}" srcOrd="1" destOrd="0" presId="urn:microsoft.com/office/officeart/2005/8/layout/default"/>
    <dgm:cxn modelId="{A61BB494-8496-4D04-976A-5BF36DC8CFDB}" type="presParOf" srcId="{A0363E0D-E86E-497D-87B7-76B91FD3D2C7}" destId="{8ACE8889-3B7B-44A7-B6EC-2EF1B106F72D}" srcOrd="2" destOrd="0" presId="urn:microsoft.com/office/officeart/2005/8/layout/default"/>
    <dgm:cxn modelId="{72A71875-33DD-4362-8C8A-1BDC1E8439AD}" type="presParOf" srcId="{A0363E0D-E86E-497D-87B7-76B91FD3D2C7}" destId="{54E3A99B-84C5-4CA8-B998-C951E59709E5}" srcOrd="3" destOrd="0" presId="urn:microsoft.com/office/officeart/2005/8/layout/default"/>
    <dgm:cxn modelId="{479567F3-0463-4CE7-9D6F-2EA86BAD0B98}" type="presParOf" srcId="{A0363E0D-E86E-497D-87B7-76B91FD3D2C7}" destId="{619A70A6-F9EB-4404-A6D1-79A91A145903}" srcOrd="4" destOrd="0" presId="urn:microsoft.com/office/officeart/2005/8/layout/default"/>
    <dgm:cxn modelId="{38472E17-E919-4493-B271-C96917DC3236}" type="presParOf" srcId="{A0363E0D-E86E-497D-87B7-76B91FD3D2C7}" destId="{CC17DAE8-1554-4E11-9198-58BD3A55F9B7}" srcOrd="5" destOrd="0" presId="urn:microsoft.com/office/officeart/2005/8/layout/default"/>
    <dgm:cxn modelId="{C66F00FA-33EB-49E3-B19D-0AF4E7FC2D4A}" type="presParOf" srcId="{A0363E0D-E86E-497D-87B7-76B91FD3D2C7}" destId="{7D4C80B4-1D59-465F-9744-3E9D1218E7D9}" srcOrd="6" destOrd="0" presId="urn:microsoft.com/office/officeart/2005/8/layout/default"/>
    <dgm:cxn modelId="{9E807EDE-B435-4737-BD97-8C0867A88341}" type="presParOf" srcId="{A0363E0D-E86E-497D-87B7-76B91FD3D2C7}" destId="{41D27FC9-B0F0-4140-938B-5B363CE31CA3}" srcOrd="7" destOrd="0" presId="urn:microsoft.com/office/officeart/2005/8/layout/default"/>
    <dgm:cxn modelId="{C10DD91E-6C14-4552-B567-BBB981FDCDDE}" type="presParOf" srcId="{A0363E0D-E86E-497D-87B7-76B91FD3D2C7}" destId="{5194E76C-1EB0-471D-BAE1-AA9BC444D796}" srcOrd="8" destOrd="0" presId="urn:microsoft.com/office/officeart/2005/8/layout/default"/>
    <dgm:cxn modelId="{49DDD23D-F9FA-4823-9F21-F249FA63A9E5}" type="presParOf" srcId="{A0363E0D-E86E-497D-87B7-76B91FD3D2C7}" destId="{F2886C23-D975-44F5-A0F2-ECB46D8D009A}" srcOrd="9" destOrd="0" presId="urn:microsoft.com/office/officeart/2005/8/layout/default"/>
    <dgm:cxn modelId="{22C832C9-344C-4EC3-83E6-013D53BF821A}" type="presParOf" srcId="{A0363E0D-E86E-497D-87B7-76B91FD3D2C7}" destId="{CFFD21CE-C079-4E9F-99B9-9B1C2685CB67}" srcOrd="10" destOrd="0" presId="urn:microsoft.com/office/officeart/2005/8/layout/default"/>
    <dgm:cxn modelId="{677260AA-3B59-4AFA-AF48-1159D28D255A}" type="presParOf" srcId="{A0363E0D-E86E-497D-87B7-76B91FD3D2C7}" destId="{F2AF2E85-DB59-4D2D-8366-6FA0DD0642D6}" srcOrd="11" destOrd="0" presId="urn:microsoft.com/office/officeart/2005/8/layout/default"/>
    <dgm:cxn modelId="{209EEC33-0643-4260-A791-C6CE71B704E5}" type="presParOf" srcId="{A0363E0D-E86E-497D-87B7-76B91FD3D2C7}" destId="{FEC74816-21A7-4AF5-BA18-A670494C2F32}" srcOrd="12" destOrd="0" presId="urn:microsoft.com/office/officeart/2005/8/layout/default"/>
    <dgm:cxn modelId="{6607E76D-E5CC-4136-9291-FC86FFC1B118}" type="presParOf" srcId="{A0363E0D-E86E-497D-87B7-76B91FD3D2C7}" destId="{55AC8564-E3B6-4919-AAFE-06BCE65C298D}" srcOrd="13" destOrd="0" presId="urn:microsoft.com/office/officeart/2005/8/layout/default"/>
    <dgm:cxn modelId="{2AAB5471-5F01-4CA7-94C5-FAA87E17EB13}" type="presParOf" srcId="{A0363E0D-E86E-497D-87B7-76B91FD3D2C7}" destId="{3BE30CC6-A496-4BE0-9E4E-9AE17835FB62}" srcOrd="14" destOrd="0" presId="urn:microsoft.com/office/officeart/2005/8/layout/default"/>
    <dgm:cxn modelId="{1EC3CBD2-5222-42FE-A7DD-85F4D087D6E7}" type="presParOf" srcId="{A0363E0D-E86E-497D-87B7-76B91FD3D2C7}" destId="{C6804FCC-A139-45DA-8397-508E9EFA958B}" srcOrd="15" destOrd="0" presId="urn:microsoft.com/office/officeart/2005/8/layout/default"/>
    <dgm:cxn modelId="{A959E0A9-4985-49BC-9C5B-06D29A60B2AB}" type="presParOf" srcId="{A0363E0D-E86E-497D-87B7-76B91FD3D2C7}" destId="{780B358F-3E28-4F14-9590-DD419D9202AB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F20FE7-3393-4268-BB65-358D7626488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A62CCD1A-31EC-4802-BC46-0C711E30EBC6}">
      <dgm:prSet/>
      <dgm:spPr>
        <a:solidFill>
          <a:schemeClr val="accent5">
            <a:lumMod val="20000"/>
            <a:lumOff val="80000"/>
          </a:schemeClr>
        </a:solidFill>
        <a:ln>
          <a:solidFill>
            <a:srgbClr val="01859C"/>
          </a:solidFill>
        </a:ln>
      </dgm:spPr>
      <dgm:t>
        <a:bodyPr/>
        <a:lstStyle/>
        <a:p>
          <a:pPr algn="ctr"/>
          <a:r>
            <a:rPr lang="lv-LV" b="1" dirty="0">
              <a:solidFill>
                <a:schemeClr val="tx1"/>
              </a:solidFill>
            </a:rPr>
            <a:t>Standarti</a:t>
          </a:r>
        </a:p>
      </dgm:t>
    </dgm:pt>
    <dgm:pt modelId="{F83111FA-0E0F-445F-9B06-AD10217FD2A2}" type="parTrans" cxnId="{310DD803-7916-4AA6-A02B-5380721E0554}">
      <dgm:prSet/>
      <dgm:spPr/>
      <dgm:t>
        <a:bodyPr/>
        <a:lstStyle/>
        <a:p>
          <a:endParaRPr lang="lv-LV"/>
        </a:p>
      </dgm:t>
    </dgm:pt>
    <dgm:pt modelId="{0F5A926F-945F-471F-91F6-ABBF063CA324}" type="sibTrans" cxnId="{310DD803-7916-4AA6-A02B-5380721E0554}">
      <dgm:prSet/>
      <dgm:spPr/>
      <dgm:t>
        <a:bodyPr/>
        <a:lstStyle/>
        <a:p>
          <a:endParaRPr lang="lv-LV"/>
        </a:p>
      </dgm:t>
    </dgm:pt>
    <dgm:pt modelId="{E771F7DC-6D32-486C-BC24-6B3D689B1540}">
      <dgm:prSet/>
      <dgm:spPr/>
      <dgm:t>
        <a:bodyPr/>
        <a:lstStyle/>
        <a:p>
          <a:pPr algn="just"/>
          <a:r>
            <a:rPr lang="lv-LV" b="1" dirty="0"/>
            <a:t>ISO 19650 1. daļas </a:t>
          </a:r>
          <a:r>
            <a:rPr lang="lv-LV" dirty="0"/>
            <a:t>(BIM koncepti un principi) un </a:t>
          </a:r>
          <a:r>
            <a:rPr lang="lv-LV" b="1" dirty="0"/>
            <a:t>2. daļas </a:t>
          </a:r>
          <a:r>
            <a:rPr lang="lv-LV" dirty="0"/>
            <a:t>(būvprojekta izstrāde un būvdarbu veikšana izmantojot BIM) standartu pārņemšana </a:t>
          </a:r>
        </a:p>
      </dgm:t>
    </dgm:pt>
    <dgm:pt modelId="{B2E87344-0DA9-4CF9-BA36-9B0E7FBBA91F}" type="parTrans" cxnId="{0BE33AF8-4997-4F1C-A03F-38D54FCAE1E0}">
      <dgm:prSet/>
      <dgm:spPr/>
      <dgm:t>
        <a:bodyPr/>
        <a:lstStyle/>
        <a:p>
          <a:endParaRPr lang="lv-LV"/>
        </a:p>
      </dgm:t>
    </dgm:pt>
    <dgm:pt modelId="{E294A89B-8DFC-4748-BF07-5D1DD5D63069}" type="sibTrans" cxnId="{0BE33AF8-4997-4F1C-A03F-38D54FCAE1E0}">
      <dgm:prSet/>
      <dgm:spPr/>
      <dgm:t>
        <a:bodyPr/>
        <a:lstStyle/>
        <a:p>
          <a:endParaRPr lang="lv-LV"/>
        </a:p>
      </dgm:t>
    </dgm:pt>
    <dgm:pt modelId="{38694745-B3E1-494B-BB47-D6891CC23C37}">
      <dgm:prSet/>
      <dgm:spPr/>
      <dgm:t>
        <a:bodyPr/>
        <a:lstStyle/>
        <a:p>
          <a:pPr algn="just"/>
          <a:r>
            <a:rPr lang="lv-LV" b="1" dirty="0"/>
            <a:t>ISO 19650 3. daļas </a:t>
          </a:r>
          <a:r>
            <a:rPr lang="lv-LV" dirty="0"/>
            <a:t>(BIM izmantošana apsaimniekošanas un uzturēšanas laikā) un </a:t>
          </a:r>
          <a:r>
            <a:rPr lang="lv-LV" b="1" dirty="0"/>
            <a:t>5. daļas </a:t>
          </a:r>
          <a:r>
            <a:rPr lang="lv-LV" dirty="0"/>
            <a:t>(datu drošība izmantojot BIM) pārņemšana pēc to pārņemšanas CEN</a:t>
          </a:r>
        </a:p>
      </dgm:t>
    </dgm:pt>
    <dgm:pt modelId="{ADF12C95-6A63-465F-ADD6-9659F3295CA3}" type="parTrans" cxnId="{E89346EC-E494-42C4-B723-5EDE980716BB}">
      <dgm:prSet/>
      <dgm:spPr/>
      <dgm:t>
        <a:bodyPr/>
        <a:lstStyle/>
        <a:p>
          <a:endParaRPr lang="lv-LV"/>
        </a:p>
      </dgm:t>
    </dgm:pt>
    <dgm:pt modelId="{DAA32348-5DEA-498B-8B3B-9FAB54E9DAE6}" type="sibTrans" cxnId="{E89346EC-E494-42C4-B723-5EDE980716BB}">
      <dgm:prSet/>
      <dgm:spPr/>
      <dgm:t>
        <a:bodyPr/>
        <a:lstStyle/>
        <a:p>
          <a:endParaRPr lang="lv-LV"/>
        </a:p>
      </dgm:t>
    </dgm:pt>
    <dgm:pt modelId="{0755A5A2-9DEA-41D1-BA67-392ED33E6371}" type="pres">
      <dgm:prSet presAssocID="{55F20FE7-3393-4268-BB65-358D76264883}" presName="linear" presStyleCnt="0">
        <dgm:presLayoutVars>
          <dgm:animLvl val="lvl"/>
          <dgm:resizeHandles val="exact"/>
        </dgm:presLayoutVars>
      </dgm:prSet>
      <dgm:spPr/>
    </dgm:pt>
    <dgm:pt modelId="{B0C179C3-73B1-4615-902E-564DBEE3EFEF}" type="pres">
      <dgm:prSet presAssocID="{A62CCD1A-31EC-4802-BC46-0C711E30EBC6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2587D610-2E48-40BC-AF39-72B2709FCAD9}" type="pres">
      <dgm:prSet presAssocID="{A62CCD1A-31EC-4802-BC46-0C711E30EBC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10DD803-7916-4AA6-A02B-5380721E0554}" srcId="{55F20FE7-3393-4268-BB65-358D76264883}" destId="{A62CCD1A-31EC-4802-BC46-0C711E30EBC6}" srcOrd="0" destOrd="0" parTransId="{F83111FA-0E0F-445F-9B06-AD10217FD2A2}" sibTransId="{0F5A926F-945F-471F-91F6-ABBF063CA324}"/>
    <dgm:cxn modelId="{844C3C0C-A689-4B34-9D2B-ACEB3F0A1C88}" type="presOf" srcId="{55F20FE7-3393-4268-BB65-358D76264883}" destId="{0755A5A2-9DEA-41D1-BA67-392ED33E6371}" srcOrd="0" destOrd="0" presId="urn:microsoft.com/office/officeart/2005/8/layout/vList2"/>
    <dgm:cxn modelId="{9855C187-57ED-4E05-80F0-694FC8BB7185}" type="presOf" srcId="{38694745-B3E1-494B-BB47-D6891CC23C37}" destId="{2587D610-2E48-40BC-AF39-72B2709FCAD9}" srcOrd="0" destOrd="1" presId="urn:microsoft.com/office/officeart/2005/8/layout/vList2"/>
    <dgm:cxn modelId="{8F8C2AB5-9BED-4AE8-B87D-48103F6BCC76}" type="presOf" srcId="{A62CCD1A-31EC-4802-BC46-0C711E30EBC6}" destId="{B0C179C3-73B1-4615-902E-564DBEE3EFEF}" srcOrd="0" destOrd="0" presId="urn:microsoft.com/office/officeart/2005/8/layout/vList2"/>
    <dgm:cxn modelId="{E86B26C9-FE4D-46D9-B5FC-BCA2CCA73720}" type="presOf" srcId="{E771F7DC-6D32-486C-BC24-6B3D689B1540}" destId="{2587D610-2E48-40BC-AF39-72B2709FCAD9}" srcOrd="0" destOrd="0" presId="urn:microsoft.com/office/officeart/2005/8/layout/vList2"/>
    <dgm:cxn modelId="{E89346EC-E494-42C4-B723-5EDE980716BB}" srcId="{A62CCD1A-31EC-4802-BC46-0C711E30EBC6}" destId="{38694745-B3E1-494B-BB47-D6891CC23C37}" srcOrd="1" destOrd="0" parTransId="{ADF12C95-6A63-465F-ADD6-9659F3295CA3}" sibTransId="{DAA32348-5DEA-498B-8B3B-9FAB54E9DAE6}"/>
    <dgm:cxn modelId="{0BE33AF8-4997-4F1C-A03F-38D54FCAE1E0}" srcId="{A62CCD1A-31EC-4802-BC46-0C711E30EBC6}" destId="{E771F7DC-6D32-486C-BC24-6B3D689B1540}" srcOrd="0" destOrd="0" parTransId="{B2E87344-0DA9-4CF9-BA36-9B0E7FBBA91F}" sibTransId="{E294A89B-8DFC-4748-BF07-5D1DD5D63069}"/>
    <dgm:cxn modelId="{5CE30067-4277-4724-B177-128975235D59}" type="presParOf" srcId="{0755A5A2-9DEA-41D1-BA67-392ED33E6371}" destId="{B0C179C3-73B1-4615-902E-564DBEE3EFEF}" srcOrd="0" destOrd="0" presId="urn:microsoft.com/office/officeart/2005/8/layout/vList2"/>
    <dgm:cxn modelId="{5A35A530-D3F8-4846-8F0D-DFACE0667BE0}" type="presParOf" srcId="{0755A5A2-9DEA-41D1-BA67-392ED33E6371}" destId="{2587D610-2E48-40BC-AF39-72B2709FCAD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916A42-22C4-45FD-BDC7-EFFF0036EE9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4C5DB7F1-B0F8-4731-BDC7-371E0CFB1213}">
      <dgm:prSet custT="1"/>
      <dgm:spPr>
        <a:solidFill>
          <a:schemeClr val="accent5">
            <a:lumMod val="20000"/>
            <a:lumOff val="80000"/>
          </a:schemeClr>
        </a:solidFill>
        <a:ln>
          <a:solidFill>
            <a:srgbClr val="01859C"/>
          </a:solidFill>
        </a:ln>
      </dgm:spPr>
      <dgm:t>
        <a:bodyPr/>
        <a:lstStyle/>
        <a:p>
          <a:pPr algn="ctr"/>
          <a:r>
            <a:rPr lang="lv-LV" sz="2400" b="1" dirty="0">
              <a:solidFill>
                <a:schemeClr val="tx1"/>
              </a:solidFill>
            </a:rPr>
            <a:t>Vadlīnijas</a:t>
          </a:r>
        </a:p>
      </dgm:t>
    </dgm:pt>
    <dgm:pt modelId="{87949FF7-F15C-4BDD-9A84-DF63F3FD5B74}" type="parTrans" cxnId="{3B860ED6-D631-4B47-976B-AD72830D5DF4}">
      <dgm:prSet/>
      <dgm:spPr/>
      <dgm:t>
        <a:bodyPr/>
        <a:lstStyle/>
        <a:p>
          <a:endParaRPr lang="lv-LV"/>
        </a:p>
      </dgm:t>
    </dgm:pt>
    <dgm:pt modelId="{B1AFF158-E2B8-4E89-92D6-3B9EF7CCB7AC}" type="sibTrans" cxnId="{3B860ED6-D631-4B47-976B-AD72830D5DF4}">
      <dgm:prSet/>
      <dgm:spPr/>
      <dgm:t>
        <a:bodyPr/>
        <a:lstStyle/>
        <a:p>
          <a:endParaRPr lang="lv-LV"/>
        </a:p>
      </dgm:t>
    </dgm:pt>
    <dgm:pt modelId="{A5C07E8C-286B-4BFF-B322-FEA1D4AD7B8B}">
      <dgm:prSet custT="1"/>
      <dgm:spPr/>
      <dgm:t>
        <a:bodyPr/>
        <a:lstStyle/>
        <a:p>
          <a:pPr algn="just"/>
          <a:r>
            <a:rPr lang="lv-LV" sz="2000" dirty="0"/>
            <a:t>Vadlīnijas pasūtītāja informācijas prasību un BIM izpildes plāna sastādīšana (VNĪ BIM prasības izmantojamas visiem)</a:t>
          </a:r>
        </a:p>
      </dgm:t>
    </dgm:pt>
    <dgm:pt modelId="{51B31193-46DC-4B8C-8703-EAA913E0F428}" type="parTrans" cxnId="{F5D8F2F6-4B04-46B9-869E-3BC6372D108C}">
      <dgm:prSet/>
      <dgm:spPr/>
      <dgm:t>
        <a:bodyPr/>
        <a:lstStyle/>
        <a:p>
          <a:endParaRPr lang="lv-LV"/>
        </a:p>
      </dgm:t>
    </dgm:pt>
    <dgm:pt modelId="{C3D29A56-5A97-48EF-B3FD-EE5FB39F2D2C}" type="sibTrans" cxnId="{F5D8F2F6-4B04-46B9-869E-3BC6372D108C}">
      <dgm:prSet/>
      <dgm:spPr/>
      <dgm:t>
        <a:bodyPr/>
        <a:lstStyle/>
        <a:p>
          <a:endParaRPr lang="lv-LV"/>
        </a:p>
      </dgm:t>
    </dgm:pt>
    <dgm:pt modelId="{6F217364-8CC7-45F5-8285-1D62185EB134}">
      <dgm:prSet custT="1"/>
      <dgm:spPr/>
      <dgm:t>
        <a:bodyPr/>
        <a:lstStyle/>
        <a:p>
          <a:pPr algn="just"/>
          <a:r>
            <a:rPr lang="lv-LV" sz="2000" dirty="0"/>
            <a:t>ISO 19650 piemērošanas vadlīniju tulkošana</a:t>
          </a:r>
        </a:p>
      </dgm:t>
    </dgm:pt>
    <dgm:pt modelId="{C5D852E6-D245-4D71-B5A5-914529A4AA9A}" type="parTrans" cxnId="{06FEF91B-96C7-4FDB-9362-7BC046E58CE7}">
      <dgm:prSet/>
      <dgm:spPr/>
      <dgm:t>
        <a:bodyPr/>
        <a:lstStyle/>
        <a:p>
          <a:endParaRPr lang="lv-LV"/>
        </a:p>
      </dgm:t>
    </dgm:pt>
    <dgm:pt modelId="{F9270E9E-F48A-41D4-96A8-0856AB53FC46}" type="sibTrans" cxnId="{06FEF91B-96C7-4FDB-9362-7BC046E58CE7}">
      <dgm:prSet/>
      <dgm:spPr/>
      <dgm:t>
        <a:bodyPr/>
        <a:lstStyle/>
        <a:p>
          <a:endParaRPr lang="lv-LV"/>
        </a:p>
      </dgm:t>
    </dgm:pt>
    <dgm:pt modelId="{845194F2-6AAC-42FD-99FC-85F82886B2F9}" type="pres">
      <dgm:prSet presAssocID="{85916A42-22C4-45FD-BDC7-EFFF0036EE94}" presName="linear" presStyleCnt="0">
        <dgm:presLayoutVars>
          <dgm:animLvl val="lvl"/>
          <dgm:resizeHandles val="exact"/>
        </dgm:presLayoutVars>
      </dgm:prSet>
      <dgm:spPr/>
    </dgm:pt>
    <dgm:pt modelId="{C23B171B-5BD7-4978-882E-5C91F508D4F0}" type="pres">
      <dgm:prSet presAssocID="{4C5DB7F1-B0F8-4731-BDC7-371E0CFB1213}" presName="parentText" presStyleLbl="node1" presStyleIdx="0" presStyleCnt="1" custScaleY="59539">
        <dgm:presLayoutVars>
          <dgm:chMax val="0"/>
          <dgm:bulletEnabled val="1"/>
        </dgm:presLayoutVars>
      </dgm:prSet>
      <dgm:spPr/>
    </dgm:pt>
    <dgm:pt modelId="{F466CEAF-0EF4-4A67-BD0A-0E5F4DA1707E}" type="pres">
      <dgm:prSet presAssocID="{4C5DB7F1-B0F8-4731-BDC7-371E0CFB121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6FEF91B-96C7-4FDB-9362-7BC046E58CE7}" srcId="{4C5DB7F1-B0F8-4731-BDC7-371E0CFB1213}" destId="{6F217364-8CC7-45F5-8285-1D62185EB134}" srcOrd="1" destOrd="0" parTransId="{C5D852E6-D245-4D71-B5A5-914529A4AA9A}" sibTransId="{F9270E9E-F48A-41D4-96A8-0856AB53FC46}"/>
    <dgm:cxn modelId="{80E3ED5E-CDF5-4437-978B-EB0EE7A191BD}" type="presOf" srcId="{4C5DB7F1-B0F8-4731-BDC7-371E0CFB1213}" destId="{C23B171B-5BD7-4978-882E-5C91F508D4F0}" srcOrd="0" destOrd="0" presId="urn:microsoft.com/office/officeart/2005/8/layout/vList2"/>
    <dgm:cxn modelId="{A73F6B67-BF5E-4550-8CA5-09E85C581F86}" type="presOf" srcId="{6F217364-8CC7-45F5-8285-1D62185EB134}" destId="{F466CEAF-0EF4-4A67-BD0A-0E5F4DA1707E}" srcOrd="0" destOrd="1" presId="urn:microsoft.com/office/officeart/2005/8/layout/vList2"/>
    <dgm:cxn modelId="{2BF29C48-F732-4EC1-BFE9-BAA3F3C46432}" type="presOf" srcId="{85916A42-22C4-45FD-BDC7-EFFF0036EE94}" destId="{845194F2-6AAC-42FD-99FC-85F82886B2F9}" srcOrd="0" destOrd="0" presId="urn:microsoft.com/office/officeart/2005/8/layout/vList2"/>
    <dgm:cxn modelId="{3B860ED6-D631-4B47-976B-AD72830D5DF4}" srcId="{85916A42-22C4-45FD-BDC7-EFFF0036EE94}" destId="{4C5DB7F1-B0F8-4731-BDC7-371E0CFB1213}" srcOrd="0" destOrd="0" parTransId="{87949FF7-F15C-4BDD-9A84-DF63F3FD5B74}" sibTransId="{B1AFF158-E2B8-4E89-92D6-3B9EF7CCB7AC}"/>
    <dgm:cxn modelId="{F5D8F2F6-4B04-46B9-869E-3BC6372D108C}" srcId="{4C5DB7F1-B0F8-4731-BDC7-371E0CFB1213}" destId="{A5C07E8C-286B-4BFF-B322-FEA1D4AD7B8B}" srcOrd="0" destOrd="0" parTransId="{51B31193-46DC-4B8C-8703-EAA913E0F428}" sibTransId="{C3D29A56-5A97-48EF-B3FD-EE5FB39F2D2C}"/>
    <dgm:cxn modelId="{BFDD10FE-452A-4888-8B41-42DFD0058B7E}" type="presOf" srcId="{A5C07E8C-286B-4BFF-B322-FEA1D4AD7B8B}" destId="{F466CEAF-0EF4-4A67-BD0A-0E5F4DA1707E}" srcOrd="0" destOrd="0" presId="urn:microsoft.com/office/officeart/2005/8/layout/vList2"/>
    <dgm:cxn modelId="{92EEA9D6-5A91-4FB5-A7B0-41431742075B}" type="presParOf" srcId="{845194F2-6AAC-42FD-99FC-85F82886B2F9}" destId="{C23B171B-5BD7-4978-882E-5C91F508D4F0}" srcOrd="0" destOrd="0" presId="urn:microsoft.com/office/officeart/2005/8/layout/vList2"/>
    <dgm:cxn modelId="{FD4519BC-5168-4317-907E-4C2E2F6AA3FA}" type="presParOf" srcId="{845194F2-6AAC-42FD-99FC-85F82886B2F9}" destId="{F466CEAF-0EF4-4A67-BD0A-0E5F4DA1707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A2FCF7-DA59-4204-A395-F5B707E307F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CE5F57E6-5525-46C0-B9E7-FBD34DD1C7AB}">
      <dgm:prSet custT="1"/>
      <dgm:spPr>
        <a:solidFill>
          <a:schemeClr val="accent5">
            <a:lumMod val="20000"/>
            <a:lumOff val="80000"/>
          </a:schemeClr>
        </a:solidFill>
        <a:ln>
          <a:solidFill>
            <a:srgbClr val="02849B"/>
          </a:solidFill>
        </a:ln>
      </dgm:spPr>
      <dgm:t>
        <a:bodyPr/>
        <a:lstStyle/>
        <a:p>
          <a:pPr algn="ctr"/>
          <a:r>
            <a:rPr lang="lv-LV" sz="2400" b="1" dirty="0">
              <a:solidFill>
                <a:schemeClr val="tx1"/>
              </a:solidFill>
            </a:rPr>
            <a:t>BIS</a:t>
          </a:r>
        </a:p>
      </dgm:t>
    </dgm:pt>
    <dgm:pt modelId="{025613C6-9CCC-4DC4-8A0D-E6F7C4EDE176}" type="parTrans" cxnId="{61FB78F6-B4C9-4056-87AA-7D9D961F42C5}">
      <dgm:prSet/>
      <dgm:spPr/>
      <dgm:t>
        <a:bodyPr/>
        <a:lstStyle/>
        <a:p>
          <a:endParaRPr lang="lv-LV"/>
        </a:p>
      </dgm:t>
    </dgm:pt>
    <dgm:pt modelId="{C627B635-0578-4AAB-A427-8F74CF931AD1}" type="sibTrans" cxnId="{61FB78F6-B4C9-4056-87AA-7D9D961F42C5}">
      <dgm:prSet/>
      <dgm:spPr/>
      <dgm:t>
        <a:bodyPr/>
        <a:lstStyle/>
        <a:p>
          <a:endParaRPr lang="lv-LV"/>
        </a:p>
      </dgm:t>
    </dgm:pt>
    <dgm:pt modelId="{7CBBCD4B-6C87-45C1-BF3E-00872E6FA539}">
      <dgm:prSet custT="1"/>
      <dgm:spPr/>
      <dgm:t>
        <a:bodyPr/>
        <a:lstStyle/>
        <a:p>
          <a:pPr algn="just"/>
          <a:r>
            <a:rPr lang="lv-LV" sz="2000" dirty="0"/>
            <a:t>BIM modeļu ielāde un atvēršana (IFC formātā)</a:t>
          </a:r>
        </a:p>
      </dgm:t>
    </dgm:pt>
    <dgm:pt modelId="{A0629E33-ED95-4594-A880-ACCD00A15D93}" type="parTrans" cxnId="{EA9D7247-E233-4546-BEFD-D999DBF392AC}">
      <dgm:prSet/>
      <dgm:spPr/>
      <dgm:t>
        <a:bodyPr/>
        <a:lstStyle/>
        <a:p>
          <a:endParaRPr lang="lv-LV"/>
        </a:p>
      </dgm:t>
    </dgm:pt>
    <dgm:pt modelId="{8C379ABB-9A8E-4CB6-91B3-F0CD840E0C17}" type="sibTrans" cxnId="{EA9D7247-E233-4546-BEFD-D999DBF392AC}">
      <dgm:prSet/>
      <dgm:spPr/>
      <dgm:t>
        <a:bodyPr/>
        <a:lstStyle/>
        <a:p>
          <a:endParaRPr lang="lv-LV"/>
        </a:p>
      </dgm:t>
    </dgm:pt>
    <dgm:pt modelId="{9E667B81-D9AD-4AE6-8A90-1718A5936533}" type="pres">
      <dgm:prSet presAssocID="{E3A2FCF7-DA59-4204-A395-F5B707E307F2}" presName="linear" presStyleCnt="0">
        <dgm:presLayoutVars>
          <dgm:animLvl val="lvl"/>
          <dgm:resizeHandles val="exact"/>
        </dgm:presLayoutVars>
      </dgm:prSet>
      <dgm:spPr/>
    </dgm:pt>
    <dgm:pt modelId="{67DAE461-B3EE-4878-8238-27AF200A1DC0}" type="pres">
      <dgm:prSet presAssocID="{CE5F57E6-5525-46C0-B9E7-FBD34DD1C7AB}" presName="parentText" presStyleLbl="node1" presStyleIdx="0" presStyleCnt="1" custScaleY="81307">
        <dgm:presLayoutVars>
          <dgm:chMax val="0"/>
          <dgm:bulletEnabled val="1"/>
        </dgm:presLayoutVars>
      </dgm:prSet>
      <dgm:spPr/>
    </dgm:pt>
    <dgm:pt modelId="{0E47AE33-0CD5-4145-8FED-99FD07532FD5}" type="pres">
      <dgm:prSet presAssocID="{CE5F57E6-5525-46C0-B9E7-FBD34DD1C7A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A9D7247-E233-4546-BEFD-D999DBF392AC}" srcId="{CE5F57E6-5525-46C0-B9E7-FBD34DD1C7AB}" destId="{7CBBCD4B-6C87-45C1-BF3E-00872E6FA539}" srcOrd="0" destOrd="0" parTransId="{A0629E33-ED95-4594-A880-ACCD00A15D93}" sibTransId="{8C379ABB-9A8E-4CB6-91B3-F0CD840E0C17}"/>
    <dgm:cxn modelId="{8A1FB491-85C7-45DE-A852-3146177C4A11}" type="presOf" srcId="{E3A2FCF7-DA59-4204-A395-F5B707E307F2}" destId="{9E667B81-D9AD-4AE6-8A90-1718A5936533}" srcOrd="0" destOrd="0" presId="urn:microsoft.com/office/officeart/2005/8/layout/vList2"/>
    <dgm:cxn modelId="{D7841DEE-5B6F-4356-AC94-570BFD221323}" type="presOf" srcId="{7CBBCD4B-6C87-45C1-BF3E-00872E6FA539}" destId="{0E47AE33-0CD5-4145-8FED-99FD07532FD5}" srcOrd="0" destOrd="0" presId="urn:microsoft.com/office/officeart/2005/8/layout/vList2"/>
    <dgm:cxn modelId="{61FB78F6-B4C9-4056-87AA-7D9D961F42C5}" srcId="{E3A2FCF7-DA59-4204-A395-F5B707E307F2}" destId="{CE5F57E6-5525-46C0-B9E7-FBD34DD1C7AB}" srcOrd="0" destOrd="0" parTransId="{025613C6-9CCC-4DC4-8A0D-E6F7C4EDE176}" sibTransId="{C627B635-0578-4AAB-A427-8F74CF931AD1}"/>
    <dgm:cxn modelId="{958F5BF8-A31B-4ACA-B3CA-F109D3AB39F9}" type="presOf" srcId="{CE5F57E6-5525-46C0-B9E7-FBD34DD1C7AB}" destId="{67DAE461-B3EE-4878-8238-27AF200A1DC0}" srcOrd="0" destOrd="0" presId="urn:microsoft.com/office/officeart/2005/8/layout/vList2"/>
    <dgm:cxn modelId="{661418AF-0604-43E9-9047-BB6F9DF365B5}" type="presParOf" srcId="{9E667B81-D9AD-4AE6-8A90-1718A5936533}" destId="{67DAE461-B3EE-4878-8238-27AF200A1DC0}" srcOrd="0" destOrd="0" presId="urn:microsoft.com/office/officeart/2005/8/layout/vList2"/>
    <dgm:cxn modelId="{F75BBE69-34F6-42C4-9627-BA9A44BEBA1F}" type="presParOf" srcId="{9E667B81-D9AD-4AE6-8A90-1718A5936533}" destId="{0E47AE33-0CD5-4145-8FED-99FD07532FD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09ED8-56CD-462A-BE01-C01F4CD2A93D}">
      <dsp:nvSpPr>
        <dsp:cNvPr id="0" name=""/>
        <dsp:cNvSpPr/>
      </dsp:nvSpPr>
      <dsp:spPr>
        <a:xfrm>
          <a:off x="1297427" y="224"/>
          <a:ext cx="2648913" cy="158934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185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solidFill>
                <a:schemeClr val="tx1"/>
              </a:solidFill>
            </a:rPr>
            <a:t>Uzlabots būves plānojums un funkcionalitāte (93%);</a:t>
          </a:r>
        </a:p>
      </dsp:txBody>
      <dsp:txXfrm>
        <a:off x="1375013" y="77810"/>
        <a:ext cx="2493741" cy="1434176"/>
      </dsp:txXfrm>
    </dsp:sp>
    <dsp:sp modelId="{8ACE8889-3B7B-44A7-B6EC-2EF1B106F72D}">
      <dsp:nvSpPr>
        <dsp:cNvPr id="0" name=""/>
        <dsp:cNvSpPr/>
      </dsp:nvSpPr>
      <dsp:spPr>
        <a:xfrm>
          <a:off x="4211232" y="224"/>
          <a:ext cx="2648913" cy="158934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185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>
              <a:solidFill>
                <a:schemeClr val="tx1"/>
              </a:solidFill>
            </a:rPr>
            <a:t>Uzlabota būvprojekta kvalitāte (93%);</a:t>
          </a:r>
        </a:p>
      </dsp:txBody>
      <dsp:txXfrm>
        <a:off x="4288818" y="77810"/>
        <a:ext cx="2493741" cy="1434176"/>
      </dsp:txXfrm>
    </dsp:sp>
    <dsp:sp modelId="{619A70A6-F9EB-4404-A6D1-79A91A145903}">
      <dsp:nvSpPr>
        <dsp:cNvPr id="0" name=""/>
        <dsp:cNvSpPr/>
      </dsp:nvSpPr>
      <dsp:spPr>
        <a:xfrm>
          <a:off x="7125037" y="224"/>
          <a:ext cx="2648913" cy="158934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185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>
              <a:solidFill>
                <a:schemeClr val="tx1"/>
              </a:solidFill>
            </a:rPr>
            <a:t>Samazināti projekta realizācijas riski (90%);</a:t>
          </a:r>
        </a:p>
      </dsp:txBody>
      <dsp:txXfrm>
        <a:off x="7202623" y="77810"/>
        <a:ext cx="2493741" cy="1434176"/>
      </dsp:txXfrm>
    </dsp:sp>
    <dsp:sp modelId="{7D4C80B4-1D59-465F-9744-3E9D1218E7D9}">
      <dsp:nvSpPr>
        <dsp:cNvPr id="0" name=""/>
        <dsp:cNvSpPr/>
      </dsp:nvSpPr>
      <dsp:spPr>
        <a:xfrm>
          <a:off x="1297427" y="1854464"/>
          <a:ext cx="2648913" cy="158934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185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>
              <a:solidFill>
                <a:schemeClr val="tx1"/>
              </a:solidFill>
            </a:rPr>
            <a:t>Paaugstināta būvniecības produktivitāte (87%);</a:t>
          </a:r>
        </a:p>
      </dsp:txBody>
      <dsp:txXfrm>
        <a:off x="1375013" y="1932050"/>
        <a:ext cx="2493741" cy="1434176"/>
      </dsp:txXfrm>
    </dsp:sp>
    <dsp:sp modelId="{5194E76C-1EB0-471D-BAE1-AA9BC444D796}">
      <dsp:nvSpPr>
        <dsp:cNvPr id="0" name=""/>
        <dsp:cNvSpPr/>
      </dsp:nvSpPr>
      <dsp:spPr>
        <a:xfrm>
          <a:off x="4211232" y="1854464"/>
          <a:ext cx="2648913" cy="158934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185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>
              <a:solidFill>
                <a:schemeClr val="tx1"/>
              </a:solidFill>
            </a:rPr>
            <a:t>Precīzāka iekļaušanās projekta termiņos (78%);</a:t>
          </a:r>
        </a:p>
      </dsp:txBody>
      <dsp:txXfrm>
        <a:off x="4288818" y="1932050"/>
        <a:ext cx="2493741" cy="1434176"/>
      </dsp:txXfrm>
    </dsp:sp>
    <dsp:sp modelId="{CFFD21CE-C079-4E9F-99B9-9B1C2685CB67}">
      <dsp:nvSpPr>
        <dsp:cNvPr id="0" name=""/>
        <dsp:cNvSpPr/>
      </dsp:nvSpPr>
      <dsp:spPr>
        <a:xfrm>
          <a:off x="7125037" y="1854464"/>
          <a:ext cx="2648913" cy="158934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185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>
              <a:solidFill>
                <a:schemeClr val="tx1"/>
              </a:solidFill>
            </a:rPr>
            <a:t>Augtāka izpratne par projektu un lielākas iespējas kontrolēt projekta realizāciju (73%);</a:t>
          </a:r>
        </a:p>
      </dsp:txBody>
      <dsp:txXfrm>
        <a:off x="7202623" y="1932050"/>
        <a:ext cx="2493741" cy="1434176"/>
      </dsp:txXfrm>
    </dsp:sp>
    <dsp:sp modelId="{FEC74816-21A7-4AF5-BA18-A670494C2F32}">
      <dsp:nvSpPr>
        <dsp:cNvPr id="0" name=""/>
        <dsp:cNvSpPr/>
      </dsp:nvSpPr>
      <dsp:spPr>
        <a:xfrm>
          <a:off x="1297427" y="3708704"/>
          <a:ext cx="2648913" cy="158934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185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>
              <a:solidFill>
                <a:schemeClr val="tx1"/>
              </a:solidFill>
            </a:rPr>
            <a:t>Precīzāka izmaksu noteikšana un labāka izmaksu kontrole (66%);</a:t>
          </a:r>
        </a:p>
      </dsp:txBody>
      <dsp:txXfrm>
        <a:off x="1375013" y="3786290"/>
        <a:ext cx="2493741" cy="1434176"/>
      </dsp:txXfrm>
    </dsp:sp>
    <dsp:sp modelId="{3BE30CC6-A496-4BE0-9E4E-9AE17835FB62}">
      <dsp:nvSpPr>
        <dsp:cNvPr id="0" name=""/>
        <dsp:cNvSpPr/>
      </dsp:nvSpPr>
      <dsp:spPr>
        <a:xfrm>
          <a:off x="4211232" y="3708704"/>
          <a:ext cx="2648913" cy="158934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185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>
              <a:solidFill>
                <a:schemeClr val="tx1"/>
              </a:solidFill>
            </a:rPr>
            <a:t>Būvniecības termiņu samazināšanās par 5-10% (65%)</a:t>
          </a:r>
        </a:p>
      </dsp:txBody>
      <dsp:txXfrm>
        <a:off x="4288818" y="3786290"/>
        <a:ext cx="2493741" cy="1434176"/>
      </dsp:txXfrm>
    </dsp:sp>
    <dsp:sp modelId="{780B358F-3E28-4F14-9590-DD419D9202AB}">
      <dsp:nvSpPr>
        <dsp:cNvPr id="0" name=""/>
        <dsp:cNvSpPr/>
      </dsp:nvSpPr>
      <dsp:spPr>
        <a:xfrm>
          <a:off x="7125037" y="3708704"/>
          <a:ext cx="2648913" cy="158934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185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>
              <a:solidFill>
                <a:schemeClr val="tx1"/>
              </a:solidFill>
            </a:rPr>
            <a:t>Būvniecības izmaksu samazināšanās par 5-10% (45%)</a:t>
          </a:r>
        </a:p>
      </dsp:txBody>
      <dsp:txXfrm>
        <a:off x="7202623" y="3786290"/>
        <a:ext cx="2493741" cy="14341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179C3-73B1-4615-902E-564DBEE3EFEF}">
      <dsp:nvSpPr>
        <dsp:cNvPr id="0" name=""/>
        <dsp:cNvSpPr/>
      </dsp:nvSpPr>
      <dsp:spPr>
        <a:xfrm>
          <a:off x="0" y="17868"/>
          <a:ext cx="4722920" cy="671580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rgbClr val="0185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b="1" kern="1200" dirty="0">
              <a:solidFill>
                <a:schemeClr val="tx1"/>
              </a:solidFill>
            </a:rPr>
            <a:t>Standarti</a:t>
          </a:r>
        </a:p>
      </dsp:txBody>
      <dsp:txXfrm>
        <a:off x="32784" y="50652"/>
        <a:ext cx="4657352" cy="606012"/>
      </dsp:txXfrm>
    </dsp:sp>
    <dsp:sp modelId="{2587D610-2E48-40BC-AF39-72B2709FCAD9}">
      <dsp:nvSpPr>
        <dsp:cNvPr id="0" name=""/>
        <dsp:cNvSpPr/>
      </dsp:nvSpPr>
      <dsp:spPr>
        <a:xfrm>
          <a:off x="0" y="689448"/>
          <a:ext cx="4722920" cy="353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953" tIns="35560" rIns="199136" bIns="35560" numCol="1" spcCol="1270" anchor="t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2200" b="1" kern="1200" dirty="0"/>
            <a:t>ISO 19650 1. daļas </a:t>
          </a:r>
          <a:r>
            <a:rPr lang="lv-LV" sz="2200" kern="1200" dirty="0"/>
            <a:t>(BIM koncepti un principi) un </a:t>
          </a:r>
          <a:r>
            <a:rPr lang="lv-LV" sz="2200" b="1" kern="1200" dirty="0"/>
            <a:t>2. daļas </a:t>
          </a:r>
          <a:r>
            <a:rPr lang="lv-LV" sz="2200" kern="1200" dirty="0"/>
            <a:t>(būvprojekta izstrāde un būvdarbu veikšana izmantojot BIM) standartu pārņemšana </a:t>
          </a:r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2200" b="1" kern="1200" dirty="0"/>
            <a:t>ISO 19650 3. daļas </a:t>
          </a:r>
          <a:r>
            <a:rPr lang="lv-LV" sz="2200" kern="1200" dirty="0"/>
            <a:t>(BIM izmantošana apsaimniekošanas un uzturēšanas laikā) un </a:t>
          </a:r>
          <a:r>
            <a:rPr lang="lv-LV" sz="2200" b="1" kern="1200" dirty="0"/>
            <a:t>5. daļas </a:t>
          </a:r>
          <a:r>
            <a:rPr lang="lv-LV" sz="2200" kern="1200" dirty="0"/>
            <a:t>(datu drošība izmantojot BIM) pārņemšana pēc to pārņemšanas CEN</a:t>
          </a:r>
        </a:p>
      </dsp:txBody>
      <dsp:txXfrm>
        <a:off x="0" y="689448"/>
        <a:ext cx="4722920" cy="35355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3B171B-5BD7-4978-882E-5C91F508D4F0}">
      <dsp:nvSpPr>
        <dsp:cNvPr id="0" name=""/>
        <dsp:cNvSpPr/>
      </dsp:nvSpPr>
      <dsp:spPr>
        <a:xfrm>
          <a:off x="0" y="5270"/>
          <a:ext cx="4722920" cy="601867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rgbClr val="01859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tx1"/>
              </a:solidFill>
            </a:rPr>
            <a:t>Vadlīnijas</a:t>
          </a:r>
        </a:p>
      </dsp:txBody>
      <dsp:txXfrm>
        <a:off x="29381" y="34651"/>
        <a:ext cx="4664158" cy="543105"/>
      </dsp:txXfrm>
    </dsp:sp>
    <dsp:sp modelId="{F466CEAF-0EF4-4A67-BD0A-0E5F4DA1707E}">
      <dsp:nvSpPr>
        <dsp:cNvPr id="0" name=""/>
        <dsp:cNvSpPr/>
      </dsp:nvSpPr>
      <dsp:spPr>
        <a:xfrm>
          <a:off x="0" y="607137"/>
          <a:ext cx="4722920" cy="1509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953" tIns="25400" rIns="142240" bIns="2540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2000" kern="1200" dirty="0"/>
            <a:t>Vadlīnijas pasūtītāja informācijas prasību un BIM izpildes plāna sastādīšana (VNĪ BIM prasības izmantojamas visiem)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2000" kern="1200" dirty="0"/>
            <a:t>ISO 19650 piemērošanas vadlīniju tulkošana</a:t>
          </a:r>
        </a:p>
      </dsp:txBody>
      <dsp:txXfrm>
        <a:off x="0" y="607137"/>
        <a:ext cx="4722920" cy="15090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DAE461-B3EE-4878-8238-27AF200A1DC0}">
      <dsp:nvSpPr>
        <dsp:cNvPr id="0" name=""/>
        <dsp:cNvSpPr/>
      </dsp:nvSpPr>
      <dsp:spPr>
        <a:xfrm>
          <a:off x="0" y="14536"/>
          <a:ext cx="4722920" cy="730592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rgbClr val="02849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tx1"/>
              </a:solidFill>
            </a:rPr>
            <a:t>BIS</a:t>
          </a:r>
        </a:p>
      </dsp:txBody>
      <dsp:txXfrm>
        <a:off x="35665" y="50201"/>
        <a:ext cx="4651590" cy="659262"/>
      </dsp:txXfrm>
    </dsp:sp>
    <dsp:sp modelId="{0E47AE33-0CD5-4145-8FED-99FD07532FD5}">
      <dsp:nvSpPr>
        <dsp:cNvPr id="0" name=""/>
        <dsp:cNvSpPr/>
      </dsp:nvSpPr>
      <dsp:spPr>
        <a:xfrm>
          <a:off x="0" y="745128"/>
          <a:ext cx="4722920" cy="79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953" tIns="25400" rIns="142240" bIns="2540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lv-LV" sz="2000" kern="1200" dirty="0"/>
            <a:t>BIM modeļu ielāde un atvēršana (IFC formātā)</a:t>
          </a:r>
        </a:p>
      </dsp:txBody>
      <dsp:txXfrm>
        <a:off x="0" y="745128"/>
        <a:ext cx="4722920" cy="794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25A504-A485-41ED-9801-AF5DCCBA15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C2E13C-4205-42AA-B138-16A7FA296C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61A61-5989-4D7C-80F6-321536B4E20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9AF161-36E1-4F4A-AAE7-6BB67F6DE0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863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367B0-4DC6-4E8D-BDA4-2C8B35A57C2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630"/>
            <a:ext cx="2946400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4C370-1DBD-4D01-96C7-66AF54C029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5942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73A94-1EA8-416F-9A6C-9A7598D025C8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6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6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F5BCA-9178-4BD2-968B-040E868BF9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28964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5BCA-9178-4BD2-968B-040E868BF9D0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702539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5BCA-9178-4BD2-968B-040E868BF9D0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6254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5BCA-9178-4BD2-968B-040E868BF9D0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20502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5BCA-9178-4BD2-968B-040E868BF9D0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31785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5BCA-9178-4BD2-968B-040E868BF9D0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08934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5BCA-9178-4BD2-968B-040E868BF9D0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3107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5BCA-9178-4BD2-968B-040E868BF9D0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8346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5BCA-9178-4BD2-968B-040E868BF9D0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69089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5BCA-9178-4BD2-968B-040E868BF9D0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61293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EF5BCA-9178-4BD2-968B-040E868BF9D0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45908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F4894-3BF2-4B7E-9E58-F06F2C5B8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67476B-3696-45BE-8D2C-2DAC0AC6A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EA329-054F-411B-9B63-E9535714C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4AFC5-D965-4605-8096-91B4878B6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D3E99-2C96-4789-8744-E7B9541ED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AEF929-DD5B-46CB-9E95-D347C9DD28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3271542-E963-4CB8-9B0E-AA2E3F4A5B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8912"/>
            <a:ext cx="12192000" cy="328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09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CB776-9B8A-41D6-8570-DB411762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AF993-07E2-48AB-9BDC-DFDCE9DA31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9EA97-A91D-489C-A116-C0C5D8501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D3883-7B2E-4B13-8AD0-48CDFF92C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3B664-9ABC-42C2-A4CB-5B48351FB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F8B8AC-D937-4AA0-BD4B-FAAA709C66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597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F77CD9-AB22-42A0-9359-FAB78A72AC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C27D60-E9C7-4458-9A85-E91C8C5AA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877B1-B05E-4306-8D52-454B86665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E3D91-6E01-493F-9BE5-3BB522917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99E6A-B567-49B4-860E-9F78FC35E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92F4B9-14BA-4310-ADC5-A2C996896D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197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C294-F24B-49C2-9A14-C9AB9AB53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398" y="365125"/>
            <a:ext cx="9296401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468C0-51B7-4990-8DCD-D5B9720FD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1825625"/>
            <a:ext cx="92964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07E4E-99AF-4732-B836-DBC0430F43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57398" y="6356348"/>
            <a:ext cx="2838452" cy="365125"/>
          </a:xfrm>
        </p:spPr>
        <p:txBody>
          <a:bodyPr/>
          <a:lstStyle>
            <a:lvl1pPr>
              <a:defRPr/>
            </a:lvl1pPr>
          </a:lstStyle>
          <a:p>
            <a:r>
              <a:rPr lang="lv-LV" dirty="0"/>
              <a:t>21.05.2019 Latvijas Būvinženieru savienība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47758-6941-40B0-8C55-DE01D0457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57787" y="6356348"/>
            <a:ext cx="3190875" cy="365125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79747-4764-4852-9E27-BED370B05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lv-LV" dirty="0"/>
              <a:t>Būvniecības procesu digitalizācija </a:t>
            </a:r>
            <a:fld id="{7B2F9203-E6FA-45BB-90C2-A7A1F3186FFD}" type="slidenum">
              <a:rPr lang="lv-LV" smtClean="0"/>
              <a:pPr/>
              <a:t>‹#›</a:t>
            </a:fld>
            <a:endParaRPr lang="lv-LV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CD29FC-301C-4DC8-86A5-F3F76FF416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440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1BEFF-586D-4D96-BB6C-13478420E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802D04-0D59-436A-B23B-2B25539BC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7DA09-69BE-4EB6-96CE-77B844413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1C543-4E5C-40FD-979C-2635494A1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D6104-5D2F-4B6A-B226-F90D70003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62472E-75A5-4973-911D-A819804687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4336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EDA39-E054-474B-82C8-0D99BC328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E4578-1EFE-4AB0-97F5-1813AAE9ED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64D8D-8645-482C-95A6-E05875B1E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096DD8-7570-4BD8-90D1-D054D6C53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9DA948-E514-420D-9346-A228B6AB8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A67B2D-8E0F-4808-8ABF-FFEF2EB2D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27A1AE1-AB12-44A1-8DFC-E4947AA841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006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0EC82-7007-491B-A5C2-D5C08DEFE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66344-90F9-4F0F-A615-70221A376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92D28B-E0A2-4470-A1CD-2DCE31719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CE319F-6EB3-48B9-8363-6A66936E2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85C12-E605-4AB0-87EF-64D372E7A9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ACCBB-668E-4C14-8C0E-45E25B763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0C4650-AFBC-4B9A-88C6-CD2C9E49F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A5CF2E-59D9-4DCC-AB74-DB2E95386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D6B55C-2CDD-4347-B254-1EB32E1B26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748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0A26-83B5-4065-BD71-74DD62A55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56836D-AB17-4F19-B425-E31632E59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DF00D5-EF80-4DA0-ACF5-82FA3D287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43AA09-0767-4DAD-AE96-10712FE70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DA2FE9-82D5-4FBB-AE22-8D73B40BC0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958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D0CF65-D7AC-4CDE-AD36-492C419AF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5A2E85-3AB0-4915-88B2-F1FA1D45B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BC0CE-6ACF-44DB-BAB5-1149D1C98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F5A92D-F5DD-4A31-994A-9605287D38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875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1CB04-1201-4DB2-8DCA-5CECB602F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848F5-FA92-4769-AFB1-A1D2C0E0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992EF3-AC8C-438B-9444-4BBCA6649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0385B-79AE-49E6-B9AC-1C58C70B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F3AA0-F7BD-43F6-9F60-211D7377A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0C8B6-94C1-4701-A278-7160C4EF2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BC78893-BB3C-4FFB-B8D2-DA65356FA9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360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C38E2-E908-49C4-8587-6BAE7E94C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7688AA-A490-4EFB-945D-D61D18F16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A1E411-D65B-4B67-8477-9DAF86E9A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CCB8B2-9C61-4E2C-BD3D-5D14C492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C02D9A-50CA-4E89-A5E4-6EB5B446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21BA6F-2EDD-45EF-8075-84D607FD5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06B326-15E7-43EA-9BAE-A1A9ECB721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928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24C71B-A755-4069-A612-9728631D1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439C4-CA9A-486B-BAED-75E5037EE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6CA70-3767-4C51-926A-7F6E07764A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4F871-C764-4EFE-9406-EB6076E31C2B}" type="datetimeFigureOut">
              <a:rPr lang="lv-LV" smtClean="0"/>
              <a:t>26.09.2019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B7A5E-0806-4BE1-905F-97E3F972D1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7E88E-8AEB-461D-8C46-8A91DB398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4604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pasts@em.gov.lv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facebook.com/atbalstsuznemejiem" TargetMode="External"/><Relationship Id="rId5" Type="http://schemas.openxmlformats.org/officeDocument/2006/relationships/hyperlink" Target="http://www.youtube.com/ekonomikasministrija" TargetMode="External"/><Relationship Id="rId4" Type="http://schemas.openxmlformats.org/officeDocument/2006/relationships/hyperlink" Target="http://www.em.gov.lv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6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8D324-722F-41E8-8E37-0BFF412954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34320"/>
            <a:ext cx="9144000" cy="789360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rgbClr val="01859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BIM ceļa karte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5DA525-0968-4EC9-B26F-8722828FDE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903494"/>
            <a:ext cx="9144000" cy="381000"/>
          </a:xfrm>
        </p:spPr>
        <p:txBody>
          <a:bodyPr>
            <a:normAutofit fontScale="92500" lnSpcReduction="10000"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26.09.2019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16E6D8-0118-4828-B31F-4E97906420D0}"/>
              </a:ext>
            </a:extLst>
          </p:cNvPr>
          <p:cNvSpPr txBox="1">
            <a:spLocks/>
          </p:cNvSpPr>
          <p:nvPr/>
        </p:nvSpPr>
        <p:spPr>
          <a:xfrm>
            <a:off x="1524000" y="4927577"/>
            <a:ext cx="9144000" cy="3810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Edmunds Valantis, Valsts sekretāra vietnieks</a:t>
            </a:r>
          </a:p>
        </p:txBody>
      </p:sp>
    </p:spTree>
    <p:extLst>
      <p:ext uri="{BB962C8B-B14F-4D97-AF65-F5344CB8AC3E}">
        <p14:creationId xmlns:p14="http://schemas.microsoft.com/office/powerpoint/2010/main" val="2302291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EFB2E-B8D2-483E-A0C6-629519F4F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64872"/>
            <a:ext cx="9144000" cy="1080799"/>
          </a:xfrm>
        </p:spPr>
        <p:txBody>
          <a:bodyPr/>
          <a:lstStyle/>
          <a:p>
            <a:r>
              <a:rPr lang="lv-LV" altLang="lv-LV" dirty="0">
                <a:solidFill>
                  <a:srgbClr val="228B9D"/>
                </a:solidFill>
                <a:ea typeface="ＭＳ Ｐゴシック" panose="020B0600070205080204" pitchFamily="34" charset="-128"/>
              </a:rPr>
              <a:t>Paldies!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61D13-B959-4C6F-8DF7-19CA5DDFA0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8110"/>
            <a:ext cx="9144000" cy="1655762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b="1" dirty="0">
                <a:cs typeface="Arial" pitchFamily="34" charset="0"/>
              </a:rPr>
              <a:t>Ekonomikas ministrija</a:t>
            </a: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>
                <a:cs typeface="Arial" pitchFamily="34" charset="0"/>
              </a:rPr>
              <a:t>Adrese: Brīvības iela 55, Rīga, LV-1519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Tālrunis: +371 6 7013 100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Fakss: +371 6 7280 882</a:t>
            </a:r>
            <a:br>
              <a:rPr lang="lv-LV" altLang="lv-LV" dirty="0">
                <a:solidFill>
                  <a:srgbClr val="005374"/>
                </a:solidFill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E-pasts:</a:t>
            </a:r>
            <a:r>
              <a:rPr lang="lv-LV" altLang="lv-LV" dirty="0">
                <a:solidFill>
                  <a:srgbClr val="83D7EA"/>
                </a:solidFill>
                <a:cs typeface="Arial" pitchFamily="34" charset="0"/>
              </a:rPr>
              <a:t> </a:t>
            </a:r>
            <a:r>
              <a:rPr lang="lv-LV" altLang="lv-LV" dirty="0">
                <a:solidFill>
                  <a:srgbClr val="83D7EA"/>
                </a:solidFill>
                <a:cs typeface="Arial" pitchFamily="34" charset="0"/>
                <a:hlinkClick r:id="rId3"/>
              </a:rPr>
              <a:t>pasts@em.gov.lv</a:t>
            </a:r>
            <a:endParaRPr lang="lv-LV" altLang="lv-LV" dirty="0">
              <a:solidFill>
                <a:srgbClr val="83D7EA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>
                <a:cs typeface="Arial" pitchFamily="34" charset="0"/>
              </a:rPr>
              <a:t>Mājaslapa: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</a:rPr>
              <a:t> 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  <a:hlinkClick r:id="rId4"/>
              </a:rPr>
              <a:t>www.em.gov.lv</a:t>
            </a:r>
            <a:endParaRPr lang="lv-LV" altLang="lv-LV" dirty="0">
              <a:solidFill>
                <a:srgbClr val="005374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Twitter</a:t>
            </a:r>
            <a:r>
              <a:rPr lang="lv-LV" altLang="lv-LV" dirty="0">
                <a:cs typeface="Arial" pitchFamily="34" charset="0"/>
              </a:rPr>
              <a:t>: @</a:t>
            </a:r>
            <a:r>
              <a:rPr lang="lv-LV" altLang="lv-LV" dirty="0" err="1">
                <a:cs typeface="Arial" pitchFamily="34" charset="0"/>
              </a:rPr>
              <a:t>EM_gov_lv</a:t>
            </a:r>
            <a:r>
              <a:rPr lang="lv-LV" altLang="lv-LV" dirty="0">
                <a:cs typeface="Arial" pitchFamily="34" charset="0"/>
              </a:rPr>
              <a:t>, @</a:t>
            </a:r>
            <a:r>
              <a:rPr lang="lv-LV" altLang="lv-LV" dirty="0" err="1">
                <a:cs typeface="Arial" pitchFamily="34" charset="0"/>
              </a:rPr>
              <a:t>siltinam</a:t>
            </a:r>
            <a:endParaRPr lang="lv-LV" altLang="lv-LV" dirty="0"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Youtube</a:t>
            </a:r>
            <a:r>
              <a:rPr lang="lv-LV" altLang="lv-LV" dirty="0">
                <a:cs typeface="Arial" pitchFamily="34" charset="0"/>
              </a:rPr>
              <a:t>: </a:t>
            </a:r>
            <a:r>
              <a:rPr lang="lv-LV" altLang="lv-LV" u="sng" dirty="0">
                <a:solidFill>
                  <a:srgbClr val="005374"/>
                </a:solidFill>
                <a:cs typeface="Arial" pitchFamily="34" charset="0"/>
                <a:hlinkClick r:id="rId5"/>
              </a:rPr>
              <a:t>http://www.youtube.com/ekonomikasministrija</a:t>
            </a:r>
            <a:endParaRPr lang="lv-LV" altLang="lv-LV" u="sng" dirty="0">
              <a:solidFill>
                <a:srgbClr val="005374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Facebook</a:t>
            </a:r>
            <a:r>
              <a:rPr lang="lv-LV" altLang="lv-LV" dirty="0">
                <a:cs typeface="Arial" pitchFamily="34" charset="0"/>
              </a:rPr>
              <a:t>:</a:t>
            </a:r>
            <a:r>
              <a:rPr lang="en-AU" dirty="0"/>
              <a:t> </a:t>
            </a:r>
            <a:r>
              <a:rPr lang="en-AU" dirty="0">
                <a:hlinkClick r:id="rId6"/>
              </a:rPr>
              <a:t>http:/</a:t>
            </a:r>
            <a:r>
              <a:rPr lang="lv-LV" dirty="0">
                <a:hlinkClick r:id="rId6"/>
              </a:rPr>
              <a:t>/</a:t>
            </a:r>
            <a:r>
              <a:rPr lang="en-AU" u="sng" dirty="0">
                <a:hlinkClick r:id="rId6"/>
              </a:rPr>
              <a:t>www.facebook.com/atbalstsuznemejiem</a:t>
            </a:r>
            <a:r>
              <a:rPr lang="lv-LV" u="sng" dirty="0"/>
              <a:t> </a:t>
            </a: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9101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CA5A3-259C-499A-84F1-684E8A3BA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736" y="1"/>
            <a:ext cx="10576264" cy="1296139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0185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BIM ceļa kartes nepieciešamība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99B5B-6BB9-4EBF-8755-D91345F9C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5668" y="1641786"/>
            <a:ext cx="9296400" cy="2113547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12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BIM – nenovēršama nozares attīstības nākotne</a:t>
            </a:r>
          </a:p>
          <a:p>
            <a:pPr algn="just">
              <a:spcAft>
                <a:spcPts val="12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Nepieciešams vienoties par veicamiem pasākumiem BIM koordinētai ieviešanai</a:t>
            </a:r>
          </a:p>
          <a:p>
            <a:pPr algn="just">
              <a:spcAft>
                <a:spcPts val="6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Publiskā līderība un politiskais atbalsts BIM ieviešanai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72E4E3-1D6A-4B64-9DDD-7100FF6193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679" y="3755333"/>
            <a:ext cx="3032642" cy="2646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020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D9EE8-2D56-4AA3-B24E-FF06BCC1E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7981" y="1"/>
            <a:ext cx="10594019" cy="1287261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0185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BIM citās Eiropas valstīs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745B2-2D81-46F8-AFE9-7FC8E8217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738" y="1638300"/>
            <a:ext cx="9227542" cy="5219699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</a:pP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Lielbritānijā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2016. gada obligāts visiem valsts iestāžu būvniecības iepirkumiem;</a:t>
            </a:r>
          </a:p>
          <a:p>
            <a:pPr algn="just">
              <a:lnSpc>
                <a:spcPct val="110000"/>
              </a:lnSpc>
            </a:pP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Dānijā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2013. gada obligāts valsts iepirkumiem sākot no 670 tūkst. euro un pašvaldību iepirkumiem sākot no 2,7 milj. euro;</a:t>
            </a:r>
          </a:p>
          <a:p>
            <a:pPr algn="just">
              <a:lnSpc>
                <a:spcPct val="110000"/>
              </a:lnSpc>
            </a:pP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Spānijā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2019. gada BIM ir obligāts visos publiskos būvniecības iepirkumos;</a:t>
            </a:r>
          </a:p>
          <a:p>
            <a:pPr algn="just">
              <a:lnSpc>
                <a:spcPct val="110000"/>
              </a:lnSpc>
            </a:pP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Itālijā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2019.gada obligāts projektiem no 100milj. Euro un no 2022. gada visem publiskajiem iepirkumiem;</a:t>
            </a:r>
          </a:p>
          <a:p>
            <a:pPr algn="just">
              <a:lnSpc>
                <a:spcPct val="110000"/>
              </a:lnSpc>
            </a:pP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Vācijā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2020. gada obligāts valsts transporta infrastruktūras būvniecības iepirkumiem;</a:t>
            </a:r>
          </a:p>
          <a:p>
            <a:pPr algn="just">
              <a:lnSpc>
                <a:spcPct val="110000"/>
              </a:lnSpc>
            </a:pP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Čehijā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2022. gada obligāts publiskos būvniecības iepirkumos no 5 milj. euro;</a:t>
            </a:r>
          </a:p>
          <a:p>
            <a:pPr algn="just">
              <a:lnSpc>
                <a:spcPct val="110000"/>
              </a:lnSpc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Obligāta prasība dažādu valsts un pašvaldību uzņēmumu būvniecības iepirkumos, tajā skaitā arī Latvijā;</a:t>
            </a:r>
          </a:p>
          <a:p>
            <a:pPr algn="just">
              <a:lnSpc>
                <a:spcPct val="110000"/>
              </a:lnSpc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BIM tiek ieviests publiskos būvniecības iepirkumos arī tādās pasaules valstīs kā Vjetnama, Indonēzija, Meksika, Čīle, Urugvaja u.c.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53F703-B139-4B3E-A900-A7C1F1912B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49" y="3045812"/>
            <a:ext cx="2009516" cy="205363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312FBE8-7B68-48C5-A9D1-CC405677826E}"/>
              </a:ext>
            </a:extLst>
          </p:cNvPr>
          <p:cNvSpPr/>
          <p:nvPr/>
        </p:nvSpPr>
        <p:spPr>
          <a:xfrm>
            <a:off x="1930400" y="1099775"/>
            <a:ext cx="9994900" cy="406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lv-LV" sz="2000" b="1" dirty="0">
                <a:solidFill>
                  <a:srgbClr val="02849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Citu Eiropas valstu pieredzes rāda, ka BIM ir neizbēgama prasība publiskos iepirkumos!</a:t>
            </a:r>
          </a:p>
        </p:txBody>
      </p:sp>
    </p:spTree>
    <p:extLst>
      <p:ext uri="{BB962C8B-B14F-4D97-AF65-F5344CB8AC3E}">
        <p14:creationId xmlns:p14="http://schemas.microsoft.com/office/powerpoint/2010/main" val="50167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A34A4-0E1A-416D-A226-0FD5F7FD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736" y="1"/>
            <a:ext cx="10576264" cy="1287261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0185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Citu ES valstu BIM mērķu piemēri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698B-DFFE-457E-A851-68021F385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1537" y="1740072"/>
            <a:ext cx="9320463" cy="4656338"/>
          </a:xfrm>
        </p:spPr>
        <p:txBody>
          <a:bodyPr>
            <a:normAutofit/>
          </a:bodyPr>
          <a:lstStyle/>
          <a:p>
            <a:pPr algn="just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BIM darba grupa izvirza mērķus: </a:t>
            </a:r>
          </a:p>
          <a:p>
            <a:pPr marL="457200" lvl="1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13-21% izmaksu samazinājums projektēšanas un būvniecības laikā;</a:t>
            </a:r>
          </a:p>
          <a:p>
            <a:pPr marL="457200" lvl="1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10-17% izmaksu samazinājums būvju ekspluatācijas laikā;</a:t>
            </a:r>
          </a:p>
          <a:p>
            <a:pPr algn="just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 izvirzītie mērķi uzsākot BIM ieviešanu:</a:t>
            </a:r>
          </a:p>
          <a:p>
            <a:pPr marL="457200" lvl="1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15% samazinātas būvniecības izmaksas;</a:t>
            </a:r>
          </a:p>
          <a:p>
            <a:pPr marL="457200" lvl="1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Paaugstināta produktivitāte un konkurētspēja;</a:t>
            </a:r>
          </a:p>
          <a:p>
            <a:pPr marL="457200" lvl="1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Labāki rezultāti klientiem;</a:t>
            </a:r>
          </a:p>
          <a:p>
            <a:pPr algn="just"/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Vācijas mērķi:</a:t>
            </a:r>
          </a:p>
          <a:p>
            <a:pPr marL="457200" lvl="1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Uzlabot projektu kvalitāti un izmaksu precizitāti;</a:t>
            </a:r>
          </a:p>
          <a:p>
            <a:pPr marL="457200" lvl="1" indent="0" algn="just">
              <a:buNone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Optimizēt būvju dzīves cikla izmaksas.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ABC5A3-1EAE-4CF1-81F6-DE070951A3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33" y="3138727"/>
            <a:ext cx="1904005" cy="1859028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F7D8497-A948-4604-B8D8-64364DA3A140}"/>
              </a:ext>
            </a:extLst>
          </p:cNvPr>
          <p:cNvGrpSpPr/>
          <p:nvPr/>
        </p:nvGrpSpPr>
        <p:grpSpPr>
          <a:xfrm>
            <a:off x="663733" y="6031370"/>
            <a:ext cx="11424083" cy="730080"/>
            <a:chOff x="0" y="8361"/>
            <a:chExt cx="10875146" cy="730080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864446FE-BCEB-4715-AC25-ED6B6CDE387C}"/>
                </a:ext>
              </a:extLst>
            </p:cNvPr>
            <p:cNvSpPr/>
            <p:nvPr/>
          </p:nvSpPr>
          <p:spPr>
            <a:xfrm>
              <a:off x="0" y="8361"/>
              <a:ext cx="10875146" cy="73008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rgbClr val="01859C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ctangle: Rounded Corners 4">
              <a:extLst>
                <a:ext uri="{FF2B5EF4-FFF2-40B4-BE49-F238E27FC236}">
                  <a16:creationId xmlns:a16="http://schemas.microsoft.com/office/drawing/2014/main" id="{41DD5370-1D1A-4DE4-82C9-77E8312FF20D}"/>
                </a:ext>
              </a:extLst>
            </p:cNvPr>
            <p:cNvSpPr txBox="1"/>
            <p:nvPr/>
          </p:nvSpPr>
          <p:spPr>
            <a:xfrm>
              <a:off x="35640" y="44001"/>
              <a:ext cx="10775052" cy="6588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lvl="0" indent="0" algn="just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v-LV" sz="2400" b="1" kern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BIM mērķi nav definēti izmērāmi, jo nav rādītāju pret kuriem mērīt šo mērķu izpildi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6574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1EA6A-46FF-4282-9877-E54DB65E0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6858" y="1"/>
            <a:ext cx="10585142" cy="1287261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0185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Pētījums par BIM ieguvumiem pasūtītājiem*</a:t>
            </a:r>
            <a:br>
              <a:rPr lang="lv-LV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600" b="1" dirty="0">
              <a:solidFill>
                <a:srgbClr val="0185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66E825F-890E-4F26-888B-6AEBF9D297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566600"/>
              </p:ext>
            </p:extLst>
          </p:nvPr>
        </p:nvGraphicFramePr>
        <p:xfrm>
          <a:off x="965200" y="1140623"/>
          <a:ext cx="11071379" cy="5298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775888A9-2746-4B9E-9329-F90D382D14CA}"/>
              </a:ext>
            </a:extLst>
          </p:cNvPr>
          <p:cNvSpPr/>
          <p:nvPr/>
        </p:nvSpPr>
        <p:spPr>
          <a:xfrm>
            <a:off x="0" y="6438900"/>
            <a:ext cx="7251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ASV un Lielbritānijas pasūtītāju aptaujas dati rāda, ka galvenie ieguvumi pasūtītājam no BIM: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Dodge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Analytics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Measuring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BIM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buildings (veikta aptauja par 23 projektiem) </a:t>
            </a:r>
          </a:p>
        </p:txBody>
      </p:sp>
    </p:spTree>
    <p:extLst>
      <p:ext uri="{BB962C8B-B14F-4D97-AF65-F5344CB8AC3E}">
        <p14:creationId xmlns:p14="http://schemas.microsoft.com/office/powerpoint/2010/main" val="191691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E376E-09F8-4703-BAE8-5D3D759C7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3491" y="1"/>
            <a:ext cx="10558509" cy="127838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0185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BIM «ceļa kartē» nospraustie mērķi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53D70-A943-44CE-8E22-65C81587D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5014" y="1767333"/>
            <a:ext cx="8714868" cy="4601716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Izvērts plānojums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optimāla funkcionalitāte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visos būvniecības projektos, kuros izmantots BIM</a:t>
            </a:r>
          </a:p>
          <a:p>
            <a:pPr algn="just">
              <a:spcAft>
                <a:spcPts val="1200"/>
              </a:spcAft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Būvniecības īstenošana plānotajā termiņā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visos projektos, kuros izmantots BIM</a:t>
            </a:r>
          </a:p>
          <a:p>
            <a:pPr algn="just">
              <a:spcAft>
                <a:spcPts val="1200"/>
              </a:spcAft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Būvju dzīves cikla izmaksu samazināšana par 20%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visām būvēm, kuru būvniecībā izmantots BIM</a:t>
            </a:r>
          </a:p>
          <a:p>
            <a:pPr algn="just"/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Papildus BIM ieviešana paaugstinās Latvijas būvniecības uzņēmumu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produktivitāti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konkurētspēju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8B9576-8799-4372-9F73-6EB1F053C8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18" y="3158038"/>
            <a:ext cx="2322746" cy="1820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373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CE315-BE84-41E3-994D-636A7DAB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736" y="1"/>
            <a:ext cx="10576264" cy="1287261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0185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BIM regulējuma izstrāde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87F07EC-AF90-42A0-84D1-3C043B663870}"/>
              </a:ext>
            </a:extLst>
          </p:cNvPr>
          <p:cNvGrpSpPr/>
          <p:nvPr/>
        </p:nvGrpSpPr>
        <p:grpSpPr>
          <a:xfrm>
            <a:off x="212650" y="1467293"/>
            <a:ext cx="11770243" cy="861237"/>
            <a:chOff x="0" y="8361"/>
            <a:chExt cx="10875146" cy="73008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A1C0B65B-C453-4462-9611-AEECF25B1EE9}"/>
                </a:ext>
              </a:extLst>
            </p:cNvPr>
            <p:cNvSpPr/>
            <p:nvPr/>
          </p:nvSpPr>
          <p:spPr>
            <a:xfrm>
              <a:off x="0" y="8361"/>
              <a:ext cx="10875146" cy="73008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rgbClr val="01859C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ectangle: Rounded Corners 4">
              <a:extLst>
                <a:ext uri="{FF2B5EF4-FFF2-40B4-BE49-F238E27FC236}">
                  <a16:creationId xmlns:a16="http://schemas.microsoft.com/office/drawing/2014/main" id="{9B217346-F098-40DA-87D7-AADED34173A6}"/>
                </a:ext>
              </a:extLst>
            </p:cNvPr>
            <p:cNvSpPr txBox="1"/>
            <p:nvPr/>
          </p:nvSpPr>
          <p:spPr>
            <a:xfrm>
              <a:off x="2" y="44001"/>
              <a:ext cx="10747433" cy="6588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lvl="0" indent="0" algn="just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v-LV" sz="2400" b="1" kern="1200" dirty="0">
                  <a:solidFill>
                    <a:schemeClr val="tx1"/>
                  </a:solidFill>
                </a:rPr>
                <a:t>BIM obligāts publiskajos iepirkumos no 2025.gada, iepriekš definēti parametri projektiem</a:t>
              </a:r>
            </a:p>
          </p:txBody>
        </p:sp>
      </p:grpSp>
      <p:graphicFrame>
        <p:nvGraphicFramePr>
          <p:cNvPr id="9" name="Content Placeholder 13">
            <a:extLst>
              <a:ext uri="{FF2B5EF4-FFF2-40B4-BE49-F238E27FC236}">
                <a16:creationId xmlns:a16="http://schemas.microsoft.com/office/drawing/2014/main" id="{8EE3417B-6703-4DBD-8A96-B78BDCBDD7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881832"/>
              </p:ext>
            </p:extLst>
          </p:nvPr>
        </p:nvGraphicFramePr>
        <p:xfrm>
          <a:off x="694067" y="2567378"/>
          <a:ext cx="4722920" cy="4242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3F12D029-7A0A-42A8-82AC-F2FA4B0C48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5311260"/>
              </p:ext>
            </p:extLst>
          </p:nvPr>
        </p:nvGraphicFramePr>
        <p:xfrm>
          <a:off x="6424161" y="2567378"/>
          <a:ext cx="4722920" cy="2121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FDE92E3E-FFF6-4972-BB76-C0B2AC8192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0981686"/>
              </p:ext>
            </p:extLst>
          </p:nvPr>
        </p:nvGraphicFramePr>
        <p:xfrm>
          <a:off x="6424161" y="4719255"/>
          <a:ext cx="4722920" cy="1554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604847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17087-75CB-45E4-97C8-53925160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736" y="1"/>
            <a:ext cx="10576264" cy="1287261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0185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BIM kompetences paaugstināšana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33DC4-19D9-4EA7-B5F1-2406F7E55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0751" y="1596799"/>
            <a:ext cx="6946233" cy="484678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Būvniecības profesiju standartu pārskatīšana</a:t>
            </a:r>
          </a:p>
          <a:p>
            <a:pPr>
              <a:spcAft>
                <a:spcPts val="12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BIM ieviešana visās ar būvniecību saistītās izglītības programmās</a:t>
            </a:r>
          </a:p>
          <a:p>
            <a:pPr>
              <a:spcAft>
                <a:spcPts val="12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Mācību personāla kompetences paaugstināšana</a:t>
            </a:r>
          </a:p>
          <a:p>
            <a:pPr>
              <a:spcAft>
                <a:spcPts val="12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Apmācības būvniecības speciālistiem</a:t>
            </a:r>
          </a:p>
          <a:p>
            <a:pPr>
              <a:spcAft>
                <a:spcPts val="12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Mācību materiālu izstrāde</a:t>
            </a:r>
          </a:p>
          <a:p>
            <a:pPr>
              <a:spcAft>
                <a:spcPts val="12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Publisko pasūtītāju konsultēšana</a:t>
            </a:r>
          </a:p>
          <a:p>
            <a:pPr marL="0" indent="0">
              <a:buNone/>
            </a:pP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0B5F01-651B-476E-A978-132FFC14D7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34" y="2079776"/>
            <a:ext cx="2195004" cy="269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14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A6888-80B6-4C2F-A6DF-D4AE2949D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736" y="1"/>
            <a:ext cx="10576264" cy="1296139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0185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Labās prakses demonstrēšana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613BB-D399-4EC4-B78D-2BCDAA6BA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0916" y="2189956"/>
            <a:ext cx="7286373" cy="3622675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Pētījums par nepieciešamajiem BIM ieviešanas ieguldījumiem pasūtītājiem, projektēšanas un būvniecības uzņēmumiem;</a:t>
            </a:r>
          </a:p>
          <a:p>
            <a:pPr>
              <a:spcAft>
                <a:spcPts val="12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Latvijas BIM pieredzes apzināšana un popularizēšana;</a:t>
            </a:r>
          </a:p>
          <a:p>
            <a:pPr>
              <a:spcAft>
                <a:spcPts val="1200"/>
              </a:spcAft>
            </a:pP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BIM projektu konkursu organizēšana.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4A73E9-7F75-4336-B622-A7A95A62F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98" y="2910240"/>
            <a:ext cx="2664875" cy="2182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83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624</Words>
  <Application>Microsoft Office PowerPoint</Application>
  <PresentationFormat>Widescreen</PresentationFormat>
  <Paragraphs>84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BIM ceļa karte</vt:lpstr>
      <vt:lpstr>BIM ceļa kartes nepieciešamība</vt:lpstr>
      <vt:lpstr>BIM citās Eiropas valstīs</vt:lpstr>
      <vt:lpstr>Citu ES valstu BIM mērķu piemēri</vt:lpstr>
      <vt:lpstr>Pētījums par BIM ieguvumiem pasūtītājiem* </vt:lpstr>
      <vt:lpstr>BIM «ceļa kartē» nospraustie mērķi</vt:lpstr>
      <vt:lpstr>BIM regulējuma izstrāde</vt:lpstr>
      <vt:lpstr>BIM kompetences paaugstināšana</vt:lpstr>
      <vt:lpstr>Labās prakses demonstrēšana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Būvniecības Informācijas Modelēšana (BIM) publiskajos iepirkumos</dc:title>
  <dc:creator>Gusts Sproģis</dc:creator>
  <cp:lastModifiedBy>Edmunds Valantis</cp:lastModifiedBy>
  <cp:revision>65</cp:revision>
  <cp:lastPrinted>2019-09-26T08:55:21Z</cp:lastPrinted>
  <dcterms:created xsi:type="dcterms:W3CDTF">2018-07-17T11:23:08Z</dcterms:created>
  <dcterms:modified xsi:type="dcterms:W3CDTF">2019-09-26T09:27:35Z</dcterms:modified>
</cp:coreProperties>
</file>