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79" r:id="rId3"/>
    <p:sldId id="280" r:id="rId4"/>
    <p:sldId id="281" r:id="rId5"/>
    <p:sldId id="264" r:id="rId6"/>
  </p:sldIdLst>
  <p:sldSz cx="12192000" cy="6858000"/>
  <p:notesSz cx="6669088"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F4"/>
    <a:srgbClr val="FFF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86" autoAdjust="0"/>
  </p:normalViewPr>
  <p:slideViewPr>
    <p:cSldViewPr snapToGrid="0">
      <p:cViewPr varScale="1">
        <p:scale>
          <a:sx n="71" d="100"/>
          <a:sy n="71" d="100"/>
        </p:scale>
        <p:origin x="110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08EF9C-02A5-471C-81B4-8FDCCB83AF7B}"/>
              </a:ext>
            </a:extLst>
          </p:cNvPr>
          <p:cNvSpPr>
            <a:spLocks noGrp="1"/>
          </p:cNvSpPr>
          <p:nvPr>
            <p:ph type="hdr" sz="quarter"/>
          </p:nvPr>
        </p:nvSpPr>
        <p:spPr>
          <a:xfrm>
            <a:off x="0" y="0"/>
            <a:ext cx="2890665" cy="498008"/>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461D2007-1C55-458B-9BE8-00B59450F13F}"/>
              </a:ext>
            </a:extLst>
          </p:cNvPr>
          <p:cNvSpPr>
            <a:spLocks noGrp="1"/>
          </p:cNvSpPr>
          <p:nvPr>
            <p:ph type="dt" sz="quarter" idx="1"/>
          </p:nvPr>
        </p:nvSpPr>
        <p:spPr>
          <a:xfrm>
            <a:off x="3776866" y="0"/>
            <a:ext cx="2890665" cy="498008"/>
          </a:xfrm>
          <a:prstGeom prst="rect">
            <a:avLst/>
          </a:prstGeom>
        </p:spPr>
        <p:txBody>
          <a:bodyPr vert="horz" lIns="91440" tIns="45720" rIns="91440" bIns="45720" rtlCol="0"/>
          <a:lstStyle>
            <a:lvl1pPr algn="r">
              <a:defRPr sz="1200"/>
            </a:lvl1pPr>
          </a:lstStyle>
          <a:p>
            <a:fld id="{5AF8DBD6-7E75-4165-9A2A-49A9BD80D717}" type="datetimeFigureOut">
              <a:rPr lang="lv-LV" smtClean="0"/>
              <a:t>04.04.2019</a:t>
            </a:fld>
            <a:endParaRPr lang="lv-LV"/>
          </a:p>
        </p:txBody>
      </p:sp>
      <p:sp>
        <p:nvSpPr>
          <p:cNvPr id="4" name="Footer Placeholder 3">
            <a:extLst>
              <a:ext uri="{FF2B5EF4-FFF2-40B4-BE49-F238E27FC236}">
                <a16:creationId xmlns:a16="http://schemas.microsoft.com/office/drawing/2014/main" id="{BE926A44-0A85-4EA1-B639-16D4531A5F4F}"/>
              </a:ext>
            </a:extLst>
          </p:cNvPr>
          <p:cNvSpPr>
            <a:spLocks noGrp="1"/>
          </p:cNvSpPr>
          <p:nvPr>
            <p:ph type="ftr" sz="quarter" idx="2"/>
          </p:nvPr>
        </p:nvSpPr>
        <p:spPr>
          <a:xfrm>
            <a:off x="0" y="9428630"/>
            <a:ext cx="2890665" cy="498008"/>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D4842FA5-6C73-4AD9-98F4-D07C224B83B4}"/>
              </a:ext>
            </a:extLst>
          </p:cNvPr>
          <p:cNvSpPr>
            <a:spLocks noGrp="1"/>
          </p:cNvSpPr>
          <p:nvPr>
            <p:ph type="sldNum" sz="quarter" idx="3"/>
          </p:nvPr>
        </p:nvSpPr>
        <p:spPr>
          <a:xfrm>
            <a:off x="3776866" y="9428630"/>
            <a:ext cx="2890665" cy="498008"/>
          </a:xfrm>
          <a:prstGeom prst="rect">
            <a:avLst/>
          </a:prstGeom>
        </p:spPr>
        <p:txBody>
          <a:bodyPr vert="horz" lIns="91440" tIns="45720" rIns="91440" bIns="45720" rtlCol="0" anchor="b"/>
          <a:lstStyle>
            <a:lvl1pPr algn="r">
              <a:defRPr sz="1200"/>
            </a:lvl1pPr>
          </a:lstStyle>
          <a:p>
            <a:fld id="{421FB35F-14FC-4EA2-82F2-2EC6AA75A49E}" type="slidenum">
              <a:rPr lang="lv-LV" smtClean="0"/>
              <a:t>‹#›</a:t>
            </a:fld>
            <a:endParaRPr lang="lv-LV"/>
          </a:p>
        </p:txBody>
      </p:sp>
    </p:spTree>
    <p:extLst>
      <p:ext uri="{BB962C8B-B14F-4D97-AF65-F5344CB8AC3E}">
        <p14:creationId xmlns:p14="http://schemas.microsoft.com/office/powerpoint/2010/main" val="2292912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15436933-6225-4132-A174-1784E1A442BA}" type="datetimeFigureOut">
              <a:rPr lang="lv-LV" smtClean="0"/>
              <a:t>04.04.2019</a:t>
            </a:fld>
            <a:endParaRPr lang="lv-LV"/>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5"/>
            <a:ext cx="2889938"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777607" y="9428585"/>
            <a:ext cx="2889938" cy="498055"/>
          </a:xfrm>
          <a:prstGeom prst="rect">
            <a:avLst/>
          </a:prstGeom>
        </p:spPr>
        <p:txBody>
          <a:bodyPr vert="horz" lIns="91440" tIns="45720" rIns="91440" bIns="45720" rtlCol="0" anchor="b"/>
          <a:lstStyle>
            <a:lvl1pPr algn="r">
              <a:defRPr sz="1200"/>
            </a:lvl1pPr>
          </a:lstStyle>
          <a:p>
            <a:fld id="{92D4AC0B-F14C-4589-BA48-6FC92FDFB8B1}" type="slidenum">
              <a:rPr lang="lv-LV" smtClean="0"/>
              <a:t>‹#›</a:t>
            </a:fld>
            <a:endParaRPr lang="lv-LV"/>
          </a:p>
        </p:txBody>
      </p:sp>
    </p:spTree>
    <p:extLst>
      <p:ext uri="{BB962C8B-B14F-4D97-AF65-F5344CB8AC3E}">
        <p14:creationId xmlns:p14="http://schemas.microsoft.com/office/powerpoint/2010/main" val="3748891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02D07-E17F-4FEB-A5F2-FEED508613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1C5722F3-2C06-437A-A3D1-8C2B2C779D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C59A4E04-007C-43C3-AAC5-1F8AE2E6D2CA}"/>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771CF6C1-F668-4230-9989-7D334F277625}"/>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A1825D0-CF29-474E-9ECF-3D9FD16F3E39}"/>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7" name="Picture 6">
            <a:extLst>
              <a:ext uri="{FF2B5EF4-FFF2-40B4-BE49-F238E27FC236}">
                <a16:creationId xmlns:a16="http://schemas.microsoft.com/office/drawing/2014/main" id="{7D39AD2F-E8AE-41D7-8674-66EA5E8CB44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B72B305F-AE90-40B5-A367-4C22F6854BA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557433"/>
            <a:ext cx="12192000" cy="328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6244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B1E6-5F57-45D9-9813-E3A7C54CF426}"/>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9B37AA2D-50C8-4244-94B1-39A87134E2B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58CF1E4-0B68-49C7-8855-FE9AB67D91E1}"/>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040111AF-98A7-4F3D-800B-4550C15FF02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EAB62404-1F5E-45C3-8329-B3BFBBA2F6F5}"/>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7" name="Picture 6">
            <a:extLst>
              <a:ext uri="{FF2B5EF4-FFF2-40B4-BE49-F238E27FC236}">
                <a16:creationId xmlns:a16="http://schemas.microsoft.com/office/drawing/2014/main" id="{71A7DCBB-C396-43BF-9B50-E60C01FED9E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1497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B84E7F-DC2C-4F29-8FDD-D1F3B2D354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6F7FE0D-29F0-4AC8-B914-BA22BC7F076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029A8C7-FA4E-46E5-8E6D-B795A0F3EC22}"/>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E3A7067B-C054-4C78-8E75-D96193DF83E5}"/>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4AD5E9A-03B3-48F6-A137-517ED10A7E80}"/>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7" name="Picture 6">
            <a:extLst>
              <a:ext uri="{FF2B5EF4-FFF2-40B4-BE49-F238E27FC236}">
                <a16:creationId xmlns:a16="http://schemas.microsoft.com/office/drawing/2014/main" id="{E00533F7-4024-44EA-B92C-63C9D9E6B50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6122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9DC27-87EF-44AC-8564-C5E6D6631A61}"/>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19740DFB-B413-4273-9DB9-CBA9B8EEF9B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3F72D32-5C6D-4F47-8D6F-D4F3D6C56B77}"/>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8AE77338-5725-421F-9711-1C601CD7400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ECA04D1-2A15-4E0F-810E-B7CC4DF5C8CB}"/>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7" name="Picture 6">
            <a:extLst>
              <a:ext uri="{FF2B5EF4-FFF2-40B4-BE49-F238E27FC236}">
                <a16:creationId xmlns:a16="http://schemas.microsoft.com/office/drawing/2014/main" id="{EC0C55A7-DF54-4E59-B884-43FC1E8BD14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8402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16738-647D-4A31-B57D-3FAA3CB9BB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485EDEC6-6FEF-487F-882F-F403A23F47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CC4C84C-5357-4DD5-A84E-65BC6D2E24EF}"/>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D334E77E-F585-40FC-B893-63978D95CE1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60459ED-CDBD-4E6D-8A1E-7EA74F2DD6A6}"/>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7" name="Picture 6">
            <a:extLst>
              <a:ext uri="{FF2B5EF4-FFF2-40B4-BE49-F238E27FC236}">
                <a16:creationId xmlns:a16="http://schemas.microsoft.com/office/drawing/2014/main" id="{4AFF48A6-6E51-4B48-8993-CFFE0EC7E9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146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BC192-FC90-49C6-A6CA-37285EA17123}"/>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1AA00A0B-E5F7-431C-84A0-0E0AEFA8ADC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DAA0CFEC-BF3F-46EC-9819-929D03BF35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FF4B96DD-7287-4407-A333-E4AC402AF0DC}"/>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6" name="Footer Placeholder 5">
            <a:extLst>
              <a:ext uri="{FF2B5EF4-FFF2-40B4-BE49-F238E27FC236}">
                <a16:creationId xmlns:a16="http://schemas.microsoft.com/office/drawing/2014/main" id="{AD429838-4DF1-4C7C-A225-0DED56C0B49A}"/>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F97E548-4DCD-4D56-8833-9A51CF912237}"/>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8" name="Picture 6">
            <a:extLst>
              <a:ext uri="{FF2B5EF4-FFF2-40B4-BE49-F238E27FC236}">
                <a16:creationId xmlns:a16="http://schemas.microsoft.com/office/drawing/2014/main" id="{9E170756-AC2B-46E6-AE20-0DAFFA8111C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5974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27789-F702-4112-8E43-5F8B9C10CEDB}"/>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DD494439-6AC1-4D35-A298-8B43C51143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6B5A09-3A47-4C09-A8D3-BEBC844098C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EB39E871-F2B1-462F-A94B-ABBCA6C672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1AB6198-658B-480F-99C3-9600A22A9A3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16919B73-353B-4077-89B0-FE34016A09FC}"/>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8" name="Footer Placeholder 7">
            <a:extLst>
              <a:ext uri="{FF2B5EF4-FFF2-40B4-BE49-F238E27FC236}">
                <a16:creationId xmlns:a16="http://schemas.microsoft.com/office/drawing/2014/main" id="{D7C1AAA0-CB79-44FB-B984-2A29F964EF90}"/>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DFCA959B-AE4D-4816-B56F-218594B15F8F}"/>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10" name="Picture 6">
            <a:extLst>
              <a:ext uri="{FF2B5EF4-FFF2-40B4-BE49-F238E27FC236}">
                <a16:creationId xmlns:a16="http://schemas.microsoft.com/office/drawing/2014/main" id="{7F52A12A-D369-41B8-9602-ABDB4449E1E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330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F7B67-3917-470F-A08A-36C8517D972B}"/>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571A1905-F821-41C3-9596-8C8E3516AE85}"/>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4" name="Footer Placeholder 3">
            <a:extLst>
              <a:ext uri="{FF2B5EF4-FFF2-40B4-BE49-F238E27FC236}">
                <a16:creationId xmlns:a16="http://schemas.microsoft.com/office/drawing/2014/main" id="{48A398CD-4F42-454A-9F43-479800A6FDF3}"/>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6DB4E749-0391-44B4-AD74-E10BA342B112}"/>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6" name="Picture 6">
            <a:extLst>
              <a:ext uri="{FF2B5EF4-FFF2-40B4-BE49-F238E27FC236}">
                <a16:creationId xmlns:a16="http://schemas.microsoft.com/office/drawing/2014/main" id="{42AF9C00-08D2-4A5A-AD78-918B95FD0A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614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5E2AD3-209D-4029-8A34-E784BFD5DFE6}"/>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3" name="Footer Placeholder 2">
            <a:extLst>
              <a:ext uri="{FF2B5EF4-FFF2-40B4-BE49-F238E27FC236}">
                <a16:creationId xmlns:a16="http://schemas.microsoft.com/office/drawing/2014/main" id="{7DE97C10-AEC8-4183-9AD7-AEB49E05AB15}"/>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D74FD017-CFBE-4C1B-BB07-5EE8A7E8984D}"/>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5" name="Picture 6">
            <a:extLst>
              <a:ext uri="{FF2B5EF4-FFF2-40B4-BE49-F238E27FC236}">
                <a16:creationId xmlns:a16="http://schemas.microsoft.com/office/drawing/2014/main" id="{D630F27B-106E-4611-A40F-D62813A14B1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0102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86F8E-F698-4A18-A436-7C5C83328F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14DF5D02-003C-4F8F-AF13-519A3CA729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F433487D-1285-428C-9838-2AA625816A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8E7705-9580-422F-BA4B-E2BCFEF3FD9F}"/>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6" name="Footer Placeholder 5">
            <a:extLst>
              <a:ext uri="{FF2B5EF4-FFF2-40B4-BE49-F238E27FC236}">
                <a16:creationId xmlns:a16="http://schemas.microsoft.com/office/drawing/2014/main" id="{D3606EBC-72F1-4079-B970-B308BEF30C3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8B3B7F2-45AE-4918-AF60-915F8E4B7DB0}"/>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8" name="Picture 6">
            <a:extLst>
              <a:ext uri="{FF2B5EF4-FFF2-40B4-BE49-F238E27FC236}">
                <a16:creationId xmlns:a16="http://schemas.microsoft.com/office/drawing/2014/main" id="{CC230F69-DCFA-4A2D-8B6A-96D66F21A47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2436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1264B-CE40-494B-BD07-E28D85B079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E0278BC1-F15F-437A-B3C9-66ADC1778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51B5A3A1-8444-4D93-BCE1-8C95E0ACA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107410-6252-40D4-930E-1753921499CB}"/>
              </a:ext>
            </a:extLst>
          </p:cNvPr>
          <p:cNvSpPr>
            <a:spLocks noGrp="1"/>
          </p:cNvSpPr>
          <p:nvPr>
            <p:ph type="dt" sz="half" idx="10"/>
          </p:nvPr>
        </p:nvSpPr>
        <p:spPr/>
        <p:txBody>
          <a:bodyPr/>
          <a:lstStyle/>
          <a:p>
            <a:fld id="{523F6448-9A31-497A-A0D8-FDED96419A94}" type="datetimeFigureOut">
              <a:rPr lang="lv-LV" smtClean="0"/>
              <a:t>04.04.2019</a:t>
            </a:fld>
            <a:endParaRPr lang="lv-LV"/>
          </a:p>
        </p:txBody>
      </p:sp>
      <p:sp>
        <p:nvSpPr>
          <p:cNvPr id="6" name="Footer Placeholder 5">
            <a:extLst>
              <a:ext uri="{FF2B5EF4-FFF2-40B4-BE49-F238E27FC236}">
                <a16:creationId xmlns:a16="http://schemas.microsoft.com/office/drawing/2014/main" id="{E905667E-1798-47D1-89D1-0B884D6878A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D8A6F957-99E9-4368-BF9C-FF29951D6F56}"/>
              </a:ext>
            </a:extLst>
          </p:cNvPr>
          <p:cNvSpPr>
            <a:spLocks noGrp="1"/>
          </p:cNvSpPr>
          <p:nvPr>
            <p:ph type="sldNum" sz="quarter" idx="12"/>
          </p:nvPr>
        </p:nvSpPr>
        <p:spPr/>
        <p:txBody>
          <a:bodyPr/>
          <a:lstStyle/>
          <a:p>
            <a:fld id="{75C3109C-307B-4C91-9E05-6AE5CADEEAF8}" type="slidenum">
              <a:rPr lang="lv-LV" smtClean="0"/>
              <a:t>‹#›</a:t>
            </a:fld>
            <a:endParaRPr lang="lv-LV"/>
          </a:p>
        </p:txBody>
      </p:sp>
      <p:pic>
        <p:nvPicPr>
          <p:cNvPr id="8" name="Picture 6">
            <a:extLst>
              <a:ext uri="{FF2B5EF4-FFF2-40B4-BE49-F238E27FC236}">
                <a16:creationId xmlns:a16="http://schemas.microsoft.com/office/drawing/2014/main" id="{1EC52C8B-BC4D-403D-AEDF-88219506276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2203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3F0B67-D888-46DA-8695-D1876F586A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EF3D9DCA-804E-41F9-BB93-2C90B6FDCA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89C4FC1-F985-47CD-A0A0-D2BC791991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F6448-9A31-497A-A0D8-FDED96419A94}" type="datetimeFigureOut">
              <a:rPr lang="lv-LV" smtClean="0"/>
              <a:t>04.04.2019</a:t>
            </a:fld>
            <a:endParaRPr lang="lv-LV"/>
          </a:p>
        </p:txBody>
      </p:sp>
      <p:sp>
        <p:nvSpPr>
          <p:cNvPr id="5" name="Footer Placeholder 4">
            <a:extLst>
              <a:ext uri="{FF2B5EF4-FFF2-40B4-BE49-F238E27FC236}">
                <a16:creationId xmlns:a16="http://schemas.microsoft.com/office/drawing/2014/main" id="{9F1A0E13-539B-4846-BFE0-8D0E23BFDA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AC73DF07-93B0-4CE8-BB2D-CC2B72075E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3109C-307B-4C91-9E05-6AE5CADEEAF8}" type="slidenum">
              <a:rPr lang="lv-LV" smtClean="0"/>
              <a:t>‹#›</a:t>
            </a:fld>
            <a:endParaRPr lang="lv-LV"/>
          </a:p>
        </p:txBody>
      </p:sp>
    </p:spTree>
    <p:extLst>
      <p:ext uri="{BB962C8B-B14F-4D97-AF65-F5344CB8AC3E}">
        <p14:creationId xmlns:p14="http://schemas.microsoft.com/office/powerpoint/2010/main" val="1427496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1.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E81F4-7D5E-459D-BC3F-7442D66E47F4}"/>
              </a:ext>
            </a:extLst>
          </p:cNvPr>
          <p:cNvSpPr>
            <a:spLocks noGrp="1"/>
          </p:cNvSpPr>
          <p:nvPr>
            <p:ph type="ctrTitle"/>
          </p:nvPr>
        </p:nvSpPr>
        <p:spPr>
          <a:xfrm>
            <a:off x="1524000" y="2886995"/>
            <a:ext cx="9144000" cy="2387600"/>
          </a:xfrm>
        </p:spPr>
        <p:txBody>
          <a:bodyPr anchor="ctr" anchorCtr="0"/>
          <a:lstStyle/>
          <a:p>
            <a:r>
              <a:rPr lang="lv-LV" sz="3600" b="1" dirty="0">
                <a:effectLst>
                  <a:outerShdw blurRad="38100" dist="38100" dir="2700000" algn="tl">
                    <a:srgbClr val="000000">
                      <a:alpha val="43137"/>
                    </a:srgbClr>
                  </a:outerShdw>
                </a:effectLst>
              </a:rPr>
              <a:t>Aktualitātes normatīvā regulējuma izstrādē</a:t>
            </a:r>
          </a:p>
        </p:txBody>
      </p:sp>
      <p:sp>
        <p:nvSpPr>
          <p:cNvPr id="3" name="Subtitle 2">
            <a:extLst>
              <a:ext uri="{FF2B5EF4-FFF2-40B4-BE49-F238E27FC236}">
                <a16:creationId xmlns:a16="http://schemas.microsoft.com/office/drawing/2014/main" id="{3EA3BBE9-1639-4036-BC56-EC7DC737B5BC}"/>
              </a:ext>
            </a:extLst>
          </p:cNvPr>
          <p:cNvSpPr>
            <a:spLocks noGrp="1"/>
          </p:cNvSpPr>
          <p:nvPr>
            <p:ph type="subTitle" idx="1"/>
          </p:nvPr>
        </p:nvSpPr>
        <p:spPr>
          <a:xfrm>
            <a:off x="1524000" y="6112042"/>
            <a:ext cx="9144000" cy="364958"/>
          </a:xfrm>
        </p:spPr>
        <p:txBody>
          <a:bodyPr>
            <a:normAutofit fontScale="92500" lnSpcReduction="20000"/>
          </a:bodyPr>
          <a:lstStyle/>
          <a:p>
            <a:endParaRPr lang="lv-LV" dirty="0"/>
          </a:p>
        </p:txBody>
      </p:sp>
    </p:spTree>
    <p:extLst>
      <p:ext uri="{BB962C8B-B14F-4D97-AF65-F5344CB8AC3E}">
        <p14:creationId xmlns:p14="http://schemas.microsoft.com/office/powerpoint/2010/main" val="7070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132C-3C6B-485E-883C-A12200E6C3A8}"/>
              </a:ext>
            </a:extLst>
          </p:cNvPr>
          <p:cNvSpPr>
            <a:spLocks noGrp="1"/>
          </p:cNvSpPr>
          <p:nvPr>
            <p:ph type="title"/>
          </p:nvPr>
        </p:nvSpPr>
        <p:spPr/>
        <p:txBody>
          <a:bodyPr>
            <a:normAutofit/>
          </a:bodyPr>
          <a:lstStyle/>
          <a:p>
            <a:pPr algn="ctr"/>
            <a:r>
              <a:rPr lang="lv-LV" sz="3600" b="1" dirty="0">
                <a:effectLst>
                  <a:outerShdw blurRad="38100" dist="38100" dir="2700000" algn="tl">
                    <a:srgbClr val="000000">
                      <a:alpha val="43137"/>
                    </a:srgbClr>
                  </a:outerShdw>
                </a:effectLst>
                <a:ea typeface="Times New Roman" panose="02020603050405020304" pitchFamily="18" charset="0"/>
              </a:rPr>
              <a:t>Grozījumi Latvijas būvnormatīvā </a:t>
            </a:r>
            <a:br>
              <a:rPr lang="lv-LV" sz="3600" b="1" dirty="0">
                <a:effectLst>
                  <a:outerShdw blurRad="38100" dist="38100" dir="2700000" algn="tl">
                    <a:srgbClr val="000000">
                      <a:alpha val="43137"/>
                    </a:srgbClr>
                  </a:outerShdw>
                </a:effectLst>
                <a:ea typeface="Times New Roman" panose="02020603050405020304" pitchFamily="18" charset="0"/>
              </a:rPr>
            </a:br>
            <a:r>
              <a:rPr lang="lv-LV" sz="3600" b="1" dirty="0">
                <a:effectLst>
                  <a:outerShdw blurRad="38100" dist="38100" dir="2700000" algn="tl">
                    <a:srgbClr val="000000">
                      <a:alpha val="43137"/>
                    </a:srgbClr>
                  </a:outerShdw>
                </a:effectLst>
                <a:ea typeface="Times New Roman" panose="02020603050405020304" pitchFamily="18" charset="0"/>
              </a:rPr>
              <a:t>LBN 016 - 15 “Būvakustika”</a:t>
            </a:r>
            <a:endParaRPr lang="lv-LV" sz="36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DE949A8-34B2-4B91-A2B2-3F91A81840E5}"/>
              </a:ext>
            </a:extLst>
          </p:cNvPr>
          <p:cNvSpPr>
            <a:spLocks noGrp="1"/>
          </p:cNvSpPr>
          <p:nvPr>
            <p:ph idx="1"/>
          </p:nvPr>
        </p:nvSpPr>
        <p:spPr/>
        <p:txBody>
          <a:bodyPr>
            <a:normAutofit/>
          </a:bodyPr>
          <a:lstStyle/>
          <a:p>
            <a:pPr marL="0" indent="0" algn="just">
              <a:buNone/>
            </a:pPr>
            <a:r>
              <a:rPr lang="lv-LV" sz="3800" b="1" dirty="0">
                <a:solidFill>
                  <a:srgbClr val="00B0F0"/>
                </a:solidFill>
              </a:rPr>
              <a:t>Mērķis</a:t>
            </a:r>
            <a:r>
              <a:rPr lang="lv-LV" sz="3800" dirty="0"/>
              <a:t> – aktualizēt būvnormatīvu atbilstoši Eiropas Parlamenta regulai (ES) Nr. 305/2011, būvju klasifikācijai un izmaiņām standartā par trokšņa novērtēšanu.</a:t>
            </a:r>
          </a:p>
          <a:p>
            <a:pPr marL="0" indent="0" algn="just">
              <a:buNone/>
            </a:pPr>
            <a:endParaRPr lang="lv-LV" sz="3800" b="1" dirty="0"/>
          </a:p>
          <a:p>
            <a:pPr marL="0" indent="0" algn="ctr">
              <a:buNone/>
            </a:pPr>
            <a:r>
              <a:rPr lang="lv-LV" sz="3800" b="1" dirty="0">
                <a:latin typeface="Arial Narrow" panose="020B0606020202030204" pitchFamily="34" charset="0"/>
              </a:rPr>
              <a:t>Tiek gatavots izsludināšanai Valsts sekretāru sanāksmē 28.03.2019.</a:t>
            </a:r>
          </a:p>
          <a:p>
            <a:pPr marL="0" indent="0">
              <a:buNone/>
            </a:pPr>
            <a:endParaRPr lang="lv-LV" dirty="0"/>
          </a:p>
        </p:txBody>
      </p:sp>
    </p:spTree>
    <p:extLst>
      <p:ext uri="{BB962C8B-B14F-4D97-AF65-F5344CB8AC3E}">
        <p14:creationId xmlns:p14="http://schemas.microsoft.com/office/powerpoint/2010/main" val="382758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948A5-E101-4328-87FA-ECAAF9217201}"/>
              </a:ext>
            </a:extLst>
          </p:cNvPr>
          <p:cNvSpPr>
            <a:spLocks noGrp="1"/>
          </p:cNvSpPr>
          <p:nvPr>
            <p:ph type="title"/>
          </p:nvPr>
        </p:nvSpPr>
        <p:spPr/>
        <p:txBody>
          <a:bodyPr>
            <a:normAutofit/>
          </a:bodyPr>
          <a:lstStyle/>
          <a:p>
            <a:pPr algn="ctr"/>
            <a:r>
              <a:rPr lang="lv-LV" sz="4000" b="1" dirty="0">
                <a:effectLst>
                  <a:outerShdw blurRad="38100" dist="38100" dir="2700000" algn="tl">
                    <a:srgbClr val="000000">
                      <a:alpha val="43137"/>
                    </a:srgbClr>
                  </a:outerShdw>
                </a:effectLst>
              </a:rPr>
              <a:t>Veiktās izmaiņas</a:t>
            </a:r>
          </a:p>
        </p:txBody>
      </p:sp>
      <p:sp>
        <p:nvSpPr>
          <p:cNvPr id="3" name="Content Placeholder 2">
            <a:extLst>
              <a:ext uri="{FF2B5EF4-FFF2-40B4-BE49-F238E27FC236}">
                <a16:creationId xmlns:a16="http://schemas.microsoft.com/office/drawing/2014/main" id="{ECB5008F-6D24-46A5-8EBB-521344D5879F}"/>
              </a:ext>
            </a:extLst>
          </p:cNvPr>
          <p:cNvSpPr>
            <a:spLocks noGrp="1"/>
          </p:cNvSpPr>
          <p:nvPr>
            <p:ph idx="1"/>
          </p:nvPr>
        </p:nvSpPr>
        <p:spPr/>
        <p:txBody>
          <a:bodyPr>
            <a:normAutofit fontScale="85000" lnSpcReduction="20000"/>
          </a:bodyPr>
          <a:lstStyle/>
          <a:p>
            <a:pPr algn="just"/>
            <a:r>
              <a:rPr lang="lv-LV" dirty="0"/>
              <a:t>Precizēta </a:t>
            </a:r>
            <a:r>
              <a:rPr lang="lv-LV" b="1" dirty="0" err="1"/>
              <a:t>reverberācijas</a:t>
            </a:r>
            <a:r>
              <a:rPr lang="lv-LV" dirty="0"/>
              <a:t> laika T robežvērtības piemērošana vienam un tam pašam parametram gan izpildītāju zonās (uz skatuves), gan klausītāju zonās (zālēs).</a:t>
            </a:r>
          </a:p>
          <a:p>
            <a:pPr algn="just"/>
            <a:r>
              <a:rPr lang="lv-LV" dirty="0"/>
              <a:t>Precizēts akustiskā komforta “D” klases raksturojošo parametru robežvērtību piemērošanas laiks ēkām, kuras nodotas ekspluatācijā līdz 2011. gada 1. jūlijam. </a:t>
            </a:r>
          </a:p>
          <a:p>
            <a:pPr algn="just"/>
            <a:r>
              <a:rPr lang="lv-LV" dirty="0"/>
              <a:t>Lai vienkāršotu </a:t>
            </a:r>
            <a:r>
              <a:rPr lang="lv-LV" dirty="0" err="1"/>
              <a:t>pārskatamību</a:t>
            </a:r>
            <a:r>
              <a:rPr lang="lv-LV" dirty="0"/>
              <a:t>, ir uzrādītas minimālās pamatprasības iekšējām norobežojošām konstrukcijām. </a:t>
            </a:r>
          </a:p>
          <a:p>
            <a:pPr algn="just"/>
            <a:r>
              <a:rPr lang="lv-LV" dirty="0"/>
              <a:t>Saskaņā ar mērījumu veikšanu objektos ir radusies nepieciešamība ieviest izolācijas indeksu saistībā ar faktisko ēku ekspluatāciju, kurš tiek regulēts atbilstoši situācijai. Veikti uzlabojumi balstoties uz jaunām telpu grupām pēc būvju klasifikācijas:</a:t>
            </a:r>
          </a:p>
          <a:p>
            <a:pPr lvl="1" algn="just"/>
            <a:r>
              <a:rPr lang="lv-LV" dirty="0" err="1"/>
              <a:t>triecientrokšņa</a:t>
            </a:r>
            <a:r>
              <a:rPr lang="lv-LV" dirty="0"/>
              <a:t> izolācijai</a:t>
            </a:r>
          </a:p>
          <a:p>
            <a:pPr lvl="1" algn="just"/>
            <a:r>
              <a:rPr lang="lv-LV" dirty="0"/>
              <a:t> skaņai gaisā izolācijai. </a:t>
            </a:r>
          </a:p>
          <a:p>
            <a:pPr algn="just"/>
            <a:r>
              <a:rPr lang="lv-LV" dirty="0"/>
              <a:t>Izveidots jauns  pielikums, kurā ir noteikts skaņas izolācijas indeksu izvēles klases vērtības dzīvojamo ēku iekšējām norobežojošajām konstrukcijām.</a:t>
            </a:r>
          </a:p>
          <a:p>
            <a:pPr marL="0" indent="0" algn="ctr">
              <a:buNone/>
            </a:pPr>
            <a:endParaRPr lang="lv-LV" b="1" dirty="0"/>
          </a:p>
          <a:p>
            <a:endParaRPr lang="lv-LV" b="1" dirty="0">
              <a:latin typeface="Arial Narrow" panose="020B0606020202030204" pitchFamily="34" charset="0"/>
            </a:endParaRPr>
          </a:p>
          <a:p>
            <a:endParaRPr lang="lv-LV" b="1" dirty="0">
              <a:latin typeface="Arial Narrow" panose="020B0606020202030204" pitchFamily="34" charset="0"/>
            </a:endParaRPr>
          </a:p>
          <a:p>
            <a:endParaRPr lang="lv-LV" b="1" dirty="0">
              <a:latin typeface="Arial Narrow" panose="020B0606020202030204" pitchFamily="34" charset="0"/>
            </a:endParaRPr>
          </a:p>
          <a:p>
            <a:endParaRPr lang="lv-LV" b="1" dirty="0">
              <a:latin typeface="Arial Narrow" panose="020B0606020202030204" pitchFamily="34" charset="0"/>
            </a:endParaRPr>
          </a:p>
          <a:p>
            <a:endParaRPr lang="lv-LV" b="1" dirty="0">
              <a:latin typeface="Arial Narrow" panose="020B0606020202030204" pitchFamily="34" charset="0"/>
            </a:endParaRPr>
          </a:p>
          <a:p>
            <a:endParaRPr lang="lv-LV" b="1" dirty="0">
              <a:latin typeface="Arial Narrow" panose="020B0606020202030204" pitchFamily="34" charset="0"/>
            </a:endParaRPr>
          </a:p>
          <a:p>
            <a:endParaRPr lang="lv-LV" dirty="0"/>
          </a:p>
        </p:txBody>
      </p:sp>
    </p:spTree>
    <p:extLst>
      <p:ext uri="{BB962C8B-B14F-4D97-AF65-F5344CB8AC3E}">
        <p14:creationId xmlns:p14="http://schemas.microsoft.com/office/powerpoint/2010/main" val="367094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19259-28D7-4C63-95F9-74C57462161A}"/>
              </a:ext>
            </a:extLst>
          </p:cNvPr>
          <p:cNvSpPr>
            <a:spLocks noGrp="1"/>
          </p:cNvSpPr>
          <p:nvPr>
            <p:ph type="title"/>
          </p:nvPr>
        </p:nvSpPr>
        <p:spPr/>
        <p:txBody>
          <a:bodyPr/>
          <a:lstStyle/>
          <a:p>
            <a:pPr algn="ctr"/>
            <a:r>
              <a:rPr lang="lv-LV" b="1" dirty="0">
                <a:effectLst>
                  <a:outerShdw blurRad="38100" dist="38100" dir="2700000" algn="tl">
                    <a:srgbClr val="000000">
                      <a:alpha val="43137"/>
                    </a:srgbClr>
                  </a:outerShdw>
                </a:effectLst>
              </a:rPr>
              <a:t>Ēku </a:t>
            </a:r>
            <a:r>
              <a:rPr lang="lv-LV" b="1" dirty="0" err="1">
                <a:effectLst>
                  <a:outerShdw blurRad="38100" dist="38100" dir="2700000" algn="tl">
                    <a:srgbClr val="000000">
                      <a:alpha val="43137"/>
                    </a:srgbClr>
                  </a:outerShdw>
                </a:effectLst>
              </a:rPr>
              <a:t>nodošna</a:t>
            </a:r>
            <a:r>
              <a:rPr lang="lv-LV" b="1" dirty="0">
                <a:effectLst>
                  <a:outerShdw blurRad="38100" dist="38100" dir="2700000" algn="tl">
                    <a:srgbClr val="000000">
                      <a:alpha val="43137"/>
                    </a:srgbClr>
                  </a:outerShdw>
                </a:effectLst>
              </a:rPr>
              <a:t> ekspluatācijā</a:t>
            </a:r>
          </a:p>
        </p:txBody>
      </p:sp>
      <p:sp>
        <p:nvSpPr>
          <p:cNvPr id="3" name="Content Placeholder 2">
            <a:extLst>
              <a:ext uri="{FF2B5EF4-FFF2-40B4-BE49-F238E27FC236}">
                <a16:creationId xmlns:a16="http://schemas.microsoft.com/office/drawing/2014/main" id="{20530161-19AB-4032-9D50-3E7D18A1E6CD}"/>
              </a:ext>
            </a:extLst>
          </p:cNvPr>
          <p:cNvSpPr>
            <a:spLocks noGrp="1"/>
          </p:cNvSpPr>
          <p:nvPr>
            <p:ph idx="1"/>
          </p:nvPr>
        </p:nvSpPr>
        <p:spPr/>
        <p:txBody>
          <a:bodyPr/>
          <a:lstStyle/>
          <a:p>
            <a:pPr marL="0" indent="0" algn="just">
              <a:buNone/>
            </a:pPr>
            <a:r>
              <a:rPr lang="lv-LV" sz="3200" dirty="0"/>
              <a:t>Lai novērtētu konstrukciju izolācijas īpašības pirms ēku nodošanas ekspluatācijā, veic akustiskos mērījumus ne mazāk kā 20% ēku konstrukcijām. </a:t>
            </a:r>
          </a:p>
          <a:p>
            <a:pPr lvl="1" algn="just"/>
            <a:r>
              <a:rPr lang="lv-LV" sz="3200" dirty="0"/>
              <a:t>prasība attiecas uz II un III grupas dzīvojamām un publiskajām ēkām</a:t>
            </a:r>
          </a:p>
          <a:p>
            <a:pPr lvl="1"/>
            <a:r>
              <a:rPr lang="lv-LV" sz="3200" dirty="0"/>
              <a:t>prasība neattiecas uz individuālajām dzīvojamām ēkām.</a:t>
            </a:r>
          </a:p>
        </p:txBody>
      </p:sp>
    </p:spTree>
    <p:extLst>
      <p:ext uri="{BB962C8B-B14F-4D97-AF65-F5344CB8AC3E}">
        <p14:creationId xmlns:p14="http://schemas.microsoft.com/office/powerpoint/2010/main" val="927785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EFB2E-B8D2-483E-A0C6-629519F4F88E}"/>
              </a:ext>
            </a:extLst>
          </p:cNvPr>
          <p:cNvSpPr>
            <a:spLocks noGrp="1"/>
          </p:cNvSpPr>
          <p:nvPr>
            <p:ph type="ctrTitle"/>
          </p:nvPr>
        </p:nvSpPr>
        <p:spPr>
          <a:xfrm>
            <a:off x="1524000" y="2964872"/>
            <a:ext cx="9144000" cy="1080799"/>
          </a:xfrm>
        </p:spPr>
        <p:txBody>
          <a:bodyPr/>
          <a:lstStyle/>
          <a:p>
            <a:r>
              <a:rPr lang="lv-LV" altLang="lv-LV" dirty="0">
                <a:solidFill>
                  <a:srgbClr val="228B9D"/>
                </a:solidFill>
                <a:ea typeface="ＭＳ Ｐゴシック" panose="020B0600070205080204" pitchFamily="34" charset="-128"/>
              </a:rPr>
              <a:t>Paldies!</a:t>
            </a:r>
            <a:endParaRPr lang="lv-LV" dirty="0"/>
          </a:p>
        </p:txBody>
      </p:sp>
      <p:sp>
        <p:nvSpPr>
          <p:cNvPr id="3" name="Subtitle 2">
            <a:extLst>
              <a:ext uri="{FF2B5EF4-FFF2-40B4-BE49-F238E27FC236}">
                <a16:creationId xmlns:a16="http://schemas.microsoft.com/office/drawing/2014/main" id="{F6D61D13-B959-4C6F-8DF7-19CA5DDFA030}"/>
              </a:ext>
            </a:extLst>
          </p:cNvPr>
          <p:cNvSpPr>
            <a:spLocks noGrp="1"/>
          </p:cNvSpPr>
          <p:nvPr>
            <p:ph type="subTitle" idx="1"/>
          </p:nvPr>
        </p:nvSpPr>
        <p:spPr>
          <a:xfrm>
            <a:off x="1524000" y="4738110"/>
            <a:ext cx="9144000" cy="1655762"/>
          </a:xfrm>
        </p:spPr>
        <p:txBody>
          <a:bodyPr>
            <a:normAutofit fontScale="47500" lnSpcReduction="20000"/>
          </a:bodyPr>
          <a:lstStyle/>
          <a:p>
            <a:pPr>
              <a:lnSpc>
                <a:spcPct val="110000"/>
              </a:lnSpc>
              <a:spcBef>
                <a:spcPct val="0"/>
              </a:spcBef>
              <a:buClr>
                <a:srgbClr val="DAEDA9"/>
              </a:buClr>
              <a:tabLst>
                <a:tab pos="984250" algn="l"/>
              </a:tabLst>
              <a:defRPr/>
            </a:pPr>
            <a:r>
              <a:rPr lang="lv-LV" altLang="lv-LV" b="1" dirty="0">
                <a:cs typeface="Arial" pitchFamily="34" charset="0"/>
              </a:rPr>
              <a:t>Ekonomikas ministrija</a:t>
            </a:r>
          </a:p>
          <a:p>
            <a:pPr>
              <a:lnSpc>
                <a:spcPct val="110000"/>
              </a:lnSpc>
              <a:spcBef>
                <a:spcPct val="0"/>
              </a:spcBef>
              <a:buClr>
                <a:srgbClr val="DAEDA9"/>
              </a:buClr>
              <a:tabLst>
                <a:tab pos="984250" algn="l"/>
              </a:tabLst>
              <a:defRPr/>
            </a:pPr>
            <a:r>
              <a:rPr lang="lv-LV" altLang="lv-LV" dirty="0">
                <a:cs typeface="Arial" pitchFamily="34" charset="0"/>
              </a:rPr>
              <a:t>Adrese: Brīvības iela 55, Rīga, LV-1519</a:t>
            </a:r>
            <a:br>
              <a:rPr lang="lv-LV" altLang="lv-LV" dirty="0">
                <a:cs typeface="Arial" pitchFamily="34" charset="0"/>
              </a:rPr>
            </a:br>
            <a:r>
              <a:rPr lang="lv-LV" altLang="lv-LV" dirty="0">
                <a:cs typeface="Arial" pitchFamily="34" charset="0"/>
              </a:rPr>
              <a:t>Tālrunis: +371 6 7013 100</a:t>
            </a:r>
            <a:br>
              <a:rPr lang="lv-LV" altLang="lv-LV" dirty="0">
                <a:cs typeface="Arial" pitchFamily="34" charset="0"/>
              </a:rPr>
            </a:br>
            <a:r>
              <a:rPr lang="lv-LV" altLang="lv-LV" dirty="0">
                <a:cs typeface="Arial" pitchFamily="34" charset="0"/>
              </a:rPr>
              <a:t>Fakss: +371 6 7280 882</a:t>
            </a:r>
            <a:br>
              <a:rPr lang="lv-LV" altLang="lv-LV" dirty="0">
                <a:solidFill>
                  <a:srgbClr val="005374"/>
                </a:solidFill>
                <a:cs typeface="Arial" pitchFamily="34" charset="0"/>
              </a:rPr>
            </a:br>
            <a:r>
              <a:rPr lang="lv-LV" altLang="lv-LV" dirty="0">
                <a:cs typeface="Arial" pitchFamily="34" charset="0"/>
              </a:rPr>
              <a:t>E-pasts:</a:t>
            </a:r>
            <a:r>
              <a:rPr lang="lv-LV" altLang="lv-LV" dirty="0">
                <a:solidFill>
                  <a:srgbClr val="83D7EA"/>
                </a:solidFill>
                <a:cs typeface="Arial" pitchFamily="34" charset="0"/>
              </a:rPr>
              <a:t> </a:t>
            </a:r>
            <a:r>
              <a:rPr lang="lv-LV" altLang="lv-LV" dirty="0">
                <a:solidFill>
                  <a:srgbClr val="83D7EA"/>
                </a:solidFill>
                <a:cs typeface="Arial" pitchFamily="34" charset="0"/>
                <a:hlinkClick r:id="rId2"/>
              </a:rPr>
              <a:t>pasts@em.gov.lv</a:t>
            </a:r>
            <a:endParaRPr lang="lv-LV" altLang="lv-LV" dirty="0">
              <a:solidFill>
                <a:srgbClr val="83D7EA"/>
              </a:solidFill>
              <a:cs typeface="Arial" pitchFamily="34" charset="0"/>
            </a:endParaRPr>
          </a:p>
          <a:p>
            <a:pPr>
              <a:lnSpc>
                <a:spcPct val="110000"/>
              </a:lnSpc>
              <a:spcBef>
                <a:spcPct val="0"/>
              </a:spcBef>
              <a:buClr>
                <a:srgbClr val="DAEDA9"/>
              </a:buClr>
              <a:tabLst>
                <a:tab pos="984250" algn="l"/>
              </a:tabLst>
              <a:defRPr/>
            </a:pPr>
            <a:r>
              <a:rPr lang="lv-LV" altLang="lv-LV" dirty="0">
                <a:cs typeface="Arial" pitchFamily="34" charset="0"/>
              </a:rPr>
              <a:t>Mājaslapa:</a:t>
            </a:r>
            <a:r>
              <a:rPr lang="lv-LV" altLang="lv-LV" dirty="0">
                <a:solidFill>
                  <a:srgbClr val="005374"/>
                </a:solidFill>
                <a:cs typeface="Arial" pitchFamily="34" charset="0"/>
              </a:rPr>
              <a:t> </a:t>
            </a:r>
            <a:r>
              <a:rPr lang="lv-LV" altLang="lv-LV" dirty="0">
                <a:solidFill>
                  <a:srgbClr val="005374"/>
                </a:solidFill>
                <a:cs typeface="Arial" pitchFamily="34" charset="0"/>
                <a:hlinkClick r:id="rId3"/>
              </a:rPr>
              <a:t>www.em.gov.lv</a:t>
            </a:r>
            <a:endParaRPr lang="lv-LV" altLang="lv-LV" dirty="0">
              <a:solidFill>
                <a:srgbClr val="005374"/>
              </a:solidFill>
              <a:cs typeface="Arial" pitchFamily="34" charset="0"/>
            </a:endParaRPr>
          </a:p>
          <a:p>
            <a:pPr>
              <a:lnSpc>
                <a:spcPct val="110000"/>
              </a:lnSpc>
              <a:spcBef>
                <a:spcPct val="0"/>
              </a:spcBef>
              <a:buClr>
                <a:srgbClr val="DAEDA9"/>
              </a:buClr>
              <a:tabLst>
                <a:tab pos="984250" algn="l"/>
              </a:tabLst>
              <a:defRPr/>
            </a:pPr>
            <a:r>
              <a:rPr lang="lv-LV" altLang="lv-LV" dirty="0" err="1">
                <a:cs typeface="Arial" pitchFamily="34" charset="0"/>
              </a:rPr>
              <a:t>Twitter</a:t>
            </a:r>
            <a:r>
              <a:rPr lang="lv-LV" altLang="lv-LV" dirty="0">
                <a:cs typeface="Arial" pitchFamily="34" charset="0"/>
              </a:rPr>
              <a:t>: @</a:t>
            </a:r>
            <a:r>
              <a:rPr lang="lv-LV" altLang="lv-LV" dirty="0" err="1">
                <a:cs typeface="Arial" pitchFamily="34" charset="0"/>
              </a:rPr>
              <a:t>EM_gov_lv</a:t>
            </a:r>
            <a:r>
              <a:rPr lang="lv-LV" altLang="lv-LV" dirty="0">
                <a:cs typeface="Arial" pitchFamily="34" charset="0"/>
              </a:rPr>
              <a:t>, @</a:t>
            </a:r>
            <a:r>
              <a:rPr lang="lv-LV" altLang="lv-LV" dirty="0" err="1">
                <a:cs typeface="Arial" pitchFamily="34" charset="0"/>
              </a:rPr>
              <a:t>siltinam</a:t>
            </a:r>
            <a:endParaRPr lang="lv-LV" altLang="lv-LV" dirty="0">
              <a:cs typeface="Arial" pitchFamily="34" charset="0"/>
            </a:endParaRPr>
          </a:p>
          <a:p>
            <a:pPr>
              <a:lnSpc>
                <a:spcPct val="110000"/>
              </a:lnSpc>
              <a:spcBef>
                <a:spcPct val="0"/>
              </a:spcBef>
              <a:buClr>
                <a:srgbClr val="DAEDA9"/>
              </a:buClr>
              <a:tabLst>
                <a:tab pos="984250" algn="l"/>
              </a:tabLst>
              <a:defRPr/>
            </a:pPr>
            <a:r>
              <a:rPr lang="lv-LV" altLang="lv-LV" dirty="0" err="1">
                <a:cs typeface="Arial" pitchFamily="34" charset="0"/>
              </a:rPr>
              <a:t>Youtube</a:t>
            </a:r>
            <a:r>
              <a:rPr lang="lv-LV" altLang="lv-LV" dirty="0">
                <a:cs typeface="Arial" pitchFamily="34" charset="0"/>
              </a:rPr>
              <a:t>: </a:t>
            </a:r>
            <a:r>
              <a:rPr lang="lv-LV" altLang="lv-LV" u="sng" dirty="0">
                <a:solidFill>
                  <a:srgbClr val="005374"/>
                </a:solidFill>
                <a:cs typeface="Arial" pitchFamily="34" charset="0"/>
                <a:hlinkClick r:id="rId4"/>
              </a:rPr>
              <a:t>http://www.youtube.com/ekonomikasministrija</a:t>
            </a:r>
            <a:endParaRPr lang="lv-LV" altLang="lv-LV" u="sng" dirty="0">
              <a:solidFill>
                <a:srgbClr val="005374"/>
              </a:solidFill>
              <a:cs typeface="Arial" pitchFamily="34" charset="0"/>
            </a:endParaRPr>
          </a:p>
          <a:p>
            <a:pPr>
              <a:lnSpc>
                <a:spcPct val="110000"/>
              </a:lnSpc>
              <a:spcBef>
                <a:spcPct val="0"/>
              </a:spcBef>
              <a:buClr>
                <a:srgbClr val="DAEDA9"/>
              </a:buClr>
              <a:tabLst>
                <a:tab pos="984250" algn="l"/>
              </a:tabLst>
              <a:defRPr/>
            </a:pPr>
            <a:r>
              <a:rPr lang="lv-LV" altLang="lv-LV" dirty="0" err="1">
                <a:cs typeface="Arial" pitchFamily="34" charset="0"/>
              </a:rPr>
              <a:t>Facebook</a:t>
            </a:r>
            <a:r>
              <a:rPr lang="lv-LV" altLang="lv-LV" dirty="0">
                <a:cs typeface="Arial" pitchFamily="34" charset="0"/>
              </a:rPr>
              <a:t>:</a:t>
            </a:r>
            <a:r>
              <a:rPr lang="en-AU" dirty="0"/>
              <a:t> </a:t>
            </a:r>
            <a:r>
              <a:rPr lang="en-AU" dirty="0">
                <a:hlinkClick r:id="rId5"/>
              </a:rPr>
              <a:t>http:/</a:t>
            </a:r>
            <a:r>
              <a:rPr lang="lv-LV" dirty="0">
                <a:hlinkClick r:id="rId5"/>
              </a:rPr>
              <a:t>/</a:t>
            </a:r>
            <a:r>
              <a:rPr lang="en-AU" u="sng" dirty="0">
                <a:hlinkClick r:id="rId5"/>
              </a:rPr>
              <a:t>www.facebook.com/atbalstsuznemejiem</a:t>
            </a:r>
            <a:r>
              <a:rPr lang="lv-LV" u="sng" dirty="0"/>
              <a:t> </a:t>
            </a:r>
            <a:endParaRPr lang="lv-LV" dirty="0"/>
          </a:p>
          <a:p>
            <a:endParaRPr lang="lv-LV" dirty="0"/>
          </a:p>
        </p:txBody>
      </p:sp>
    </p:spTree>
    <p:extLst>
      <p:ext uri="{BB962C8B-B14F-4D97-AF65-F5344CB8AC3E}">
        <p14:creationId xmlns:p14="http://schemas.microsoft.com/office/powerpoint/2010/main" val="3291011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1507</TotalTime>
  <Words>183</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ＭＳ Ｐゴシック</vt:lpstr>
      <vt:lpstr>Arial</vt:lpstr>
      <vt:lpstr>Arial Narrow</vt:lpstr>
      <vt:lpstr>Calibri</vt:lpstr>
      <vt:lpstr>Calibri Light</vt:lpstr>
      <vt:lpstr>Times New Roman</vt:lpstr>
      <vt:lpstr>Office Theme</vt:lpstr>
      <vt:lpstr>Aktualitātes normatīvā regulējuma izstrādē</vt:lpstr>
      <vt:lpstr>Grozījumi Latvijas būvnormatīvā  LBN 016 - 15 “Būvakustika”</vt:lpstr>
      <vt:lpstr>Veiktās izmaiņas</vt:lpstr>
      <vt:lpstr>Ēku nodošna ekspluatācijā</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Būvkomersantu klasifikācijas izmaiņas un piemērošana</dc:title>
  <dc:creator>Gusts Sproģis</dc:creator>
  <cp:lastModifiedBy>Inese Rostoka</cp:lastModifiedBy>
  <cp:revision>161</cp:revision>
  <cp:lastPrinted>2018-07-23T07:28:59Z</cp:lastPrinted>
  <dcterms:created xsi:type="dcterms:W3CDTF">2018-07-17T10:55:13Z</dcterms:created>
  <dcterms:modified xsi:type="dcterms:W3CDTF">2019-04-04T07:09:21Z</dcterms:modified>
</cp:coreProperties>
</file>