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2" r:id="rId3"/>
    <p:sldId id="275" r:id="rId4"/>
    <p:sldId id="269" r:id="rId5"/>
    <p:sldId id="273" r:id="rId6"/>
    <p:sldId id="271" r:id="rId7"/>
    <p:sldId id="268" r:id="rId8"/>
    <p:sldId id="274" r:id="rId9"/>
    <p:sldId id="264" r:id="rId10"/>
  </p:sldIdLst>
  <p:sldSz cx="12192000" cy="6858000"/>
  <p:notesSz cx="6669088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CF4"/>
    <a:srgbClr val="FFF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86" autoAdjust="0"/>
  </p:normalViewPr>
  <p:slideViewPr>
    <p:cSldViewPr snapToGrid="0">
      <p:cViewPr varScale="1">
        <p:scale>
          <a:sx n="51" d="100"/>
          <a:sy n="51" d="100"/>
        </p:scale>
        <p:origin x="11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DABF0B-CB6A-4B22-B1A9-CF6E1BD9736F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7C3AB55F-5018-4CA9-9458-70E28BD78812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Augstāka būvniecības kvalitāte</a:t>
          </a:r>
        </a:p>
      </dgm:t>
    </dgm:pt>
    <dgm:pt modelId="{C2BDF806-8529-44DE-AE3E-CEFB7CA63BEE}" type="parTrans" cxnId="{24C63B41-7661-4CF0-9B52-DE83F9B07169}">
      <dgm:prSet/>
      <dgm:spPr/>
      <dgm:t>
        <a:bodyPr/>
        <a:lstStyle/>
        <a:p>
          <a:endParaRPr lang="lv-LV"/>
        </a:p>
      </dgm:t>
    </dgm:pt>
    <dgm:pt modelId="{934BECA8-C587-445A-98F9-44BDDFC8E26E}" type="sibTrans" cxnId="{24C63B41-7661-4CF0-9B52-DE83F9B07169}">
      <dgm:prSet/>
      <dgm:spPr/>
      <dgm:t>
        <a:bodyPr/>
        <a:lstStyle/>
        <a:p>
          <a:endParaRPr lang="lv-LV"/>
        </a:p>
      </dgm:t>
    </dgm:pt>
    <dgm:pt modelId="{DF43B03D-6853-4DCF-AB3C-2F238DFA3BBD}">
      <dgm:prSet/>
      <dgm:spPr>
        <a:solidFill>
          <a:srgbClr val="FFFCF4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dirty="0"/>
            <a:t>Skaidra un vienota vīzija par gala rezultātu visām iesaistītajām pusēm</a:t>
          </a:r>
        </a:p>
      </dgm:t>
    </dgm:pt>
    <dgm:pt modelId="{5B28C068-44D2-4FCE-B86E-1ECEF29BB5E3}" type="parTrans" cxnId="{44962147-87A3-4500-915C-91F2C3B31AF1}">
      <dgm:prSet/>
      <dgm:spPr/>
      <dgm:t>
        <a:bodyPr/>
        <a:lstStyle/>
        <a:p>
          <a:endParaRPr lang="lv-LV"/>
        </a:p>
      </dgm:t>
    </dgm:pt>
    <dgm:pt modelId="{BC1C8888-F18C-4CBF-A20B-3495C177376B}" type="sibTrans" cxnId="{44962147-87A3-4500-915C-91F2C3B31AF1}">
      <dgm:prSet/>
      <dgm:spPr/>
      <dgm:t>
        <a:bodyPr/>
        <a:lstStyle/>
        <a:p>
          <a:endParaRPr lang="lv-LV"/>
        </a:p>
      </dgm:t>
    </dgm:pt>
    <dgm:pt modelId="{7C7F5C89-0D57-48CA-B818-196089EAF260}">
      <dgm:prSet/>
      <dgm:spPr>
        <a:solidFill>
          <a:srgbClr val="FFFCF4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dirty="0"/>
            <a:t>Automātiska kļūdu noteikšana projektēšanas laikā</a:t>
          </a:r>
        </a:p>
      </dgm:t>
    </dgm:pt>
    <dgm:pt modelId="{56985A90-2D73-4FC6-9C30-598AC2F474EC}" type="parTrans" cxnId="{2FD1F28D-1ABE-4729-A801-4819129D0C41}">
      <dgm:prSet/>
      <dgm:spPr/>
      <dgm:t>
        <a:bodyPr/>
        <a:lstStyle/>
        <a:p>
          <a:endParaRPr lang="lv-LV"/>
        </a:p>
      </dgm:t>
    </dgm:pt>
    <dgm:pt modelId="{E1A8EE21-5F90-4F0B-8F57-8C463D53C897}" type="sibTrans" cxnId="{2FD1F28D-1ABE-4729-A801-4819129D0C41}">
      <dgm:prSet/>
      <dgm:spPr/>
      <dgm:t>
        <a:bodyPr/>
        <a:lstStyle/>
        <a:p>
          <a:endParaRPr lang="lv-LV"/>
        </a:p>
      </dgm:t>
    </dgm:pt>
    <dgm:pt modelId="{7B50C97B-8EAD-4045-8059-1720FD7A8E59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Īsāki būvdarbu veikšanas termiņi</a:t>
          </a:r>
        </a:p>
      </dgm:t>
    </dgm:pt>
    <dgm:pt modelId="{844E04A3-CF83-402D-80AE-7CBA04766F2D}" type="parTrans" cxnId="{1DA4D848-6DFC-4EBD-BEB2-AD56EBC03291}">
      <dgm:prSet/>
      <dgm:spPr/>
      <dgm:t>
        <a:bodyPr/>
        <a:lstStyle/>
        <a:p>
          <a:endParaRPr lang="lv-LV"/>
        </a:p>
      </dgm:t>
    </dgm:pt>
    <dgm:pt modelId="{05D447D4-FAC9-4537-A8B0-265E5308B434}" type="sibTrans" cxnId="{1DA4D848-6DFC-4EBD-BEB2-AD56EBC03291}">
      <dgm:prSet/>
      <dgm:spPr/>
      <dgm:t>
        <a:bodyPr/>
        <a:lstStyle/>
        <a:p>
          <a:endParaRPr lang="lv-LV"/>
        </a:p>
      </dgm:t>
    </dgm:pt>
    <dgm:pt modelId="{C1AC0737-48FE-4996-98EF-D16279F88E1B}">
      <dgm:prSet/>
      <dgm:spPr>
        <a:solidFill>
          <a:srgbClr val="FFFCF4"/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dirty="0"/>
            <a:t>Viegli pieejama aktuālākā informācija </a:t>
          </a:r>
        </a:p>
      </dgm:t>
    </dgm:pt>
    <dgm:pt modelId="{377C535F-797D-484C-B2F3-612ADFFE3263}" type="parTrans" cxnId="{160B1A09-BFF5-464A-8976-F4400453AA77}">
      <dgm:prSet/>
      <dgm:spPr/>
      <dgm:t>
        <a:bodyPr/>
        <a:lstStyle/>
        <a:p>
          <a:endParaRPr lang="lv-LV"/>
        </a:p>
      </dgm:t>
    </dgm:pt>
    <dgm:pt modelId="{A3408C0F-439F-42B7-B1AB-39D91C4F3031}" type="sibTrans" cxnId="{160B1A09-BFF5-464A-8976-F4400453AA77}">
      <dgm:prSet/>
      <dgm:spPr/>
      <dgm:t>
        <a:bodyPr/>
        <a:lstStyle/>
        <a:p>
          <a:endParaRPr lang="lv-LV"/>
        </a:p>
      </dgm:t>
    </dgm:pt>
    <dgm:pt modelId="{267D4C10-F334-480B-9039-66DD4A292D4D}">
      <dgm:prSet/>
      <dgm:spPr>
        <a:solidFill>
          <a:srgbClr val="FFFCF4"/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dirty="0"/>
            <a:t>Augstāka būvprojektu kvalitāte -&gt; retāk jāveic neparedzēti darbu</a:t>
          </a:r>
        </a:p>
      </dgm:t>
    </dgm:pt>
    <dgm:pt modelId="{F5E52FFF-583A-4B6F-A386-28F1ECE7AB85}" type="parTrans" cxnId="{98FDC497-7CD0-4BB6-87E3-12FF77B4DCF4}">
      <dgm:prSet/>
      <dgm:spPr/>
      <dgm:t>
        <a:bodyPr/>
        <a:lstStyle/>
        <a:p>
          <a:endParaRPr lang="lv-LV"/>
        </a:p>
      </dgm:t>
    </dgm:pt>
    <dgm:pt modelId="{2B2B3D36-8D29-4D62-B3E5-26DFA21A501C}" type="sibTrans" cxnId="{98FDC497-7CD0-4BB6-87E3-12FF77B4DCF4}">
      <dgm:prSet/>
      <dgm:spPr/>
      <dgm:t>
        <a:bodyPr/>
        <a:lstStyle/>
        <a:p>
          <a:endParaRPr lang="lv-LV"/>
        </a:p>
      </dgm:t>
    </dgm:pt>
    <dgm:pt modelId="{4CECD5AC-C36A-424F-902F-AC5F0B8D81D5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Zemākas būvdarbu izmaksas</a:t>
          </a:r>
        </a:p>
      </dgm:t>
    </dgm:pt>
    <dgm:pt modelId="{20E54B78-4ADE-4F6E-BB45-68B5CEF9FC00}" type="parTrans" cxnId="{7E33BB6F-7ACD-4883-B8C4-9D09B2F57E55}">
      <dgm:prSet/>
      <dgm:spPr/>
      <dgm:t>
        <a:bodyPr/>
        <a:lstStyle/>
        <a:p>
          <a:endParaRPr lang="lv-LV"/>
        </a:p>
      </dgm:t>
    </dgm:pt>
    <dgm:pt modelId="{1F0DEBFE-4804-4E84-8110-3DA155D3266F}" type="sibTrans" cxnId="{7E33BB6F-7ACD-4883-B8C4-9D09B2F57E55}">
      <dgm:prSet/>
      <dgm:spPr/>
      <dgm:t>
        <a:bodyPr/>
        <a:lstStyle/>
        <a:p>
          <a:endParaRPr lang="lv-LV"/>
        </a:p>
      </dgm:t>
    </dgm:pt>
    <dgm:pt modelId="{DB883F47-F563-47D4-9CDE-54CC23F8C443}">
      <dgm:prSet/>
      <dgm:spPr>
        <a:solidFill>
          <a:srgbClr val="FFFCF4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dirty="0"/>
            <a:t>Precīzāk iespējams noteikt būvniecības apjomus</a:t>
          </a:r>
        </a:p>
      </dgm:t>
    </dgm:pt>
    <dgm:pt modelId="{554FEFFE-9A13-4BBA-B7E8-1AD08BDB5B7C}" type="parTrans" cxnId="{4AD4E5D9-6609-400E-A773-281E3170FCD8}">
      <dgm:prSet/>
      <dgm:spPr/>
      <dgm:t>
        <a:bodyPr/>
        <a:lstStyle/>
        <a:p>
          <a:endParaRPr lang="lv-LV"/>
        </a:p>
      </dgm:t>
    </dgm:pt>
    <dgm:pt modelId="{0B6A23A3-5F2F-42BF-B64B-A690DBA6EC72}" type="sibTrans" cxnId="{4AD4E5D9-6609-400E-A773-281E3170FCD8}">
      <dgm:prSet/>
      <dgm:spPr/>
      <dgm:t>
        <a:bodyPr/>
        <a:lstStyle/>
        <a:p>
          <a:endParaRPr lang="lv-LV"/>
        </a:p>
      </dgm:t>
    </dgm:pt>
    <dgm:pt modelId="{DC7B8EFB-733B-4B62-9A17-1EC6BD061016}">
      <dgm:prSet/>
      <dgm:spPr>
        <a:solidFill>
          <a:srgbClr val="FFFCF4">
            <a:alpha val="90000"/>
          </a:srgbClr>
        </a:solidFill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dirty="0"/>
            <a:t>Augstāka būvprojektu kvalitāte -&gt; retāk jāveic neparedzēti darbu</a:t>
          </a:r>
        </a:p>
      </dgm:t>
    </dgm:pt>
    <dgm:pt modelId="{63170A15-5C7D-4FCD-801F-98928C18472A}" type="parTrans" cxnId="{0F53E1A2-6FBE-4835-AE2F-2E8CC608442D}">
      <dgm:prSet/>
      <dgm:spPr/>
      <dgm:t>
        <a:bodyPr/>
        <a:lstStyle/>
        <a:p>
          <a:endParaRPr lang="lv-LV"/>
        </a:p>
      </dgm:t>
    </dgm:pt>
    <dgm:pt modelId="{498731A0-3204-4521-9540-079EC0F835BB}" type="sibTrans" cxnId="{0F53E1A2-6FBE-4835-AE2F-2E8CC608442D}">
      <dgm:prSet/>
      <dgm:spPr/>
      <dgm:t>
        <a:bodyPr/>
        <a:lstStyle/>
        <a:p>
          <a:endParaRPr lang="lv-LV"/>
        </a:p>
      </dgm:t>
    </dgm:pt>
    <dgm:pt modelId="{91BB68FB-E85B-474A-8DA3-D501F410104C}" type="pres">
      <dgm:prSet presAssocID="{04DABF0B-CB6A-4B22-B1A9-CF6E1BD9736F}" presName="Name0" presStyleCnt="0">
        <dgm:presLayoutVars>
          <dgm:dir/>
          <dgm:animLvl val="lvl"/>
          <dgm:resizeHandles val="exact"/>
        </dgm:presLayoutVars>
      </dgm:prSet>
      <dgm:spPr/>
    </dgm:pt>
    <dgm:pt modelId="{E91DD1C8-DF9C-4608-BDA4-C2B2E50B9A92}" type="pres">
      <dgm:prSet presAssocID="{7C3AB55F-5018-4CA9-9458-70E28BD78812}" presName="composite" presStyleCnt="0"/>
      <dgm:spPr/>
    </dgm:pt>
    <dgm:pt modelId="{FBEFFC0B-A861-4BB5-BA0E-B0F90C8A570C}" type="pres">
      <dgm:prSet presAssocID="{7C3AB55F-5018-4CA9-9458-70E28BD7881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39BCA70-804E-4DEC-9469-76F3832495A8}" type="pres">
      <dgm:prSet presAssocID="{7C3AB55F-5018-4CA9-9458-70E28BD78812}" presName="desTx" presStyleLbl="alignAccFollowNode1" presStyleIdx="0" presStyleCnt="3">
        <dgm:presLayoutVars>
          <dgm:bulletEnabled val="1"/>
        </dgm:presLayoutVars>
      </dgm:prSet>
      <dgm:spPr/>
    </dgm:pt>
    <dgm:pt modelId="{A16BE9EB-2D0D-4911-B82E-1E0576C5689A}" type="pres">
      <dgm:prSet presAssocID="{934BECA8-C587-445A-98F9-44BDDFC8E26E}" presName="space" presStyleCnt="0"/>
      <dgm:spPr/>
    </dgm:pt>
    <dgm:pt modelId="{2ADEDE04-4078-459E-A223-D15F1A502028}" type="pres">
      <dgm:prSet presAssocID="{7B50C97B-8EAD-4045-8059-1720FD7A8E59}" presName="composite" presStyleCnt="0"/>
      <dgm:spPr/>
    </dgm:pt>
    <dgm:pt modelId="{11753FBB-7F57-4667-9FCA-9F874E186576}" type="pres">
      <dgm:prSet presAssocID="{7B50C97B-8EAD-4045-8059-1720FD7A8E5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E7537FF-2C4D-434F-A1CD-F789F53BC8DF}" type="pres">
      <dgm:prSet presAssocID="{7B50C97B-8EAD-4045-8059-1720FD7A8E59}" presName="desTx" presStyleLbl="alignAccFollowNode1" presStyleIdx="1" presStyleCnt="3">
        <dgm:presLayoutVars>
          <dgm:bulletEnabled val="1"/>
        </dgm:presLayoutVars>
      </dgm:prSet>
      <dgm:spPr/>
    </dgm:pt>
    <dgm:pt modelId="{7176CAA9-418F-4F43-A3BB-2BEDB7B1372F}" type="pres">
      <dgm:prSet presAssocID="{05D447D4-FAC9-4537-A8B0-265E5308B434}" presName="space" presStyleCnt="0"/>
      <dgm:spPr/>
    </dgm:pt>
    <dgm:pt modelId="{A2AD1526-915B-419F-B822-5C36E9AE771B}" type="pres">
      <dgm:prSet presAssocID="{4CECD5AC-C36A-424F-902F-AC5F0B8D81D5}" presName="composite" presStyleCnt="0"/>
      <dgm:spPr/>
    </dgm:pt>
    <dgm:pt modelId="{329DFEB9-E57E-4CEC-B7AF-8FDB6BC96D7F}" type="pres">
      <dgm:prSet presAssocID="{4CECD5AC-C36A-424F-902F-AC5F0B8D81D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EE984F2-62E8-4F0F-A849-E7A0154451ED}" type="pres">
      <dgm:prSet presAssocID="{4CECD5AC-C36A-424F-902F-AC5F0B8D81D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160B1A09-BFF5-464A-8976-F4400453AA77}" srcId="{7B50C97B-8EAD-4045-8059-1720FD7A8E59}" destId="{C1AC0737-48FE-4996-98EF-D16279F88E1B}" srcOrd="0" destOrd="0" parTransId="{377C535F-797D-484C-B2F3-612ADFFE3263}" sibTransId="{A3408C0F-439F-42B7-B1AB-39D91C4F3031}"/>
    <dgm:cxn modelId="{50CF6A11-499A-4A64-A7F5-16F83B7B4001}" type="presOf" srcId="{7C3AB55F-5018-4CA9-9458-70E28BD78812}" destId="{FBEFFC0B-A861-4BB5-BA0E-B0F90C8A570C}" srcOrd="0" destOrd="0" presId="urn:microsoft.com/office/officeart/2005/8/layout/hList1"/>
    <dgm:cxn modelId="{5FF88921-FCD5-4AED-A348-EE06116C227D}" type="presOf" srcId="{DC7B8EFB-733B-4B62-9A17-1EC6BD061016}" destId="{BEE984F2-62E8-4F0F-A849-E7A0154451ED}" srcOrd="0" destOrd="1" presId="urn:microsoft.com/office/officeart/2005/8/layout/hList1"/>
    <dgm:cxn modelId="{59352C25-71F1-4965-B599-0885F14036B2}" type="presOf" srcId="{7C7F5C89-0D57-48CA-B818-196089EAF260}" destId="{F39BCA70-804E-4DEC-9469-76F3832495A8}" srcOrd="0" destOrd="1" presId="urn:microsoft.com/office/officeart/2005/8/layout/hList1"/>
    <dgm:cxn modelId="{24C63B41-7661-4CF0-9B52-DE83F9B07169}" srcId="{04DABF0B-CB6A-4B22-B1A9-CF6E1BD9736F}" destId="{7C3AB55F-5018-4CA9-9458-70E28BD78812}" srcOrd="0" destOrd="0" parTransId="{C2BDF806-8529-44DE-AE3E-CEFB7CA63BEE}" sibTransId="{934BECA8-C587-445A-98F9-44BDDFC8E26E}"/>
    <dgm:cxn modelId="{44962147-87A3-4500-915C-91F2C3B31AF1}" srcId="{7C3AB55F-5018-4CA9-9458-70E28BD78812}" destId="{DF43B03D-6853-4DCF-AB3C-2F238DFA3BBD}" srcOrd="0" destOrd="0" parTransId="{5B28C068-44D2-4FCE-B86E-1ECEF29BB5E3}" sibTransId="{BC1C8888-F18C-4CBF-A20B-3495C177376B}"/>
    <dgm:cxn modelId="{1DA4D848-6DFC-4EBD-BEB2-AD56EBC03291}" srcId="{04DABF0B-CB6A-4B22-B1A9-CF6E1BD9736F}" destId="{7B50C97B-8EAD-4045-8059-1720FD7A8E59}" srcOrd="1" destOrd="0" parTransId="{844E04A3-CF83-402D-80AE-7CBA04766F2D}" sibTransId="{05D447D4-FAC9-4537-A8B0-265E5308B434}"/>
    <dgm:cxn modelId="{26499F49-C510-421D-87C7-542339AF33A0}" type="presOf" srcId="{267D4C10-F334-480B-9039-66DD4A292D4D}" destId="{0E7537FF-2C4D-434F-A1CD-F789F53BC8DF}" srcOrd="0" destOrd="1" presId="urn:microsoft.com/office/officeart/2005/8/layout/hList1"/>
    <dgm:cxn modelId="{7E33BB6F-7ACD-4883-B8C4-9D09B2F57E55}" srcId="{04DABF0B-CB6A-4B22-B1A9-CF6E1BD9736F}" destId="{4CECD5AC-C36A-424F-902F-AC5F0B8D81D5}" srcOrd="2" destOrd="0" parTransId="{20E54B78-4ADE-4F6E-BB45-68B5CEF9FC00}" sibTransId="{1F0DEBFE-4804-4E84-8110-3DA155D3266F}"/>
    <dgm:cxn modelId="{C97A4C52-2D0C-4965-AD1D-63A503B06823}" type="presOf" srcId="{DB883F47-F563-47D4-9CDE-54CC23F8C443}" destId="{BEE984F2-62E8-4F0F-A849-E7A0154451ED}" srcOrd="0" destOrd="0" presId="urn:microsoft.com/office/officeart/2005/8/layout/hList1"/>
    <dgm:cxn modelId="{3F0AD252-0C8B-4F34-9FC7-EFC7A4B86988}" type="presOf" srcId="{4CECD5AC-C36A-424F-902F-AC5F0B8D81D5}" destId="{329DFEB9-E57E-4CEC-B7AF-8FDB6BC96D7F}" srcOrd="0" destOrd="0" presId="urn:microsoft.com/office/officeart/2005/8/layout/hList1"/>
    <dgm:cxn modelId="{4276DC55-5F43-477B-9009-362E5EEBEF16}" type="presOf" srcId="{7B50C97B-8EAD-4045-8059-1720FD7A8E59}" destId="{11753FBB-7F57-4667-9FCA-9F874E186576}" srcOrd="0" destOrd="0" presId="urn:microsoft.com/office/officeart/2005/8/layout/hList1"/>
    <dgm:cxn modelId="{2FD1F28D-1ABE-4729-A801-4819129D0C41}" srcId="{7C3AB55F-5018-4CA9-9458-70E28BD78812}" destId="{7C7F5C89-0D57-48CA-B818-196089EAF260}" srcOrd="1" destOrd="0" parTransId="{56985A90-2D73-4FC6-9C30-598AC2F474EC}" sibTransId="{E1A8EE21-5F90-4F0B-8F57-8C463D53C897}"/>
    <dgm:cxn modelId="{5214B690-BA4A-4AF9-82E8-EBAF3CD4A24D}" type="presOf" srcId="{04DABF0B-CB6A-4B22-B1A9-CF6E1BD9736F}" destId="{91BB68FB-E85B-474A-8DA3-D501F410104C}" srcOrd="0" destOrd="0" presId="urn:microsoft.com/office/officeart/2005/8/layout/hList1"/>
    <dgm:cxn modelId="{98FDC497-7CD0-4BB6-87E3-12FF77B4DCF4}" srcId="{7B50C97B-8EAD-4045-8059-1720FD7A8E59}" destId="{267D4C10-F334-480B-9039-66DD4A292D4D}" srcOrd="1" destOrd="0" parTransId="{F5E52FFF-583A-4B6F-A386-28F1ECE7AB85}" sibTransId="{2B2B3D36-8D29-4D62-B3E5-26DFA21A501C}"/>
    <dgm:cxn modelId="{A5219DA1-82BC-4FAB-97DC-DB48042DFF13}" type="presOf" srcId="{DF43B03D-6853-4DCF-AB3C-2F238DFA3BBD}" destId="{F39BCA70-804E-4DEC-9469-76F3832495A8}" srcOrd="0" destOrd="0" presId="urn:microsoft.com/office/officeart/2005/8/layout/hList1"/>
    <dgm:cxn modelId="{0F53E1A2-6FBE-4835-AE2F-2E8CC608442D}" srcId="{4CECD5AC-C36A-424F-902F-AC5F0B8D81D5}" destId="{DC7B8EFB-733B-4B62-9A17-1EC6BD061016}" srcOrd="1" destOrd="0" parTransId="{63170A15-5C7D-4FCD-801F-98928C18472A}" sibTransId="{498731A0-3204-4521-9540-079EC0F835BB}"/>
    <dgm:cxn modelId="{4BCB1BB4-E730-4AED-9192-0B4664351C95}" type="presOf" srcId="{C1AC0737-48FE-4996-98EF-D16279F88E1B}" destId="{0E7537FF-2C4D-434F-A1CD-F789F53BC8DF}" srcOrd="0" destOrd="0" presId="urn:microsoft.com/office/officeart/2005/8/layout/hList1"/>
    <dgm:cxn modelId="{4AD4E5D9-6609-400E-A773-281E3170FCD8}" srcId="{4CECD5AC-C36A-424F-902F-AC5F0B8D81D5}" destId="{DB883F47-F563-47D4-9CDE-54CC23F8C443}" srcOrd="0" destOrd="0" parTransId="{554FEFFE-9A13-4BBA-B7E8-1AD08BDB5B7C}" sibTransId="{0B6A23A3-5F2F-42BF-B64B-A690DBA6EC72}"/>
    <dgm:cxn modelId="{FB1EEFAC-841B-4C71-9BC6-32C0104C1DA7}" type="presParOf" srcId="{91BB68FB-E85B-474A-8DA3-D501F410104C}" destId="{E91DD1C8-DF9C-4608-BDA4-C2B2E50B9A92}" srcOrd="0" destOrd="0" presId="urn:microsoft.com/office/officeart/2005/8/layout/hList1"/>
    <dgm:cxn modelId="{02F7A44E-3994-4826-A93F-68635B7FF2E9}" type="presParOf" srcId="{E91DD1C8-DF9C-4608-BDA4-C2B2E50B9A92}" destId="{FBEFFC0B-A861-4BB5-BA0E-B0F90C8A570C}" srcOrd="0" destOrd="0" presId="urn:microsoft.com/office/officeart/2005/8/layout/hList1"/>
    <dgm:cxn modelId="{8E4CBE5B-5A21-494F-9B16-559C0FC7C21D}" type="presParOf" srcId="{E91DD1C8-DF9C-4608-BDA4-C2B2E50B9A92}" destId="{F39BCA70-804E-4DEC-9469-76F3832495A8}" srcOrd="1" destOrd="0" presId="urn:microsoft.com/office/officeart/2005/8/layout/hList1"/>
    <dgm:cxn modelId="{C5E723A3-6448-4F82-879A-117423A84D1E}" type="presParOf" srcId="{91BB68FB-E85B-474A-8DA3-D501F410104C}" destId="{A16BE9EB-2D0D-4911-B82E-1E0576C5689A}" srcOrd="1" destOrd="0" presId="urn:microsoft.com/office/officeart/2005/8/layout/hList1"/>
    <dgm:cxn modelId="{23187681-511F-42DF-8DB8-CE56319681F6}" type="presParOf" srcId="{91BB68FB-E85B-474A-8DA3-D501F410104C}" destId="{2ADEDE04-4078-459E-A223-D15F1A502028}" srcOrd="2" destOrd="0" presId="urn:microsoft.com/office/officeart/2005/8/layout/hList1"/>
    <dgm:cxn modelId="{66D41DBE-F6C0-4B82-818D-6793B64524F1}" type="presParOf" srcId="{2ADEDE04-4078-459E-A223-D15F1A502028}" destId="{11753FBB-7F57-4667-9FCA-9F874E186576}" srcOrd="0" destOrd="0" presId="urn:microsoft.com/office/officeart/2005/8/layout/hList1"/>
    <dgm:cxn modelId="{5384A7E4-9A2D-44AD-8EBA-C8A9E1371F6D}" type="presParOf" srcId="{2ADEDE04-4078-459E-A223-D15F1A502028}" destId="{0E7537FF-2C4D-434F-A1CD-F789F53BC8DF}" srcOrd="1" destOrd="0" presId="urn:microsoft.com/office/officeart/2005/8/layout/hList1"/>
    <dgm:cxn modelId="{7B0F0E4F-7B46-460F-8080-2E5C6F4655F1}" type="presParOf" srcId="{91BB68FB-E85B-474A-8DA3-D501F410104C}" destId="{7176CAA9-418F-4F43-A3BB-2BEDB7B1372F}" srcOrd="3" destOrd="0" presId="urn:microsoft.com/office/officeart/2005/8/layout/hList1"/>
    <dgm:cxn modelId="{956A0B92-F1D6-4636-896F-E2CBB5D14428}" type="presParOf" srcId="{91BB68FB-E85B-474A-8DA3-D501F410104C}" destId="{A2AD1526-915B-419F-B822-5C36E9AE771B}" srcOrd="4" destOrd="0" presId="urn:microsoft.com/office/officeart/2005/8/layout/hList1"/>
    <dgm:cxn modelId="{DAB65503-3E8B-4AC4-AEF9-401131894C3E}" type="presParOf" srcId="{A2AD1526-915B-419F-B822-5C36E9AE771B}" destId="{329DFEB9-E57E-4CEC-B7AF-8FDB6BC96D7F}" srcOrd="0" destOrd="0" presId="urn:microsoft.com/office/officeart/2005/8/layout/hList1"/>
    <dgm:cxn modelId="{E67B7826-73BE-4726-8AB2-2EF4D963A59C}" type="presParOf" srcId="{A2AD1526-915B-419F-B822-5C36E9AE771B}" destId="{BEE984F2-62E8-4F0F-A849-E7A0154451E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FFC0B-A861-4BB5-BA0E-B0F90C8A570C}">
      <dsp:nvSpPr>
        <dsp:cNvPr id="0" name=""/>
        <dsp:cNvSpPr/>
      </dsp:nvSpPr>
      <dsp:spPr>
        <a:xfrm>
          <a:off x="3286" y="18786"/>
          <a:ext cx="3203971" cy="87569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Augstāka būvniecības kvalitāte</a:t>
          </a:r>
        </a:p>
      </dsp:txBody>
      <dsp:txXfrm>
        <a:off x="3286" y="18786"/>
        <a:ext cx="3203971" cy="875696"/>
      </dsp:txXfrm>
    </dsp:sp>
    <dsp:sp modelId="{F39BCA70-804E-4DEC-9469-76F3832495A8}">
      <dsp:nvSpPr>
        <dsp:cNvPr id="0" name=""/>
        <dsp:cNvSpPr/>
      </dsp:nvSpPr>
      <dsp:spPr>
        <a:xfrm>
          <a:off x="3286" y="894483"/>
          <a:ext cx="3203971" cy="2766960"/>
        </a:xfrm>
        <a:prstGeom prst="rect">
          <a:avLst/>
        </a:prstGeom>
        <a:solidFill>
          <a:srgbClr val="FFFCF4">
            <a:alpha val="90000"/>
          </a:srgb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Skaidra un vienota vīzija par gala rezultātu visām iesaistītajām pusēm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Automātiska kļūdu noteikšana projektēšanas laikā</a:t>
          </a:r>
        </a:p>
      </dsp:txBody>
      <dsp:txXfrm>
        <a:off x="3286" y="894483"/>
        <a:ext cx="3203971" cy="2766960"/>
      </dsp:txXfrm>
    </dsp:sp>
    <dsp:sp modelId="{11753FBB-7F57-4667-9FCA-9F874E186576}">
      <dsp:nvSpPr>
        <dsp:cNvPr id="0" name=""/>
        <dsp:cNvSpPr/>
      </dsp:nvSpPr>
      <dsp:spPr>
        <a:xfrm>
          <a:off x="3655814" y="18786"/>
          <a:ext cx="3203971" cy="87569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Īsāki būvdarbu veikšanas termiņi</a:t>
          </a:r>
        </a:p>
      </dsp:txBody>
      <dsp:txXfrm>
        <a:off x="3655814" y="18786"/>
        <a:ext cx="3203971" cy="875696"/>
      </dsp:txXfrm>
    </dsp:sp>
    <dsp:sp modelId="{0E7537FF-2C4D-434F-A1CD-F789F53BC8DF}">
      <dsp:nvSpPr>
        <dsp:cNvPr id="0" name=""/>
        <dsp:cNvSpPr/>
      </dsp:nvSpPr>
      <dsp:spPr>
        <a:xfrm>
          <a:off x="3655814" y="894483"/>
          <a:ext cx="3203971" cy="2766960"/>
        </a:xfrm>
        <a:prstGeom prst="rect">
          <a:avLst/>
        </a:prstGeom>
        <a:solidFill>
          <a:srgbClr val="FFFCF4"/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Viegli pieejama aktuālākā informācija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Augstāka būvprojektu kvalitāte -&gt; retāk jāveic neparedzēti darbu</a:t>
          </a:r>
        </a:p>
      </dsp:txBody>
      <dsp:txXfrm>
        <a:off x="3655814" y="894483"/>
        <a:ext cx="3203971" cy="2766960"/>
      </dsp:txXfrm>
    </dsp:sp>
    <dsp:sp modelId="{329DFEB9-E57E-4CEC-B7AF-8FDB6BC96D7F}">
      <dsp:nvSpPr>
        <dsp:cNvPr id="0" name=""/>
        <dsp:cNvSpPr/>
      </dsp:nvSpPr>
      <dsp:spPr>
        <a:xfrm>
          <a:off x="7308342" y="18786"/>
          <a:ext cx="3203971" cy="875696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Zemākas būvdarbu izmaksas</a:t>
          </a:r>
        </a:p>
      </dsp:txBody>
      <dsp:txXfrm>
        <a:off x="7308342" y="18786"/>
        <a:ext cx="3203971" cy="875696"/>
      </dsp:txXfrm>
    </dsp:sp>
    <dsp:sp modelId="{BEE984F2-62E8-4F0F-A849-E7A0154451ED}">
      <dsp:nvSpPr>
        <dsp:cNvPr id="0" name=""/>
        <dsp:cNvSpPr/>
      </dsp:nvSpPr>
      <dsp:spPr>
        <a:xfrm>
          <a:off x="7308342" y="894483"/>
          <a:ext cx="3203971" cy="2766960"/>
        </a:xfrm>
        <a:prstGeom prst="rect">
          <a:avLst/>
        </a:prstGeom>
        <a:solidFill>
          <a:srgbClr val="FFFCF4">
            <a:alpha val="90000"/>
          </a:srgb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Precīzāk iespējams noteikt būvniecības apjomus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400" kern="1200" dirty="0"/>
            <a:t>Augstāka būvprojektu kvalitāte -&gt; retāk jāveic neparedzēti darbu</a:t>
          </a:r>
        </a:p>
      </dsp:txBody>
      <dsp:txXfrm>
        <a:off x="7308342" y="894483"/>
        <a:ext cx="3203971" cy="2766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08EF9C-02A5-471C-81B4-8FDCCB83AF7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1D2007-1C55-458B-9BE8-00B59450F13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8DBD6-7E75-4165-9A2A-49A9BD80D717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926A44-0A85-4EA1-B639-16D4531A5F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842FA5-6C73-4AD9-98F4-D07C224B83B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1FB35F-14FC-4EA2-82F2-2EC6AA75A4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92912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36933-6225-4132-A174-1784E1A442BA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4AC0B-F14C-4589-BA48-6FC92FDFB8B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48891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02D07-E17F-4FEB-A5F2-FEED50861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5722F3-2C06-437A-A3D1-8C2B2C779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A4E04-007C-43C3-AAC5-1F8AE2E6D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CF6C1-F668-4230-9989-7D334F277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825D0-CF29-474E-9ECF-3D9FD16F3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39AD2F-E8AE-41D7-8674-66EA5E8CB4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72B305F-AE90-40B5-A367-4C22F6854B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7433"/>
            <a:ext cx="12192000" cy="32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24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3B1E6-5F57-45D9-9813-E3A7C54CF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7AA2D-50C8-4244-94B1-39A87134E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CF1E4-0B68-49C7-8855-FE9AB67D9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111AF-98A7-4F3D-800B-4550C15FF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B62404-1F5E-45C3-8329-B3BFBBA2F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1A7DCBB-C396-43BF-9B50-E60C01FED9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149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B84E7F-DC2C-4F29-8FDD-D1F3B2D354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7FE0D-29F0-4AC8-B914-BA22BC7F07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9A8C7-FA4E-46E5-8E6D-B795A0F3E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7067B-C054-4C78-8E75-D96193DF8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D5E9A-03B3-48F6-A137-517ED10A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0533F7-4024-44EA-B92C-63C9D9E6B5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612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DC27-87EF-44AC-8564-C5E6D6631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40DFB-B413-4273-9DB9-CBA9B8EEF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72D32-5C6D-4F47-8D6F-D4F3D6C5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77338-5725-421F-9711-1C601CD7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04D1-2A15-4E0F-810E-B7CC4DF5C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C0C55A7-DF54-4E59-B884-43FC1E8BD1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402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6738-647D-4A31-B57D-3FAA3CB9B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5EDEC6-6FEF-487F-882F-F403A23F4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4C84C-5357-4DD5-A84E-65BC6D2E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4E77E-F585-40FC-B893-63978D95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459ED-CDBD-4E6D-8A1E-7EA74F2DD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FF48A6-6E51-4B48-8993-CFFE0EC7E9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1460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C192-FC90-49C6-A6CA-37285EA17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00A0B-E5F7-431C-84A0-0E0AEFA8A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0CFEC-BF3F-46EC-9819-929D03BF3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B96DD-7287-4407-A333-E4AC402A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429838-4DF1-4C7C-A225-0DED56C0B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97E548-4DCD-4D56-8833-9A51CF912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9E170756-AC2B-46E6-AE20-0DAFFA8111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597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27789-F702-4112-8E43-5F8B9C10C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94439-6AC1-4D35-A298-8B43C511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6B5A09-3A47-4C09-A8D3-BEBC84409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39E871-F2B1-462F-A94B-ABBCA6C67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AB6198-658B-480F-99C3-9600A22A9A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919B73-353B-4077-89B0-FE34016A0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C1AAA0-CB79-44FB-B984-2A29F964E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CA959B-AE4D-4816-B56F-218594B15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7F52A12A-D369-41B8-9602-ABDB4449E1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30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F7B67-3917-470F-A08A-36C8517D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A1905-F821-41C3-9596-8C8E3516A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A398CD-4F42-454A-9F43-479800A6F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B4E749-0391-44B4-AD74-E10BA342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42AF9C00-08D2-4A5A-AD78-918B95FD0A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61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5E2AD3-209D-4029-8A34-E784BFD5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E97C10-AEC8-4183-9AD7-AEB49E05A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4FD017-CFBE-4C1B-BB07-5EE8A7E89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D630F27B-106E-4611-A40F-D62813A14B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102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86F8E-F698-4A18-A436-7C5C83328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F5D02-003C-4F8F-AF13-519A3CA72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3487D-1285-428C-9838-2AA625816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E7705-9580-422F-BA4B-E2BCFEF3F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06EBC-72F1-4079-B970-B308BEF30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3B7F2-45AE-4918-AF60-915F8E4B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CC230F69-DCFA-4A2D-8B6A-96D66F21A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24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1264B-CE40-494B-BD07-E28D85B07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278BC1-F15F-437A-B3C9-66ADC1778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5A3A1-8444-4D93-BCE1-8C95E0ACAD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07410-6252-40D4-930E-175392149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5667E-1798-47D1-89D1-0B884D687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6F957-99E9-4368-BF9C-FF29951D6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6">
            <a:extLst>
              <a:ext uri="{FF2B5EF4-FFF2-40B4-BE49-F238E27FC236}">
                <a16:creationId xmlns:a16="http://schemas.microsoft.com/office/drawing/2014/main" id="{1EC52C8B-BC4D-403D-AEDF-8821950627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220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3F0B67-D888-46DA-8695-D1876F586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3D9DCA-804E-41F9-BB93-2C90B6FDC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C4FC1-F985-47CD-A0A0-D2BC791991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F6448-9A31-497A-A0D8-FDED96419A94}" type="datetimeFigureOut">
              <a:rPr lang="lv-LV" smtClean="0"/>
              <a:t>15.02.2019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A0E13-539B-4846-BFE0-8D0E23BFDA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3DF07-93B0-4CE8-BB2D-CC2B72075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3109C-307B-4C91-9E05-6AE5CADEEAF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2749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.gov.lv/" TargetMode="External"/><Relationship Id="rId2" Type="http://schemas.openxmlformats.org/officeDocument/2006/relationships/hyperlink" Target="mailto:pasts@em.gov.lv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acebook.com/atbalstsuznemejiem" TargetMode="External"/><Relationship Id="rId4" Type="http://schemas.openxmlformats.org/officeDocument/2006/relationships/hyperlink" Target="http://www.youtube.com/ekonomikasministrij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E81F4-7D5E-459D-BC3F-7442D66E47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86995"/>
            <a:ext cx="9144000" cy="2387600"/>
          </a:xfrm>
        </p:spPr>
        <p:txBody>
          <a:bodyPr anchor="ctr" anchorCtr="0"/>
          <a:lstStyle/>
          <a:p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Aktualitātes normatīvā regulējuma izstrādē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3BBE9-1639-4036-BC56-EC7DC737B5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112042"/>
            <a:ext cx="9144000" cy="364958"/>
          </a:xfrm>
        </p:spPr>
        <p:txBody>
          <a:bodyPr>
            <a:normAutofit fontScale="92500" lnSpcReduction="20000"/>
          </a:bodyPr>
          <a:lstStyle/>
          <a:p>
            <a:r>
              <a:rPr lang="lv-LV" dirty="0"/>
              <a:t>21.02.2019</a:t>
            </a:r>
          </a:p>
        </p:txBody>
      </p:sp>
    </p:spTree>
    <p:extLst>
      <p:ext uri="{BB962C8B-B14F-4D97-AF65-F5344CB8AC3E}">
        <p14:creationId xmlns:p14="http://schemas.microsoft.com/office/powerpoint/2010/main" val="7070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500C-6316-45BB-A704-EB5E02D7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Prioritātes 2019.gadā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33202-0D31-474B-9656-C3228D074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3274"/>
          </a:xfrm>
        </p:spPr>
        <p:txBody>
          <a:bodyPr>
            <a:normAutofit/>
          </a:bodyPr>
          <a:lstStyle/>
          <a:p>
            <a:pPr algn="just"/>
            <a:r>
              <a:rPr lang="lv-LV" sz="2400" b="1" dirty="0"/>
              <a:t>Būvniecības kvalitātes celšana </a:t>
            </a:r>
            <a:r>
              <a:rPr lang="lv-LV" sz="2400" dirty="0"/>
              <a:t>(</a:t>
            </a:r>
            <a:r>
              <a:rPr lang="lv-LV" sz="2400" i="1" dirty="0"/>
              <a:t>skaidra atbildības sadalījuma definēšana un apdrošināšanas mehānisma pārstrāde</a:t>
            </a:r>
            <a:r>
              <a:rPr lang="lv-LV" sz="2400" dirty="0"/>
              <a:t>)</a:t>
            </a:r>
          </a:p>
          <a:p>
            <a:pPr algn="just"/>
            <a:r>
              <a:rPr lang="lv-LV" sz="2400" b="1" dirty="0"/>
              <a:t>Birokrātijas mazināšana </a:t>
            </a:r>
            <a:r>
              <a:rPr lang="lv-LV" sz="2400" dirty="0"/>
              <a:t>(</a:t>
            </a:r>
            <a:r>
              <a:rPr lang="lv-LV" sz="2400" i="1" dirty="0"/>
              <a:t>klusēšanas piekrišanas principa ieviešana, atteikšanās no nelietderīgiem procesiem vai prasībām, būvniecības procesu </a:t>
            </a:r>
            <a:r>
              <a:rPr lang="lv-LV" sz="2400" i="1" dirty="0" err="1"/>
              <a:t>digitalizācija</a:t>
            </a:r>
            <a:r>
              <a:rPr lang="lv-LV" sz="2400" i="1" dirty="0"/>
              <a:t> regulējumā</a:t>
            </a:r>
            <a:r>
              <a:rPr lang="lv-LV" sz="2400" dirty="0"/>
              <a:t>)</a:t>
            </a:r>
          </a:p>
          <a:p>
            <a:pPr algn="just"/>
            <a:r>
              <a:rPr lang="lv-LV" sz="2400" b="1" dirty="0"/>
              <a:t>Juridisko risku mazināšana publiskos iepirkumos  </a:t>
            </a:r>
            <a:r>
              <a:rPr lang="lv-LV" sz="2400" dirty="0"/>
              <a:t>(tipveida līgumu nosacījumus izstrāde pēc FIDIC parauga) </a:t>
            </a:r>
          </a:p>
          <a:p>
            <a:pPr algn="just"/>
            <a:r>
              <a:rPr lang="lv-LV" sz="2400" b="1" dirty="0"/>
              <a:t>Veicināt kvalitatīva darbaspēka saglabāšanu nozarē </a:t>
            </a:r>
            <a:r>
              <a:rPr lang="lv-LV" sz="2400" dirty="0"/>
              <a:t>(ļaut turpināt </a:t>
            </a:r>
            <a:r>
              <a:rPr lang="lv-LV" sz="2400" dirty="0" err="1"/>
              <a:t>būvtehniķiem</a:t>
            </a:r>
            <a:r>
              <a:rPr lang="lv-LV" sz="2400" dirty="0"/>
              <a:t> praktizēt kā būvspeciālistiem)</a:t>
            </a:r>
          </a:p>
          <a:p>
            <a:pPr algn="just"/>
            <a:endParaRPr lang="lv-LV" sz="2400" b="1" dirty="0"/>
          </a:p>
          <a:p>
            <a:pPr algn="just"/>
            <a:endParaRPr lang="lv-LV" sz="2400" b="1" dirty="0"/>
          </a:p>
        </p:txBody>
      </p:sp>
    </p:spTree>
    <p:extLst>
      <p:ext uri="{BB962C8B-B14F-4D97-AF65-F5344CB8AC3E}">
        <p14:creationId xmlns:p14="http://schemas.microsoft.com/office/powerpoint/2010/main" val="366503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500C-6316-45BB-A704-EB5E02D7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Izmaiņas būvkomersantu nodevā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33202-0D31-474B-9656-C3228D074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6327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lv-LV" b="1" dirty="0">
                <a:solidFill>
                  <a:schemeClr val="accent5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Mērķis</a:t>
            </a:r>
            <a:r>
              <a:rPr lang="lv-LV" dirty="0"/>
              <a:t> – sniegt iespēju daudznozaru būvkomersantiem nodevu maksāt no ieņēmumiem, kas saistīti ar būvniecību saistītu saimniecisko darbību</a:t>
            </a:r>
          </a:p>
          <a:p>
            <a:pPr marL="0" indent="0" algn="just">
              <a:buNone/>
            </a:pPr>
            <a:endParaRPr lang="lv-LV" dirty="0"/>
          </a:p>
          <a:p>
            <a:pPr algn="just"/>
            <a:r>
              <a:rPr lang="lv-LV" sz="2400" dirty="0"/>
              <a:t>Var maksāt no ieņēmumiem par kopējiem sniegtajiem būvniecības pakalpojumiem, saskaņā ar gada pārskatā norādīto informāciju, ko apliecina  zvērināta revidenta veiktās pārbaudes ziņojums par kopējo ieņēmumu no sniegtajiem būvniecības pakalpojumiem atbilstību.</a:t>
            </a:r>
          </a:p>
          <a:p>
            <a:pPr algn="just"/>
            <a:endParaRPr lang="lv-LV" sz="2400" dirty="0"/>
          </a:p>
          <a:p>
            <a:pPr algn="just"/>
            <a:r>
              <a:rPr lang="lv-LV" sz="2400" dirty="0"/>
              <a:t>Ikgadējās </a:t>
            </a:r>
            <a:r>
              <a:rPr lang="lv-LV" sz="2400" b="1" i="1" dirty="0"/>
              <a:t>informācijas atjaunošanas termiņš pagarināts uz 31.augustu</a:t>
            </a:r>
            <a:r>
              <a:rPr lang="lv-LV" sz="2400" dirty="0"/>
              <a:t>, lai sinhronizētu termiņus ar gada pārskata iesniegšanas termiņiem</a:t>
            </a:r>
          </a:p>
          <a:p>
            <a:pPr algn="just"/>
            <a:endParaRPr lang="lv-LV" sz="2400" dirty="0"/>
          </a:p>
          <a:p>
            <a:pPr algn="just"/>
            <a:r>
              <a:rPr lang="lv-LV" sz="2400" dirty="0"/>
              <a:t>Saimnieciskās darbības veicēji - fizisku personu būvniecības pakalpojumu sniedzēji – </a:t>
            </a:r>
            <a:r>
              <a:rPr lang="lv-LV" sz="2400" b="1" i="1" dirty="0"/>
              <a:t>netiek iekļauti būvkomersantu reģistrā</a:t>
            </a:r>
          </a:p>
        </p:txBody>
      </p:sp>
    </p:spTree>
    <p:extLst>
      <p:ext uri="{BB962C8B-B14F-4D97-AF65-F5344CB8AC3E}">
        <p14:creationId xmlns:p14="http://schemas.microsoft.com/office/powerpoint/2010/main" val="1438442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500C-6316-45BB-A704-EB5E02D7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Būvspeciālistu uzraudzības cenrāži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33202-0D31-474B-9656-C3228D074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lv-LV" sz="2600" b="1" dirty="0">
                <a:solidFill>
                  <a:schemeClr val="accent5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Mērķis</a:t>
            </a:r>
            <a:r>
              <a:rPr lang="lv-LV" dirty="0"/>
              <a:t> - noteikt atbilstošas pakalpojuma izmaksas kvalitatīvas būvspeciālistu pastāvīgās prakses uzraudzībai un kompetences novērtēšanai</a:t>
            </a:r>
          </a:p>
          <a:p>
            <a:pPr marL="0" indent="0" algn="just">
              <a:buNone/>
            </a:pPr>
            <a:endParaRPr lang="lv-LV" sz="2400" dirty="0"/>
          </a:p>
          <a:p>
            <a:pPr marL="0" indent="0" algn="just">
              <a:buNone/>
            </a:pPr>
            <a:r>
              <a:rPr lang="lv-LV" sz="2400" dirty="0"/>
              <a:t>Būvniecības jomā (inženierizpētes, projektēšanas, būvdarbu vadīšanas un būvuzraudzības specialitātēs) cenrādis ir saskaņots un tiek virzīts uz MK:</a:t>
            </a:r>
          </a:p>
          <a:p>
            <a:pPr lvl="1" algn="just"/>
            <a:r>
              <a:rPr lang="lv-LV" dirty="0"/>
              <a:t>Uzraudzība - </a:t>
            </a:r>
            <a:r>
              <a:rPr lang="lv-LV" b="1" dirty="0"/>
              <a:t>180 €/gadā;</a:t>
            </a:r>
          </a:p>
          <a:p>
            <a:pPr lvl="1" algn="just"/>
            <a:r>
              <a:rPr lang="lv-LV" dirty="0"/>
              <a:t>Atkārtota kompetences novērtēšana - </a:t>
            </a:r>
            <a:r>
              <a:rPr lang="lv-LV" b="1" dirty="0"/>
              <a:t>240 €/gadā</a:t>
            </a:r>
          </a:p>
          <a:p>
            <a:pPr algn="just"/>
            <a:endParaRPr lang="lv-LV" sz="2400" b="1" dirty="0"/>
          </a:p>
          <a:p>
            <a:pPr marL="0" indent="0" algn="just">
              <a:buNone/>
            </a:pPr>
            <a:endParaRPr lang="lv-LV" sz="2400" b="1" dirty="0"/>
          </a:p>
          <a:p>
            <a:pPr marL="0" indent="0" algn="just">
              <a:buNone/>
            </a:pPr>
            <a:r>
              <a:rPr lang="lv-LV" sz="2400" dirty="0"/>
              <a:t>Arhitektūras jomā notiek cenrāža izstrāde kopā ar LAS</a:t>
            </a:r>
          </a:p>
        </p:txBody>
      </p:sp>
    </p:spTree>
    <p:extLst>
      <p:ext uri="{BB962C8B-B14F-4D97-AF65-F5344CB8AC3E}">
        <p14:creationId xmlns:p14="http://schemas.microsoft.com/office/powerpoint/2010/main" val="2709998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500C-6316-45BB-A704-EB5E02D7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Darbs pie LBN modernizēšanas 2019.gadā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33202-0D31-474B-9656-C3228D074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lv-LV" sz="3100" b="1" dirty="0">
                <a:solidFill>
                  <a:schemeClr val="accent5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Mērķis</a:t>
            </a:r>
            <a:r>
              <a:rPr lang="lv-LV" sz="2400" dirty="0"/>
              <a:t> – </a:t>
            </a:r>
            <a:r>
              <a:rPr lang="lv-LV" dirty="0"/>
              <a:t>modernizēt tehniskās prasības atbilstoši jaunākām būvniecības tehnoloģijām, veidojot pāreju no detalizētām tehniskām prasībām uz sasniedzamām prasībām</a:t>
            </a:r>
          </a:p>
          <a:p>
            <a:pPr marL="0" indent="0" algn="just">
              <a:buNone/>
            </a:pPr>
            <a:endParaRPr lang="lv-LV" sz="2400" dirty="0"/>
          </a:p>
          <a:p>
            <a:pPr marL="0" indent="0" algn="just">
              <a:buNone/>
            </a:pPr>
            <a:r>
              <a:rPr lang="lv-LV" sz="2400" dirty="0"/>
              <a:t>Nozares ekspertu iesaiste jaunu LBN  pilnveidē: </a:t>
            </a:r>
          </a:p>
          <a:p>
            <a:pPr algn="just"/>
            <a:r>
              <a:rPr lang="lv-LV" sz="2400" dirty="0"/>
              <a:t>LBN 224-15 Meliorācijas sistēmas un hidrotehniskās būves</a:t>
            </a:r>
          </a:p>
          <a:p>
            <a:pPr algn="just"/>
            <a:r>
              <a:rPr lang="lv-LV" sz="2400" dirty="0"/>
              <a:t>LBN 005-15 Inženierizpētes noteikumi būvniecībā</a:t>
            </a:r>
          </a:p>
          <a:p>
            <a:pPr algn="just"/>
            <a:r>
              <a:rPr lang="lv-LV" sz="2400" dirty="0"/>
              <a:t>LBN 501-15 </a:t>
            </a:r>
            <a:r>
              <a:rPr lang="lv-LV" sz="2400" dirty="0" err="1"/>
              <a:t>Būvizmaksu</a:t>
            </a:r>
            <a:r>
              <a:rPr lang="lv-LV" sz="2400" dirty="0"/>
              <a:t> noteikšanas kārtība</a:t>
            </a:r>
          </a:p>
          <a:p>
            <a:pPr algn="just"/>
            <a:r>
              <a:rPr lang="lv-LV" sz="2400" dirty="0"/>
              <a:t>LBN 231-15 Dzīvojamo un publisko ēku apkure un ventilācija</a:t>
            </a:r>
          </a:p>
          <a:p>
            <a:pPr algn="just"/>
            <a:endParaRPr lang="lv-LV" sz="2400" dirty="0"/>
          </a:p>
          <a:p>
            <a:pPr marL="0" indent="0" algn="just">
              <a:buNone/>
            </a:pPr>
            <a:r>
              <a:rPr lang="lv-LV" sz="2400" dirty="0"/>
              <a:t>2018.gadā sagatavoto LBN virzīšana apstiprināšanai MK:</a:t>
            </a:r>
          </a:p>
          <a:p>
            <a:pPr algn="just"/>
            <a:r>
              <a:rPr lang="lv-LV" sz="2400" dirty="0"/>
              <a:t>LBN 002-15 Ēku norobežojošo konstrukciju siltumtehnika</a:t>
            </a:r>
          </a:p>
          <a:p>
            <a:pPr algn="just"/>
            <a:r>
              <a:rPr lang="lv-LV" sz="2400" dirty="0"/>
              <a:t>LBN 003-15 Būvklimatoloģija</a:t>
            </a:r>
          </a:p>
          <a:p>
            <a:pPr algn="just"/>
            <a:r>
              <a:rPr lang="lv-LV" sz="2400" dirty="0"/>
              <a:t>LBN būtiskajām prasībām būvēm (Dzīvojamās ēkas un Publiskās būves)</a:t>
            </a:r>
          </a:p>
          <a:p>
            <a:pPr algn="just"/>
            <a:endParaRPr lang="lv-LV" sz="2400" dirty="0"/>
          </a:p>
          <a:p>
            <a:pPr algn="just"/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610124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E6DF8-FFD4-4F52-9813-E638DECC6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1222" y="308681"/>
            <a:ext cx="9494482" cy="875715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Būvniecības </a:t>
            </a:r>
            <a:r>
              <a:rPr lang="lv-LV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digitalizācijas</a:t>
            </a:r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veicināšana (BIM ieviešana)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30B9420-920C-42AA-A21C-318F8F9564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15788"/>
              </p:ext>
            </p:extLst>
          </p:nvPr>
        </p:nvGraphicFramePr>
        <p:xfrm>
          <a:off x="920075" y="1766258"/>
          <a:ext cx="10515600" cy="3680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F1514560-45C5-412D-B9FB-06AA5D78AD42}"/>
              </a:ext>
            </a:extLst>
          </p:cNvPr>
          <p:cNvSpPr/>
          <p:nvPr/>
        </p:nvSpPr>
        <p:spPr>
          <a:xfrm>
            <a:off x="626301" y="5489027"/>
            <a:ext cx="1093522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2400" dirty="0"/>
              <a:t>Pieredzes apmaiņa Lielbritānijā </a:t>
            </a:r>
            <a:r>
              <a:rPr lang="lv-LV" sz="2400" b="1" dirty="0"/>
              <a:t>būvniecības nozarei</a:t>
            </a:r>
            <a:r>
              <a:rPr lang="lv-LV" sz="2400" dirty="0"/>
              <a:t>, </a:t>
            </a:r>
            <a:r>
              <a:rPr lang="lv-LV" sz="2400" b="1" dirty="0"/>
              <a:t>universitātēm</a:t>
            </a:r>
            <a:r>
              <a:rPr lang="lv-LV" sz="2400" dirty="0"/>
              <a:t> un </a:t>
            </a:r>
            <a:r>
              <a:rPr lang="lv-LV" sz="2400" b="1" dirty="0"/>
              <a:t>pasūtītājiem</a:t>
            </a:r>
            <a:endParaRPr lang="lv-LV" sz="24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sz="2400" dirty="0"/>
              <a:t>Līdz novembrim paredzēts izstrādāt </a:t>
            </a:r>
            <a:r>
              <a:rPr lang="lv-LV" sz="2400" b="1" dirty="0"/>
              <a:t>BIM ieviešanas ceļa karti</a:t>
            </a:r>
            <a:endParaRPr lang="lv-LV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3DA037-AED4-4A48-8158-F434F470E0A9}"/>
              </a:ext>
            </a:extLst>
          </p:cNvPr>
          <p:cNvSpPr/>
          <p:nvPr/>
        </p:nvSpPr>
        <p:spPr>
          <a:xfrm>
            <a:off x="756325" y="1345704"/>
            <a:ext cx="1007785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lv-LV" sz="2600" b="1" dirty="0">
                <a:solidFill>
                  <a:schemeClr val="accent5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Mērķi</a:t>
            </a:r>
          </a:p>
        </p:txBody>
      </p:sp>
    </p:spTree>
    <p:extLst>
      <p:ext uri="{BB962C8B-B14F-4D97-AF65-F5344CB8AC3E}">
        <p14:creationId xmlns:p14="http://schemas.microsoft.com/office/powerpoint/2010/main" val="35366078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9A564-0AE2-4C95-A4C4-6321F4F76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0707" y="18255"/>
            <a:ext cx="9027268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Priekšlikums - būvkomersantu klasifikācijas piemērošana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6414-18CC-45EB-A52D-29B9DE5CA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5495927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lv-LV" sz="3600" b="1" dirty="0">
                <a:solidFill>
                  <a:schemeClr val="accent5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Mērķis</a:t>
            </a:r>
            <a:r>
              <a:rPr lang="lv-LV" sz="3600" dirty="0"/>
              <a:t> – publiskā </a:t>
            </a:r>
            <a:r>
              <a:rPr lang="lv-LV" sz="3800" dirty="0"/>
              <a:t>finansējuma iepirkumos izveidot atklātu, skaidru sistēmu būvdarbu veicēju profesionālās pieredzes, finansiāli ekonomisko spēju un ilgtspējas novērtēšanai un piemērošanai būvdarbu iepirkumos</a:t>
            </a:r>
          </a:p>
          <a:p>
            <a:pPr marL="0" indent="0" algn="just">
              <a:buNone/>
            </a:pPr>
            <a:endParaRPr lang="lv-LV" sz="3800" dirty="0"/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  <a:p>
            <a:pPr marL="0" indent="0" algn="just">
              <a:buNone/>
            </a:pPr>
            <a:endParaRPr lang="lv-LV" dirty="0"/>
          </a:p>
          <a:p>
            <a:pPr algn="just"/>
            <a:endParaRPr lang="lv-LV" dirty="0"/>
          </a:p>
          <a:p>
            <a:pPr algn="just"/>
            <a:endParaRPr lang="lv-LV" dirty="0"/>
          </a:p>
          <a:p>
            <a:pPr algn="just"/>
            <a:endParaRPr lang="lv-LV" dirty="0"/>
          </a:p>
          <a:p>
            <a:pPr algn="just"/>
            <a:r>
              <a:rPr lang="lv-LV" sz="3300" dirty="0"/>
              <a:t>Būvuzņēmums var piedalīties būvdarbu iepirkumā, ja tā kvalifikācijas klase </a:t>
            </a:r>
            <a:r>
              <a:rPr lang="lv-LV" sz="3300" b="1" dirty="0"/>
              <a:t>nav zemāka </a:t>
            </a:r>
            <a:r>
              <a:rPr lang="lv-LV" sz="3300" dirty="0"/>
              <a:t>par pasūtītāja pieprasīto būvkomersanta kvalifikācijas klasi</a:t>
            </a:r>
          </a:p>
          <a:p>
            <a:pPr algn="just"/>
            <a:r>
              <a:rPr lang="lv-LV" sz="3300" dirty="0"/>
              <a:t>Atsakāmies no kritērija - apgrozāmo līdzekļu attiecība pret īstermiņa parādiem jeb uzņēmuma likviditātes rādītājs (</a:t>
            </a:r>
            <a:r>
              <a:rPr lang="lv-LV" sz="3300" i="1" dirty="0"/>
              <a:t>tiesas lēmums</a:t>
            </a:r>
            <a:r>
              <a:rPr lang="lv-LV" sz="3300" dirty="0"/>
              <a:t>)</a:t>
            </a:r>
          </a:p>
          <a:p>
            <a:pPr algn="just">
              <a:spcBef>
                <a:spcPts val="1800"/>
              </a:spcBef>
            </a:pPr>
            <a:r>
              <a:rPr lang="lv-LV" sz="3300" dirty="0"/>
              <a:t>Klasifikācijas piemērošana publiskos iepirkumos no 2021.gadā</a:t>
            </a:r>
          </a:p>
          <a:p>
            <a:endParaRPr lang="lv-LV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96D4749-21D4-4009-B418-21F9EC0403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107801"/>
              </p:ext>
            </p:extLst>
          </p:nvPr>
        </p:nvGraphicFramePr>
        <p:xfrm>
          <a:off x="4768716" y="2468226"/>
          <a:ext cx="7053633" cy="26822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434943">
                  <a:extLst>
                    <a:ext uri="{9D8B030D-6E8A-4147-A177-3AD203B41FA5}">
                      <a16:colId xmlns:a16="http://schemas.microsoft.com/office/drawing/2014/main" val="4122537683"/>
                    </a:ext>
                  </a:extLst>
                </a:gridCol>
                <a:gridCol w="3618690">
                  <a:extLst>
                    <a:ext uri="{9D8B030D-6E8A-4147-A177-3AD203B41FA5}">
                      <a16:colId xmlns:a16="http://schemas.microsoft.com/office/drawing/2014/main" val="27229868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Paredzamā būvdarbu līgumcena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Augstākā klase, kuru pasūtītājs var pieprasīt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072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Virs 7 500 001 euro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Bez ierobežojumiem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1394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2 500 001 – 7 500 000 euro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2. klase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826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500 001 – 2 500 000 euro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3. klase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362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37 501 – 500 000 euro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4. klase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5912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Līdz 37 500 euro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5. klase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607761"/>
                  </a:ext>
                </a:extLst>
              </a:tr>
            </a:tbl>
          </a:graphicData>
        </a:graphic>
      </p:graphicFrame>
      <p:sp>
        <p:nvSpPr>
          <p:cNvPr id="6" name="Arrow: Pentagon 5">
            <a:extLst>
              <a:ext uri="{FF2B5EF4-FFF2-40B4-BE49-F238E27FC236}">
                <a16:creationId xmlns:a16="http://schemas.microsoft.com/office/drawing/2014/main" id="{B98C9A5A-79E1-4858-8CA9-E8FC3423EF39}"/>
              </a:ext>
            </a:extLst>
          </p:cNvPr>
          <p:cNvSpPr/>
          <p:nvPr/>
        </p:nvSpPr>
        <p:spPr>
          <a:xfrm>
            <a:off x="838200" y="2468226"/>
            <a:ext cx="3930516" cy="2682240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lv-LV" sz="2400" dirty="0">
                <a:solidFill>
                  <a:schemeClr val="tx1"/>
                </a:solidFill>
              </a:rPr>
              <a:t>Pasūtītājs pieprasa būvkomersanta klasi ģenerāluzņēmējam atbilstoši paredzamajai būvdarbu līgumcenas vērtībai</a:t>
            </a:r>
          </a:p>
        </p:txBody>
      </p:sp>
    </p:spTree>
    <p:extLst>
      <p:ext uri="{BB962C8B-B14F-4D97-AF65-F5344CB8AC3E}">
        <p14:creationId xmlns:p14="http://schemas.microsoft.com/office/powerpoint/2010/main" val="2830223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B500C-6316-45BB-A704-EB5E02D7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748" y="365125"/>
            <a:ext cx="9550052" cy="1325563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Priekšlikums jaunu ēku nodošanai ekspluatācijā procesa pilnveidei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33202-0D31-474B-9656-C3228D074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600" b="1" dirty="0">
                <a:solidFill>
                  <a:schemeClr val="accent5">
                    <a:lumMod val="75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Mērķis</a:t>
            </a:r>
            <a:r>
              <a:rPr lang="lv-LV" dirty="0"/>
              <a:t> – pārlikt fokusu no dokumentu pārbaudes uz būvdarbu kvalitāti, tādējādi apliecinot veikto darbu augsto kvalitāti un savlaicīgi identificējot  montāžas defektus</a:t>
            </a:r>
          </a:p>
          <a:p>
            <a:pPr marL="0" indent="0" algn="just">
              <a:buNone/>
            </a:pPr>
            <a:endParaRPr lang="lv-LV" sz="2400" dirty="0"/>
          </a:p>
          <a:p>
            <a:pPr algn="just"/>
            <a:r>
              <a:rPr lang="lv-LV" sz="2400" dirty="0"/>
              <a:t>Ieviest obligātas ēkas </a:t>
            </a:r>
            <a:r>
              <a:rPr lang="lv-LV" sz="2400" dirty="0" err="1"/>
              <a:t>gaiscaurlaidības</a:t>
            </a:r>
            <a:r>
              <a:rPr lang="lv-LV" sz="2400" dirty="0"/>
              <a:t> pārbaudes (</a:t>
            </a:r>
            <a:r>
              <a:rPr lang="lv-LV" sz="2400" dirty="0" err="1"/>
              <a:t>BlowerDoor</a:t>
            </a:r>
            <a:r>
              <a:rPr lang="lv-LV" sz="2400" dirty="0"/>
              <a:t> tests)</a:t>
            </a:r>
          </a:p>
          <a:p>
            <a:pPr algn="just"/>
            <a:r>
              <a:rPr lang="lv-LV" sz="2400" dirty="0"/>
              <a:t>Ieviest obligātas skaņas izolācijas pārbaudes publiskām un dzīvojamām ēkām</a:t>
            </a:r>
          </a:p>
          <a:p>
            <a:pPr algn="just"/>
            <a:r>
              <a:rPr lang="lv-LV" sz="2400" dirty="0"/>
              <a:t>Ieviest </a:t>
            </a:r>
            <a:r>
              <a:rPr lang="lv-LV" sz="2400" dirty="0" err="1"/>
              <a:t>pašdeklarēšanas</a:t>
            </a:r>
            <a:r>
              <a:rPr lang="lv-LV" sz="2400" dirty="0"/>
              <a:t> procesu BIS, atsakoties no fiziskām pārbaudēm uz vietas (</a:t>
            </a:r>
            <a:r>
              <a:rPr lang="lv-LV" sz="2400" i="1" dirty="0"/>
              <a:t>automatizēta segto darbu, nozīmīgo konstrukciju, iestāžu atzinumu un pārbaudes protokolu esamības un satura pārbaude</a:t>
            </a:r>
            <a:r>
              <a:rPr lang="lv-LV" sz="2400" dirty="0"/>
              <a:t>)</a:t>
            </a:r>
          </a:p>
          <a:p>
            <a:pPr algn="just"/>
            <a:endParaRPr lang="lv-LV" sz="2400" dirty="0"/>
          </a:p>
          <a:p>
            <a:pPr algn="just"/>
            <a:endParaRPr lang="lv-LV" sz="2400" dirty="0"/>
          </a:p>
          <a:p>
            <a:pPr algn="just"/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666235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FB2E-B8D2-483E-A0C6-629519F4F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4872"/>
            <a:ext cx="9144000" cy="1080799"/>
          </a:xfrm>
        </p:spPr>
        <p:txBody>
          <a:bodyPr/>
          <a:lstStyle/>
          <a:p>
            <a:r>
              <a:rPr lang="lv-LV" altLang="lv-LV" dirty="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61D13-B959-4C6F-8DF7-19CA5DDFA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8110"/>
            <a:ext cx="9144000" cy="165576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b="1" dirty="0">
                <a:cs typeface="Arial" pitchFamily="34" charset="0"/>
              </a:rPr>
              <a:t>Ekonomikas ministrija</a:t>
            </a: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Adrese: Brīvības 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Tālrunis: +371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+371 6 7280 882</a:t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  <a:hlinkClick r:id="rId2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Mājaslapa: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  <a:hlinkClick r:id="rId3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4"/>
              </a:rPr>
              <a:t>http://www.youtube.com/ekonomikasministrija</a:t>
            </a:r>
            <a:endParaRPr lang="lv-LV" altLang="lv-LV" u="sng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Facebook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en-AU" dirty="0"/>
              <a:t> </a:t>
            </a:r>
            <a:r>
              <a:rPr lang="en-AU" dirty="0">
                <a:hlinkClick r:id="rId5"/>
              </a:rPr>
              <a:t>http:/</a:t>
            </a:r>
            <a:r>
              <a:rPr lang="lv-LV" dirty="0">
                <a:hlinkClick r:id="rId5"/>
              </a:rPr>
              <a:t>/</a:t>
            </a:r>
            <a:r>
              <a:rPr lang="en-AU" u="sng" dirty="0">
                <a:hlinkClick r:id="rId5"/>
              </a:rPr>
              <a:t>www.facebook.com/atbalstsuznemejiem</a:t>
            </a:r>
            <a:r>
              <a:rPr lang="lv-LV" u="sng" dirty="0"/>
              <a:t> 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9101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555</Words>
  <Application>Microsoft Office PowerPoint</Application>
  <PresentationFormat>Widescreen</PresentationFormat>
  <Paragraphs>93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Verdana</vt:lpstr>
      <vt:lpstr>Wingdings</vt:lpstr>
      <vt:lpstr>Office Theme</vt:lpstr>
      <vt:lpstr>Aktualitātes normatīvā regulējuma izstrādē</vt:lpstr>
      <vt:lpstr>Prioritātes 2019.gadā</vt:lpstr>
      <vt:lpstr>Izmaiņas būvkomersantu nodevā</vt:lpstr>
      <vt:lpstr>Būvspeciālistu uzraudzības cenrāži</vt:lpstr>
      <vt:lpstr>Darbs pie LBN modernizēšanas 2019.gadā</vt:lpstr>
      <vt:lpstr>Būvniecības digitalizācijas veicināšana (BIM ieviešana)</vt:lpstr>
      <vt:lpstr>Priekšlikums - būvkomersantu klasifikācijas piemērošana</vt:lpstr>
      <vt:lpstr>Priekšlikums jaunu ēku nodošanai ekspluatācijā procesa pilnveidei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Būvkomersantu klasifikācijas izmaiņas un piemērošana</dc:title>
  <dc:creator>Gusts Sproģis</dc:creator>
  <cp:lastModifiedBy>Edmunds Valantis</cp:lastModifiedBy>
  <cp:revision>137</cp:revision>
  <cp:lastPrinted>2018-07-23T07:28:59Z</cp:lastPrinted>
  <dcterms:created xsi:type="dcterms:W3CDTF">2018-07-17T10:55:13Z</dcterms:created>
  <dcterms:modified xsi:type="dcterms:W3CDTF">2019-02-15T10:26:07Z</dcterms:modified>
</cp:coreProperties>
</file>