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9" r:id="rId6"/>
    <p:sldId id="266" r:id="rId7"/>
    <p:sldId id="258" r:id="rId8"/>
    <p:sldId id="260" r:id="rId9"/>
    <p:sldId id="267" r:id="rId10"/>
    <p:sldId id="261" r:id="rId11"/>
    <p:sldId id="263" r:id="rId12"/>
    <p:sldId id="265" r:id="rId13"/>
  </p:sldIdLst>
  <p:sldSz cx="12192000" cy="6858000"/>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7A3290-3FDC-4C1B-9B69-F381683C8375}" v="23" dt="2019-02-21T11:09:46.6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6" d="100"/>
          <a:sy n="56" d="100"/>
        </p:scale>
        <p:origin x="730"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D9EB13-EF99-44B1-9F0A-1721A065A77B}"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499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9EB13-EF99-44B1-9F0A-1721A065A77B}"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626669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9EB13-EF99-44B1-9F0A-1721A065A77B}"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3184166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9EB13-EF99-44B1-9F0A-1721A065A77B}"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2791696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BD9EB13-EF99-44B1-9F0A-1721A065A77B}"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8280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BD9EB13-EF99-44B1-9F0A-1721A065A77B}"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350748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D9EB13-EF99-44B1-9F0A-1721A065A77B}" type="datetimeFigureOut">
              <a:rPr lang="en-US" smtClean="0"/>
              <a:t>2/22/2019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4055977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D9EB13-EF99-44B1-9F0A-1721A065A77B}" type="datetimeFigureOut">
              <a:rPr lang="en-US" smtClean="0"/>
              <a:t>2/22/2019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1420531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BD9EB13-EF99-44B1-9F0A-1721A065A77B}" type="datetimeFigureOut">
              <a:rPr lang="en-US" smtClean="0"/>
              <a:t>2/22/2019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3751392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BD9EB13-EF99-44B1-9F0A-1721A065A77B}" type="datetimeFigureOut">
              <a:rPr lang="en-US" smtClean="0"/>
              <a:t>2/22/2019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365A307-304F-4CAF-9F08-F8F8C4E66D06}" type="slidenum">
              <a:rPr lang="en-US" smtClean="0"/>
              <a:t>‹#›</a:t>
            </a:fld>
            <a:endParaRPr lang="en-US"/>
          </a:p>
        </p:txBody>
      </p:sp>
    </p:spTree>
    <p:extLst>
      <p:ext uri="{BB962C8B-B14F-4D97-AF65-F5344CB8AC3E}">
        <p14:creationId xmlns:p14="http://schemas.microsoft.com/office/powerpoint/2010/main" val="588107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BD9EB13-EF99-44B1-9F0A-1721A065A77B}"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208919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BD9EB13-EF99-44B1-9F0A-1721A065A77B}" type="datetimeFigureOut">
              <a:rPr lang="en-US" smtClean="0"/>
              <a:t>2/22/2019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365A307-304F-4CAF-9F08-F8F8C4E66D06}"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30881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967BD-C4EF-4EDB-A746-541C9627B3BB}"/>
              </a:ext>
            </a:extLst>
          </p:cNvPr>
          <p:cNvSpPr>
            <a:spLocks noGrp="1"/>
          </p:cNvSpPr>
          <p:nvPr>
            <p:ph type="ctrTitle"/>
          </p:nvPr>
        </p:nvSpPr>
        <p:spPr>
          <a:xfrm>
            <a:off x="748232" y="889953"/>
            <a:ext cx="10762211" cy="3566160"/>
          </a:xfrm>
        </p:spPr>
        <p:txBody>
          <a:bodyPr>
            <a:normAutofit/>
          </a:bodyPr>
          <a:lstStyle/>
          <a:p>
            <a:pPr algn="ctr"/>
            <a:r>
              <a:rPr lang="lv-LV" sz="5400" b="1" cap="all" dirty="0"/>
              <a:t>P</a:t>
            </a:r>
            <a:r>
              <a:rPr lang="lv-LV" sz="5400" b="1" dirty="0"/>
              <a:t>rioritārie uzdevumi 2019.gadam</a:t>
            </a:r>
            <a:endParaRPr lang="en-US" sz="5400" dirty="0"/>
          </a:p>
        </p:txBody>
      </p:sp>
      <p:sp>
        <p:nvSpPr>
          <p:cNvPr id="4" name="Subtitle 2">
            <a:extLst>
              <a:ext uri="{FF2B5EF4-FFF2-40B4-BE49-F238E27FC236}">
                <a16:creationId xmlns:a16="http://schemas.microsoft.com/office/drawing/2014/main" id="{970359C3-333E-401E-8D62-59B4599F017F}"/>
              </a:ext>
            </a:extLst>
          </p:cNvPr>
          <p:cNvSpPr>
            <a:spLocks noGrp="1"/>
          </p:cNvSpPr>
          <p:nvPr>
            <p:ph type="subTitle" idx="1"/>
          </p:nvPr>
        </p:nvSpPr>
        <p:spPr>
          <a:xfrm>
            <a:off x="1100138" y="4456113"/>
            <a:ext cx="10058400" cy="1143000"/>
          </a:xfrm>
        </p:spPr>
        <p:txBody>
          <a:bodyPr/>
          <a:lstStyle/>
          <a:p>
            <a:pPr algn="r"/>
            <a:r>
              <a:rPr lang="lv-LV" dirty="0"/>
              <a:t>Baiba Fromane</a:t>
            </a:r>
            <a:endParaRPr lang="en-US" dirty="0"/>
          </a:p>
        </p:txBody>
      </p:sp>
    </p:spTree>
    <p:extLst>
      <p:ext uri="{BB962C8B-B14F-4D97-AF65-F5344CB8AC3E}">
        <p14:creationId xmlns:p14="http://schemas.microsoft.com/office/powerpoint/2010/main" val="4059686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3A14A-DA60-4B3C-972C-4780BDA5C63C}"/>
              </a:ext>
            </a:extLst>
          </p:cNvPr>
          <p:cNvSpPr txBox="1">
            <a:spLocks/>
          </p:cNvSpPr>
          <p:nvPr/>
        </p:nvSpPr>
        <p:spPr>
          <a:xfrm>
            <a:off x="838199" y="789325"/>
            <a:ext cx="10187609" cy="867197"/>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1.prioritāte</a:t>
            </a:r>
            <a:endParaRPr lang="en-US" b="1" dirty="0"/>
          </a:p>
        </p:txBody>
      </p:sp>
      <p:sp>
        <p:nvSpPr>
          <p:cNvPr id="3" name="Content Placeholder 2">
            <a:extLst>
              <a:ext uri="{FF2B5EF4-FFF2-40B4-BE49-F238E27FC236}">
                <a16:creationId xmlns:a16="http://schemas.microsoft.com/office/drawing/2014/main" id="{9DDCF727-8299-4814-BECB-FD0FB0C957DC}"/>
              </a:ext>
            </a:extLst>
          </p:cNvPr>
          <p:cNvSpPr txBox="1">
            <a:spLocks/>
          </p:cNvSpPr>
          <p:nvPr/>
        </p:nvSpPr>
        <p:spPr>
          <a:xfrm>
            <a:off x="838200" y="1825625"/>
            <a:ext cx="10515600" cy="4243050"/>
          </a:xfrm>
          <a:prstGeom prst="rect">
            <a:avLst/>
          </a:prstGeom>
        </p:spPr>
        <p:txBody>
          <a:bodyPr>
            <a:normAutofit fontScale="925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84138" indent="-84138"/>
            <a:r>
              <a:rPr lang="lv-LV" sz="2800" b="1" dirty="0"/>
              <a:t>Noteikt skaidru būvniecības procesu dalībnieku atbildības sadalījumu Būvniecības likumā un izstrādāt jaunu visu risku apdrošināšanas likumu</a:t>
            </a:r>
          </a:p>
          <a:p>
            <a:pPr marL="457200" lvl="1" indent="-457200" algn="just">
              <a:buFont typeface="Arial" panose="020B0604020202020204" pitchFamily="34" charset="0"/>
              <a:buChar char="•"/>
            </a:pPr>
            <a:r>
              <a:rPr lang="lv-LV" sz="2800" i="1" dirty="0"/>
              <a:t>Jāizstrādā Grozījumi Būvniecības likumā, nosakot skaidru atbildības sadalījums starp būvniecības dalībniekiem. Savukārt, gadījumos, kad nodarīts kaitējums trešajām personām, -  skaidrs zaudējumu piedzīšanas mehānisms.</a:t>
            </a:r>
            <a:endParaRPr lang="lv-LV" sz="2800" b="1" dirty="0"/>
          </a:p>
          <a:p>
            <a:pPr marL="457200" lvl="1" indent="-457200" algn="just">
              <a:buFont typeface="Arial" panose="020B0604020202020204" pitchFamily="34" charset="0"/>
              <a:buChar char="•"/>
            </a:pPr>
            <a:r>
              <a:rPr lang="lv-LV" sz="2800" i="1" dirty="0"/>
              <a:t>Jauns būvniecības nozarei specifisks likums, nosakot efektīvu visu risku apdrošināšanas sistēma pēc OCTA principa, kas uzkrāj un ņem vērā apdrošināmā pieredzi, kā arī paredz efektīvu mehānismu trešo personu zaudējumu vai citu būvniecības procesā radīto zaudējumu izmaksai.</a:t>
            </a:r>
          </a:p>
          <a:p>
            <a:endParaRPr lang="lv-LV" sz="2800" b="1" dirty="0"/>
          </a:p>
          <a:p>
            <a:endParaRPr lang="en-US" sz="2800" dirty="0"/>
          </a:p>
        </p:txBody>
      </p:sp>
    </p:spTree>
    <p:extLst>
      <p:ext uri="{BB962C8B-B14F-4D97-AF65-F5344CB8AC3E}">
        <p14:creationId xmlns:p14="http://schemas.microsoft.com/office/powerpoint/2010/main" val="749993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3A14A-DA60-4B3C-972C-4780BDA5C63C}"/>
              </a:ext>
            </a:extLst>
          </p:cNvPr>
          <p:cNvSpPr txBox="1">
            <a:spLocks/>
          </p:cNvSpPr>
          <p:nvPr/>
        </p:nvSpPr>
        <p:spPr>
          <a:xfrm>
            <a:off x="838199" y="789325"/>
            <a:ext cx="10187609" cy="867197"/>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2.prioritāte</a:t>
            </a:r>
            <a:endParaRPr lang="en-US" b="1" dirty="0"/>
          </a:p>
        </p:txBody>
      </p:sp>
      <p:sp>
        <p:nvSpPr>
          <p:cNvPr id="3" name="Content Placeholder 2">
            <a:extLst>
              <a:ext uri="{FF2B5EF4-FFF2-40B4-BE49-F238E27FC236}">
                <a16:creationId xmlns:a16="http://schemas.microsoft.com/office/drawing/2014/main" id="{9DDCF727-8299-4814-BECB-FD0FB0C957DC}"/>
              </a:ext>
            </a:extLst>
          </p:cNvPr>
          <p:cNvSpPr txBox="1">
            <a:spLocks/>
          </p:cNvSpPr>
          <p:nvPr/>
        </p:nvSpPr>
        <p:spPr>
          <a:xfrm>
            <a:off x="838200" y="1825625"/>
            <a:ext cx="10515600" cy="4243050"/>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84138" lvl="1" indent="0" algn="just">
              <a:buNone/>
            </a:pPr>
            <a:r>
              <a:rPr lang="lv-LV" sz="2800" b="1" dirty="0"/>
              <a:t>Būvniecības procesa sakārtošana </a:t>
            </a:r>
          </a:p>
          <a:p>
            <a:pPr marL="84138" lvl="1" indent="0" algn="just">
              <a:buNone/>
            </a:pPr>
            <a:endParaRPr lang="lv-LV" sz="2800" b="1" dirty="0"/>
          </a:p>
          <a:p>
            <a:pPr marL="541338" lvl="1" indent="-457200" algn="just">
              <a:buFont typeface="Arial" panose="020B0604020202020204" pitchFamily="34" charset="0"/>
              <a:buChar char="•"/>
            </a:pPr>
            <a:r>
              <a:rPr lang="lv-LV" sz="2800" dirty="0"/>
              <a:t>būvvaldē iesniedzamais projekta apjoms, projektēšanas stadijas u.c.</a:t>
            </a:r>
          </a:p>
          <a:p>
            <a:pPr marL="541338" lvl="1" indent="-457200" algn="just">
              <a:buFont typeface="Arial" panose="020B0604020202020204" pitchFamily="34" charset="0"/>
              <a:buChar char="•"/>
            </a:pPr>
            <a:endParaRPr lang="lv-LV" sz="2800" b="1" dirty="0"/>
          </a:p>
          <a:p>
            <a:pPr marL="541338" lvl="1" indent="-457200" algn="just">
              <a:buFont typeface="Arial" panose="020B0604020202020204" pitchFamily="34" charset="0"/>
              <a:buChar char="•"/>
            </a:pPr>
            <a:r>
              <a:rPr lang="lv-LV" sz="2800" b="1" dirty="0"/>
              <a:t> </a:t>
            </a:r>
            <a:r>
              <a:rPr lang="lv-LV" sz="2800" dirty="0"/>
              <a:t>Valstij jāpārskata būvprojektu saskaņošanas process, iesniedzamie dokumenti, lēmumu pieņemšanas termiņi, kā arī jāievieš “klusēšanas – piekrišanas” princips, lai vienkāršotu un saīsinātu būvprojektu saskaņošanas laiku.</a:t>
            </a:r>
            <a:endParaRPr lang="en-US" sz="2800" dirty="0"/>
          </a:p>
          <a:p>
            <a:endParaRPr lang="lv-LV" sz="2800" b="1" dirty="0"/>
          </a:p>
          <a:p>
            <a:endParaRPr lang="en-US" sz="2800" dirty="0"/>
          </a:p>
        </p:txBody>
      </p:sp>
    </p:spTree>
    <p:extLst>
      <p:ext uri="{BB962C8B-B14F-4D97-AF65-F5344CB8AC3E}">
        <p14:creationId xmlns:p14="http://schemas.microsoft.com/office/powerpoint/2010/main" val="1112264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1E136-463D-4DF6-8767-F02DCE4203E1}"/>
              </a:ext>
            </a:extLst>
          </p:cNvPr>
          <p:cNvSpPr txBox="1">
            <a:spLocks/>
          </p:cNvSpPr>
          <p:nvPr/>
        </p:nvSpPr>
        <p:spPr>
          <a:xfrm>
            <a:off x="838200" y="857185"/>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3.prioritāte</a:t>
            </a:r>
            <a:endParaRPr lang="en-US" b="1" dirty="0"/>
          </a:p>
        </p:txBody>
      </p:sp>
      <p:sp>
        <p:nvSpPr>
          <p:cNvPr id="3" name="Content Placeholder 2">
            <a:extLst>
              <a:ext uri="{FF2B5EF4-FFF2-40B4-BE49-F238E27FC236}">
                <a16:creationId xmlns:a16="http://schemas.microsoft.com/office/drawing/2014/main" id="{78ED83DE-FD02-4E9F-8AC4-A97C7F058681}"/>
              </a:ext>
            </a:extLst>
          </p:cNvPr>
          <p:cNvSpPr txBox="1">
            <a:spLocks/>
          </p:cNvSpPr>
          <p:nvPr/>
        </p:nvSpPr>
        <p:spPr>
          <a:xfrm>
            <a:off x="838200" y="1643270"/>
            <a:ext cx="10956636" cy="4678017"/>
          </a:xfrm>
          <a:prstGeom prst="rect">
            <a:avLst/>
          </a:prstGeom>
        </p:spPr>
        <p:txBody>
          <a:bodyPr>
            <a:normAutofit fontScale="70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90488" indent="-6350"/>
            <a:r>
              <a:rPr lang="lv-LV" sz="4000" b="1" dirty="0"/>
              <a:t>Ieviest vienotu praksi publiskajos būvniecības iepirkumos</a:t>
            </a:r>
          </a:p>
          <a:p>
            <a:pPr marL="90488" indent="-6350"/>
            <a:endParaRPr lang="lv-LV" sz="4000" b="1" dirty="0"/>
          </a:p>
          <a:p>
            <a:pPr marL="655638" lvl="1" indent="-571500">
              <a:buFont typeface="Arial" panose="020B0604020202020204" pitchFamily="34" charset="0"/>
              <a:buChar char="•"/>
            </a:pPr>
            <a:r>
              <a:rPr lang="lv-LV" sz="4000" i="1" dirty="0"/>
              <a:t>jāievieš tipveida līgumu noteikumi pēc FIDIC parauga</a:t>
            </a:r>
            <a:r>
              <a:rPr lang="lv-LV" sz="4000" b="1" i="1" dirty="0"/>
              <a:t> </a:t>
            </a:r>
            <a:r>
              <a:rPr lang="lv-LV" sz="4000" i="1" dirty="0"/>
              <a:t>kā obligāti publiskajos būvdarbu iepirkumos</a:t>
            </a:r>
          </a:p>
          <a:p>
            <a:pPr marL="655638" lvl="1" indent="-571500">
              <a:buFont typeface="Arial" panose="020B0604020202020204" pitchFamily="34" charset="0"/>
              <a:buChar char="•"/>
            </a:pPr>
            <a:endParaRPr lang="lv-LV" sz="4000" i="1" dirty="0"/>
          </a:p>
          <a:p>
            <a:pPr marL="655638" lvl="1" indent="-571500">
              <a:buFont typeface="Arial" panose="020B0604020202020204" pitchFamily="34" charset="0"/>
              <a:buChar char="•"/>
            </a:pPr>
            <a:r>
              <a:rPr lang="lv-LV" sz="4000" i="1" dirty="0"/>
              <a:t>jāievieš vienota, līdzsvarota prakse pasūtītāju prasībās pēc dažādu veida nodrošinājumiem (bankas garantijas, apdrošināšana, depozīts), izvērtējot radītās izmaksas</a:t>
            </a:r>
          </a:p>
          <a:p>
            <a:pPr marL="655638" lvl="1" indent="-571500">
              <a:buFont typeface="Arial" panose="020B0604020202020204" pitchFamily="34" charset="0"/>
              <a:buChar char="•"/>
            </a:pPr>
            <a:endParaRPr lang="lv-LV" sz="4000" i="1" dirty="0"/>
          </a:p>
          <a:p>
            <a:pPr marL="655638" lvl="1" indent="-571500">
              <a:buFont typeface="Arial" panose="020B0604020202020204" pitchFamily="34" charset="0"/>
              <a:buChar char="•"/>
            </a:pPr>
            <a:r>
              <a:rPr lang="lv-LV" sz="4000" i="1" dirty="0"/>
              <a:t>Saimnieciskākā izdevīguma princips</a:t>
            </a:r>
          </a:p>
          <a:p>
            <a:pPr marL="90488" lvl="1" indent="-6350">
              <a:buFont typeface="Calibri" pitchFamily="34" charset="0"/>
              <a:buNone/>
            </a:pPr>
            <a:endParaRPr lang="lv-LV" sz="2800" i="1" dirty="0"/>
          </a:p>
          <a:p>
            <a:pPr marL="90488" indent="-6350"/>
            <a:r>
              <a:rPr lang="lv-LV" sz="3200" i="1" dirty="0"/>
              <a:t> </a:t>
            </a:r>
            <a:endParaRPr lang="lv-LV" sz="3200" b="1" i="1" dirty="0"/>
          </a:p>
        </p:txBody>
      </p:sp>
    </p:spTree>
    <p:extLst>
      <p:ext uri="{BB962C8B-B14F-4D97-AF65-F5344CB8AC3E}">
        <p14:creationId xmlns:p14="http://schemas.microsoft.com/office/powerpoint/2010/main" val="714208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BECA5-E929-424B-B6CE-B01D1EA31B2E}"/>
              </a:ext>
            </a:extLst>
          </p:cNvPr>
          <p:cNvSpPr txBox="1">
            <a:spLocks/>
          </p:cNvSpPr>
          <p:nvPr/>
        </p:nvSpPr>
        <p:spPr>
          <a:xfrm>
            <a:off x="747418" y="977260"/>
            <a:ext cx="10515600" cy="848366"/>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4.prioritāte</a:t>
            </a:r>
            <a:endParaRPr lang="en-US" b="1" dirty="0"/>
          </a:p>
        </p:txBody>
      </p:sp>
      <p:sp>
        <p:nvSpPr>
          <p:cNvPr id="3" name="Content Placeholder 2">
            <a:extLst>
              <a:ext uri="{FF2B5EF4-FFF2-40B4-BE49-F238E27FC236}">
                <a16:creationId xmlns:a16="http://schemas.microsoft.com/office/drawing/2014/main" id="{61C87B8E-017A-45A8-B91C-194374353F94}"/>
              </a:ext>
            </a:extLst>
          </p:cNvPr>
          <p:cNvSpPr txBox="1">
            <a:spLocks/>
          </p:cNvSpPr>
          <p:nvPr/>
        </p:nvSpPr>
        <p:spPr>
          <a:xfrm>
            <a:off x="838200" y="1825625"/>
            <a:ext cx="10515600" cy="4243050"/>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84138" indent="0">
              <a:buNone/>
            </a:pPr>
            <a:r>
              <a:rPr lang="lv-LV" sz="2800" b="1" dirty="0"/>
              <a:t>Izstrādāt stratēģisku valdības plānu lielāko objektu būvniecībai,  t.sk. </a:t>
            </a:r>
            <a:r>
              <a:rPr lang="lv-LV" sz="2800" b="1" i="1" dirty="0" err="1"/>
              <a:t>rail</a:t>
            </a:r>
            <a:r>
              <a:rPr lang="lv-LV" sz="2800" b="1" i="1" dirty="0"/>
              <a:t> </a:t>
            </a:r>
            <a:r>
              <a:rPr lang="lv-LV" sz="2800" b="1" i="1" dirty="0" err="1"/>
              <a:t>baltica</a:t>
            </a:r>
            <a:r>
              <a:rPr lang="lv-LV" sz="2800" b="1" dirty="0"/>
              <a:t> īstenošanai, kā arī ilgtermiņa redzējumu infrastruktūras uzturēšanai </a:t>
            </a:r>
          </a:p>
          <a:p>
            <a:pPr marL="84138" lvl="1" indent="0"/>
            <a:endParaRPr lang="lv-LV" sz="2800" dirty="0"/>
          </a:p>
          <a:p>
            <a:pPr marL="541338" lvl="1" indent="-457200">
              <a:buFont typeface="Arial" panose="020B0604020202020204" pitchFamily="34" charset="0"/>
              <a:buChar char="•"/>
            </a:pPr>
            <a:r>
              <a:rPr lang="lv-LV" sz="2800" dirty="0"/>
              <a:t>Efektīva, vienmērīga ES fondu apguve un nākamā plānošanas posma izstrāde </a:t>
            </a:r>
            <a:endParaRPr lang="en-US" sz="2800" dirty="0"/>
          </a:p>
          <a:p>
            <a:pPr marL="541338" lvl="1" indent="-457200">
              <a:buFont typeface="Arial" panose="020B0604020202020204" pitchFamily="34" charset="0"/>
              <a:buChar char="•"/>
            </a:pPr>
            <a:r>
              <a:rPr lang="lv-LV" sz="2800" dirty="0"/>
              <a:t>Prognozējamas investīcijas infrastruktūras attīstībā</a:t>
            </a:r>
            <a:endParaRPr lang="en-US" sz="2800" dirty="0"/>
          </a:p>
          <a:p>
            <a:pPr marL="541338" lvl="1" indent="-457200">
              <a:buFont typeface="Arial" panose="020B0604020202020204" pitchFamily="34" charset="0"/>
              <a:buChar char="•"/>
            </a:pPr>
            <a:r>
              <a:rPr lang="lv-LV" sz="2800" dirty="0"/>
              <a:t>Atbalsts </a:t>
            </a:r>
            <a:r>
              <a:rPr lang="lv-LV" sz="2800" dirty="0" err="1"/>
              <a:t>digitalizācijai</a:t>
            </a:r>
            <a:r>
              <a:rPr lang="lv-LV" sz="2800" dirty="0"/>
              <a:t> un vienmērīgai BIM ieviešanai</a:t>
            </a:r>
            <a:endParaRPr lang="en-US" sz="2800" dirty="0"/>
          </a:p>
          <a:p>
            <a:pPr marL="1143000" lvl="1" indent="-457200"/>
            <a:endParaRPr lang="lv-LV" sz="2800" i="1" dirty="0"/>
          </a:p>
          <a:p>
            <a:pPr lvl="1" indent="0">
              <a:buFont typeface="Calibri" pitchFamily="34" charset="0"/>
              <a:buNone/>
            </a:pPr>
            <a:endParaRPr lang="lv-LV" sz="3200" i="1" dirty="0"/>
          </a:p>
          <a:p>
            <a:pPr marL="0" indent="0">
              <a:buNone/>
            </a:pPr>
            <a:endParaRPr lang="lv-LV" sz="2600" b="1" i="1" dirty="0"/>
          </a:p>
        </p:txBody>
      </p:sp>
    </p:spTree>
    <p:extLst>
      <p:ext uri="{BB962C8B-B14F-4D97-AF65-F5344CB8AC3E}">
        <p14:creationId xmlns:p14="http://schemas.microsoft.com/office/powerpoint/2010/main" val="3254267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BECA5-E929-424B-B6CE-B01D1EA31B2E}"/>
              </a:ext>
            </a:extLst>
          </p:cNvPr>
          <p:cNvSpPr txBox="1">
            <a:spLocks/>
          </p:cNvSpPr>
          <p:nvPr/>
        </p:nvSpPr>
        <p:spPr>
          <a:xfrm>
            <a:off x="747418" y="977259"/>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5.prioritāte</a:t>
            </a:r>
            <a:endParaRPr lang="en-US" b="1" dirty="0"/>
          </a:p>
        </p:txBody>
      </p:sp>
      <p:sp>
        <p:nvSpPr>
          <p:cNvPr id="3" name="Content Placeholder 2">
            <a:extLst>
              <a:ext uri="{FF2B5EF4-FFF2-40B4-BE49-F238E27FC236}">
                <a16:creationId xmlns:a16="http://schemas.microsoft.com/office/drawing/2014/main" id="{61C87B8E-017A-45A8-B91C-194374353F94}"/>
              </a:ext>
            </a:extLst>
          </p:cNvPr>
          <p:cNvSpPr txBox="1">
            <a:spLocks/>
          </p:cNvSpPr>
          <p:nvPr/>
        </p:nvSpPr>
        <p:spPr>
          <a:xfrm>
            <a:off x="838200" y="1825625"/>
            <a:ext cx="10515600" cy="4243050"/>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r>
              <a:rPr lang="lv-LV" sz="3200" b="1" dirty="0"/>
              <a:t>Veicināt darbaspēka pieejamību būvniecībā</a:t>
            </a:r>
          </a:p>
          <a:p>
            <a:pPr marL="0" indent="0"/>
            <a:endParaRPr lang="lv-LV" sz="3200" b="1" dirty="0"/>
          </a:p>
          <a:p>
            <a:pPr marL="457200" lvl="2" indent="-457200">
              <a:buFont typeface="Arial" panose="020B0604020202020204" pitchFamily="34" charset="0"/>
              <a:buChar char="•"/>
            </a:pPr>
            <a:r>
              <a:rPr lang="lv-LV" sz="2800" i="1" dirty="0"/>
              <a:t>jāatvieglo</a:t>
            </a:r>
            <a:r>
              <a:rPr lang="lv-LV" sz="2800" b="1" i="1" dirty="0"/>
              <a:t> </a:t>
            </a:r>
            <a:r>
              <a:rPr lang="lv-LV" sz="2800" i="1" dirty="0"/>
              <a:t>prasības atsevišķu profesiju viesstrādnieku piesaistīšanai,</a:t>
            </a:r>
            <a:r>
              <a:rPr lang="lv-LV" sz="2800" b="1" i="1" dirty="0"/>
              <a:t> </a:t>
            </a:r>
            <a:r>
              <a:rPr lang="lv-LV" sz="2800" i="1" dirty="0"/>
              <a:t>t.sk. vienkāršajām profesijām</a:t>
            </a:r>
          </a:p>
          <a:p>
            <a:pPr marL="457200" lvl="2" indent="-457200">
              <a:buFont typeface="Arial" panose="020B0604020202020204" pitchFamily="34" charset="0"/>
              <a:buChar char="•"/>
            </a:pPr>
            <a:endParaRPr lang="lv-LV" sz="2800" i="1" dirty="0"/>
          </a:p>
          <a:p>
            <a:pPr marL="457200" lvl="2" indent="-457200">
              <a:buFont typeface="Arial" panose="020B0604020202020204" pitchFamily="34" charset="0"/>
              <a:buChar char="•"/>
            </a:pPr>
            <a:r>
              <a:rPr lang="lv-LV" sz="2800" i="1" dirty="0"/>
              <a:t>valstij jānodrošina regulārs darba tirgus attīstības monitorings un jāveido prognozes, kā arī jāmazina makroekonomiskās nelīdzsvarotības riski</a:t>
            </a:r>
            <a:endParaRPr lang="lv-LV" sz="2800" b="1" i="1" dirty="0"/>
          </a:p>
        </p:txBody>
      </p:sp>
    </p:spTree>
    <p:extLst>
      <p:ext uri="{BB962C8B-B14F-4D97-AF65-F5344CB8AC3E}">
        <p14:creationId xmlns:p14="http://schemas.microsoft.com/office/powerpoint/2010/main" val="943074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40479-E17D-4A44-94F8-2379C42EBA04}"/>
              </a:ext>
            </a:extLst>
          </p:cNvPr>
          <p:cNvSpPr txBox="1">
            <a:spLocks/>
          </p:cNvSpPr>
          <p:nvPr/>
        </p:nvSpPr>
        <p:spPr>
          <a:xfrm>
            <a:off x="1209822" y="789325"/>
            <a:ext cx="10143978" cy="920205"/>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Citi uzdevumi </a:t>
            </a:r>
            <a:endParaRPr lang="en-US" b="1" dirty="0"/>
          </a:p>
        </p:txBody>
      </p:sp>
      <p:sp>
        <p:nvSpPr>
          <p:cNvPr id="3" name="Content Placeholder 2">
            <a:extLst>
              <a:ext uri="{FF2B5EF4-FFF2-40B4-BE49-F238E27FC236}">
                <a16:creationId xmlns:a16="http://schemas.microsoft.com/office/drawing/2014/main" id="{D5F3E8DB-8F9D-4A59-8D41-0CE5A75D6BB5}"/>
              </a:ext>
            </a:extLst>
          </p:cNvPr>
          <p:cNvSpPr txBox="1">
            <a:spLocks/>
          </p:cNvSpPr>
          <p:nvPr/>
        </p:nvSpPr>
        <p:spPr>
          <a:xfrm>
            <a:off x="618978" y="1463040"/>
            <a:ext cx="10734822" cy="4738538"/>
          </a:xfrm>
          <a:prstGeom prst="rect">
            <a:avLst/>
          </a:prstGeom>
        </p:spPr>
        <p:txBody>
          <a:bodyPr>
            <a:normAutofit fontScale="925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742320" lvl="1" indent="-457200" algn="just">
              <a:lnSpc>
                <a:spcPct val="150000"/>
              </a:lnSpc>
              <a:buFont typeface="Arial" panose="020B0604020202020204" pitchFamily="34" charset="0"/>
              <a:buChar char="•"/>
            </a:pPr>
            <a:r>
              <a:rPr lang="lv-LV" sz="2800" b="1" dirty="0"/>
              <a:t>Nodrošināt paredzamās līgumcenas apmēra atbilstību  tirgus cenām un to izmaiņām publiskajos iepirkumos, kā arī nodrošināt elektroenerģijas gala cenu patērētājiem, kas ir līdzvērtīga Baltijas reģiona valstīm</a:t>
            </a:r>
          </a:p>
          <a:p>
            <a:pPr marL="742320" lvl="1" indent="-457200" algn="just">
              <a:lnSpc>
                <a:spcPct val="150000"/>
              </a:lnSpc>
              <a:buFont typeface="Arial" panose="020B0604020202020204" pitchFamily="34" charset="0"/>
              <a:buChar char="•"/>
            </a:pPr>
            <a:r>
              <a:rPr lang="lv-LV" sz="2800" b="1" dirty="0"/>
              <a:t>Pilnveidot </a:t>
            </a:r>
            <a:r>
              <a:rPr lang="lv-LV" sz="2800" b="1" dirty="0" err="1"/>
              <a:t>būvspeciālistu</a:t>
            </a:r>
            <a:r>
              <a:rPr lang="lv-LV" sz="2800" b="1" dirty="0"/>
              <a:t> un citu būvniecības nozarē nepieciešamo speciālistu izglītības sistēmu</a:t>
            </a:r>
          </a:p>
          <a:p>
            <a:pPr marL="742320" lvl="1" indent="-457200" algn="just">
              <a:lnSpc>
                <a:spcPct val="150000"/>
              </a:lnSpc>
              <a:buFont typeface="Arial" panose="020B0604020202020204" pitchFamily="34" charset="0"/>
              <a:buChar char="•"/>
            </a:pPr>
            <a:r>
              <a:rPr lang="lv-LV" sz="2800" b="1" dirty="0"/>
              <a:t>Veicināt būvniecības nozares </a:t>
            </a:r>
            <a:r>
              <a:rPr lang="lv-LV" sz="2800" b="1" dirty="0" err="1"/>
              <a:t>digitalizācijas</a:t>
            </a:r>
            <a:r>
              <a:rPr lang="lv-LV" sz="2800" b="1" dirty="0"/>
              <a:t> attīstību</a:t>
            </a:r>
          </a:p>
          <a:p>
            <a:pPr marL="742320" lvl="1" indent="-457200" algn="just">
              <a:lnSpc>
                <a:spcPct val="150000"/>
              </a:lnSpc>
              <a:buFont typeface="Arial" panose="020B0604020202020204" pitchFamily="34" charset="0"/>
              <a:buChar char="•"/>
            </a:pPr>
            <a:r>
              <a:rPr lang="lv-LV" sz="2800" b="1" dirty="0"/>
              <a:t>Alternatīva strīdu izskatīšanas mehānisma izstrāde</a:t>
            </a:r>
          </a:p>
          <a:p>
            <a:pPr marL="201168" lvl="1" indent="0" algn="just">
              <a:buNone/>
            </a:pPr>
            <a:endParaRPr lang="lv-LV" sz="2800" b="1" dirty="0"/>
          </a:p>
        </p:txBody>
      </p:sp>
    </p:spTree>
    <p:extLst>
      <p:ext uri="{BB962C8B-B14F-4D97-AF65-F5344CB8AC3E}">
        <p14:creationId xmlns:p14="http://schemas.microsoft.com/office/powerpoint/2010/main" val="3383161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AF28D9-17CA-4549-98D6-B00F8955331E}"/>
              </a:ext>
            </a:extLst>
          </p:cNvPr>
          <p:cNvSpPr txBox="1">
            <a:spLocks/>
          </p:cNvSpPr>
          <p:nvPr/>
        </p:nvSpPr>
        <p:spPr>
          <a:xfrm>
            <a:off x="604911" y="1195755"/>
            <a:ext cx="10748889" cy="4670474"/>
          </a:xfrm>
          <a:prstGeom prst="rect">
            <a:avLst/>
          </a:prstGeom>
        </p:spPr>
        <p:txBody>
          <a:bodyPr>
            <a:normAutofit fontScale="85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lvl="1" indent="-457200" algn="just">
              <a:lnSpc>
                <a:spcPct val="170000"/>
              </a:lnSpc>
              <a:buFont typeface="Arial" panose="020B0604020202020204" pitchFamily="34" charset="0"/>
              <a:buChar char="•"/>
            </a:pPr>
            <a:r>
              <a:rPr lang="lv-LV" sz="2800" b="1" dirty="0"/>
              <a:t>EDLUS paplašināšana un ieviešana, VEDLUDB izveide</a:t>
            </a:r>
          </a:p>
          <a:p>
            <a:pPr marL="450850" indent="-450850">
              <a:lnSpc>
                <a:spcPct val="150000"/>
              </a:lnSpc>
              <a:buFont typeface="Arial" panose="020B0604020202020204" pitchFamily="34" charset="0"/>
              <a:buChar char="•"/>
            </a:pPr>
            <a:r>
              <a:rPr lang="lv-LV" sz="2800" b="1" dirty="0"/>
              <a:t>Efektīva un samērīga atbildīgo iestāžu tirgus uzraudzība, kas vērsta uz godīgu uzņēmumu aizsardzību</a:t>
            </a:r>
            <a:endParaRPr lang="lv-LV" sz="2800" dirty="0"/>
          </a:p>
          <a:p>
            <a:pPr marL="450850" indent="-450850">
              <a:lnSpc>
                <a:spcPct val="150000"/>
              </a:lnSpc>
              <a:buFont typeface="Arial" panose="020B0604020202020204" pitchFamily="34" charset="0"/>
              <a:buChar char="•"/>
            </a:pPr>
            <a:r>
              <a:rPr lang="lv-LV" sz="2800" b="1" dirty="0"/>
              <a:t>Būvprojektu saskaņošanas vienkāršošana</a:t>
            </a:r>
          </a:p>
          <a:p>
            <a:pPr marL="450850" indent="-450850">
              <a:lnSpc>
                <a:spcPct val="150000"/>
              </a:lnSpc>
              <a:buFont typeface="Arial" panose="020B0604020202020204" pitchFamily="34" charset="0"/>
              <a:buChar char="•"/>
            </a:pPr>
            <a:r>
              <a:rPr lang="lv-LV" sz="2800" b="1" dirty="0"/>
              <a:t>Būvniecības standartu pieejamības un tulkošanas nodrošināšana</a:t>
            </a:r>
          </a:p>
          <a:p>
            <a:pPr marL="450850" indent="-450850">
              <a:lnSpc>
                <a:spcPct val="150000"/>
              </a:lnSpc>
              <a:buFont typeface="Arial" panose="020B0604020202020204" pitchFamily="34" charset="0"/>
              <a:buChar char="•"/>
            </a:pPr>
            <a:r>
              <a:rPr lang="lv-LV" sz="2800" b="1" dirty="0"/>
              <a:t>Darba apstākļu uzlabošana</a:t>
            </a:r>
          </a:p>
          <a:p>
            <a:pPr marL="450850" indent="-450850">
              <a:lnSpc>
                <a:spcPct val="150000"/>
              </a:lnSpc>
              <a:buFont typeface="Arial" panose="020B0604020202020204" pitchFamily="34" charset="0"/>
              <a:buChar char="•"/>
            </a:pPr>
            <a:r>
              <a:rPr lang="lv-LV" sz="2800" b="1" dirty="0"/>
              <a:t>Efektīva </a:t>
            </a:r>
            <a:r>
              <a:rPr lang="lv-LV" sz="2800" b="1" dirty="0" err="1"/>
              <a:t>būvspeciālistu</a:t>
            </a:r>
            <a:r>
              <a:rPr lang="lv-LV" sz="2800" b="1" dirty="0"/>
              <a:t> </a:t>
            </a:r>
            <a:r>
              <a:rPr lang="lv-LV" sz="2800" b="1" dirty="0" err="1"/>
              <a:t>sertificēšans</a:t>
            </a:r>
            <a:r>
              <a:rPr lang="lv-LV" sz="2800" b="1" dirty="0"/>
              <a:t> sistēma un tās uzraudzība</a:t>
            </a:r>
            <a:endParaRPr lang="lv-LV" sz="2800" dirty="0"/>
          </a:p>
          <a:p>
            <a:endParaRPr lang="lv-LV" sz="3200" dirty="0"/>
          </a:p>
          <a:p>
            <a:endParaRPr lang="lv-LV" sz="3200" b="1" dirty="0"/>
          </a:p>
          <a:p>
            <a:endParaRPr lang="lv-LV" sz="3200" b="1" dirty="0"/>
          </a:p>
          <a:p>
            <a:endParaRPr lang="lv-LV" sz="3200" b="1" dirty="0"/>
          </a:p>
        </p:txBody>
      </p:sp>
    </p:spTree>
    <p:extLst>
      <p:ext uri="{BB962C8B-B14F-4D97-AF65-F5344CB8AC3E}">
        <p14:creationId xmlns:p14="http://schemas.microsoft.com/office/powerpoint/2010/main" val="2917188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967BD-C4EF-4EDB-A746-541C9627B3BB}"/>
              </a:ext>
            </a:extLst>
          </p:cNvPr>
          <p:cNvSpPr>
            <a:spLocks noGrp="1"/>
          </p:cNvSpPr>
          <p:nvPr>
            <p:ph type="ctrTitle"/>
          </p:nvPr>
        </p:nvSpPr>
        <p:spPr>
          <a:xfrm>
            <a:off x="748232" y="889953"/>
            <a:ext cx="10762211" cy="3566160"/>
          </a:xfrm>
        </p:spPr>
        <p:txBody>
          <a:bodyPr>
            <a:normAutofit/>
          </a:bodyPr>
          <a:lstStyle/>
          <a:p>
            <a:pPr algn="ctr"/>
            <a:r>
              <a:rPr lang="lv-LV" sz="5400" b="1" cap="all" dirty="0"/>
              <a:t>P</a:t>
            </a:r>
            <a:r>
              <a:rPr lang="lv-LV" sz="5400" b="1" dirty="0"/>
              <a:t>rioritārie uzdevumi 2019.gadam</a:t>
            </a:r>
            <a:endParaRPr lang="en-US" sz="5400" dirty="0"/>
          </a:p>
        </p:txBody>
      </p:sp>
      <p:sp>
        <p:nvSpPr>
          <p:cNvPr id="4" name="Subtitle 2">
            <a:extLst>
              <a:ext uri="{FF2B5EF4-FFF2-40B4-BE49-F238E27FC236}">
                <a16:creationId xmlns:a16="http://schemas.microsoft.com/office/drawing/2014/main" id="{970359C3-333E-401E-8D62-59B4599F017F}"/>
              </a:ext>
            </a:extLst>
          </p:cNvPr>
          <p:cNvSpPr>
            <a:spLocks noGrp="1"/>
          </p:cNvSpPr>
          <p:nvPr>
            <p:ph type="subTitle" idx="1"/>
          </p:nvPr>
        </p:nvSpPr>
        <p:spPr>
          <a:xfrm>
            <a:off x="1100138" y="4456113"/>
            <a:ext cx="10058400" cy="1143000"/>
          </a:xfrm>
        </p:spPr>
        <p:txBody>
          <a:bodyPr/>
          <a:lstStyle/>
          <a:p>
            <a:pPr algn="r"/>
            <a:r>
              <a:rPr lang="lv-LV" dirty="0"/>
              <a:t>Baiba Fromane</a:t>
            </a:r>
            <a:endParaRPr lang="en-US" dirty="0"/>
          </a:p>
        </p:txBody>
      </p:sp>
    </p:spTree>
    <p:extLst>
      <p:ext uri="{BB962C8B-B14F-4D97-AF65-F5344CB8AC3E}">
        <p14:creationId xmlns:p14="http://schemas.microsoft.com/office/powerpoint/2010/main" val="190668874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6D6DBDC6B1CCC42B41E74AA352C4FFD" ma:contentTypeVersion="8" ma:contentTypeDescription="Create a new document." ma:contentTypeScope="" ma:versionID="cbcc9dad57446bdb6a9bee3aa1352c3d">
  <xsd:schema xmlns:xsd="http://www.w3.org/2001/XMLSchema" xmlns:xs="http://www.w3.org/2001/XMLSchema" xmlns:p="http://schemas.microsoft.com/office/2006/metadata/properties" xmlns:ns2="b3057933-4081-480e-9a83-5555dccee947" xmlns:ns3="06833f44-7947-476f-a6fe-035a1cdcb744" targetNamespace="http://schemas.microsoft.com/office/2006/metadata/properties" ma:root="true" ma:fieldsID="1d572ca707ab07e8eeebef272319c096" ns2:_="" ns3:_="">
    <xsd:import namespace="b3057933-4081-480e-9a83-5555dccee947"/>
    <xsd:import namespace="06833f44-7947-476f-a6fe-035a1cdcb74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3:SharedWithUsers" minOccurs="0"/>
                <xsd:element ref="ns3:SharedWithDetail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057933-4081-480e-9a83-5555dccee947"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6833f44-7947-476f-a6fe-035a1cdcb744"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1B41FA7-2099-4CB9-9DCF-016CE19E3851}">
  <ds:schemaRefs>
    <ds:schemaRef ds:uri="http://purl.org/dc/terms/"/>
    <ds:schemaRef ds:uri="http://schemas.microsoft.com/office/2006/documentManagement/types"/>
    <ds:schemaRef ds:uri="06833f44-7947-476f-a6fe-035a1cdcb744"/>
    <ds:schemaRef ds:uri="http://schemas.openxmlformats.org/package/2006/metadata/core-properties"/>
    <ds:schemaRef ds:uri="http://purl.org/dc/elements/1.1/"/>
    <ds:schemaRef ds:uri="http://schemas.microsoft.com/office/infopath/2007/PartnerControls"/>
    <ds:schemaRef ds:uri="b3057933-4081-480e-9a83-5555dccee947"/>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D2C26BC2-A184-40DA-9D31-3B1C279BEE9A}">
  <ds:schemaRefs>
    <ds:schemaRef ds:uri="http://schemas.microsoft.com/sharepoint/v3/contenttype/forms"/>
  </ds:schemaRefs>
</ds:datastoreItem>
</file>

<file path=customXml/itemProps3.xml><?xml version="1.0" encoding="utf-8"?>
<ds:datastoreItem xmlns:ds="http://schemas.openxmlformats.org/officeDocument/2006/customXml" ds:itemID="{79BB6813-C50B-40C1-A5D0-C4F7C37CF5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057933-4081-480e-9a83-5555dccee947"/>
    <ds:schemaRef ds:uri="06833f44-7947-476f-a6fe-035a1cdcb7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296</TotalTime>
  <Words>370</Words>
  <Application>Microsoft Office PowerPoint</Application>
  <PresentationFormat>Widescreen</PresentationFormat>
  <Paragraphs>50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Retrospect</vt:lpstr>
      <vt:lpstr>Prioritārie uzdevumi 2019.gadam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Prioritārie uzdevumi 2019.gadam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Prioritārie uzdevumi 2019.-2022.gadam</dc:title>
  <dc:creator>Liene Mucina-Sima</dc:creator>
  <cp:lastModifiedBy>Inese Rostoka</cp:lastModifiedBy>
  <cp:revision>1</cp:revision>
  <cp:lastPrinted>2019-02-21T10:02:39Z</cp:lastPrinted>
  <dcterms:created xsi:type="dcterms:W3CDTF">2019-01-22T08:17:12Z</dcterms:created>
  <dcterms:modified xsi:type="dcterms:W3CDTF">2019-02-22T07:10:28Z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0x010100D6D6DBDC6B1CCC42B41E74AA352C4FFD</vt:lpwstr>
  </property>
</Properties>
</file>