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9" r:id="rId7"/>
    <p:sldId id="258" r:id="rId8"/>
    <p:sldId id="260" r:id="rId9"/>
    <p:sldId id="261" r:id="rId10"/>
    <p:sldId id="262" r:id="rId11"/>
    <p:sldId id="263"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499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626669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184166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9EB13-EF99-44B1-9F0A-1721A065A77B}"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79169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D9EB13-EF99-44B1-9F0A-1721A065A77B}"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5A307-304F-4CAF-9F08-F8F8C4E66D0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828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D9EB13-EF99-44B1-9F0A-1721A065A77B}"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50748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D9EB13-EF99-44B1-9F0A-1721A065A77B}" type="datetimeFigureOut">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405597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D9EB13-EF99-44B1-9F0A-1721A065A77B}" type="datetimeFigureOut">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1420531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BD9EB13-EF99-44B1-9F0A-1721A065A77B}" type="datetimeFigureOut">
              <a:rPr lang="en-US" smtClean="0"/>
              <a:t>1/24/2019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3751392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BD9EB13-EF99-44B1-9F0A-1721A065A77B}" type="datetimeFigureOut">
              <a:rPr lang="en-US" smtClean="0"/>
              <a:t>1/24/2019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65A307-304F-4CAF-9F08-F8F8C4E66D06}" type="slidenum">
              <a:rPr lang="en-US" smtClean="0"/>
              <a:t>‹#›</a:t>
            </a:fld>
            <a:endParaRPr lang="en-US"/>
          </a:p>
        </p:txBody>
      </p:sp>
    </p:spTree>
    <p:extLst>
      <p:ext uri="{BB962C8B-B14F-4D97-AF65-F5344CB8AC3E}">
        <p14:creationId xmlns:p14="http://schemas.microsoft.com/office/powerpoint/2010/main" val="588107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BD9EB13-EF99-44B1-9F0A-1721A065A77B}"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5A307-304F-4CAF-9F08-F8F8C4E66D06}" type="slidenum">
              <a:rPr lang="en-US" smtClean="0"/>
              <a:t>‹#›</a:t>
            </a:fld>
            <a:endParaRPr lang="en-US"/>
          </a:p>
        </p:txBody>
      </p:sp>
    </p:spTree>
    <p:extLst>
      <p:ext uri="{BB962C8B-B14F-4D97-AF65-F5344CB8AC3E}">
        <p14:creationId xmlns:p14="http://schemas.microsoft.com/office/powerpoint/2010/main" val="208919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BD9EB13-EF99-44B1-9F0A-1721A065A77B}" type="datetimeFigureOut">
              <a:rPr lang="en-US" smtClean="0"/>
              <a:t>1/24/2019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65A307-304F-4CAF-9F08-F8F8C4E66D0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088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748232" y="889953"/>
            <a:ext cx="10762211" cy="3566160"/>
          </a:xfrm>
        </p:spPr>
        <p:txBody>
          <a:bodyPr>
            <a:normAutofit/>
          </a:bodyPr>
          <a:lstStyle/>
          <a:p>
            <a:pPr algn="ctr"/>
            <a:r>
              <a:rPr lang="lv-LV" sz="5400" b="1" cap="all" dirty="0"/>
              <a:t>P</a:t>
            </a:r>
            <a:r>
              <a:rPr lang="lv-LV" sz="5400" b="1" dirty="0"/>
              <a:t>rioritārie uzdevumi 2019.-2022.gadam</a:t>
            </a:r>
            <a:endParaRPr lang="en-US" sz="5400" dirty="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a:xfrm>
            <a:off x="1100138" y="4456113"/>
            <a:ext cx="10058400" cy="1143000"/>
          </a:xfrm>
        </p:spPr>
        <p:txBody>
          <a:bodyPr/>
          <a:lstStyle/>
          <a:p>
            <a:pPr algn="r"/>
            <a:r>
              <a:rPr lang="lv-LV" dirty="0"/>
              <a:t>Baiba Fromane</a:t>
            </a:r>
            <a:endParaRPr lang="en-US" dirty="0"/>
          </a:p>
        </p:txBody>
      </p:sp>
    </p:spTree>
    <p:extLst>
      <p:ext uri="{BB962C8B-B14F-4D97-AF65-F5344CB8AC3E}">
        <p14:creationId xmlns:p14="http://schemas.microsoft.com/office/powerpoint/2010/main" val="405968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C956-8B03-42EE-AAD4-0B82D7CC1DA6}"/>
              </a:ext>
            </a:extLst>
          </p:cNvPr>
          <p:cNvSpPr txBox="1">
            <a:spLocks/>
          </p:cNvSpPr>
          <p:nvPr/>
        </p:nvSpPr>
        <p:spPr>
          <a:xfrm>
            <a:off x="838200" y="789325"/>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Mērķi</a:t>
            </a:r>
          </a:p>
        </p:txBody>
      </p:sp>
      <p:sp>
        <p:nvSpPr>
          <p:cNvPr id="3" name="Content Placeholder 2">
            <a:extLst>
              <a:ext uri="{FF2B5EF4-FFF2-40B4-BE49-F238E27FC236}">
                <a16:creationId xmlns:a16="http://schemas.microsoft.com/office/drawing/2014/main" id="{5D188CC4-52B6-4B41-9947-8C03C816267D}"/>
              </a:ext>
            </a:extLst>
          </p:cNvPr>
          <p:cNvSpPr txBox="1">
            <a:spLocks/>
          </p:cNvSpPr>
          <p:nvPr/>
        </p:nvSpPr>
        <p:spPr>
          <a:xfrm>
            <a:off x="838200" y="1825625"/>
            <a:ext cx="10515600" cy="424305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Font typeface="Arial" panose="020B0604020202020204" pitchFamily="34" charset="0"/>
              <a:buChar char="•"/>
            </a:pPr>
            <a:r>
              <a:rPr lang="lv-LV" sz="3200" dirty="0"/>
              <a:t>Atbildīgas, kvalitatīvas un drošas būvniecības veicināšana</a:t>
            </a:r>
          </a:p>
          <a:p>
            <a:pPr marL="457200" indent="-457200">
              <a:buFont typeface="Arial" panose="020B0604020202020204" pitchFamily="34" charset="0"/>
              <a:buChar char="•"/>
            </a:pPr>
            <a:r>
              <a:rPr lang="lv-LV" sz="3200" dirty="0"/>
              <a:t>Godīgas konkurences un vienotu principu nodrošināšana</a:t>
            </a:r>
          </a:p>
          <a:p>
            <a:pPr marL="457200" indent="-457200">
              <a:buFont typeface="Arial" panose="020B0604020202020204" pitchFamily="34" charset="0"/>
              <a:buChar char="•"/>
            </a:pPr>
            <a:r>
              <a:rPr lang="lv-LV" sz="3200" dirty="0"/>
              <a:t>Ēnu ekonomikas mazināšana</a:t>
            </a:r>
          </a:p>
          <a:p>
            <a:pPr marL="457200" indent="-457200">
              <a:buFont typeface="Arial" panose="020B0604020202020204" pitchFamily="34" charset="0"/>
              <a:buChar char="•"/>
            </a:pPr>
            <a:r>
              <a:rPr lang="lv-LV" sz="3200" dirty="0"/>
              <a:t>Darba tirgus efektīvas darbības stimulēšana</a:t>
            </a:r>
          </a:p>
          <a:p>
            <a:pPr marL="457200" indent="-457200">
              <a:buFont typeface="Arial" panose="020B0604020202020204" pitchFamily="34" charset="0"/>
              <a:buChar char="•"/>
            </a:pPr>
            <a:r>
              <a:rPr lang="lv-LV" sz="3200" dirty="0"/>
              <a:t>Investīciju piesaiste un plānošana nozares konkurētspējai un produktivitātei</a:t>
            </a:r>
          </a:p>
          <a:p>
            <a:pPr marL="457200" indent="-457200">
              <a:buFont typeface="Arial" panose="020B0604020202020204" pitchFamily="34" charset="0"/>
              <a:buChar char="•"/>
            </a:pPr>
            <a:r>
              <a:rPr lang="lv-LV" sz="3200" dirty="0"/>
              <a:t>Administratīvā sloga un izmaksu mazināšana</a:t>
            </a:r>
          </a:p>
          <a:p>
            <a:endParaRPr lang="lv-LV" sz="3200" dirty="0"/>
          </a:p>
        </p:txBody>
      </p:sp>
    </p:spTree>
    <p:extLst>
      <p:ext uri="{BB962C8B-B14F-4D97-AF65-F5344CB8AC3E}">
        <p14:creationId xmlns:p14="http://schemas.microsoft.com/office/powerpoint/2010/main" val="1786440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A14A-DA60-4B3C-972C-4780BDA5C63C}"/>
              </a:ext>
            </a:extLst>
          </p:cNvPr>
          <p:cNvSpPr txBox="1">
            <a:spLocks/>
          </p:cNvSpPr>
          <p:nvPr/>
        </p:nvSpPr>
        <p:spPr>
          <a:xfrm>
            <a:off x="838200" y="789325"/>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Svarīgākie uzdevumi</a:t>
            </a:r>
            <a:endParaRPr lang="en-US" b="1" dirty="0"/>
          </a:p>
        </p:txBody>
      </p:sp>
      <p:sp>
        <p:nvSpPr>
          <p:cNvPr id="3" name="Content Placeholder 2">
            <a:extLst>
              <a:ext uri="{FF2B5EF4-FFF2-40B4-BE49-F238E27FC236}">
                <a16:creationId xmlns:a16="http://schemas.microsoft.com/office/drawing/2014/main" id="{9DDCF727-8299-4814-BECB-FD0FB0C957DC}"/>
              </a:ext>
            </a:extLst>
          </p:cNvPr>
          <p:cNvSpPr txBox="1">
            <a:spLocks/>
          </p:cNvSpPr>
          <p:nvPr/>
        </p:nvSpPr>
        <p:spPr>
          <a:xfrm>
            <a:off x="838200" y="1825625"/>
            <a:ext cx="10515600" cy="4243050"/>
          </a:xfrm>
          <a:prstGeom prst="rect">
            <a:avLst/>
          </a:prstGeom>
        </p:spPr>
        <p:txBody>
          <a:bodyP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lv-LV" sz="2800" b="1" dirty="0"/>
              <a:t>1. Noteikt skaidru būvniecības procesu dalībnieku atbildības sadalījumu Būvniecības likumā</a:t>
            </a:r>
          </a:p>
          <a:p>
            <a:pPr lvl="1" algn="just"/>
            <a:r>
              <a:rPr lang="lv-LV" sz="2800" i="1" dirty="0"/>
              <a:t>Jāizstrādā Grozījumi Būvniecības likumā, nosakot skaidru atbildības sadalījums starp būvniecības dalībniekiem. Savukārt, gadījumos, kad nodarīts kaitējums trešajām personām, -  skaidrs zaudējumu piedzīšanas mehānisms.</a:t>
            </a:r>
          </a:p>
          <a:p>
            <a:pPr marL="514350" indent="-514350">
              <a:buFont typeface="Calibri" panose="020F0502020204030204" pitchFamily="34" charset="0"/>
              <a:buAutoNum type="arabicPeriod"/>
            </a:pPr>
            <a:endParaRPr lang="lv-LV" sz="2800" b="1" dirty="0"/>
          </a:p>
          <a:p>
            <a:r>
              <a:rPr lang="lv-LV" sz="2800" b="1" dirty="0"/>
              <a:t>2. Izstrādāt jaunu visu risku apdrošināšanas likumu</a:t>
            </a:r>
          </a:p>
          <a:p>
            <a:pPr lvl="1" algn="just"/>
            <a:r>
              <a:rPr lang="lv-LV" sz="2800" i="1" dirty="0"/>
              <a:t>Jauns būvniecības nozarei specifisks likums, nosakot efektīvu visu risku apdrošināšanas sistēma pēc OCTA principa, kas uzkrāj un ņem vērā apdrošināmā pieredzi, kā arī paredz efektīvu mehānismu trešo personu zaudējumu vai citu būvniecības procesā radīto zaudējumu izmaksai.</a:t>
            </a:r>
          </a:p>
          <a:p>
            <a:endParaRPr lang="lv-LV" sz="2800" b="1" dirty="0"/>
          </a:p>
          <a:p>
            <a:endParaRPr lang="en-US" sz="2800" dirty="0"/>
          </a:p>
        </p:txBody>
      </p:sp>
    </p:spTree>
    <p:extLst>
      <p:ext uri="{BB962C8B-B14F-4D97-AF65-F5344CB8AC3E}">
        <p14:creationId xmlns:p14="http://schemas.microsoft.com/office/powerpoint/2010/main" val="749993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1E136-463D-4DF6-8767-F02DCE4203E1}"/>
              </a:ext>
            </a:extLst>
          </p:cNvPr>
          <p:cNvSpPr txBox="1">
            <a:spLocks/>
          </p:cNvSpPr>
          <p:nvPr/>
        </p:nvSpPr>
        <p:spPr>
          <a:xfrm>
            <a:off x="838200" y="857185"/>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Svarīgākie uzdevumi (II)</a:t>
            </a:r>
            <a:endParaRPr lang="en-US" b="1" dirty="0"/>
          </a:p>
        </p:txBody>
      </p:sp>
      <p:sp>
        <p:nvSpPr>
          <p:cNvPr id="3" name="Content Placeholder 2">
            <a:extLst>
              <a:ext uri="{FF2B5EF4-FFF2-40B4-BE49-F238E27FC236}">
                <a16:creationId xmlns:a16="http://schemas.microsoft.com/office/drawing/2014/main" id="{78ED83DE-FD02-4E9F-8AC4-A97C7F058681}"/>
              </a:ext>
            </a:extLst>
          </p:cNvPr>
          <p:cNvSpPr txBox="1">
            <a:spLocks/>
          </p:cNvSpPr>
          <p:nvPr/>
        </p:nvSpPr>
        <p:spPr>
          <a:xfrm>
            <a:off x="838200" y="1825625"/>
            <a:ext cx="10956636" cy="4243050"/>
          </a:xfrm>
          <a:prstGeom prst="rect">
            <a:avLst/>
          </a:prstGeom>
        </p:spPr>
        <p:txBody>
          <a:bodyP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lv-LV" sz="3200" b="1" dirty="0"/>
              <a:t>3. Ieviest vienotu praksi publisko iepirkumu būvniecības līgumos</a:t>
            </a:r>
          </a:p>
          <a:p>
            <a:pPr marL="1028700" lvl="1" indent="-342900"/>
            <a:r>
              <a:rPr lang="lv-LV" sz="3200" i="1" dirty="0"/>
              <a:t>jāievieš tipveida līgumu noteikumi pēc FIDIC parauga</a:t>
            </a:r>
            <a:r>
              <a:rPr lang="lv-LV" sz="3200" b="1" i="1" dirty="0"/>
              <a:t> </a:t>
            </a:r>
            <a:r>
              <a:rPr lang="lv-LV" sz="3200" i="1" dirty="0"/>
              <a:t>kā obligāti publiskajos būvdarbu iepirkumos</a:t>
            </a:r>
          </a:p>
          <a:p>
            <a:pPr marL="1028700" lvl="1" indent="-342900"/>
            <a:r>
              <a:rPr lang="lv-LV" sz="3200" i="1" dirty="0"/>
              <a:t>jāievieš vienota, līdzsvarota prakse pasūtītāju prasībās pēc dažādu veida nodrošinājumiem (bankas garantijas, apdrošināšana, depozīts), izvērtējot radītās izmaksas</a:t>
            </a:r>
          </a:p>
          <a:p>
            <a:pPr lvl="1" indent="0">
              <a:buFont typeface="Calibri" pitchFamily="34" charset="0"/>
              <a:buNone/>
            </a:pPr>
            <a:endParaRPr lang="lv-LV" sz="2800" i="1" dirty="0"/>
          </a:p>
          <a:p>
            <a:r>
              <a:rPr lang="lv-LV" sz="3200" i="1" dirty="0"/>
              <a:t> </a:t>
            </a:r>
            <a:r>
              <a:rPr lang="lv-LV" sz="3200" b="1" dirty="0"/>
              <a:t>4. Izstrādāt būvkomersantu klasifikācijas modeli </a:t>
            </a:r>
          </a:p>
          <a:p>
            <a:pPr marL="1081088" lvl="2" indent="-360363">
              <a:tabLst>
                <a:tab pos="989013" algn="l"/>
              </a:tabLst>
            </a:pPr>
            <a:r>
              <a:rPr lang="lv-LV" sz="3200" i="1" dirty="0"/>
              <a:t>normatīvo aktu izstrāde jēgpilna būvkomersantu klasifikatora piemērošanai publiskajos iepirkumos</a:t>
            </a:r>
            <a:endParaRPr lang="lv-LV" sz="3200" b="1" i="1" dirty="0"/>
          </a:p>
        </p:txBody>
      </p:sp>
    </p:spTree>
    <p:extLst>
      <p:ext uri="{BB962C8B-B14F-4D97-AF65-F5344CB8AC3E}">
        <p14:creationId xmlns:p14="http://schemas.microsoft.com/office/powerpoint/2010/main" val="71420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ECA5-E929-424B-B6CE-B01D1EA31B2E}"/>
              </a:ext>
            </a:extLst>
          </p:cNvPr>
          <p:cNvSpPr txBox="1">
            <a:spLocks/>
          </p:cNvSpPr>
          <p:nvPr/>
        </p:nvSpPr>
        <p:spPr>
          <a:xfrm>
            <a:off x="747418" y="977259"/>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Svarīgākie uzdevumi (III)</a:t>
            </a:r>
            <a:endParaRPr lang="en-US" b="1" dirty="0"/>
          </a:p>
        </p:txBody>
      </p:sp>
      <p:sp>
        <p:nvSpPr>
          <p:cNvPr id="3" name="Content Placeholder 2">
            <a:extLst>
              <a:ext uri="{FF2B5EF4-FFF2-40B4-BE49-F238E27FC236}">
                <a16:creationId xmlns:a16="http://schemas.microsoft.com/office/drawing/2014/main" id="{61C87B8E-017A-45A8-B91C-194374353F94}"/>
              </a:ext>
            </a:extLst>
          </p:cNvPr>
          <p:cNvSpPr txBox="1">
            <a:spLocks/>
          </p:cNvSpPr>
          <p:nvPr/>
        </p:nvSpPr>
        <p:spPr>
          <a:xfrm>
            <a:off x="838200" y="1825625"/>
            <a:ext cx="10515600" cy="424305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lv-LV" sz="3200" b="1" dirty="0"/>
              <a:t>5. Ieviest </a:t>
            </a:r>
            <a:r>
              <a:rPr lang="lv-LV" sz="3200" b="1" dirty="0" err="1"/>
              <a:t>Ģenerālvienošanos</a:t>
            </a:r>
            <a:r>
              <a:rPr lang="lv-LV" sz="3200" b="1" dirty="0"/>
              <a:t> par minimālo algu </a:t>
            </a:r>
          </a:p>
          <a:p>
            <a:pPr marL="1143000" lvl="1" indent="-457200"/>
            <a:r>
              <a:rPr lang="lv-LV" sz="2600" i="1" dirty="0"/>
              <a:t>jāpieņem grozījumi Darba likumā</a:t>
            </a:r>
          </a:p>
          <a:p>
            <a:pPr marL="1143000" lvl="1" indent="-457200"/>
            <a:r>
              <a:rPr lang="lv-LV" sz="2600" i="1" dirty="0"/>
              <a:t>jānodrošina Ģenerālvienošanās ieviešana un uzraudzība</a:t>
            </a:r>
          </a:p>
          <a:p>
            <a:pPr lvl="1" indent="0">
              <a:buFont typeface="Calibri" pitchFamily="34" charset="0"/>
              <a:buNone/>
            </a:pPr>
            <a:endParaRPr lang="lv-LV" sz="3200" i="1" dirty="0"/>
          </a:p>
          <a:p>
            <a:r>
              <a:rPr lang="lv-LV" sz="3200" b="1" dirty="0"/>
              <a:t>6. Veicināt darbaspēka pieejamību būvniecībā</a:t>
            </a:r>
          </a:p>
          <a:p>
            <a:pPr marL="1163638" lvl="2" indent="-442913" algn="just"/>
            <a:r>
              <a:rPr lang="lv-LV" sz="2600" i="1" dirty="0"/>
              <a:t>jāatvieglo</a:t>
            </a:r>
            <a:r>
              <a:rPr lang="lv-LV" sz="2600" b="1" i="1" dirty="0"/>
              <a:t> </a:t>
            </a:r>
            <a:r>
              <a:rPr lang="lv-LV" sz="2600" i="1" dirty="0"/>
              <a:t>prasības atsevišķu profesiju viesstrādnieku piesaistīšanai,</a:t>
            </a:r>
            <a:r>
              <a:rPr lang="lv-LV" sz="2600" b="1" i="1" dirty="0"/>
              <a:t> </a:t>
            </a:r>
            <a:r>
              <a:rPr lang="lv-LV" sz="2600" i="1" dirty="0"/>
              <a:t>t.sk. vienkāršajām profesijām</a:t>
            </a:r>
          </a:p>
          <a:p>
            <a:pPr marL="1163638" lvl="2" indent="-442913" algn="just"/>
            <a:r>
              <a:rPr lang="lv-LV" sz="2600" i="1" dirty="0"/>
              <a:t>valstij jānodrošina regulārs darba tirgus attīstības monitorings un jāveido prognozes, kā arī jāmazina makroekonomiskās nelīdzsvarotības riski</a:t>
            </a:r>
            <a:endParaRPr lang="lv-LV" sz="2600" b="1" i="1" dirty="0"/>
          </a:p>
        </p:txBody>
      </p:sp>
    </p:spTree>
    <p:extLst>
      <p:ext uri="{BB962C8B-B14F-4D97-AF65-F5344CB8AC3E}">
        <p14:creationId xmlns:p14="http://schemas.microsoft.com/office/powerpoint/2010/main" val="325426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40479-E17D-4A44-94F8-2379C42EBA04}"/>
              </a:ext>
            </a:extLst>
          </p:cNvPr>
          <p:cNvSpPr txBox="1">
            <a:spLocks/>
          </p:cNvSpPr>
          <p:nvPr/>
        </p:nvSpPr>
        <p:spPr>
          <a:xfrm>
            <a:off x="838200" y="789325"/>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Svarīgākie uzdevumi b(IV)</a:t>
            </a:r>
            <a:endParaRPr lang="en-US" b="1" dirty="0"/>
          </a:p>
        </p:txBody>
      </p:sp>
      <p:sp>
        <p:nvSpPr>
          <p:cNvPr id="3" name="Content Placeholder 2">
            <a:extLst>
              <a:ext uri="{FF2B5EF4-FFF2-40B4-BE49-F238E27FC236}">
                <a16:creationId xmlns:a16="http://schemas.microsoft.com/office/drawing/2014/main" id="{D5F3E8DB-8F9D-4A59-8D41-0CE5A75D6BB5}"/>
              </a:ext>
            </a:extLst>
          </p:cNvPr>
          <p:cNvSpPr txBox="1">
            <a:spLocks/>
          </p:cNvSpPr>
          <p:nvPr/>
        </p:nvSpPr>
        <p:spPr>
          <a:xfrm>
            <a:off x="838200" y="1825625"/>
            <a:ext cx="10515600" cy="4492048"/>
          </a:xfrm>
          <a:prstGeom prst="rect">
            <a:avLst/>
          </a:prstGeom>
        </p:spPr>
        <p:txBody>
          <a:bodyP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r>
              <a:rPr lang="lv-LV" sz="2800" b="1" dirty="0"/>
              <a:t>7.1. Publiskajos iepirkumos atteikties no zemākās cenas kā vienīgā kritērija</a:t>
            </a:r>
          </a:p>
          <a:p>
            <a:pPr marL="1143000" lvl="1" indent="-457200" algn="just"/>
            <a:r>
              <a:rPr lang="lv-LV" sz="2400" i="1" dirty="0"/>
              <a:t>jānodrošina Publisko iepirkumu likuma pienākuma par saimnieciskā izdevīguma principa īstenošanu praksē</a:t>
            </a:r>
          </a:p>
          <a:p>
            <a:pPr algn="just"/>
            <a:r>
              <a:rPr lang="lv-LV" sz="2800" b="1" dirty="0"/>
              <a:t>7.2. Nodrošināt paredzamās līgumcenas apmēra atbilstību </a:t>
            </a:r>
            <a:r>
              <a:rPr lang="lv-LV" sz="2800" dirty="0"/>
              <a:t> tirgus cenām un to izmaiņām publiskajos iepirkumos, kā arī</a:t>
            </a:r>
            <a:r>
              <a:rPr lang="lv-LV" sz="2800" b="1" dirty="0"/>
              <a:t> nodrošināt elektroenerģijas gala cenu patērētājiem, kas ir līdzvērtīga Baltijas reģiona valstīm</a:t>
            </a:r>
          </a:p>
          <a:p>
            <a:pPr marL="457200" indent="-457200">
              <a:buFont typeface="Arial" panose="020B0604020202020204" pitchFamily="34" charset="0"/>
              <a:buChar char="•"/>
            </a:pPr>
            <a:endParaRPr lang="lv-LV" sz="2800" b="1" dirty="0"/>
          </a:p>
          <a:p>
            <a:pPr algn="just"/>
            <a:r>
              <a:rPr lang="lv-LV" sz="2800" b="1" dirty="0"/>
              <a:t>8. Izstrādāt stratēģisku valdības plānu lielāko objektu būvniecībai,  t.sk. </a:t>
            </a:r>
            <a:r>
              <a:rPr lang="lv-LV" sz="2800" b="1" i="1" dirty="0" err="1"/>
              <a:t>rail</a:t>
            </a:r>
            <a:r>
              <a:rPr lang="lv-LV" sz="2800" b="1" i="1" dirty="0"/>
              <a:t> </a:t>
            </a:r>
            <a:r>
              <a:rPr lang="lv-LV" sz="2800" b="1" i="1" dirty="0" err="1"/>
              <a:t>baltica</a:t>
            </a:r>
            <a:r>
              <a:rPr lang="lv-LV" sz="2800" b="1" dirty="0"/>
              <a:t> īstenošanai, kā arī ilgtermiņa redzējumu infrastruktūras uzturēšanai</a:t>
            </a:r>
          </a:p>
          <a:p>
            <a:pPr lvl="1" algn="just"/>
            <a:r>
              <a:rPr lang="lv-LV" sz="2400" i="1" dirty="0"/>
              <a:t>Ministru kabinetam jāizstrādā ilgtermiņa stratēģija lielāko objektu būvniecībai un infrastruktūras uzturēšanai, plānojot vienmērīgu ES fondu apgūšanu, kā arī ņemot vērā privātā tirgus attīstības tendences.</a:t>
            </a:r>
          </a:p>
          <a:p>
            <a:pPr algn="just"/>
            <a:endParaRPr lang="lv-LV" sz="2800" b="1" dirty="0"/>
          </a:p>
        </p:txBody>
      </p:sp>
    </p:spTree>
    <p:extLst>
      <p:ext uri="{BB962C8B-B14F-4D97-AF65-F5344CB8AC3E}">
        <p14:creationId xmlns:p14="http://schemas.microsoft.com/office/powerpoint/2010/main" val="3383161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2EC19-945F-4FDA-BD65-02E38E03782C}"/>
              </a:ext>
            </a:extLst>
          </p:cNvPr>
          <p:cNvSpPr txBox="1">
            <a:spLocks/>
          </p:cNvSpPr>
          <p:nvPr/>
        </p:nvSpPr>
        <p:spPr>
          <a:xfrm>
            <a:off x="838200" y="914400"/>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Svarīgākie uzdevumi (V)</a:t>
            </a:r>
            <a:endParaRPr lang="en-US" b="1" dirty="0"/>
          </a:p>
        </p:txBody>
      </p:sp>
      <p:sp>
        <p:nvSpPr>
          <p:cNvPr id="3" name="Content Placeholder 2">
            <a:extLst>
              <a:ext uri="{FF2B5EF4-FFF2-40B4-BE49-F238E27FC236}">
                <a16:creationId xmlns:a16="http://schemas.microsoft.com/office/drawing/2014/main" id="{874C1E96-8735-4268-B277-DF3F02D7ABD3}"/>
              </a:ext>
            </a:extLst>
          </p:cNvPr>
          <p:cNvSpPr txBox="1">
            <a:spLocks/>
          </p:cNvSpPr>
          <p:nvPr/>
        </p:nvSpPr>
        <p:spPr>
          <a:xfrm>
            <a:off x="838200" y="1653310"/>
            <a:ext cx="10515600" cy="4636654"/>
          </a:xfrm>
          <a:prstGeom prst="rect">
            <a:avLst/>
          </a:prstGeom>
        </p:spPr>
        <p:txBody>
          <a:bodyP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lv-LV" sz="2800" b="1" dirty="0"/>
              <a:t>9. Pilnveidot </a:t>
            </a:r>
            <a:r>
              <a:rPr lang="lv-LV" sz="2800" b="1" dirty="0" err="1"/>
              <a:t>būvspeciālistu</a:t>
            </a:r>
            <a:r>
              <a:rPr lang="lv-LV" sz="2800" b="1" dirty="0"/>
              <a:t> un citu būvniecības nozarē nepieciešamo speciālistu izglītības sistēmu</a:t>
            </a:r>
          </a:p>
          <a:p>
            <a:pPr marL="1143000" lvl="1" indent="-457200"/>
            <a:r>
              <a:rPr lang="lv-LV" sz="2400" i="1" dirty="0"/>
              <a:t>Izglītības iestādēm ir jāuzlabo </a:t>
            </a:r>
            <a:r>
              <a:rPr lang="lv-LV" sz="2400" i="1" dirty="0" err="1"/>
              <a:t>būvspeciālistu</a:t>
            </a:r>
            <a:r>
              <a:rPr lang="lv-LV" sz="2400" i="1" dirty="0"/>
              <a:t> un citu būvniecības nozarē nepieciešamo speciālistu izglītības programmas un mācību kvalitāte, ieviešot šīs programmas, kā arī jāveicina studentu prakses, lai nodrošinātu  darbaspēka atbilstību tirgus prasībām un nekavētu tehnoloģiju un inovāciju attīstību Latvijā. </a:t>
            </a:r>
          </a:p>
          <a:p>
            <a:pPr marL="1143000" lvl="1" indent="-457200"/>
            <a:r>
              <a:rPr lang="lv-LV" sz="2400" i="1" dirty="0"/>
              <a:t>Jāveicina tāds mūžizglītības sistēmas modelis, kas veicina pārkvalificēšanos un ātru pielāgošanās nozares izmaiņām.</a:t>
            </a:r>
          </a:p>
          <a:p>
            <a:endParaRPr lang="lv-LV" sz="2800" b="1" dirty="0"/>
          </a:p>
          <a:p>
            <a:r>
              <a:rPr lang="lv-LV" sz="2800" b="1" dirty="0"/>
              <a:t>10. Veicināt būvniecības nozares </a:t>
            </a:r>
            <a:r>
              <a:rPr lang="lv-LV" sz="2800" b="1" dirty="0" err="1"/>
              <a:t>digitalizācijas</a:t>
            </a:r>
            <a:r>
              <a:rPr lang="lv-LV" sz="2800" b="1" dirty="0"/>
              <a:t> attīstību</a:t>
            </a:r>
          </a:p>
          <a:p>
            <a:pPr marL="1143000" lvl="1" indent="-457200"/>
            <a:r>
              <a:rPr lang="lv-LV" sz="2400" i="1" dirty="0"/>
              <a:t>valstij ir jāveic pasākumi, lai veicinātu vienmērīgu digitālo risinājumu, t.sk. BIM, ieviešanu visā būvniecības procesā ar finansiālu, izglītojošu un, iespējams, normatīvu instrumentu palīdzību.</a:t>
            </a:r>
          </a:p>
          <a:p>
            <a:endParaRPr lang="lv-LV" sz="2800" b="1" dirty="0"/>
          </a:p>
          <a:p>
            <a:endParaRPr lang="lv-LV" sz="2800" b="1" dirty="0"/>
          </a:p>
          <a:p>
            <a:endParaRPr lang="lv-LV" sz="2800" b="1" dirty="0"/>
          </a:p>
        </p:txBody>
      </p:sp>
    </p:spTree>
    <p:extLst>
      <p:ext uri="{BB962C8B-B14F-4D97-AF65-F5344CB8AC3E}">
        <p14:creationId xmlns:p14="http://schemas.microsoft.com/office/powerpoint/2010/main" val="1993579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4F75D-FD75-41F5-BE07-721F272D458D}"/>
              </a:ext>
            </a:extLst>
          </p:cNvPr>
          <p:cNvSpPr txBox="1">
            <a:spLocks/>
          </p:cNvSpPr>
          <p:nvPr/>
        </p:nvSpPr>
        <p:spPr>
          <a:xfrm>
            <a:off x="838200" y="868218"/>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lv-LV" b="1" dirty="0"/>
              <a:t>Citi uzdevumi</a:t>
            </a:r>
            <a:endParaRPr lang="en-US" b="1" dirty="0"/>
          </a:p>
        </p:txBody>
      </p:sp>
      <p:sp>
        <p:nvSpPr>
          <p:cNvPr id="3" name="Content Placeholder 2">
            <a:extLst>
              <a:ext uri="{FF2B5EF4-FFF2-40B4-BE49-F238E27FC236}">
                <a16:creationId xmlns:a16="http://schemas.microsoft.com/office/drawing/2014/main" id="{10AF28D9-17CA-4549-98D6-B00F8955331E}"/>
              </a:ext>
            </a:extLst>
          </p:cNvPr>
          <p:cNvSpPr txBox="1">
            <a:spLocks/>
          </p:cNvSpPr>
          <p:nvPr/>
        </p:nvSpPr>
        <p:spPr>
          <a:xfrm>
            <a:off x="838200" y="1825625"/>
            <a:ext cx="10515600" cy="4243050"/>
          </a:xfrm>
          <a:prstGeom prst="rect">
            <a:avLst/>
          </a:prstGeom>
        </p:spPr>
        <p:txBody>
          <a:bodyP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Font typeface="Arial" panose="020B0604020202020204" pitchFamily="34" charset="0"/>
              <a:buChar char="•"/>
            </a:pPr>
            <a:r>
              <a:rPr lang="lv-LV" sz="3200" b="1" dirty="0"/>
              <a:t>Alternatīva strīdu izskatīšanas mehānisma izstrāde</a:t>
            </a:r>
          </a:p>
          <a:p>
            <a:pPr marL="457200" indent="-457200">
              <a:buFont typeface="Arial" panose="020B0604020202020204" pitchFamily="34" charset="0"/>
              <a:buChar char="•"/>
            </a:pPr>
            <a:r>
              <a:rPr lang="lv-LV" sz="3200" b="1" dirty="0"/>
              <a:t>EDLUS paplašināšana un ieviešana, VEDLUDB izveide</a:t>
            </a:r>
          </a:p>
          <a:p>
            <a:pPr marL="457200" indent="-457200">
              <a:buFont typeface="Arial" panose="020B0604020202020204" pitchFamily="34" charset="0"/>
              <a:buChar char="•"/>
            </a:pPr>
            <a:r>
              <a:rPr lang="lv-LV" sz="3200" b="1" dirty="0"/>
              <a:t>Efektīva un samērīga atbildīgo iestāžu tirgus uzraudzība, kas vērsta uz godīgu uzņēmumu aizsardzību</a:t>
            </a:r>
            <a:endParaRPr lang="lv-LV" sz="3200" dirty="0"/>
          </a:p>
          <a:p>
            <a:pPr marL="457200" indent="-457200">
              <a:buFont typeface="Arial" panose="020B0604020202020204" pitchFamily="34" charset="0"/>
              <a:buChar char="•"/>
            </a:pPr>
            <a:r>
              <a:rPr lang="lv-LV" sz="3200" b="1" dirty="0"/>
              <a:t>Būvprojektu saskaņošanas vienkāršošana</a:t>
            </a:r>
            <a:endParaRPr lang="lv-LV" sz="3200" dirty="0"/>
          </a:p>
          <a:p>
            <a:pPr marL="457200" indent="-457200">
              <a:buFont typeface="Arial" panose="020B0604020202020204" pitchFamily="34" charset="0"/>
              <a:buChar char="•"/>
            </a:pPr>
            <a:r>
              <a:rPr lang="lv-LV" sz="3200" b="1" dirty="0"/>
              <a:t>Būvniecības standartu pieejamības un tulkošanas nodrošināšana</a:t>
            </a:r>
          </a:p>
          <a:p>
            <a:pPr marL="457200" indent="-457200">
              <a:buFont typeface="Arial" panose="020B0604020202020204" pitchFamily="34" charset="0"/>
              <a:buChar char="•"/>
            </a:pPr>
            <a:r>
              <a:rPr lang="lv-LV" sz="3200" b="1" dirty="0"/>
              <a:t>Darba apstākļu uzlabošana</a:t>
            </a:r>
          </a:p>
          <a:p>
            <a:pPr marL="457200" indent="-457200">
              <a:buFont typeface="Arial" panose="020B0604020202020204" pitchFamily="34" charset="0"/>
              <a:buChar char="•"/>
            </a:pPr>
            <a:r>
              <a:rPr lang="lv-LV" sz="3200" b="1" dirty="0"/>
              <a:t>Efektīva </a:t>
            </a:r>
            <a:r>
              <a:rPr lang="lv-LV" sz="3200" b="1" dirty="0" err="1"/>
              <a:t>būvspeciālistu</a:t>
            </a:r>
            <a:r>
              <a:rPr lang="lv-LV" sz="3200" b="1" dirty="0"/>
              <a:t> </a:t>
            </a:r>
            <a:r>
              <a:rPr lang="lv-LV" sz="3200" b="1" dirty="0" err="1"/>
              <a:t>sertificēšans</a:t>
            </a:r>
            <a:r>
              <a:rPr lang="lv-LV" sz="3200" b="1" dirty="0"/>
              <a:t> sistēma un tās uzraudzība</a:t>
            </a:r>
            <a:endParaRPr lang="lv-LV" sz="3200" dirty="0"/>
          </a:p>
          <a:p>
            <a:endParaRPr lang="lv-LV" sz="3200" dirty="0"/>
          </a:p>
          <a:p>
            <a:endParaRPr lang="lv-LV" sz="3200" b="1" dirty="0"/>
          </a:p>
          <a:p>
            <a:endParaRPr lang="lv-LV" sz="3200" b="1" dirty="0"/>
          </a:p>
          <a:p>
            <a:endParaRPr lang="lv-LV" sz="3200" b="1" dirty="0"/>
          </a:p>
        </p:txBody>
      </p:sp>
    </p:spTree>
    <p:extLst>
      <p:ext uri="{BB962C8B-B14F-4D97-AF65-F5344CB8AC3E}">
        <p14:creationId xmlns:p14="http://schemas.microsoft.com/office/powerpoint/2010/main" val="2917188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67BD-C4EF-4EDB-A746-541C9627B3BB}"/>
              </a:ext>
            </a:extLst>
          </p:cNvPr>
          <p:cNvSpPr>
            <a:spLocks noGrp="1"/>
          </p:cNvSpPr>
          <p:nvPr>
            <p:ph type="ctrTitle"/>
          </p:nvPr>
        </p:nvSpPr>
        <p:spPr>
          <a:xfrm>
            <a:off x="748232" y="889953"/>
            <a:ext cx="10762211" cy="3566160"/>
          </a:xfrm>
        </p:spPr>
        <p:txBody>
          <a:bodyPr>
            <a:normAutofit/>
          </a:bodyPr>
          <a:lstStyle/>
          <a:p>
            <a:pPr algn="ctr"/>
            <a:r>
              <a:rPr lang="lv-LV" sz="5400" b="1" cap="all" dirty="0"/>
              <a:t>P</a:t>
            </a:r>
            <a:r>
              <a:rPr lang="lv-LV" sz="5400" b="1" dirty="0"/>
              <a:t>rioritārie uzdevumi 2019.-2022.gadam</a:t>
            </a:r>
            <a:endParaRPr lang="en-US" sz="5400" dirty="0"/>
          </a:p>
        </p:txBody>
      </p:sp>
      <p:sp>
        <p:nvSpPr>
          <p:cNvPr id="4" name="Subtitle 2">
            <a:extLst>
              <a:ext uri="{FF2B5EF4-FFF2-40B4-BE49-F238E27FC236}">
                <a16:creationId xmlns:a16="http://schemas.microsoft.com/office/drawing/2014/main" id="{970359C3-333E-401E-8D62-59B4599F017F}"/>
              </a:ext>
            </a:extLst>
          </p:cNvPr>
          <p:cNvSpPr>
            <a:spLocks noGrp="1"/>
          </p:cNvSpPr>
          <p:nvPr>
            <p:ph type="subTitle" idx="1"/>
          </p:nvPr>
        </p:nvSpPr>
        <p:spPr>
          <a:xfrm>
            <a:off x="1100138" y="4456113"/>
            <a:ext cx="10058400" cy="1143000"/>
          </a:xfrm>
        </p:spPr>
        <p:txBody>
          <a:bodyPr/>
          <a:lstStyle/>
          <a:p>
            <a:pPr algn="r"/>
            <a:r>
              <a:rPr lang="lv-LV" dirty="0"/>
              <a:t>Baiba Fromane</a:t>
            </a:r>
            <a:endParaRPr lang="en-US" dirty="0"/>
          </a:p>
        </p:txBody>
      </p:sp>
    </p:spTree>
    <p:extLst>
      <p:ext uri="{BB962C8B-B14F-4D97-AF65-F5344CB8AC3E}">
        <p14:creationId xmlns:p14="http://schemas.microsoft.com/office/powerpoint/2010/main" val="190668874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D6DBDC6B1CCC42B41E74AA352C4FFD" ma:contentTypeVersion="8" ma:contentTypeDescription="Create a new document." ma:contentTypeScope="" ma:versionID="cbcc9dad57446bdb6a9bee3aa1352c3d">
  <xsd:schema xmlns:xsd="http://www.w3.org/2001/XMLSchema" xmlns:xs="http://www.w3.org/2001/XMLSchema" xmlns:p="http://schemas.microsoft.com/office/2006/metadata/properties" xmlns:ns2="b3057933-4081-480e-9a83-5555dccee947" xmlns:ns3="06833f44-7947-476f-a6fe-035a1cdcb744" targetNamespace="http://schemas.microsoft.com/office/2006/metadata/properties" ma:root="true" ma:fieldsID="1d572ca707ab07e8eeebef272319c096" ns2:_="" ns3:_="">
    <xsd:import namespace="b3057933-4081-480e-9a83-5555dccee947"/>
    <xsd:import namespace="06833f44-7947-476f-a6fe-035a1cdcb7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057933-4081-480e-9a83-5555dccee9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833f44-7947-476f-a6fe-035a1cdcb744"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B41FA7-2099-4CB9-9DCF-016CE19E3851}">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b3057933-4081-480e-9a83-5555dccee947"/>
    <ds:schemaRef ds:uri="http://purl.org/dc/elements/1.1/"/>
    <ds:schemaRef ds:uri="http://schemas.microsoft.com/office/2006/metadata/properties"/>
    <ds:schemaRef ds:uri="06833f44-7947-476f-a6fe-035a1cdcb744"/>
    <ds:schemaRef ds:uri="http://www.w3.org/XML/1998/namespace"/>
  </ds:schemaRefs>
</ds:datastoreItem>
</file>

<file path=customXml/itemProps2.xml><?xml version="1.0" encoding="utf-8"?>
<ds:datastoreItem xmlns:ds="http://schemas.openxmlformats.org/officeDocument/2006/customXml" ds:itemID="{79BB6813-C50B-40C1-A5D0-C4F7C37CF5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057933-4081-480e-9a83-5555dccee947"/>
    <ds:schemaRef ds:uri="06833f44-7947-476f-a6fe-035a1cdcb7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C26BC2-A184-40DA-9D31-3B1C279BEE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11</TotalTime>
  <Words>532</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Retrospect</vt:lpstr>
      <vt:lpstr>Prioritārie uzdevumi 2019.-2022.gadam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Prioritārie uzdevumi 2019.-2022.gadam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Prioritārie uzdevumi 2019.-2022.gadam</dc:title>
  <dc:creator>Liene Mucina-Sima</dc:creator>
  <cp:lastModifiedBy>Inese Rostoka</cp:lastModifiedBy>
  <cp:revision>1</cp:revision>
  <dcterms:created xsi:type="dcterms:W3CDTF">2019-01-22T08:17:12Z</dcterms:created>
  <dcterms:modified xsi:type="dcterms:W3CDTF">2019-01-24T09:04:53Z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0x010100D6D6DBDC6B1CCC42B41E74AA352C4FFD</vt:lpwstr>
  </property>
</Properties>
</file>