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66" r:id="rId5"/>
    <p:sldId id="258" r:id="rId6"/>
    <p:sldId id="1402" r:id="rId7"/>
    <p:sldId id="1403" r:id="rId8"/>
    <p:sldId id="1405" r:id="rId9"/>
    <p:sldId id="1406" r:id="rId10"/>
    <p:sldId id="1407" r:id="rId1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7EA"/>
    <a:srgbClr val="838386"/>
    <a:srgbClr val="969699"/>
    <a:srgbClr val="00B0BA"/>
    <a:srgbClr val="B72973"/>
    <a:srgbClr val="B29B07"/>
    <a:srgbClr val="B9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93801" autoAdjust="0"/>
  </p:normalViewPr>
  <p:slideViewPr>
    <p:cSldViewPr>
      <p:cViewPr varScale="1">
        <p:scale>
          <a:sx n="107" d="100"/>
          <a:sy n="107" d="100"/>
        </p:scale>
        <p:origin x="480" y="102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A09DE-E8FB-4AF9-A2B9-E591502A1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7F962-2AE8-4E5A-8B64-B3DCC5330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73CA-45EA-461D-A870-2591655BD307}" type="datetimeFigureOut">
              <a:rPr lang="lv-LV" smtClean="0"/>
              <a:t>16.09.2021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93A05-E7F7-4C59-A3B6-C9D02372C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F1906-C4A5-48F1-8C39-BFFBD5953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B601-F1EE-42DE-AF62-2367D74A6E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71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BB53-5DA8-6D44-B0E9-C71E3B56013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FDC6-FAE9-314F-81DE-E828FEA1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https://www.bigrentz.com/blog/construction-trends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https://www.em.gov.lv/lv/buvniecibas-informacijas-modelesana-bim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529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https://www.em.gov.lv/lv/buvniecibas-informacijas-modelesana-bim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100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35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Katram 5-7 min, kopā 1h</a:t>
            </a:r>
            <a:endParaRPr lang="lv-LV" sz="105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853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57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kuma slaids">
    <p:bg>
      <p:bgPr>
        <a:solidFill>
          <a:srgbClr val="00B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4E44-7B93-438C-BDBE-4F1D78612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52600"/>
            <a:ext cx="10515600" cy="223296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lv-LV" sz="5000" b="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lv-LV" dirty="0"/>
              <a:t>Nosaukums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4FC841-881D-4AAF-A9AF-F82ED7DD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CB657B-E458-4D1B-93D0-4CA5D8D31C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256" y="469321"/>
            <a:ext cx="3076575" cy="733425"/>
          </a:xfrm>
          <a:prstGeom prst="rect">
            <a:avLst/>
          </a:prstGeom>
        </p:spPr>
      </p:pic>
      <p:sp>
        <p:nvSpPr>
          <p:cNvPr id="10" name="TextBox 9" hidden="1">
            <a:extLst>
              <a:ext uri="{FF2B5EF4-FFF2-40B4-BE49-F238E27FC236}">
                <a16:creationId xmlns:a16="http://schemas.microsoft.com/office/drawing/2014/main" id="{FFE5860C-CF01-40A1-811A-2C492A944F1D}"/>
              </a:ext>
            </a:extLst>
          </p:cNvPr>
          <p:cNvSpPr txBox="1"/>
          <p:nvPr userDrawn="1"/>
        </p:nvSpPr>
        <p:spPr>
          <a:xfrm>
            <a:off x="1576142" y="4275427"/>
            <a:ext cx="1528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700" dirty="0">
                <a:solidFill>
                  <a:srgbClr val="B2E7EA"/>
                </a:solidFill>
                <a:latin typeface="Gotham Bold" pitchFamily="50" charset="0"/>
              </a:rPr>
              <a:t>BAIBA</a:t>
            </a:r>
          </a:p>
          <a:p>
            <a:r>
              <a:rPr lang="lv-LV" sz="1700" dirty="0">
                <a:solidFill>
                  <a:srgbClr val="B2E7EA"/>
                </a:solidFill>
                <a:latin typeface="Gotham Bold" pitchFamily="50" charset="0"/>
              </a:rPr>
              <a:t>FROMANE</a:t>
            </a:r>
          </a:p>
        </p:txBody>
      </p:sp>
      <p:sp>
        <p:nvSpPr>
          <p:cNvPr id="19" name="Portrets">
            <a:extLst>
              <a:ext uri="{FF2B5EF4-FFF2-40B4-BE49-F238E27FC236}">
                <a16:creationId xmlns:a16="http://schemas.microsoft.com/office/drawing/2014/main" id="{561C4F72-FA50-49EA-804B-4A8BF861F6E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5224" y="4073215"/>
            <a:ext cx="1050839" cy="105075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Portrets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0CB106-FBCE-4A07-A51F-814884214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2263" y="4279900"/>
            <a:ext cx="1595437" cy="327782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700" smtClean="0">
                <a:solidFill>
                  <a:srgbClr val="B2E7EA"/>
                </a:solidFill>
                <a:latin typeface="Gotham Bold" pitchFamily="50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mtClean="0">
                <a:latin typeface="+mn-lt"/>
              </a:defRPr>
            </a:lvl4pPr>
            <a:lvl5pPr>
              <a:defRPr lang="lv-LV">
                <a:latin typeface="+mn-lt"/>
              </a:defRPr>
            </a:lvl5pPr>
          </a:lstStyle>
          <a:p>
            <a:pPr marL="0" lvl="0"/>
            <a:r>
              <a:rPr lang="lv-LV" dirty="0"/>
              <a:t>Autors</a:t>
            </a:r>
          </a:p>
        </p:txBody>
      </p:sp>
    </p:spTree>
    <p:extLst>
      <p:ext uri="{BB962C8B-B14F-4D97-AF65-F5344CB8AC3E}">
        <p14:creationId xmlns:p14="http://schemas.microsoft.com/office/powerpoint/2010/main" val="24421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as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16.9.2021.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1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idzina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16.9.2021.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65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16.9.2021.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10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1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tarpslaids gais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6" descr="Graphic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5" y="6068674"/>
            <a:ext cx="2571751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1055178" y="1992447"/>
            <a:ext cx="10515601" cy="1325565"/>
          </a:xfrm>
          <a:prstGeom prst="rect">
            <a:avLst/>
          </a:prstGeom>
        </p:spPr>
        <p:txBody>
          <a:bodyPr anchor="t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3705" y="1069042"/>
            <a:ext cx="4143570" cy="840231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 marL="971550" indent="-514350">
              <a:defRPr sz="5400">
                <a:solidFill>
                  <a:schemeClr val="accent1"/>
                </a:solidFill>
              </a:defRPr>
            </a:lvl2pPr>
            <a:lvl3pPr marL="1531619" indent="-617219">
              <a:defRPr sz="5400">
                <a:solidFill>
                  <a:schemeClr val="accent1"/>
                </a:solidFill>
              </a:defRPr>
            </a:lvl3pPr>
            <a:lvl4pPr marL="2057400" indent="-685800">
              <a:defRPr sz="5400">
                <a:solidFill>
                  <a:schemeClr val="accent1"/>
                </a:solidFill>
              </a:defRPr>
            </a:lvl4pPr>
            <a:lvl5pPr marL="2514600" indent="-685800">
              <a:defRPr sz="5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7398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E322F7C0-9820-4416-922A-F4D7E3FECF08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itle 1"/>
          <p:cNvSpPr>
            <a:spLocks noGrp="1"/>
          </p:cNvSpPr>
          <p:nvPr>
            <p:ph type="title"/>
          </p:nvPr>
        </p:nvSpPr>
        <p:spPr>
          <a:xfrm>
            <a:off x="1163054" y="2591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C39840-838D-4EC8-912C-1F6C53DEA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t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la linija">
            <a:extLst>
              <a:ext uri="{FF2B5EF4-FFF2-40B4-BE49-F238E27FC236}">
                <a16:creationId xmlns:a16="http://schemas.microsoft.com/office/drawing/2014/main" id="{9B8218FE-4C6B-4CF9-98F8-4F2DDDB2DE71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bg1"/>
              </a:solidFill>
              <a:latin typeface="Gotham Bold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76D5A-D84B-4D83-A68B-24279D76C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sp>
        <p:nvSpPr>
          <p:cNvPr id="9" name="itle 8">
            <a:extLst>
              <a:ext uri="{FF2B5EF4-FFF2-40B4-BE49-F238E27FC236}">
                <a16:creationId xmlns:a16="http://schemas.microsoft.com/office/drawing/2014/main" id="{F8378C65-70AD-41A4-9CB6-F2820CD2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0" y="282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 dirty="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922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tikai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8DDEC282-FFD8-4942-916F-8CFDC7C3F046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04ACB3-372E-4169-8ADC-D06C7F27EAC1}"/>
              </a:ext>
            </a:extLst>
          </p:cNvPr>
          <p:cNvSpPr/>
          <p:nvPr userDrawn="1"/>
        </p:nvSpPr>
        <p:spPr>
          <a:xfrm>
            <a:off x="8153400" y="465221"/>
            <a:ext cx="3509212" cy="5133892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3DD1E-1D82-4FDE-9DDD-44C2ED13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906" y="857909"/>
            <a:ext cx="3131991" cy="81771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endParaRPr lang="lv-LV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B7BFA0-EBB7-41CF-9F8C-B3D6DA5ED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5488" y="1776550"/>
            <a:ext cx="3132409" cy="38225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CFB91DA-E4E7-4665-843A-EA82932A6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E75E97-40BC-44C1-9277-E0DA782085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750" y="465138"/>
            <a:ext cx="7748588" cy="5133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60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urets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8DDEC282-FFD8-4942-916F-8CFDC7C3F046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D8E5-BAAC-4B8E-8FA0-8C00D9A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854" y="1693090"/>
            <a:ext cx="10392422" cy="425051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800"/>
              </a:spcBef>
              <a:defRPr lang="en-US" dirty="0">
                <a:solidFill>
                  <a:srgbClr val="00B0BA"/>
                </a:solidFill>
              </a:defRPr>
            </a:lvl1pPr>
            <a:lvl2pPr>
              <a:defRPr lang="en-US" dirty="0">
                <a:solidFill>
                  <a:srgbClr val="00B0BA"/>
                </a:solidFill>
              </a:defRPr>
            </a:lvl2pPr>
            <a:lvl3pPr>
              <a:defRPr lang="en-US" dirty="0">
                <a:solidFill>
                  <a:srgbClr val="00B0BA"/>
                </a:solidFill>
              </a:defRPr>
            </a:lvl3pPr>
            <a:lvl4pPr>
              <a:defRPr lang="en-US" dirty="0">
                <a:solidFill>
                  <a:srgbClr val="00B0BA"/>
                </a:solidFill>
              </a:defRPr>
            </a:lvl4pPr>
            <a:lvl5pPr>
              <a:defRPr lang="lv-LV" dirty="0">
                <a:solidFill>
                  <a:srgbClr val="00B0BA"/>
                </a:solidFill>
              </a:defRPr>
            </a:lvl5pPr>
          </a:lstStyle>
          <a:p>
            <a:pPr marL="514350" lvl="0" indent="-514350">
              <a:lnSpc>
                <a:spcPct val="100000"/>
              </a:lnSpc>
              <a:spcBef>
                <a:spcPts val="1700"/>
              </a:spcBef>
              <a:buFont typeface="+mj-lt"/>
              <a:buAutoNum type="arabicPeriod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gais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rgbClr val="00B0BA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D8E5-BAAC-4B8E-8FA0-8C00D9A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74" y="1716536"/>
            <a:ext cx="10578402" cy="42270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800"/>
              </a:spcBef>
              <a:buNone/>
              <a:defRPr lang="en-US" dirty="0">
                <a:solidFill>
                  <a:srgbClr val="00B0BA"/>
                </a:solidFill>
              </a:defRPr>
            </a:lvl1pPr>
            <a:lvl2pPr>
              <a:defRPr lang="en-US" dirty="0">
                <a:solidFill>
                  <a:srgbClr val="00B0BA"/>
                </a:solidFill>
              </a:defRPr>
            </a:lvl2pPr>
            <a:lvl3pPr>
              <a:defRPr lang="en-US" dirty="0">
                <a:solidFill>
                  <a:srgbClr val="00B0BA"/>
                </a:solidFill>
              </a:defRPr>
            </a:lvl3pPr>
            <a:lvl4pPr>
              <a:defRPr lang="en-US" dirty="0">
                <a:solidFill>
                  <a:srgbClr val="00B0BA"/>
                </a:solidFill>
              </a:defRPr>
            </a:lvl4pPr>
            <a:lvl5pPr>
              <a:defRPr lang="lv-LV" dirty="0">
                <a:solidFill>
                  <a:srgbClr val="00B0BA"/>
                </a:solidFill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7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lts starp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lv-LV" smtClean="0"/>
              <a:pPr/>
              <a:t>16.09.2021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09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6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81" r:id="rId3"/>
    <p:sldLayoutId id="2147483666" r:id="rId4"/>
    <p:sldLayoutId id="2147483700" r:id="rId5"/>
    <p:sldLayoutId id="2147483650" r:id="rId6"/>
    <p:sldLayoutId id="2147483667" r:id="rId7"/>
    <p:sldLayoutId id="2147483682" r:id="rId8"/>
    <p:sldLayoutId id="2147483678" r:id="rId9"/>
    <p:sldLayoutId id="2147483679" r:id="rId10"/>
    <p:sldLayoutId id="2147483680" r:id="rId11"/>
    <p:sldLayoutId id="2147483683" r:id="rId12"/>
    <p:sldLayoutId id="2147483685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cid:ii_kpzbusib1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28E20F-BEB7-4BAA-B46F-6221E32A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132856"/>
            <a:ext cx="10225136" cy="2232965"/>
          </a:xfrm>
        </p:spPr>
        <p:txBody>
          <a:bodyPr>
            <a:normAutofit/>
          </a:bodyPr>
          <a:lstStyle/>
          <a:p>
            <a:r>
              <a:rPr lang="lv-LV" sz="4800" b="1" dirty="0">
                <a:latin typeface="Gotham Book" panose="02000604040000020004" pitchFamily="50" charset="0"/>
              </a:rPr>
              <a:t>BIM LV statuss</a:t>
            </a:r>
          </a:p>
        </p:txBody>
      </p:sp>
      <p:sp>
        <p:nvSpPr>
          <p:cNvPr id="6" name="Shape 122">
            <a:extLst>
              <a:ext uri="{FF2B5EF4-FFF2-40B4-BE49-F238E27FC236}">
                <a16:creationId xmlns:a16="http://schemas.microsoft.com/office/drawing/2014/main" id="{442268E5-F612-414F-8C17-48FB765B40D6}"/>
              </a:ext>
            </a:extLst>
          </p:cNvPr>
          <p:cNvSpPr/>
          <p:nvPr/>
        </p:nvSpPr>
        <p:spPr>
          <a:xfrm>
            <a:off x="11603051" y="5123972"/>
            <a:ext cx="10265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sz="28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4941C08-DB26-492B-847F-7DDE7D9B9164}"/>
              </a:ext>
            </a:extLst>
          </p:cNvPr>
          <p:cNvSpPr txBox="1">
            <a:spLocks/>
          </p:cNvSpPr>
          <p:nvPr/>
        </p:nvSpPr>
        <p:spPr>
          <a:xfrm>
            <a:off x="9048328" y="4221088"/>
            <a:ext cx="265738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1800" b="1" dirty="0">
                <a:latin typeface="Gotham Book" panose="02000604040000020004" pitchFamily="50" charset="0"/>
              </a:rPr>
              <a:t>Gints Miķelsons</a:t>
            </a:r>
          </a:p>
          <a:p>
            <a:r>
              <a:rPr lang="lv-LV" sz="1800" b="1" dirty="0">
                <a:latin typeface="Gotham Book" panose="02000604040000020004" pitchFamily="50" charset="0"/>
              </a:rPr>
              <a:t>LBP vadītājs</a:t>
            </a:r>
          </a:p>
          <a:p>
            <a:r>
              <a:rPr lang="lv-LV" sz="1800" b="1" dirty="0">
                <a:latin typeface="Gotham Book" panose="02000604040000020004" pitchFamily="50" charset="0"/>
              </a:rPr>
              <a:t>09.2021</a:t>
            </a:r>
          </a:p>
        </p:txBody>
      </p:sp>
    </p:spTree>
    <p:extLst>
      <p:ext uri="{BB962C8B-B14F-4D97-AF65-F5344CB8AC3E}">
        <p14:creationId xmlns:p14="http://schemas.microsoft.com/office/powerpoint/2010/main" val="194070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3"/>
          <p:cNvSpPr txBox="1">
            <a:spLocks noGrp="1"/>
          </p:cNvSpPr>
          <p:nvPr>
            <p:ph type="title"/>
          </p:nvPr>
        </p:nvSpPr>
        <p:spPr>
          <a:xfrm>
            <a:off x="427380" y="211939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dirty="0" err="1"/>
              <a:t>Būvnozares</a:t>
            </a:r>
            <a:r>
              <a:rPr dirty="0"/>
              <a:t> </a:t>
            </a:r>
            <a:r>
              <a:rPr dirty="0" err="1"/>
              <a:t>globālās</a:t>
            </a:r>
            <a:r>
              <a:rPr dirty="0"/>
              <a:t> tendences</a:t>
            </a:r>
          </a:p>
        </p:txBody>
      </p:sp>
      <p:sp>
        <p:nvSpPr>
          <p:cNvPr id="195" name="Title 3"/>
          <p:cNvSpPr txBox="1"/>
          <p:nvPr/>
        </p:nvSpPr>
        <p:spPr>
          <a:xfrm>
            <a:off x="427380" y="1318792"/>
            <a:ext cx="10515601" cy="5116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Efektivitātes</a:t>
            </a:r>
            <a:r>
              <a:rPr dirty="0"/>
              <a:t> </a:t>
            </a:r>
            <a:r>
              <a:rPr dirty="0" err="1"/>
              <a:t>risinājumi</a:t>
            </a:r>
            <a:r>
              <a:rPr dirty="0"/>
              <a:t> (CMS) 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/>
              <a:t>BIM </a:t>
            </a:r>
            <a:r>
              <a:rPr dirty="0" err="1"/>
              <a:t>risinājumi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Projektu</a:t>
            </a:r>
            <a:r>
              <a:rPr dirty="0"/>
              <a:t> </a:t>
            </a:r>
            <a:r>
              <a:rPr dirty="0" err="1"/>
              <a:t>vadība</a:t>
            </a:r>
            <a:r>
              <a:rPr dirty="0"/>
              <a:t> (agile, real time data)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Virtuālā</a:t>
            </a:r>
            <a:r>
              <a:rPr dirty="0"/>
              <a:t> </a:t>
            </a:r>
            <a:r>
              <a:rPr dirty="0" err="1"/>
              <a:t>realitāte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/>
              <a:t>3D printing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Robotika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Mobilās</a:t>
            </a:r>
            <a:r>
              <a:rPr dirty="0"/>
              <a:t> </a:t>
            </a:r>
            <a:r>
              <a:rPr dirty="0" err="1"/>
              <a:t>iekārtas</a:t>
            </a:r>
            <a:r>
              <a:rPr dirty="0"/>
              <a:t>, </a:t>
            </a:r>
            <a:r>
              <a:rPr dirty="0" err="1"/>
              <a:t>droni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Modulārā</a:t>
            </a:r>
            <a:r>
              <a:rPr dirty="0"/>
              <a:t> </a:t>
            </a:r>
            <a:r>
              <a:rPr dirty="0" err="1"/>
              <a:t>būvniecība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Zaļā</a:t>
            </a:r>
            <a:r>
              <a:rPr dirty="0"/>
              <a:t> </a:t>
            </a:r>
            <a:r>
              <a:rPr dirty="0" err="1"/>
              <a:t>būvniecība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Viedās</a:t>
            </a:r>
            <a:r>
              <a:rPr dirty="0"/>
              <a:t> </a:t>
            </a:r>
            <a:r>
              <a:rPr dirty="0" err="1"/>
              <a:t>ēkas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/>
              <a:t>Moderni</a:t>
            </a:r>
            <a:r>
              <a:rPr dirty="0"/>
              <a:t> </a:t>
            </a:r>
            <a:r>
              <a:rPr dirty="0" err="1"/>
              <a:t>drošības</a:t>
            </a:r>
            <a:r>
              <a:rPr dirty="0"/>
              <a:t> </a:t>
            </a:r>
            <a:r>
              <a:rPr dirty="0" err="1"/>
              <a:t>risinājumi</a:t>
            </a: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dirty="0"/>
          </a:p>
        </p:txBody>
      </p:sp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703" y="1182540"/>
            <a:ext cx="4377919" cy="3950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r>
              <a:rPr lang="lv-LV" altLang="lv-LV" sz="2800" dirty="0"/>
              <a:t> </a:t>
            </a: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4223792" y="-187024"/>
            <a:ext cx="6799917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lv-LV" sz="4400" dirty="0">
                <a:latin typeface="Gotham Bold"/>
              </a:rPr>
              <a:t>Būvniecības process &amp; BIM</a:t>
            </a:r>
          </a:p>
        </p:txBody>
      </p:sp>
      <p:pic>
        <p:nvPicPr>
          <p:cNvPr id="6" name="Picture 5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65F9F4F4-1B84-43F2-AFCF-E873661ADD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26698"/>
            <a:ext cx="7704856" cy="50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r>
              <a:rPr lang="lv-LV" altLang="lv-LV" sz="2800" dirty="0"/>
              <a:t> </a:t>
            </a: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4151784" y="0"/>
            <a:ext cx="6799917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lv-LV" sz="4400" dirty="0">
                <a:latin typeface="Gotham Bold"/>
              </a:rPr>
              <a:t>BIM sistēmas &amp; rīki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ADD73-A74C-4060-8EE0-0C5F2B24EB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" y="1426698"/>
            <a:ext cx="5546282" cy="4400245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541DC2-3AAE-45DB-AEE2-E0E7AFD0D0F4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132856"/>
            <a:ext cx="5546282" cy="445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26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4151784" y="0"/>
            <a:ext cx="6799917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lv-LV" sz="4400" dirty="0">
                <a:latin typeface="Gotham Bold"/>
              </a:rPr>
              <a:t>BIM ceļa karte statuss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81072-DB29-4D2C-B2FA-D343B1394180}"/>
              </a:ext>
            </a:extLst>
          </p:cNvPr>
          <p:cNvSpPr txBox="1">
            <a:spLocks/>
          </p:cNvSpPr>
          <p:nvPr/>
        </p:nvSpPr>
        <p:spPr>
          <a:xfrm>
            <a:off x="185124" y="3737683"/>
            <a:ext cx="1203960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8ED6DD-4A87-4029-BF34-9A6C7F85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6" y="1919014"/>
            <a:ext cx="2514346" cy="3637338"/>
          </a:xfrm>
          <a:prstGeom prst="rect">
            <a:avLst/>
          </a:prstGeom>
        </p:spPr>
      </p:pic>
      <p:pic>
        <p:nvPicPr>
          <p:cNvPr id="19" name="Picture 18" descr="Timeline&#10;&#10;Description automatically generated">
            <a:extLst>
              <a:ext uri="{FF2B5EF4-FFF2-40B4-BE49-F238E27FC236}">
                <a16:creationId xmlns:a16="http://schemas.microsoft.com/office/drawing/2014/main" id="{D27178FD-896A-460F-BEC4-D9821C4DC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362839"/>
            <a:ext cx="7057070" cy="47070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674066-5530-4351-A334-FF8CE76743AF}"/>
              </a:ext>
            </a:extLst>
          </p:cNvPr>
          <p:cNvSpPr txBox="1"/>
          <p:nvPr/>
        </p:nvSpPr>
        <p:spPr>
          <a:xfrm>
            <a:off x="327389" y="5859587"/>
            <a:ext cx="6111550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0391">
              <a:lnSpc>
                <a:spcPct val="97200"/>
              </a:lnSpc>
              <a:spcBef>
                <a:spcPts val="500"/>
              </a:spcBef>
              <a:buSzPct val="100000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1800" b="1" dirty="0">
                <a:solidFill>
                  <a:schemeClr val="bg1"/>
                </a:solidFill>
              </a:rPr>
              <a:t>16 uzdevumi 6 gadi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9DE98F-FC0B-45C3-9AF6-6AD6D652D9DE}"/>
              </a:ext>
            </a:extLst>
          </p:cNvPr>
          <p:cNvSpPr txBox="1"/>
          <p:nvPr/>
        </p:nvSpPr>
        <p:spPr>
          <a:xfrm>
            <a:off x="2135560" y="6371261"/>
            <a:ext cx="844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https://www.em.gov.lv/lv/buvniecibas-informacijas-modelesana-bim</a:t>
            </a:r>
          </a:p>
        </p:txBody>
      </p:sp>
    </p:spTree>
    <p:extLst>
      <p:ext uri="{BB962C8B-B14F-4D97-AF65-F5344CB8AC3E}">
        <p14:creationId xmlns:p14="http://schemas.microsoft.com/office/powerpoint/2010/main" val="178844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4151784" y="0"/>
            <a:ext cx="6799917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lv-LV" sz="4400" dirty="0">
                <a:latin typeface="Gotham Bold"/>
              </a:rPr>
              <a:t>BIM ceļa karte diskusija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81072-DB29-4D2C-B2FA-D343B1394180}"/>
              </a:ext>
            </a:extLst>
          </p:cNvPr>
          <p:cNvSpPr txBox="1">
            <a:spLocks/>
          </p:cNvSpPr>
          <p:nvPr/>
        </p:nvSpPr>
        <p:spPr>
          <a:xfrm>
            <a:off x="185124" y="3737683"/>
            <a:ext cx="1203960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ABEECC9-B6CC-414F-A1CB-CC3A25CAAC64}"/>
              </a:ext>
            </a:extLst>
          </p:cNvPr>
          <p:cNvSpPr txBox="1"/>
          <p:nvPr/>
        </p:nvSpPr>
        <p:spPr>
          <a:xfrm>
            <a:off x="600471" y="1628800"/>
            <a:ext cx="10515601" cy="5116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BIM NVO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Pasūtītāji (VNI/</a:t>
            </a:r>
            <a:r>
              <a:rPr lang="lv-LV" sz="3200" b="1" dirty="0" err="1">
                <a:solidFill>
                  <a:schemeClr val="bg1"/>
                </a:solidFill>
              </a:rPr>
              <a:t>RBRail</a:t>
            </a:r>
            <a:r>
              <a:rPr lang="lv-LV" sz="3200" b="1" dirty="0">
                <a:solidFill>
                  <a:schemeClr val="bg1"/>
                </a:solidFill>
              </a:rPr>
              <a:t>)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LVS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RTU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Arhitekti/Projektētāji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Būvnieki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3200" b="1" dirty="0">
                <a:solidFill>
                  <a:schemeClr val="bg1"/>
                </a:solidFill>
              </a:rPr>
              <a:t>EM/BVKB</a:t>
            </a:r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34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4151784" y="0"/>
            <a:ext cx="6799917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lv-LV" sz="4400" dirty="0">
                <a:latin typeface="Gotham Bold"/>
              </a:rPr>
              <a:t>Būvnieki par BIM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81072-DB29-4D2C-B2FA-D343B1394180}"/>
              </a:ext>
            </a:extLst>
          </p:cNvPr>
          <p:cNvSpPr txBox="1">
            <a:spLocks/>
          </p:cNvSpPr>
          <p:nvPr/>
        </p:nvSpPr>
        <p:spPr>
          <a:xfrm>
            <a:off x="185124" y="3737683"/>
            <a:ext cx="1203960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ABEECC9-B6CC-414F-A1CB-CC3A25CAAC64}"/>
              </a:ext>
            </a:extLst>
          </p:cNvPr>
          <p:cNvSpPr txBox="1"/>
          <p:nvPr/>
        </p:nvSpPr>
        <p:spPr>
          <a:xfrm>
            <a:off x="185124" y="1556792"/>
            <a:ext cx="11928647" cy="5116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50391">
              <a:lnSpc>
                <a:spcPct val="97200"/>
              </a:lnSpc>
              <a:spcBef>
                <a:spcPts val="500"/>
              </a:spcBef>
              <a:buSzPct val="100000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2800" b="1" dirty="0">
                <a:solidFill>
                  <a:schemeClr val="bg1"/>
                </a:solidFill>
              </a:rPr>
              <a:t>1.Vairākums vidējie publiskie pasūtītāji nesaprot BIM pievienoto vērtību (jāskata sākot no apsaimniekošana – būvniecība – projektēšana)</a:t>
            </a:r>
          </a:p>
          <a:p>
            <a:pPr defTabSz="850391">
              <a:lnSpc>
                <a:spcPct val="97200"/>
              </a:lnSpc>
              <a:spcBef>
                <a:spcPts val="500"/>
              </a:spcBef>
              <a:buSzPct val="100000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2800" b="1" dirty="0">
                <a:solidFill>
                  <a:schemeClr val="bg1"/>
                </a:solidFill>
              </a:rPr>
              <a:t>2.Publiskiem pasūtītājiem jāspēj samaksāt par BIM risinājumiem (nevar būt zemākās cenas būvprojekts </a:t>
            </a:r>
            <a:r>
              <a:rPr lang="lv-LV" sz="2800" b="1" dirty="0" err="1">
                <a:solidFill>
                  <a:schemeClr val="bg1"/>
                </a:solidFill>
              </a:rPr>
              <a:t>max</a:t>
            </a:r>
            <a:r>
              <a:rPr lang="lv-LV" sz="2800" b="1" dirty="0">
                <a:solidFill>
                  <a:schemeClr val="bg1"/>
                </a:solidFill>
              </a:rPr>
              <a:t> BIM kvalitātē)</a:t>
            </a:r>
          </a:p>
          <a:p>
            <a:pPr defTabSz="850391">
              <a:lnSpc>
                <a:spcPct val="97200"/>
              </a:lnSpc>
              <a:spcBef>
                <a:spcPts val="500"/>
              </a:spcBef>
              <a:buSzPct val="100000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2800" b="1" dirty="0">
                <a:solidFill>
                  <a:schemeClr val="bg1"/>
                </a:solidFill>
              </a:rPr>
              <a:t>3.BIM speciālistu skaits pasūtītājiem (</a:t>
            </a:r>
            <a:r>
              <a:rPr lang="lv-LV" sz="2800" b="1" dirty="0" err="1">
                <a:solidFill>
                  <a:schemeClr val="bg1"/>
                </a:solidFill>
              </a:rPr>
              <a:t>in-outsource</a:t>
            </a:r>
            <a:r>
              <a:rPr lang="lv-LV" sz="2800" b="1" dirty="0">
                <a:solidFill>
                  <a:schemeClr val="bg1"/>
                </a:solidFill>
              </a:rPr>
              <a:t>)</a:t>
            </a:r>
          </a:p>
          <a:p>
            <a:pPr defTabSz="850391">
              <a:lnSpc>
                <a:spcPct val="97200"/>
              </a:lnSpc>
              <a:spcBef>
                <a:spcPts val="500"/>
              </a:spcBef>
              <a:buSzPct val="100000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lang="lv-LV" sz="2800" b="1" dirty="0">
                <a:solidFill>
                  <a:schemeClr val="bg1"/>
                </a:solidFill>
              </a:rPr>
              <a:t>4.BIM Būvprojektu standarts (labās prakses </a:t>
            </a:r>
            <a:r>
              <a:rPr lang="lv-LV" sz="2800" b="1" dirty="0" err="1">
                <a:solidFill>
                  <a:schemeClr val="bg1"/>
                </a:solidFill>
              </a:rPr>
              <a:t>template</a:t>
            </a:r>
            <a:r>
              <a:rPr lang="lv-LV" sz="2800" b="1" dirty="0">
                <a:solidFill>
                  <a:schemeClr val="bg1"/>
                </a:solidFill>
              </a:rPr>
              <a:t> – vidēja jaunbūve vai pārbūve, nevajag vienmēr </a:t>
            </a:r>
            <a:r>
              <a:rPr lang="lv-LV" sz="2800" b="1" dirty="0" err="1">
                <a:solidFill>
                  <a:schemeClr val="bg1"/>
                </a:solidFill>
              </a:rPr>
              <a:t>copy-paste</a:t>
            </a:r>
            <a:r>
              <a:rPr lang="lv-LV" sz="2800" b="1" dirty="0">
                <a:solidFill>
                  <a:schemeClr val="bg1"/>
                </a:solidFill>
              </a:rPr>
              <a:t> VNI prasības!)</a:t>
            </a:r>
            <a:endParaRPr sz="2800" dirty="0"/>
          </a:p>
          <a:p>
            <a:pPr marL="531494" indent="-531494" defTabSz="850391">
              <a:lnSpc>
                <a:spcPct val="97200"/>
              </a:lnSpc>
              <a:spcBef>
                <a:spcPts val="500"/>
              </a:spcBef>
              <a:buSzPct val="100000"/>
              <a:buFont typeface="Arial"/>
              <a:buChar char="•"/>
              <a:defRPr sz="2232">
                <a:solidFill>
                  <a:srgbClr val="838386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59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vnieki">
      <a:dk1>
        <a:srgbClr val="838386"/>
      </a:dk1>
      <a:lt1>
        <a:sysClr val="window" lastClr="FFFFFF"/>
      </a:lt1>
      <a:dk2>
        <a:srgbClr val="44546A"/>
      </a:dk2>
      <a:lt2>
        <a:srgbClr val="E7E6E6"/>
      </a:lt2>
      <a:accent1>
        <a:srgbClr val="00B0BA"/>
      </a:accent1>
      <a:accent2>
        <a:srgbClr val="B29B07"/>
      </a:accent2>
      <a:accent3>
        <a:srgbClr val="B7297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FEF104790444193A8D62160DC67C5" ma:contentTypeVersion="11" ma:contentTypeDescription="Create a new document." ma:contentTypeScope="" ma:versionID="8caa726c11068ffb2c62b6b7ffc7e854">
  <xsd:schema xmlns:xsd="http://www.w3.org/2001/XMLSchema" xmlns:xs="http://www.w3.org/2001/XMLSchema" xmlns:p="http://schemas.microsoft.com/office/2006/metadata/properties" xmlns:ns2="6d3c7231-658d-4434-9d56-73744c1096da" xmlns:ns3="c0ed8a0b-cdb9-4c09-9351-f5da125b76a5" targetNamespace="http://schemas.microsoft.com/office/2006/metadata/properties" ma:root="true" ma:fieldsID="5bc1aed8722ce4e6c5daa970313c642c" ns2:_="" ns3:_="">
    <xsd:import namespace="6d3c7231-658d-4434-9d56-73744c1096da"/>
    <xsd:import namespace="c0ed8a0b-cdb9-4c09-9351-f5da125b76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c7231-658d-4434-9d56-73744c1096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d8a0b-cdb9-4c09-9351-f5da125b7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3c7231-658d-4434-9d56-73744c1096da">
      <UserInfo>
        <DisplayName>Gints Miķelsons</DisplayName>
        <AccountId>504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B5CEEB-A903-4F7C-9E15-B9D8C529C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c7231-658d-4434-9d56-73744c1096da"/>
    <ds:schemaRef ds:uri="c0ed8a0b-cdb9-4c09-9351-f5da125b7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5AD32E-0D3A-4445-98F2-AC76719FABE3}">
  <ds:schemaRefs>
    <ds:schemaRef ds:uri="http://schemas.microsoft.com/office/2006/metadata/properties"/>
    <ds:schemaRef ds:uri="http://schemas.microsoft.com/office/infopath/2007/PartnerControls"/>
    <ds:schemaRef ds:uri="6d3c7231-658d-4434-9d56-73744c1096da"/>
  </ds:schemaRefs>
</ds:datastoreItem>
</file>

<file path=customXml/itemProps3.xml><?xml version="1.0" encoding="utf-8"?>
<ds:datastoreItem xmlns:ds="http://schemas.openxmlformats.org/officeDocument/2006/customXml" ds:itemID="{0D7CBE1A-59DC-4CCF-93EF-1005499A1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5195</TotalTime>
  <Words>242</Words>
  <Application>Microsoft Office PowerPoint</Application>
  <PresentationFormat>Widescreen</PresentationFormat>
  <Paragraphs>53</Paragraphs>
  <Slides>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Gotham Bold</vt:lpstr>
      <vt:lpstr>Gotham Book</vt:lpstr>
      <vt:lpstr>Gotham Light</vt:lpstr>
      <vt:lpstr>Tahoma</vt:lpstr>
      <vt:lpstr>Times New Roman</vt:lpstr>
      <vt:lpstr>Office Theme</vt:lpstr>
      <vt:lpstr>BIM LV statuss</vt:lpstr>
      <vt:lpstr>Būvnozares globālās tendences</vt:lpstr>
      <vt:lpstr>           </vt:lpstr>
      <vt:lpstr>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</dc:creator>
  <cp:lastModifiedBy>Gints Miķelsons</cp:lastModifiedBy>
  <cp:revision>460</cp:revision>
  <cp:lastPrinted>2019-02-06T12:13:59Z</cp:lastPrinted>
  <dcterms:created xsi:type="dcterms:W3CDTF">2017-11-03T20:08:35Z</dcterms:created>
  <dcterms:modified xsi:type="dcterms:W3CDTF">2021-09-16T13:20:29Z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0x010100B2CFEF104790444193A8D62160DC67C5</vt:lpwstr>
  </property>
</Properties>
</file>