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12"/>
  </p:notesMasterIdLst>
  <p:handoutMasterIdLst>
    <p:handoutMasterId r:id="rId13"/>
  </p:handoutMasterIdLst>
  <p:sldIdLst>
    <p:sldId id="266" r:id="rId5"/>
    <p:sldId id="258" r:id="rId6"/>
    <p:sldId id="1402" r:id="rId7"/>
    <p:sldId id="1403" r:id="rId8"/>
    <p:sldId id="1405" r:id="rId9"/>
    <p:sldId id="1406" r:id="rId10"/>
    <p:sldId id="1407" r:id="rId11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E7EA"/>
    <a:srgbClr val="838386"/>
    <a:srgbClr val="969699"/>
    <a:srgbClr val="00B0BA"/>
    <a:srgbClr val="B72973"/>
    <a:srgbClr val="B29B07"/>
    <a:srgbClr val="B9B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2" autoAdjust="0"/>
    <p:restoredTop sz="93801" autoAdjust="0"/>
  </p:normalViewPr>
  <p:slideViewPr>
    <p:cSldViewPr>
      <p:cViewPr varScale="1">
        <p:scale>
          <a:sx n="107" d="100"/>
          <a:sy n="107" d="100"/>
        </p:scale>
        <p:origin x="480" y="102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0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A09DE-E8FB-4AF9-A2B9-E591502A1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67F962-2AE8-4E5A-8B64-B3DCC53306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3CA-45EA-461D-A870-2591655BD307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93A05-E7F7-4C59-A3B6-C9D02372C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1906-C4A5-48F1-8C39-BFFBD5953C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B601-F1EE-42DE-AF62-2367D74A6E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1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BB53-5DA8-6D44-B0E9-C71E3B560133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FDC6-FAE9-314F-81DE-E828FEA1E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8" name="Shape 1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https://www.bigrentz.com/blog/construction-trends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https://www.em.gov.lv/lv/buvniecibas-informacijas-modelesana-bim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5290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https://www.em.gov.lv/lv/buvniecibas-informacijas-modelesana-bim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1005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351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Katram 5-7 min, kopā 1h</a:t>
            </a:r>
            <a:endParaRPr lang="lv-LV" sz="1050" b="1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8536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579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kuma 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4E44-7B93-438C-BDBE-4F1D78612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752600"/>
            <a:ext cx="10515600" cy="2232965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lv-LV" sz="5000" b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lv-LV" dirty="0"/>
              <a:t>Nosaukums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4FC841-881D-4AAF-A9AF-F82ED7DD9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CB657B-E458-4D1B-93D0-4CA5D8D31C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256" y="469321"/>
            <a:ext cx="3076575" cy="7334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FFE5860C-CF01-40A1-811A-2C492A944F1D}"/>
              </a:ext>
            </a:extLst>
          </p:cNvPr>
          <p:cNvSpPr txBox="1"/>
          <p:nvPr userDrawn="1"/>
        </p:nvSpPr>
        <p:spPr>
          <a:xfrm>
            <a:off x="1576142" y="4275427"/>
            <a:ext cx="15280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BAIBA</a:t>
            </a:r>
          </a:p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FROMANE</a:t>
            </a:r>
          </a:p>
        </p:txBody>
      </p:sp>
      <p:sp>
        <p:nvSpPr>
          <p:cNvPr id="19" name="Portrets">
            <a:extLst>
              <a:ext uri="{FF2B5EF4-FFF2-40B4-BE49-F238E27FC236}">
                <a16:creationId xmlns:a16="http://schemas.microsoft.com/office/drawing/2014/main" id="{561C4F72-FA50-49EA-804B-4A8BF861F6E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65224" y="4073215"/>
            <a:ext cx="1050839" cy="105075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Portrets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0CB106-FBCE-4A07-A51F-81488421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2263" y="4279900"/>
            <a:ext cx="1595437" cy="327782"/>
          </a:xfrm>
          <a:noFill/>
        </p:spPr>
        <p:txBody>
          <a:bodyPr wrap="square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700" smtClean="0">
                <a:solidFill>
                  <a:srgbClr val="B2E7EA"/>
                </a:solidFill>
                <a:latin typeface="Gotham Bold" pitchFamily="50" charset="0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mtClean="0">
                <a:latin typeface="+mn-lt"/>
              </a:defRPr>
            </a:lvl4pPr>
            <a:lvl5pPr>
              <a:defRPr lang="lv-LV">
                <a:latin typeface="+mn-lt"/>
              </a:defRPr>
            </a:lvl5pPr>
          </a:lstStyle>
          <a:p>
            <a:pPr marL="0" lvl="0"/>
            <a:r>
              <a:rPr lang="lv-LV" dirty="0"/>
              <a:t>Autors</a:t>
            </a:r>
          </a:p>
        </p:txBody>
      </p:sp>
    </p:spTree>
    <p:extLst>
      <p:ext uri="{BB962C8B-B14F-4D97-AF65-F5344CB8AC3E}">
        <p14:creationId xmlns:p14="http://schemas.microsoft.com/office/powerpoint/2010/main" val="24421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16.9.2021.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18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idzina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16.9.2021.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657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16.9.2021.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108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19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pslaid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6" descr="Graphic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525" y="6068674"/>
            <a:ext cx="2571751" cy="323852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xfrm>
            <a:off x="1055178" y="1992447"/>
            <a:ext cx="10515601" cy="1325565"/>
          </a:xfrm>
          <a:prstGeom prst="rect">
            <a:avLst/>
          </a:prstGeo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63705" y="1069042"/>
            <a:ext cx="4143570" cy="840231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chemeClr val="accent1"/>
                </a:solidFill>
              </a:defRPr>
            </a:lvl1pPr>
            <a:lvl2pPr marL="971550" indent="-514350">
              <a:defRPr sz="5400">
                <a:solidFill>
                  <a:schemeClr val="accent1"/>
                </a:solidFill>
              </a:defRPr>
            </a:lvl2pPr>
            <a:lvl3pPr marL="1531619" indent="-617219">
              <a:defRPr sz="5400">
                <a:solidFill>
                  <a:schemeClr val="accent1"/>
                </a:solidFill>
              </a:defRPr>
            </a:lvl3pPr>
            <a:lvl4pPr marL="2057400" indent="-685800">
              <a:defRPr sz="5400">
                <a:solidFill>
                  <a:schemeClr val="accent1"/>
                </a:solidFill>
              </a:defRPr>
            </a:lvl4pPr>
            <a:lvl5pPr marL="2514600" indent="-685800">
              <a:defRPr sz="54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73989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3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la linija">
            <a:extLst>
              <a:ext uri="{FF2B5EF4-FFF2-40B4-BE49-F238E27FC236}">
                <a16:creationId xmlns:a16="http://schemas.microsoft.com/office/drawing/2014/main" id="{9B8218FE-4C6B-4CF9-98F8-4F2DDDB2DE71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/>
              </a:solidFill>
              <a:latin typeface="Gotham Bold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976D5A-D84B-4D83-A68B-24279D76C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9" name="itle 8">
            <a:extLst>
              <a:ext uri="{FF2B5EF4-FFF2-40B4-BE49-F238E27FC236}">
                <a16:creationId xmlns:a16="http://schemas.microsoft.com/office/drawing/2014/main" id="{F8378C65-70AD-41A4-9CB6-F2820CD2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20" y="282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 dirty="0"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922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1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04ACB3-372E-4169-8ADC-D06C7F27EAC1}"/>
              </a:ext>
            </a:extLst>
          </p:cNvPr>
          <p:cNvSpPr/>
          <p:nvPr userDrawn="1"/>
        </p:nvSpPr>
        <p:spPr>
          <a:xfrm>
            <a:off x="8153400" y="465221"/>
            <a:ext cx="3509212" cy="5133892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3DD1E-1D82-4FDE-9DDD-44C2ED13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906" y="857909"/>
            <a:ext cx="3131991" cy="81771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B7BFA0-EBB7-41CF-9F8C-B3D6DA5ED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45488" y="1776550"/>
            <a:ext cx="3132409" cy="38225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Gotham Book" panose="02000604040000020004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FB91DA-E4E7-4665-843A-EA82932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E75E97-40BC-44C1-9277-E0DA7820851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2750" y="465138"/>
            <a:ext cx="7748588" cy="5133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60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urets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4" y="1693090"/>
            <a:ext cx="10392422" cy="4250510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1800"/>
              </a:spcBef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514350" lvl="0" indent="-514350">
              <a:lnSpc>
                <a:spcPct val="100000"/>
              </a:lnSpc>
              <a:spcBef>
                <a:spcPts val="1700"/>
              </a:spcBef>
              <a:buFont typeface="+mj-lt"/>
              <a:buAutoNum type="arabicPeriod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rgbClr val="00B0BA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4" y="1716536"/>
            <a:ext cx="10578402" cy="42270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800"/>
              </a:spcBef>
              <a:buNone/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1700"/>
              </a:spcBef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8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lts 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lv-LV" smtClean="0"/>
              <a:pPr/>
              <a:t>16.09.2021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95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67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7" r:id="rId2"/>
    <p:sldLayoutId id="2147483681" r:id="rId3"/>
    <p:sldLayoutId id="2147483666" r:id="rId4"/>
    <p:sldLayoutId id="2147483700" r:id="rId5"/>
    <p:sldLayoutId id="2147483650" r:id="rId6"/>
    <p:sldLayoutId id="2147483667" r:id="rId7"/>
    <p:sldLayoutId id="2147483682" r:id="rId8"/>
    <p:sldLayoutId id="2147483678" r:id="rId9"/>
    <p:sldLayoutId id="2147483679" r:id="rId10"/>
    <p:sldLayoutId id="2147483680" r:id="rId11"/>
    <p:sldLayoutId id="2147483683" r:id="rId12"/>
    <p:sldLayoutId id="2147483685" r:id="rId13"/>
    <p:sldLayoutId id="21474837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cid:ii_kpzbusib1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132856"/>
            <a:ext cx="10225136" cy="2232965"/>
          </a:xfrm>
        </p:spPr>
        <p:txBody>
          <a:bodyPr>
            <a:normAutofit/>
          </a:bodyPr>
          <a:lstStyle/>
          <a:p>
            <a:r>
              <a:rPr lang="lv-LV" sz="4800" b="1" dirty="0">
                <a:latin typeface="Gotham Book" panose="02000604040000020004" pitchFamily="50" charset="0"/>
              </a:rPr>
              <a:t>BIM LV statuss</a:t>
            </a:r>
          </a:p>
        </p:txBody>
      </p:sp>
      <p:sp>
        <p:nvSpPr>
          <p:cNvPr id="6" name="Shape 122">
            <a:extLst>
              <a:ext uri="{FF2B5EF4-FFF2-40B4-BE49-F238E27FC236}">
                <a16:creationId xmlns:a16="http://schemas.microsoft.com/office/drawing/2014/main" id="{442268E5-F612-414F-8C17-48FB765B40D6}"/>
              </a:ext>
            </a:extLst>
          </p:cNvPr>
          <p:cNvSpPr/>
          <p:nvPr/>
        </p:nvSpPr>
        <p:spPr>
          <a:xfrm>
            <a:off x="11603051" y="5123972"/>
            <a:ext cx="102657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r"/>
            <a:endParaRPr sz="2800" b="1" dirty="0">
              <a:solidFill>
                <a:schemeClr val="bg1"/>
              </a:solidFill>
              <a:latin typeface="Gotham Light" pitchFamily="50" charset="0"/>
            </a:endParaRP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F4941C08-DB26-492B-847F-7DDE7D9B9164}"/>
              </a:ext>
            </a:extLst>
          </p:cNvPr>
          <p:cNvSpPr txBox="1">
            <a:spLocks/>
          </p:cNvSpPr>
          <p:nvPr/>
        </p:nvSpPr>
        <p:spPr>
          <a:xfrm>
            <a:off x="9048328" y="4221088"/>
            <a:ext cx="2657380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Gotham Book" panose="02000604040000020004" pitchFamily="50" charset="0"/>
              </a:rPr>
              <a:t>Gints Miķelsons</a:t>
            </a:r>
          </a:p>
          <a:p>
            <a:r>
              <a:rPr lang="lv-LV" sz="1800" b="1" dirty="0">
                <a:latin typeface="Gotham Book" panose="02000604040000020004" pitchFamily="50" charset="0"/>
              </a:rPr>
              <a:t>LBP vadītājs</a:t>
            </a:r>
          </a:p>
          <a:p>
            <a:r>
              <a:rPr lang="lv-LV" sz="1800" b="1" dirty="0">
                <a:latin typeface="Gotham Book" panose="02000604040000020004" pitchFamily="50" charset="0"/>
              </a:rPr>
              <a:t>09.2021</a:t>
            </a:r>
          </a:p>
        </p:txBody>
      </p:sp>
    </p:spTree>
    <p:extLst>
      <p:ext uri="{BB962C8B-B14F-4D97-AF65-F5344CB8AC3E}">
        <p14:creationId xmlns:p14="http://schemas.microsoft.com/office/powerpoint/2010/main" val="1940701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3"/>
          <p:cNvSpPr txBox="1">
            <a:spLocks noGrp="1"/>
          </p:cNvSpPr>
          <p:nvPr>
            <p:ph type="title"/>
          </p:nvPr>
        </p:nvSpPr>
        <p:spPr>
          <a:xfrm>
            <a:off x="427380" y="211939"/>
            <a:ext cx="10515601" cy="1325564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dirty="0" err="1"/>
              <a:t>Būvnozares</a:t>
            </a:r>
            <a:r>
              <a:rPr dirty="0"/>
              <a:t> </a:t>
            </a:r>
            <a:r>
              <a:rPr dirty="0" err="1"/>
              <a:t>globālās</a:t>
            </a:r>
            <a:r>
              <a:rPr dirty="0"/>
              <a:t> tendences</a:t>
            </a:r>
          </a:p>
        </p:txBody>
      </p:sp>
      <p:sp>
        <p:nvSpPr>
          <p:cNvPr id="195" name="Title 3"/>
          <p:cNvSpPr txBox="1"/>
          <p:nvPr/>
        </p:nvSpPr>
        <p:spPr>
          <a:xfrm>
            <a:off x="427380" y="1318792"/>
            <a:ext cx="10515601" cy="5116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Efektivitātes</a:t>
            </a:r>
            <a:r>
              <a:rPr dirty="0"/>
              <a:t> </a:t>
            </a:r>
            <a:r>
              <a:rPr dirty="0" err="1"/>
              <a:t>risinājumi</a:t>
            </a:r>
            <a:r>
              <a:rPr dirty="0"/>
              <a:t> (CMS) 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/>
              <a:t>BIM </a:t>
            </a:r>
            <a:r>
              <a:rPr dirty="0" err="1"/>
              <a:t>risinājumi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Projektu</a:t>
            </a:r>
            <a:r>
              <a:rPr dirty="0"/>
              <a:t> </a:t>
            </a:r>
            <a:r>
              <a:rPr dirty="0" err="1"/>
              <a:t>vadība</a:t>
            </a:r>
            <a:r>
              <a:rPr dirty="0"/>
              <a:t> (agile, real time data)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Virtuālā</a:t>
            </a:r>
            <a:r>
              <a:rPr dirty="0"/>
              <a:t> </a:t>
            </a:r>
            <a:r>
              <a:rPr dirty="0" err="1"/>
              <a:t>realitāte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/>
              <a:t>3D printing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Robotika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Mobilās</a:t>
            </a:r>
            <a:r>
              <a:rPr dirty="0"/>
              <a:t> </a:t>
            </a:r>
            <a:r>
              <a:rPr dirty="0" err="1"/>
              <a:t>iekārtas</a:t>
            </a:r>
            <a:r>
              <a:rPr dirty="0"/>
              <a:t>, </a:t>
            </a:r>
            <a:r>
              <a:rPr dirty="0" err="1"/>
              <a:t>droni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Modulārā</a:t>
            </a:r>
            <a:r>
              <a:rPr dirty="0"/>
              <a:t> </a:t>
            </a:r>
            <a:r>
              <a:rPr dirty="0" err="1"/>
              <a:t>būvniecība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Zaļā</a:t>
            </a:r>
            <a:r>
              <a:rPr dirty="0"/>
              <a:t> </a:t>
            </a:r>
            <a:r>
              <a:rPr dirty="0" err="1"/>
              <a:t>būvniecība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Viedās</a:t>
            </a:r>
            <a:r>
              <a:rPr dirty="0"/>
              <a:t> </a:t>
            </a:r>
            <a:r>
              <a:rPr dirty="0" err="1"/>
              <a:t>ēkas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dirty="0" err="1"/>
              <a:t>Moderni</a:t>
            </a:r>
            <a:r>
              <a:rPr dirty="0"/>
              <a:t> </a:t>
            </a:r>
            <a:r>
              <a:rPr dirty="0" err="1"/>
              <a:t>drošības</a:t>
            </a:r>
            <a:r>
              <a:rPr dirty="0"/>
              <a:t> </a:t>
            </a:r>
            <a:r>
              <a:rPr dirty="0" err="1"/>
              <a:t>risinājumi</a:t>
            </a: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endParaRPr dirty="0"/>
          </a:p>
        </p:txBody>
      </p:sp>
      <p:pic>
        <p:nvPicPr>
          <p:cNvPr id="196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703" y="1182540"/>
            <a:ext cx="4377919" cy="39503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8FC5-5F3B-42C4-B9F9-83F74651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0" y="3429000"/>
            <a:ext cx="11284820" cy="948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Gotham Bold"/>
              </a:rPr>
              <a:t>				</a:t>
            </a:r>
            <a:br>
              <a:rPr lang="lv-LV" sz="2800" dirty="0">
                <a:latin typeface="Gotham Bold"/>
              </a:rPr>
            </a:br>
            <a:br>
              <a:rPr lang="lv-LV" sz="2800" dirty="0">
                <a:latin typeface="Gotham Bold"/>
              </a:rPr>
            </a:br>
            <a:br>
              <a:rPr lang="lv-LV" altLang="lv-LV" sz="2800" dirty="0"/>
            </a:br>
            <a:br>
              <a:rPr lang="lv-LV" altLang="lv-LV" sz="2800" dirty="0"/>
            </a:br>
            <a:r>
              <a:rPr lang="lv-LV" altLang="lv-LV" sz="2800" dirty="0"/>
              <a:t> </a:t>
            </a:r>
            <a:br>
              <a:rPr lang="lv-LV" altLang="lv-LV" sz="2800" dirty="0"/>
            </a:br>
            <a:br>
              <a:rPr lang="lv-LV" altLang="lv-LV" sz="3600" dirty="0"/>
            </a:b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4223792" y="-187024"/>
            <a:ext cx="6799917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lv-LV" sz="4400" dirty="0">
                <a:latin typeface="Gotham Bold"/>
              </a:rPr>
              <a:t>Būvniecības process &amp; BIM</a:t>
            </a:r>
          </a:p>
        </p:txBody>
      </p:sp>
      <p:pic>
        <p:nvPicPr>
          <p:cNvPr id="6" name="Picture 5" descr="A picture containing text, indoor, cluttered&#10;&#10;Description automatically generated">
            <a:extLst>
              <a:ext uri="{FF2B5EF4-FFF2-40B4-BE49-F238E27FC236}">
                <a16:creationId xmlns:a16="http://schemas.microsoft.com/office/drawing/2014/main" id="{65F9F4F4-1B84-43F2-AFCF-E873661ADD2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426698"/>
            <a:ext cx="7704856" cy="502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8FC5-5F3B-42C4-B9F9-83F74651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0" y="3429000"/>
            <a:ext cx="11284820" cy="948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Gotham Bold"/>
              </a:rPr>
              <a:t>				</a:t>
            </a:r>
            <a:br>
              <a:rPr lang="lv-LV" sz="2800" dirty="0">
                <a:latin typeface="Gotham Bold"/>
              </a:rPr>
            </a:br>
            <a:br>
              <a:rPr lang="lv-LV" sz="2800" dirty="0">
                <a:latin typeface="Gotham Bold"/>
              </a:rPr>
            </a:br>
            <a:br>
              <a:rPr lang="lv-LV" altLang="lv-LV" sz="2800" dirty="0"/>
            </a:br>
            <a:br>
              <a:rPr lang="lv-LV" altLang="lv-LV" sz="2800" dirty="0"/>
            </a:br>
            <a:r>
              <a:rPr lang="lv-LV" altLang="lv-LV" sz="2800" dirty="0"/>
              <a:t> </a:t>
            </a:r>
            <a:br>
              <a:rPr lang="lv-LV" altLang="lv-LV" sz="2800" dirty="0"/>
            </a:br>
            <a:br>
              <a:rPr lang="lv-LV" altLang="lv-LV" sz="3600" dirty="0"/>
            </a:b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4151784" y="0"/>
            <a:ext cx="6799917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lv-LV" sz="4400" dirty="0">
                <a:latin typeface="Gotham Bold"/>
              </a:rPr>
              <a:t>BIM sistēmas &amp; rīki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3ADD73-A74C-4060-8EE0-0C5F2B24EB7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77" y="1426698"/>
            <a:ext cx="5546282" cy="4400245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22541DC2-3AAE-45DB-AEE2-E0E7AFD0D0F4}"/>
              </a:ext>
            </a:extLst>
          </p:cNvPr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2132856"/>
            <a:ext cx="5546282" cy="4451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826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4151784" y="0"/>
            <a:ext cx="6799917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lv-LV" sz="4400" dirty="0">
                <a:latin typeface="Gotham Bold"/>
              </a:rPr>
              <a:t>BIM ceļa karte statuss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981072-DB29-4D2C-B2FA-D343B1394180}"/>
              </a:ext>
            </a:extLst>
          </p:cNvPr>
          <p:cNvSpPr txBox="1">
            <a:spLocks/>
          </p:cNvSpPr>
          <p:nvPr/>
        </p:nvSpPr>
        <p:spPr>
          <a:xfrm>
            <a:off x="185124" y="3737683"/>
            <a:ext cx="12039600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8ED6DD-4A87-4029-BF34-9A6C7F856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46" y="1919014"/>
            <a:ext cx="2514346" cy="3637338"/>
          </a:xfrm>
          <a:prstGeom prst="rect">
            <a:avLst/>
          </a:prstGeom>
        </p:spPr>
      </p:pic>
      <p:pic>
        <p:nvPicPr>
          <p:cNvPr id="19" name="Picture 18" descr="Timeline&#10;&#10;Description automatically generated">
            <a:extLst>
              <a:ext uri="{FF2B5EF4-FFF2-40B4-BE49-F238E27FC236}">
                <a16:creationId xmlns:a16="http://schemas.microsoft.com/office/drawing/2014/main" id="{D27178FD-896A-460F-BEC4-D9821C4DC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1362839"/>
            <a:ext cx="7057070" cy="470706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1674066-5530-4351-A334-FF8CE76743AF}"/>
              </a:ext>
            </a:extLst>
          </p:cNvPr>
          <p:cNvSpPr txBox="1"/>
          <p:nvPr/>
        </p:nvSpPr>
        <p:spPr>
          <a:xfrm>
            <a:off x="327389" y="5859587"/>
            <a:ext cx="611155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50391">
              <a:lnSpc>
                <a:spcPct val="97200"/>
              </a:lnSpc>
              <a:spcBef>
                <a:spcPts val="500"/>
              </a:spcBef>
              <a:buSzPct val="100000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1800" b="1" dirty="0">
                <a:solidFill>
                  <a:schemeClr val="bg1"/>
                </a:solidFill>
              </a:rPr>
              <a:t>16 uzdevumi 6 gadi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9DE98F-FC0B-45C3-9AF6-6AD6D652D9DE}"/>
              </a:ext>
            </a:extLst>
          </p:cNvPr>
          <p:cNvSpPr txBox="1"/>
          <p:nvPr/>
        </p:nvSpPr>
        <p:spPr>
          <a:xfrm>
            <a:off x="2135560" y="6371261"/>
            <a:ext cx="8440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https://www.em.gov.lv/lv/buvniecibas-informacijas-modelesana-bim</a:t>
            </a:r>
          </a:p>
        </p:txBody>
      </p:sp>
    </p:spTree>
    <p:extLst>
      <p:ext uri="{BB962C8B-B14F-4D97-AF65-F5344CB8AC3E}">
        <p14:creationId xmlns:p14="http://schemas.microsoft.com/office/powerpoint/2010/main" val="178844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4151784" y="0"/>
            <a:ext cx="6799917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lv-LV" sz="4400" dirty="0">
                <a:latin typeface="Gotham Bold"/>
              </a:rPr>
              <a:t>BIM ceļa karte diskusija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981072-DB29-4D2C-B2FA-D343B1394180}"/>
              </a:ext>
            </a:extLst>
          </p:cNvPr>
          <p:cNvSpPr txBox="1">
            <a:spLocks/>
          </p:cNvSpPr>
          <p:nvPr/>
        </p:nvSpPr>
        <p:spPr>
          <a:xfrm>
            <a:off x="185124" y="3737683"/>
            <a:ext cx="12039600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6ABEECC9-B6CC-414F-A1CB-CC3A25CAAC64}"/>
              </a:ext>
            </a:extLst>
          </p:cNvPr>
          <p:cNvSpPr txBox="1"/>
          <p:nvPr/>
        </p:nvSpPr>
        <p:spPr>
          <a:xfrm>
            <a:off x="600471" y="1628800"/>
            <a:ext cx="10515601" cy="5116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+mj-lt"/>
              <a:buAutoNum type="arabicPeriod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3200" b="1" dirty="0">
                <a:solidFill>
                  <a:schemeClr val="bg1"/>
                </a:solidFill>
              </a:rPr>
              <a:t>BIM NVO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+mj-lt"/>
              <a:buAutoNum type="arabicPeriod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3200" b="1" dirty="0">
                <a:solidFill>
                  <a:schemeClr val="bg1"/>
                </a:solidFill>
              </a:rPr>
              <a:t>Pasūtītāji (VNI/</a:t>
            </a:r>
            <a:r>
              <a:rPr lang="lv-LV" sz="3200" b="1" dirty="0" err="1">
                <a:solidFill>
                  <a:schemeClr val="bg1"/>
                </a:solidFill>
              </a:rPr>
              <a:t>RBRail</a:t>
            </a:r>
            <a:r>
              <a:rPr lang="lv-LV" sz="3200" b="1" dirty="0">
                <a:solidFill>
                  <a:schemeClr val="bg1"/>
                </a:solidFill>
              </a:rPr>
              <a:t>)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+mj-lt"/>
              <a:buAutoNum type="arabicPeriod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3200" b="1" dirty="0">
                <a:solidFill>
                  <a:schemeClr val="bg1"/>
                </a:solidFill>
              </a:rPr>
              <a:t>LVS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+mj-lt"/>
              <a:buAutoNum type="arabicPeriod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3200" b="1" dirty="0">
                <a:solidFill>
                  <a:schemeClr val="bg1"/>
                </a:solidFill>
              </a:rPr>
              <a:t>RTU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+mj-lt"/>
              <a:buAutoNum type="arabicPeriod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3200" b="1" dirty="0">
                <a:solidFill>
                  <a:schemeClr val="bg1"/>
                </a:solidFill>
              </a:rPr>
              <a:t>Arhitekti/Projektētāji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+mj-lt"/>
              <a:buAutoNum type="arabicPeriod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3200" b="1" dirty="0">
                <a:solidFill>
                  <a:schemeClr val="bg1"/>
                </a:solidFill>
              </a:rPr>
              <a:t>Būvnieki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+mj-lt"/>
              <a:buAutoNum type="arabicPeriod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3200" b="1" dirty="0">
                <a:solidFill>
                  <a:schemeClr val="bg1"/>
                </a:solidFill>
              </a:rPr>
              <a:t>EM/BVKB</a:t>
            </a:r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endParaRPr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0342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4151784" y="0"/>
            <a:ext cx="6799917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lv-LV" sz="4400" dirty="0">
                <a:latin typeface="Gotham Bold"/>
              </a:rPr>
              <a:t>Būvnieki par BIM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981072-DB29-4D2C-B2FA-D343B1394180}"/>
              </a:ext>
            </a:extLst>
          </p:cNvPr>
          <p:cNvSpPr txBox="1">
            <a:spLocks/>
          </p:cNvSpPr>
          <p:nvPr/>
        </p:nvSpPr>
        <p:spPr>
          <a:xfrm>
            <a:off x="185124" y="3737683"/>
            <a:ext cx="12039600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6ABEECC9-B6CC-414F-A1CB-CC3A25CAAC64}"/>
              </a:ext>
            </a:extLst>
          </p:cNvPr>
          <p:cNvSpPr txBox="1"/>
          <p:nvPr/>
        </p:nvSpPr>
        <p:spPr>
          <a:xfrm>
            <a:off x="185124" y="1556792"/>
            <a:ext cx="11928647" cy="5116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850391">
              <a:lnSpc>
                <a:spcPct val="97200"/>
              </a:lnSpc>
              <a:spcBef>
                <a:spcPts val="500"/>
              </a:spcBef>
              <a:buSzPct val="100000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2800" b="1" dirty="0">
                <a:solidFill>
                  <a:schemeClr val="bg1"/>
                </a:solidFill>
              </a:rPr>
              <a:t>1.Vairākums vidējie publiskie pasūtītāji nesaprot BIM pievienoto vērtību (jāskata sākot no apsaimniekošana – būvniecība – projektēšana)</a:t>
            </a:r>
          </a:p>
          <a:p>
            <a:pPr defTabSz="850391">
              <a:lnSpc>
                <a:spcPct val="97200"/>
              </a:lnSpc>
              <a:spcBef>
                <a:spcPts val="500"/>
              </a:spcBef>
              <a:buSzPct val="100000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2800" b="1" dirty="0">
                <a:solidFill>
                  <a:schemeClr val="bg1"/>
                </a:solidFill>
              </a:rPr>
              <a:t>2.Publiskiem pasūtītājiem jāspēj samaksāt par BIM risinājumiem (nevar būt zemākās cenas būvprojekts </a:t>
            </a:r>
            <a:r>
              <a:rPr lang="lv-LV" sz="2800" b="1" dirty="0" err="1">
                <a:solidFill>
                  <a:schemeClr val="bg1"/>
                </a:solidFill>
              </a:rPr>
              <a:t>max</a:t>
            </a:r>
            <a:r>
              <a:rPr lang="lv-LV" sz="2800" b="1" dirty="0">
                <a:solidFill>
                  <a:schemeClr val="bg1"/>
                </a:solidFill>
              </a:rPr>
              <a:t> BIM kvalitātē)</a:t>
            </a:r>
          </a:p>
          <a:p>
            <a:pPr defTabSz="850391">
              <a:lnSpc>
                <a:spcPct val="97200"/>
              </a:lnSpc>
              <a:spcBef>
                <a:spcPts val="500"/>
              </a:spcBef>
              <a:buSzPct val="100000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2800" b="1" dirty="0">
                <a:solidFill>
                  <a:schemeClr val="bg1"/>
                </a:solidFill>
              </a:rPr>
              <a:t>3.BIM speciālistu skaits pasūtītājiem (</a:t>
            </a:r>
            <a:r>
              <a:rPr lang="lv-LV" sz="2800" b="1" dirty="0" err="1">
                <a:solidFill>
                  <a:schemeClr val="bg1"/>
                </a:solidFill>
              </a:rPr>
              <a:t>in-outsource</a:t>
            </a:r>
            <a:r>
              <a:rPr lang="lv-LV" sz="2800" b="1" dirty="0">
                <a:solidFill>
                  <a:schemeClr val="bg1"/>
                </a:solidFill>
              </a:rPr>
              <a:t>)</a:t>
            </a:r>
          </a:p>
          <a:p>
            <a:pPr defTabSz="850391">
              <a:lnSpc>
                <a:spcPct val="97200"/>
              </a:lnSpc>
              <a:spcBef>
                <a:spcPts val="500"/>
              </a:spcBef>
              <a:buSzPct val="100000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r>
              <a:rPr lang="lv-LV" sz="2800" b="1" dirty="0">
                <a:solidFill>
                  <a:schemeClr val="bg1"/>
                </a:solidFill>
              </a:rPr>
              <a:t>4.BIM Būvprojektu standarts (labās prakses </a:t>
            </a:r>
            <a:r>
              <a:rPr lang="lv-LV" sz="2800" b="1" dirty="0" err="1">
                <a:solidFill>
                  <a:schemeClr val="bg1"/>
                </a:solidFill>
              </a:rPr>
              <a:t>template</a:t>
            </a:r>
            <a:r>
              <a:rPr lang="lv-LV" sz="2800" b="1" dirty="0">
                <a:solidFill>
                  <a:schemeClr val="bg1"/>
                </a:solidFill>
              </a:rPr>
              <a:t> – vidēja jaunbūve vai pārbūve, nevajag vienmēr </a:t>
            </a:r>
            <a:r>
              <a:rPr lang="lv-LV" sz="2800" b="1" dirty="0" err="1">
                <a:solidFill>
                  <a:schemeClr val="bg1"/>
                </a:solidFill>
              </a:rPr>
              <a:t>copy-paste</a:t>
            </a:r>
            <a:r>
              <a:rPr lang="lv-LV" sz="2800" b="1" dirty="0">
                <a:solidFill>
                  <a:schemeClr val="bg1"/>
                </a:solidFill>
              </a:rPr>
              <a:t> VNI prasības!)</a:t>
            </a:r>
            <a:endParaRPr sz="2800" dirty="0"/>
          </a:p>
          <a:p>
            <a:pPr marL="531494" indent="-531494" defTabSz="850391">
              <a:lnSpc>
                <a:spcPct val="97200"/>
              </a:lnSpc>
              <a:spcBef>
                <a:spcPts val="500"/>
              </a:spcBef>
              <a:buSzPct val="100000"/>
              <a:buFont typeface="Arial"/>
              <a:buChar char="•"/>
              <a:defRPr sz="2232">
                <a:solidFill>
                  <a:srgbClr val="838386"/>
                </a:solidFill>
                <a:latin typeface="Gotham Light"/>
                <a:ea typeface="Gotham Light"/>
                <a:cs typeface="Gotham Light"/>
                <a:sym typeface="Gotham Light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598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uvnieki">
      <a:dk1>
        <a:srgbClr val="838386"/>
      </a:dk1>
      <a:lt1>
        <a:sysClr val="window" lastClr="FFFFFF"/>
      </a:lt1>
      <a:dk2>
        <a:srgbClr val="44546A"/>
      </a:dk2>
      <a:lt2>
        <a:srgbClr val="E7E6E6"/>
      </a:lt2>
      <a:accent1>
        <a:srgbClr val="00B0BA"/>
      </a:accent1>
      <a:accent2>
        <a:srgbClr val="B29B07"/>
      </a:accent2>
      <a:accent3>
        <a:srgbClr val="B7297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CFEF104790444193A8D62160DC67C5" ma:contentTypeVersion="11" ma:contentTypeDescription="Create a new document." ma:contentTypeScope="" ma:versionID="8caa726c11068ffb2c62b6b7ffc7e854">
  <xsd:schema xmlns:xsd="http://www.w3.org/2001/XMLSchema" xmlns:xs="http://www.w3.org/2001/XMLSchema" xmlns:p="http://schemas.microsoft.com/office/2006/metadata/properties" xmlns:ns2="6d3c7231-658d-4434-9d56-73744c1096da" xmlns:ns3="c0ed8a0b-cdb9-4c09-9351-f5da125b76a5" targetNamespace="http://schemas.microsoft.com/office/2006/metadata/properties" ma:root="true" ma:fieldsID="5bc1aed8722ce4e6c5daa970313c642c" ns2:_="" ns3:_="">
    <xsd:import namespace="6d3c7231-658d-4434-9d56-73744c1096da"/>
    <xsd:import namespace="c0ed8a0b-cdb9-4c09-9351-f5da125b76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c7231-658d-4434-9d56-73744c1096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d8a0b-cdb9-4c09-9351-f5da125b76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3c7231-658d-4434-9d56-73744c1096da">
      <UserInfo>
        <DisplayName>Gints Miķelsons</DisplayName>
        <AccountId>504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B5CEEB-A903-4F7C-9E15-B9D8C529C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c7231-658d-4434-9d56-73744c1096da"/>
    <ds:schemaRef ds:uri="c0ed8a0b-cdb9-4c09-9351-f5da125b7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5AD32E-0D3A-4445-98F2-AC76719FABE3}">
  <ds:schemaRefs>
    <ds:schemaRef ds:uri="http://schemas.microsoft.com/office/2006/metadata/properties"/>
    <ds:schemaRef ds:uri="http://schemas.microsoft.com/office/infopath/2007/PartnerControls"/>
    <ds:schemaRef ds:uri="6d3c7231-658d-4434-9d56-73744c1096da"/>
  </ds:schemaRefs>
</ds:datastoreItem>
</file>

<file path=customXml/itemProps3.xml><?xml version="1.0" encoding="utf-8"?>
<ds:datastoreItem xmlns:ds="http://schemas.openxmlformats.org/officeDocument/2006/customXml" ds:itemID="{0D7CBE1A-59DC-4CCF-93EF-1005499A1D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5195</TotalTime>
  <Words>242</Words>
  <Application>Microsoft Office PowerPoint</Application>
  <PresentationFormat>Widescreen</PresentationFormat>
  <Paragraphs>53</Paragraphs>
  <Slides>7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Gotham Bold</vt:lpstr>
      <vt:lpstr>Gotham Book</vt:lpstr>
      <vt:lpstr>Gotham Light</vt:lpstr>
      <vt:lpstr>Tahoma</vt:lpstr>
      <vt:lpstr>Times New Roman</vt:lpstr>
      <vt:lpstr>Office Theme</vt:lpstr>
      <vt:lpstr>BIM LV statuss</vt:lpstr>
      <vt:lpstr>Būvnozares globālās tendences</vt:lpstr>
      <vt:lpstr>           </vt:lpstr>
      <vt:lpstr>         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</dc:creator>
  <cp:lastModifiedBy>Gints Miķelsons</cp:lastModifiedBy>
  <cp:revision>460</cp:revision>
  <cp:lastPrinted>2019-02-06T12:13:59Z</cp:lastPrinted>
  <dcterms:created xsi:type="dcterms:W3CDTF">2017-11-03T20:08:35Z</dcterms:created>
  <dcterms:modified xsi:type="dcterms:W3CDTF">2021-09-16T13:20:29Z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0x010100B2CFEF104790444193A8D62160DC67C5</vt:lpwstr>
  </property>
</Properties>
</file>