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316" r:id="rId4"/>
    <p:sldId id="313" r:id="rId5"/>
    <p:sldId id="317" r:id="rId6"/>
    <p:sldId id="318" r:id="rId7"/>
    <p:sldId id="312" r:id="rId8"/>
    <p:sldId id="329" r:id="rId9"/>
    <p:sldId id="330" r:id="rId10"/>
    <p:sldId id="331" r:id="rId11"/>
    <p:sldId id="332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328" r:id="rId20"/>
    <p:sldId id="321" r:id="rId21"/>
  </p:sldIdLst>
  <p:sldSz cx="9144000" cy="6858000" type="screen4x3"/>
  <p:notesSz cx="6669088" cy="99282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0667" autoAdjust="0"/>
  </p:normalViewPr>
  <p:slideViewPr>
    <p:cSldViewPr snapToGrid="0">
      <p:cViewPr varScale="1">
        <p:scale>
          <a:sx n="74" d="100"/>
          <a:sy n="74" d="100"/>
        </p:scale>
        <p:origin x="18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40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9C827-4F24-4790-BC02-8AA1880474E0}" type="datetimeFigureOut">
              <a:rPr lang="lv-LV" smtClean="0"/>
              <a:t>31.10.2018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A0BB2-9B82-43B6-A7DF-B0E38FF5DB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300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23EE6-6974-462A-9F81-48E325BAF627}" type="datetimeFigureOut">
              <a:rPr lang="lv-LV" smtClean="0"/>
              <a:pPr/>
              <a:t>31.10.2018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4E258-E19F-4DFE-AB6D-A7B580E0DD3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650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5531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677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9177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542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816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052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7391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713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5983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8516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117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2082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713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076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873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745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76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Pakalpojuma cena – 400 EUR/gadā.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971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81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56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878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23BE-6BD1-4A31-A8E7-0EDC52351F55}" type="datetime1">
              <a:rPr lang="lv-LV" smtClean="0"/>
              <a:t>31.10.2018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897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D1E-1400-45DA-BDBB-0ADA7B263103}" type="datetime1">
              <a:rPr lang="lv-LV" smtClean="0"/>
              <a:t>31.10.2018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89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BC1D-A9B3-4400-AE75-9E8CB15D088E}" type="datetime1">
              <a:rPr lang="lv-LV" smtClean="0"/>
              <a:t>31.10.2018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17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6776-DA18-4026-99C4-5950EFAC6339}" type="datetime1">
              <a:rPr lang="lv-LV" smtClean="0"/>
              <a:t>31.10.2018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90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A2C7-5EF1-4140-82F9-EF58F6A96816}" type="datetime1">
              <a:rPr lang="lv-LV" smtClean="0"/>
              <a:t>31.10.2018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480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97C6-A1F6-4FF0-8EC6-D20773F7F2DB}" type="datetime1">
              <a:rPr lang="lv-LV" smtClean="0"/>
              <a:t>31.10.2018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828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EE97-776A-4FFD-A934-0D574A819E42}" type="datetime1">
              <a:rPr lang="lv-LV" smtClean="0"/>
              <a:t>31.10.2018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28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C6A4-8A1D-4DC6-A891-62D00F4504A8}" type="datetime1">
              <a:rPr lang="lv-LV" smtClean="0"/>
              <a:t>31.10.2018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625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A422-6E87-44E7-8503-4D7E20426BA1}" type="datetime1">
              <a:rPr lang="lv-LV" smtClean="0"/>
              <a:t>31.10.2018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551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1648-BE1C-459E-9AB2-7D5AB1D5A09F}" type="datetime1">
              <a:rPr lang="lv-LV" smtClean="0"/>
              <a:t>31.10.2018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122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15F4-25E0-45FB-9C54-839062CCAE0D}" type="datetime1">
              <a:rPr lang="lv-LV" smtClean="0"/>
              <a:t>31.10.2018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31.10.2018. Rīga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051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4964-93AA-4F87-98B5-33378F24C67A}" type="datetime1">
              <a:rPr lang="lv-LV" smtClean="0"/>
              <a:t>31.10.2018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31.10.2018. Rīga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AA5F-1C7D-4C3A-8424-A237040085B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521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58715" y="828238"/>
            <a:ext cx="7666241" cy="219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4400" b="1" dirty="0" err="1">
                <a:solidFill>
                  <a:srgbClr val="336699"/>
                </a:solidFill>
                <a:latin typeface="Calibri" pitchFamily="34" charset="0"/>
              </a:rPr>
              <a:t>Būvspeciālistu</a:t>
            </a:r>
            <a:r>
              <a:rPr lang="lv-LV" altLang="lv-LV" sz="4400" b="1" dirty="0">
                <a:solidFill>
                  <a:srgbClr val="336699"/>
                </a:solidFill>
                <a:latin typeface="Calibri" pitchFamily="34" charset="0"/>
              </a:rPr>
              <a:t> standartu lasītava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28720" y="5067480"/>
            <a:ext cx="7667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lv-LV" altLang="lv-LV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Ingars Pilmanis</a:t>
            </a:r>
          </a:p>
          <a:p>
            <a:pPr algn="ctr">
              <a:defRPr/>
            </a:pPr>
            <a:r>
              <a:rPr lang="lv-LV" altLang="lv-LV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valdes loceklis</a:t>
            </a:r>
          </a:p>
          <a:p>
            <a:pPr algn="ctr">
              <a:defRPr/>
            </a:pPr>
            <a:r>
              <a:rPr lang="lv-LV" altLang="lv-LV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SIA «Latvijas standarts»</a:t>
            </a:r>
          </a:p>
        </p:txBody>
      </p:sp>
    </p:spTree>
    <p:extLst>
      <p:ext uri="{BB962C8B-B14F-4D97-AF65-F5344CB8AC3E}">
        <p14:creationId xmlns:p14="http://schemas.microsoft.com/office/powerpoint/2010/main" val="295805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80510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lasītavā pēc standarta numura (2)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858" y="1126965"/>
            <a:ext cx="6562054" cy="50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pēc vārda tekstā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38" y="1226044"/>
            <a:ext cx="7744924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6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9543" y="467277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lasītavā – tematiskā (1)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252" y="1152043"/>
            <a:ext cx="6269024" cy="52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8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9543" y="467277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lasītavā – tematiskā (2)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457324"/>
            <a:ext cx="6151346" cy="42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9543" y="467277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lasītavā – tematiskā (3)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" y="1897378"/>
            <a:ext cx="7487376" cy="32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4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9543" y="467277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lasītavā – tematiskā (4)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43" y="1233110"/>
            <a:ext cx="6690457" cy="49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vietnē – pēc numura 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15673"/>
          <a:stretch/>
        </p:blipFill>
        <p:spPr>
          <a:xfrm>
            <a:off x="1021492" y="1138458"/>
            <a:ext cx="7768282" cy="49493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488246" y="1851755"/>
            <a:ext cx="1739561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94472" y="2955624"/>
            <a:ext cx="3082327" cy="3259357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vietnē - tematiskā (1)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" b="47026"/>
          <a:stretch/>
        </p:blipFill>
        <p:spPr>
          <a:xfrm>
            <a:off x="981376" y="1070904"/>
            <a:ext cx="7800160" cy="3301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447055" y="2131841"/>
            <a:ext cx="1799880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2268" y="3098979"/>
            <a:ext cx="556446" cy="1273325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" b="63380"/>
          <a:stretch/>
        </p:blipFill>
        <p:spPr>
          <a:xfrm>
            <a:off x="925718" y="4568604"/>
            <a:ext cx="7825523" cy="16640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973138" y="5084665"/>
            <a:ext cx="556446" cy="1147969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28" y="979707"/>
            <a:ext cx="6929796" cy="5760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vietnē - tematiskā (2)</a:t>
            </a:r>
            <a:endParaRPr lang="en-GB" altLang="lv-LV" sz="3200" b="1" dirty="0">
              <a:solidFill>
                <a:srgbClr val="336699"/>
              </a:solidFill>
            </a:endParaRPr>
          </a:p>
          <a:p>
            <a:endParaRPr lang="en-GB" altLang="lv-LV" sz="3200" b="1" dirty="0">
              <a:solidFill>
                <a:srgbClr val="336699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643525" y="2858434"/>
            <a:ext cx="1591190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79206" y="3799860"/>
            <a:ext cx="6972018" cy="898264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46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Piemērojamo standartu saraksti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b="21529"/>
          <a:stretch/>
        </p:blipFill>
        <p:spPr bwMode="auto">
          <a:xfrm>
            <a:off x="881788" y="1239520"/>
            <a:ext cx="7956550" cy="2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3" b="16006"/>
          <a:stretch>
            <a:fillRect/>
          </a:stretch>
        </p:blipFill>
        <p:spPr bwMode="auto">
          <a:xfrm>
            <a:off x="845276" y="3815080"/>
            <a:ext cx="78946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18301" y="4464368"/>
            <a:ext cx="5832475" cy="395287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7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 err="1">
                <a:solidFill>
                  <a:srgbClr val="336699"/>
                </a:solidFill>
              </a:rPr>
              <a:t>Būvspeciālistu</a:t>
            </a:r>
            <a:r>
              <a:rPr lang="lv-LV" altLang="lv-LV" sz="3200" b="1" dirty="0">
                <a:solidFill>
                  <a:srgbClr val="336699"/>
                </a:solidFill>
              </a:rPr>
              <a:t> lasītava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70" y="1252151"/>
            <a:ext cx="5218512" cy="3618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832" y="1272114"/>
            <a:ext cx="2711844" cy="254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59" y="4841110"/>
            <a:ext cx="4950941" cy="1348705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43832" y="4080026"/>
            <a:ext cx="27118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lv-LV" altLang="lv-LV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Pārejas periods</a:t>
            </a:r>
          </a:p>
          <a:p>
            <a:pPr algn="just">
              <a:defRPr/>
            </a:pPr>
            <a:r>
              <a:rPr lang="lv-LV" altLang="lv-LV" dirty="0">
                <a:solidFill>
                  <a:srgbClr val="FF0000"/>
                </a:solidFill>
                <a:latin typeface="+mn-lt"/>
              </a:rPr>
              <a:t>līdz 01.01.2019.</a:t>
            </a:r>
          </a:p>
        </p:txBody>
      </p:sp>
    </p:spTree>
    <p:extLst>
      <p:ext uri="{BB962C8B-B14F-4D97-AF65-F5344CB8AC3E}">
        <p14:creationId xmlns:p14="http://schemas.microsoft.com/office/powerpoint/2010/main" val="265755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3658" y="828145"/>
            <a:ext cx="7086600" cy="51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lv-LV" altLang="lv-LV" sz="2400" dirty="0"/>
          </a:p>
          <a:p>
            <a:pPr eaLnBrk="1" hangingPunct="1">
              <a:lnSpc>
                <a:spcPct val="80000"/>
              </a:lnSpc>
              <a:defRPr/>
            </a:pPr>
            <a:endParaRPr lang="lv-LV" altLang="lv-LV" sz="2400" dirty="0">
              <a:solidFill>
                <a:srgbClr val="3366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lv-LV" altLang="lv-LV" sz="4400" b="1" dirty="0">
                <a:solidFill>
                  <a:schemeClr val="accent1">
                    <a:lumMod val="50000"/>
                  </a:schemeClr>
                </a:solidFill>
              </a:rPr>
              <a:t>Paldies par uzmanību!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lv-LV" altLang="lv-LV" sz="2500" b="1" dirty="0">
              <a:solidFill>
                <a:srgbClr val="3366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lv-LV" altLang="lv-LV" sz="2500" b="1" dirty="0">
              <a:solidFill>
                <a:srgbClr val="3366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lv-LV" altLang="lv-LV" sz="3600" b="1" dirty="0">
                <a:solidFill>
                  <a:srgbClr val="336699"/>
                </a:solidFill>
              </a:rPr>
              <a:t>www.lvs.lv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lv-LV" altLang="lv-LV" sz="2400" b="1" dirty="0">
                <a:solidFill>
                  <a:srgbClr val="336699"/>
                </a:solidFill>
              </a:rPr>
              <a:t>viedoklis.lvs.lv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lv-LV" altLang="lv-LV" sz="1200" dirty="0">
              <a:solidFill>
                <a:srgbClr val="33669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lv-LV" altLang="lv-LV" sz="1200" dirty="0">
              <a:solidFill>
                <a:srgbClr val="336699"/>
              </a:solidFill>
            </a:endParaRPr>
          </a:p>
          <a:p>
            <a:pPr marL="2963863" indent="0" eaLnBrk="1" hangingPunct="1">
              <a:lnSpc>
                <a:spcPct val="80000"/>
              </a:lnSpc>
              <a:buFontTx/>
              <a:buNone/>
              <a:defRPr/>
            </a:pPr>
            <a:r>
              <a:rPr lang="lv-LV" altLang="lv-LV" sz="2000" dirty="0">
                <a:solidFill>
                  <a:srgbClr val="336699"/>
                </a:solidFill>
              </a:rPr>
              <a:t>standarti.lvs</a:t>
            </a:r>
          </a:p>
          <a:p>
            <a:pPr marL="2963863" indent="0" eaLnBrk="1" hangingPunct="1">
              <a:lnSpc>
                <a:spcPct val="80000"/>
              </a:lnSpc>
              <a:buFontTx/>
              <a:buNone/>
              <a:defRPr/>
            </a:pPr>
            <a:r>
              <a:rPr lang="lv-LV" altLang="lv-LV" sz="2000" dirty="0">
                <a:solidFill>
                  <a:srgbClr val="336699"/>
                </a:solidFill>
              </a:rPr>
              <a:t>lvs_lv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59" y="4247580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4564019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3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sz="3200" b="1" dirty="0"/>
              <a:t>Lasītava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3138" y="1417320"/>
            <a:ext cx="69364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Latvijas </a:t>
            </a:r>
            <a:r>
              <a:rPr lang="en-GB" sz="2000" dirty="0" err="1"/>
              <a:t>standartu</a:t>
            </a:r>
            <a:r>
              <a:rPr lang="en-GB" sz="2000" dirty="0"/>
              <a:t> </a:t>
            </a:r>
            <a:r>
              <a:rPr lang="en-GB" sz="2000" dirty="0" err="1"/>
              <a:t>tiešsaistes</a:t>
            </a:r>
            <a:r>
              <a:rPr lang="en-GB" sz="2000" dirty="0"/>
              <a:t> </a:t>
            </a:r>
            <a:r>
              <a:rPr lang="en-GB" sz="2000" dirty="0" err="1"/>
              <a:t>autorizētu</a:t>
            </a:r>
            <a:r>
              <a:rPr lang="en-GB" sz="2000" dirty="0"/>
              <a:t> </a:t>
            </a:r>
            <a:r>
              <a:rPr lang="en-GB" sz="2000" dirty="0" err="1"/>
              <a:t>lasīšan</a:t>
            </a:r>
            <a:r>
              <a:rPr lang="lv-LV" sz="2000" dirty="0"/>
              <a:t>a</a:t>
            </a:r>
            <a:r>
              <a:rPr lang="en-GB" sz="2000" dirty="0"/>
              <a:t> 24/7 </a:t>
            </a:r>
            <a:r>
              <a:rPr lang="en-GB" sz="2000" dirty="0" err="1"/>
              <a:t>režīmā</a:t>
            </a:r>
            <a:r>
              <a:rPr lang="en-GB" sz="2000" dirty="0"/>
              <a:t> LVS </a:t>
            </a:r>
            <a:r>
              <a:rPr lang="en-GB" sz="2000" dirty="0" err="1"/>
              <a:t>vietnē</a:t>
            </a:r>
            <a:r>
              <a:rPr lang="en-GB" sz="2000" dirty="0"/>
              <a:t> www.lvs.lv no </a:t>
            </a:r>
            <a:r>
              <a:rPr lang="en-GB" sz="2000" dirty="0" err="1"/>
              <a:t>jebkura</a:t>
            </a:r>
            <a:r>
              <a:rPr lang="en-GB" sz="2000" dirty="0"/>
              <a:t> </a:t>
            </a:r>
            <a:r>
              <a:rPr lang="en-GB" sz="2000" dirty="0" err="1"/>
              <a:t>internetpieslēguma</a:t>
            </a:r>
            <a:r>
              <a:rPr lang="en-GB" sz="2000" dirty="0"/>
              <a:t> un </a:t>
            </a:r>
            <a:r>
              <a:rPr lang="en-GB" sz="2000" dirty="0" err="1"/>
              <a:t>jebkuras</a:t>
            </a:r>
            <a:r>
              <a:rPr lang="en-GB" sz="2000" dirty="0"/>
              <a:t> </a:t>
            </a:r>
            <a:r>
              <a:rPr lang="en-GB" sz="2000" dirty="0" err="1"/>
              <a:t>ierīces</a:t>
            </a:r>
            <a:r>
              <a:rPr lang="en-GB" sz="2000" dirty="0"/>
              <a:t>: </a:t>
            </a:r>
            <a:r>
              <a:rPr lang="en-GB" sz="2000" dirty="0" err="1"/>
              <a:t>dators</a:t>
            </a:r>
            <a:r>
              <a:rPr lang="en-GB" sz="2000" dirty="0"/>
              <a:t>, </a:t>
            </a:r>
            <a:r>
              <a:rPr lang="en-GB" sz="2000" dirty="0" err="1"/>
              <a:t>viedtālrunis</a:t>
            </a:r>
            <a:r>
              <a:rPr lang="en-GB" sz="2000" dirty="0"/>
              <a:t>, </a:t>
            </a:r>
            <a:r>
              <a:rPr lang="en-GB" sz="2000" dirty="0" err="1"/>
              <a:t>planšete</a:t>
            </a:r>
            <a:r>
              <a:rPr lang="en-GB" sz="2000" dirty="0"/>
              <a:t>.</a:t>
            </a:r>
            <a:endParaRPr lang="lv-LV" sz="2000" dirty="0"/>
          </a:p>
          <a:p>
            <a:endParaRPr lang="lv-LV" sz="2000" dirty="0"/>
          </a:p>
          <a:p>
            <a:r>
              <a:rPr lang="lv-LV" sz="2000" dirty="0"/>
              <a:t>Saturs: </a:t>
            </a:r>
            <a:r>
              <a:rPr lang="en-GB" sz="2000" dirty="0" err="1"/>
              <a:t>elektroniskā</a:t>
            </a:r>
            <a:r>
              <a:rPr lang="en-GB" sz="2000" dirty="0"/>
              <a:t> </a:t>
            </a:r>
            <a:r>
              <a:rPr lang="en-GB" sz="2000" dirty="0" err="1"/>
              <a:t>formāta</a:t>
            </a:r>
            <a:r>
              <a:rPr lang="en-GB" sz="2000" dirty="0"/>
              <a:t> Latvijas </a:t>
            </a:r>
            <a:r>
              <a:rPr lang="en-GB" sz="2000" dirty="0" err="1"/>
              <a:t>standart</a:t>
            </a:r>
            <a:r>
              <a:rPr lang="lv-LV" sz="2000" dirty="0"/>
              <a:t>i</a:t>
            </a:r>
            <a:r>
              <a:rPr lang="en-GB" sz="2000" dirty="0"/>
              <a:t> - </a:t>
            </a:r>
            <a:r>
              <a:rPr lang="en-GB" sz="2000" dirty="0" err="1"/>
              <a:t>nacionāl</a:t>
            </a:r>
            <a:r>
              <a:rPr lang="lv-LV" sz="2000" dirty="0" err="1"/>
              <a:t>ie</a:t>
            </a:r>
            <a:r>
              <a:rPr lang="en-GB" sz="2000" dirty="0"/>
              <a:t>, </a:t>
            </a:r>
            <a:r>
              <a:rPr lang="lv-LV" sz="2000" dirty="0"/>
              <a:t>reģistrētie </a:t>
            </a:r>
            <a:r>
              <a:rPr lang="en-GB" sz="2000" dirty="0" err="1"/>
              <a:t>Eiropas</a:t>
            </a:r>
            <a:r>
              <a:rPr lang="en-GB" sz="2000" dirty="0"/>
              <a:t> (EN) un </a:t>
            </a:r>
            <a:r>
              <a:rPr lang="en-GB" sz="2000" dirty="0" err="1"/>
              <a:t>starptautisk</a:t>
            </a:r>
            <a:r>
              <a:rPr lang="lv-LV" sz="2000" dirty="0" err="1"/>
              <a:t>ie</a:t>
            </a:r>
            <a:r>
              <a:rPr lang="en-GB" sz="2000" dirty="0"/>
              <a:t> (ISO, IEC) </a:t>
            </a:r>
            <a:r>
              <a:rPr lang="en-GB" sz="2000" dirty="0" err="1"/>
              <a:t>standart</a:t>
            </a:r>
            <a:r>
              <a:rPr lang="lv-LV" sz="2000" dirty="0"/>
              <a:t>i</a:t>
            </a:r>
            <a:r>
              <a:rPr lang="en-GB" sz="2000" dirty="0"/>
              <a:t>, to </a:t>
            </a:r>
            <a:r>
              <a:rPr lang="en-GB" sz="2000" dirty="0" err="1"/>
              <a:t>grozījum</a:t>
            </a:r>
            <a:r>
              <a:rPr lang="lv-LV" sz="2000" dirty="0"/>
              <a:t>i</a:t>
            </a:r>
            <a:r>
              <a:rPr lang="en-GB" sz="2000" dirty="0"/>
              <a:t>, </a:t>
            </a:r>
            <a:r>
              <a:rPr lang="en-GB" sz="2000" dirty="0" err="1"/>
              <a:t>koriģējum</a:t>
            </a:r>
            <a:r>
              <a:rPr lang="lv-LV" sz="2000" dirty="0"/>
              <a:t>i</a:t>
            </a:r>
            <a:r>
              <a:rPr lang="en-GB" sz="2000" dirty="0"/>
              <a:t> un to </a:t>
            </a:r>
            <a:r>
              <a:rPr lang="en-GB" sz="2000" dirty="0" err="1"/>
              <a:t>vēsturiskās</a:t>
            </a:r>
            <a:r>
              <a:rPr lang="en-GB" sz="2000" dirty="0"/>
              <a:t> </a:t>
            </a:r>
            <a:r>
              <a:rPr lang="en-GB" sz="2000" dirty="0" err="1"/>
              <a:t>versijas</a:t>
            </a:r>
            <a:r>
              <a:rPr lang="en-GB" sz="2000" dirty="0"/>
              <a:t>. </a:t>
            </a:r>
            <a:endParaRPr lang="lv-LV" sz="2000" dirty="0"/>
          </a:p>
          <a:p>
            <a:endParaRPr lang="lv-LV" sz="2000" dirty="0"/>
          </a:p>
          <a:p>
            <a:r>
              <a:rPr lang="en-GB" sz="2000" dirty="0" err="1"/>
              <a:t>Meklēšana</a:t>
            </a:r>
            <a:r>
              <a:rPr lang="en-GB" sz="2000" dirty="0"/>
              <a:t>: </a:t>
            </a:r>
            <a:r>
              <a:rPr lang="en-GB" sz="2000" dirty="0" err="1"/>
              <a:t>pēc</a:t>
            </a:r>
            <a:r>
              <a:rPr lang="en-GB" sz="2000" dirty="0"/>
              <a:t> </a:t>
            </a:r>
            <a:r>
              <a:rPr lang="en-GB" sz="2000" dirty="0" err="1"/>
              <a:t>standarta</a:t>
            </a:r>
            <a:r>
              <a:rPr lang="en-GB" sz="2000" dirty="0"/>
              <a:t> </a:t>
            </a:r>
            <a:r>
              <a:rPr lang="en-GB" sz="2000" dirty="0" err="1"/>
              <a:t>numura</a:t>
            </a:r>
            <a:r>
              <a:rPr lang="en-GB" sz="2000" dirty="0"/>
              <a:t>, </a:t>
            </a:r>
            <a:r>
              <a:rPr lang="en-GB" sz="2000" dirty="0" err="1"/>
              <a:t>tematiskā</a:t>
            </a:r>
            <a:r>
              <a:rPr lang="en-GB" sz="2000" dirty="0"/>
              <a:t> </a:t>
            </a:r>
            <a:r>
              <a:rPr lang="en-GB" sz="2000" dirty="0" err="1"/>
              <a:t>meklēšana</a:t>
            </a:r>
            <a:r>
              <a:rPr lang="en-GB" sz="2000" dirty="0"/>
              <a:t> </a:t>
            </a:r>
            <a:r>
              <a:rPr lang="en-GB" sz="2000" dirty="0" err="1"/>
              <a:t>pēc</a:t>
            </a:r>
            <a:r>
              <a:rPr lang="en-GB" sz="2000" dirty="0"/>
              <a:t> ICS </a:t>
            </a:r>
            <a:r>
              <a:rPr lang="en-GB" sz="2000" dirty="0" err="1"/>
              <a:t>grupām</a:t>
            </a:r>
            <a:r>
              <a:rPr lang="en-GB" sz="2000" dirty="0"/>
              <a:t>, </a:t>
            </a:r>
            <a:r>
              <a:rPr lang="en-GB" sz="2000" dirty="0" err="1"/>
              <a:t>vārda</a:t>
            </a:r>
            <a:r>
              <a:rPr lang="en-GB" sz="2000" dirty="0"/>
              <a:t> </a:t>
            </a:r>
            <a:r>
              <a:rPr lang="en-GB" sz="2000" dirty="0" err="1"/>
              <a:t>vai</a:t>
            </a:r>
            <a:r>
              <a:rPr lang="en-GB" sz="2000" dirty="0"/>
              <a:t> </a:t>
            </a:r>
            <a:r>
              <a:rPr lang="en-GB" sz="2000" dirty="0" err="1"/>
              <a:t>frāzes</a:t>
            </a:r>
            <a:r>
              <a:rPr lang="en-GB" sz="2000" dirty="0"/>
              <a:t> </a:t>
            </a:r>
            <a:r>
              <a:rPr lang="en-GB" sz="2000" dirty="0" err="1"/>
              <a:t>meklēšana</a:t>
            </a:r>
            <a:r>
              <a:rPr lang="en-GB" sz="2000" dirty="0"/>
              <a:t> </a:t>
            </a:r>
            <a:r>
              <a:rPr lang="en-GB" sz="2000" dirty="0" err="1"/>
              <a:t>standarta</a:t>
            </a:r>
            <a:r>
              <a:rPr lang="en-GB" sz="2000" dirty="0"/>
              <a:t> </a:t>
            </a:r>
            <a:r>
              <a:rPr lang="en-GB" sz="2000" dirty="0" err="1"/>
              <a:t>tekstā</a:t>
            </a:r>
            <a:r>
              <a:rPr lang="en-GB" sz="2000" dirty="0"/>
              <a:t>. </a:t>
            </a:r>
            <a:endParaRPr lang="lv-LV" sz="2000" dirty="0"/>
          </a:p>
          <a:p>
            <a:endParaRPr lang="lv-LV" sz="2000" dirty="0"/>
          </a:p>
          <a:p>
            <a:r>
              <a:rPr lang="en-GB" sz="2000" dirty="0" err="1"/>
              <a:t>Krājums</a:t>
            </a:r>
            <a:r>
              <a:rPr lang="en-GB" sz="2000" dirty="0"/>
              <a:t> </a:t>
            </a:r>
            <a:r>
              <a:rPr lang="en-GB" sz="2000" dirty="0" err="1"/>
              <a:t>tiek</a:t>
            </a:r>
            <a:r>
              <a:rPr lang="en-GB" sz="2000" dirty="0"/>
              <a:t> </a:t>
            </a:r>
            <a:r>
              <a:rPr lang="en-GB" sz="2000" dirty="0" err="1"/>
              <a:t>papildināts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šādiem</a:t>
            </a:r>
            <a:r>
              <a:rPr lang="en-GB" sz="2000" dirty="0"/>
              <a:t> Latvijas </a:t>
            </a:r>
            <a:r>
              <a:rPr lang="en-GB" sz="2000" dirty="0" err="1"/>
              <a:t>standartiem</a:t>
            </a:r>
            <a:r>
              <a:rPr lang="en-GB" sz="2000" dirty="0"/>
              <a:t>: </a:t>
            </a:r>
            <a:r>
              <a:rPr lang="en-GB" sz="2000" dirty="0" err="1"/>
              <a:t>jaunās</a:t>
            </a:r>
            <a:r>
              <a:rPr lang="en-GB" sz="2000" dirty="0"/>
              <a:t> </a:t>
            </a:r>
            <a:r>
              <a:rPr lang="en-GB" sz="2000" dirty="0" err="1"/>
              <a:t>versijas</a:t>
            </a:r>
            <a:r>
              <a:rPr lang="en-GB" sz="2000" dirty="0"/>
              <a:t>, </a:t>
            </a:r>
            <a:r>
              <a:rPr lang="en-GB" sz="2000" dirty="0" err="1"/>
              <a:t>grozījumi</a:t>
            </a:r>
            <a:r>
              <a:rPr lang="en-GB" sz="2000" dirty="0"/>
              <a:t> un </a:t>
            </a:r>
            <a:r>
              <a:rPr lang="en-GB" sz="2000" dirty="0" err="1"/>
              <a:t>koriģējumi</a:t>
            </a:r>
            <a:r>
              <a:rPr lang="en-GB" sz="2000" dirty="0"/>
              <a:t>; </a:t>
            </a:r>
            <a:r>
              <a:rPr lang="en-GB" sz="2000" dirty="0" err="1"/>
              <a:t>pirmpublicējumi</a:t>
            </a:r>
            <a:r>
              <a:rPr lang="en-GB" sz="2000" dirty="0"/>
              <a:t>.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66887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759382" cy="9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sz="3200" b="1" dirty="0"/>
              <a:t>Lasītavas </a:t>
            </a:r>
            <a:r>
              <a:rPr lang="en-GB" sz="3200" b="1" dirty="0" err="1"/>
              <a:t>saturs</a:t>
            </a:r>
            <a:r>
              <a:rPr lang="en-GB" sz="3200" b="1" dirty="0"/>
              <a:t> </a:t>
            </a:r>
            <a:r>
              <a:rPr lang="en-GB" sz="3200" b="1" dirty="0" err="1"/>
              <a:t>saskaņā</a:t>
            </a:r>
            <a:r>
              <a:rPr lang="en-GB" sz="3200" b="1" dirty="0"/>
              <a:t> </a:t>
            </a:r>
            <a:r>
              <a:rPr lang="en-GB" sz="3200" b="1" dirty="0" err="1"/>
              <a:t>ar</a:t>
            </a:r>
            <a:r>
              <a:rPr lang="en-GB" sz="3200" b="1" dirty="0"/>
              <a:t>  MK </a:t>
            </a:r>
            <a:r>
              <a:rPr lang="en-GB" sz="3200" b="1" dirty="0" err="1"/>
              <a:t>nr</a:t>
            </a:r>
            <a:r>
              <a:rPr lang="en-GB" sz="3200" b="1" dirty="0"/>
              <a:t>. 169 </a:t>
            </a:r>
            <a:r>
              <a:rPr lang="en-GB" sz="3200" b="1" dirty="0" err="1"/>
              <a:t>noteikumu</a:t>
            </a:r>
            <a:r>
              <a:rPr lang="en-GB" sz="3200" b="1" dirty="0"/>
              <a:t> </a:t>
            </a:r>
            <a:r>
              <a:rPr lang="en-GB" sz="3200" b="1" dirty="0" err="1"/>
              <a:t>anotācij</a:t>
            </a:r>
            <a:r>
              <a:rPr lang="lv-LV" sz="3200" b="1" dirty="0"/>
              <a:t>u</a:t>
            </a:r>
            <a:endParaRPr lang="lv-LV" sz="3200" dirty="0"/>
          </a:p>
          <a:p>
            <a:endParaRPr lang="en-GB" altLang="lv-LV" sz="3200" b="1" dirty="0">
              <a:solidFill>
                <a:srgbClr val="336699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15658" y="1672597"/>
            <a:ext cx="72920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3675" algn="just">
              <a:buClr>
                <a:schemeClr val="bg1">
                  <a:lumMod val="50000"/>
                </a:schemeClr>
              </a:buClr>
              <a:defRPr/>
            </a:pPr>
            <a:r>
              <a:rPr lang="lv-LV" altLang="lv-LV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01.100 Tehniskie rasējumi	 	&gt; 150</a:t>
            </a:r>
          </a:p>
          <a:p>
            <a:pPr marL="193675" algn="just">
              <a:buClr>
                <a:schemeClr val="bg1">
                  <a:lumMod val="50000"/>
                </a:schemeClr>
              </a:buClr>
              <a:defRPr/>
            </a:pPr>
            <a:r>
              <a:rPr lang="lv-LV" altLang="lv-LV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91 Būvmateriāli un celtniecība	 	&gt; 4300</a:t>
            </a:r>
          </a:p>
          <a:p>
            <a:pPr marL="193675" algn="just">
              <a:buClr>
                <a:schemeClr val="bg1">
                  <a:lumMod val="50000"/>
                </a:schemeClr>
              </a:buClr>
              <a:defRPr/>
            </a:pPr>
            <a:r>
              <a:rPr lang="lv-LV" altLang="lv-LV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93 </a:t>
            </a:r>
            <a:r>
              <a:rPr lang="lv-LV" altLang="lv-LV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Inženierbūvniecība</a:t>
            </a:r>
            <a:r>
              <a:rPr lang="lv-LV" altLang="lv-LV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&gt; 1200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SaistÄ«ts attÄ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79" y="3453843"/>
            <a:ext cx="4832837" cy="27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Krājuma papildinājums (1)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259" y="1389278"/>
            <a:ext cx="6779741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700"/>
              </a:spcAft>
              <a:tabLst>
                <a:tab pos="457200" algn="l"/>
                <a:tab pos="4286250" algn="l"/>
                <a:tab pos="4286250" algn="l"/>
              </a:tabLst>
            </a:pPr>
            <a:r>
              <a:rPr lang="lv-LV" sz="2000" kern="50" dirty="0">
                <a:solidFill>
                  <a:schemeClr val="accent1"/>
                </a:solidFill>
                <a:latin typeface="Times New Roman" panose="02020603050405020304" pitchFamily="18" charset="0"/>
                <a:ea typeface="Noto Sans CJK SC DemiLight"/>
                <a:cs typeface="FreeSans"/>
              </a:rPr>
              <a:t>&gt; 4000 ar būvniecības nozari saistītie elektroniskā formāta Latvijas nacionālie standarti, Latvijas standarta statusā reģistrētie Eiropas (EN) un starptautiskie (ISO, IEC) standarti, to grozījumi, koriģējumi un to vēsturiskās versijas</a:t>
            </a:r>
          </a:p>
          <a:p>
            <a:pPr marL="457200" indent="-457200" algn="just">
              <a:lnSpc>
                <a:spcPct val="120000"/>
              </a:lnSpc>
              <a:spcAft>
                <a:spcPts val="700"/>
              </a:spcAft>
              <a:tabLst>
                <a:tab pos="457200" algn="l"/>
                <a:tab pos="4286250" algn="l"/>
                <a:tab pos="4286250" algn="l"/>
              </a:tabLst>
            </a:pPr>
            <a:endParaRPr lang="lv-LV" sz="2000" kern="50" dirty="0">
              <a:effectLst/>
              <a:latin typeface="Liberation Serif"/>
              <a:ea typeface="Noto Sans CJK SC DemiLight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28542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Krājuma papildinājums (2)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50363"/>
              </p:ext>
            </p:extLst>
          </p:nvPr>
        </p:nvGraphicFramePr>
        <p:xfrm>
          <a:off x="1478280" y="1011248"/>
          <a:ext cx="5654040" cy="54047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13.200 Katastrofu un negadījumu kontrole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13.220.20 Ugunsdrošības līdzekļi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13.220.50 Celtniecības materiālu un elementu ugunsizturība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13.320 Trauksmes un brīdinājuma sistēmas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27.015 Energoefektivitāte. Energotaupība.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27.140 Hidrauliskās enerģijas tehnoloģijas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27.160 Saules enerģijas tehnoloģijas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27.180 Vēja turbīnu sistēmas un citi alternatīvie enerģijas avoti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29.020 Elektrotehnika. Vispārīgi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29.060 Elektrības vadi un kabeļi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29.080 Izolācija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29.100 Elektroiekārtu sastāvdaļas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29.120 Elektropiederumi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29.130 Komutācijas un vadības aparatūra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29.160 Rotējošas mašīnas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29.180 Transformatori. Reaktori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29.240 </a:t>
                      </a:r>
                      <a:r>
                        <a:rPr lang="en-GB" sz="900" dirty="0" err="1">
                          <a:effectLst/>
                        </a:rPr>
                        <a:t>Energopārvades</a:t>
                      </a:r>
                      <a:r>
                        <a:rPr lang="en-GB" sz="900" dirty="0">
                          <a:effectLst/>
                        </a:rPr>
                        <a:t> un </a:t>
                      </a:r>
                      <a:r>
                        <a:rPr lang="en-GB" sz="900" dirty="0" err="1">
                          <a:effectLst/>
                        </a:rPr>
                        <a:t>sadales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tīkli</a:t>
                      </a:r>
                      <a:endParaRPr lang="lv-LV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29.260 Elektroiekārtas darbam speciālos apstākļos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35.240.67 IT būvniecībā un būvmateriālu ražošanā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45.080 Sliedes un dzelzceļu sastāvdaļas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45.120 Dzelzceļa/trošu ceļu būves un apkalpes iekārtas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77.140 Dzelzs un tērauda izstrādājumi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77.150 Krāsaino metālu izstrādājumi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79.040 Koks, zāģbaļķi un zāģmateriāli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81.040.20 Būvstikls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83.140 Gumijas un plastmasas izstrādājumi</a:t>
                      </a:r>
                      <a:endParaRPr lang="lv-LV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97.195 </a:t>
                      </a:r>
                      <a:r>
                        <a:rPr lang="en-GB" sz="900" dirty="0" err="1">
                          <a:effectLst/>
                        </a:rPr>
                        <a:t>Kultūras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vērtību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saglabāšana</a:t>
                      </a:r>
                      <a:endParaRPr lang="lv-LV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55" marR="55255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69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370965" y="403542"/>
            <a:ext cx="5731510" cy="24847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1370965" y="3055265"/>
            <a:ext cx="5639435" cy="35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5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667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lasītavā 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43" y="1464836"/>
            <a:ext cx="7071457" cy="51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8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33347" y="3262884"/>
            <a:ext cx="6858000" cy="33223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3138" y="396875"/>
            <a:ext cx="780510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3200" b="1" dirty="0">
                <a:solidFill>
                  <a:srgbClr val="336699"/>
                </a:solidFill>
              </a:rPr>
              <a:t>Meklēšana lasītavā pēc standarta numura (1) </a:t>
            </a:r>
            <a:endParaRPr lang="en-GB" altLang="lv-LV" sz="3200" b="1" dirty="0">
              <a:solidFill>
                <a:srgbClr val="336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5" y="6267809"/>
            <a:ext cx="541656" cy="50400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60835" y="6567854"/>
            <a:ext cx="3086100" cy="230332"/>
          </a:xfrm>
        </p:spPr>
        <p:txBody>
          <a:bodyPr/>
          <a:lstStyle/>
          <a:p>
            <a:r>
              <a:rPr lang="lv-LV" sz="1000">
                <a:solidFill>
                  <a:schemeClr val="tx1">
                    <a:lumMod val="75000"/>
                    <a:lumOff val="25000"/>
                  </a:schemeClr>
                </a:solidFill>
              </a:rPr>
              <a:t>31.10.2018. Rīga</a:t>
            </a:r>
            <a:endParaRPr lang="lv-LV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7888" y="3095943"/>
            <a:ext cx="1944688" cy="360362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22213" y="4030980"/>
            <a:ext cx="1008063" cy="360363"/>
          </a:xfrm>
          <a:prstGeom prst="rect">
            <a:avLst/>
          </a:prstGeom>
          <a:noFill/>
          <a:ln w="2540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43" y="1464836"/>
            <a:ext cx="7071457" cy="516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714" y="1386840"/>
            <a:ext cx="8057286" cy="47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7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VS" id="{A0FB3673-6548-45FC-8C03-61302A406634}" vid="{88C040CD-2C41-44CB-9837-0049BE1ABB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2018-04-06_Būvniecības standartu aktualitātes un iespējas @sanāksme_Pašvaldību būvvalžu ceturkšņa tikšanās </Template>
  <TotalTime>604</TotalTime>
  <Words>488</Words>
  <Application>Microsoft Office PowerPoint</Application>
  <PresentationFormat>On-screen Show (4:3)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FreeSans</vt:lpstr>
      <vt:lpstr>Liberation Serif</vt:lpstr>
      <vt:lpstr>Noto Sans CJK SC DemiLight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Aiva Kukule</dc:creator>
  <cp:lastModifiedBy>Ingars Pilmanis</cp:lastModifiedBy>
  <cp:revision>63</cp:revision>
  <cp:lastPrinted>2015-10-20T11:49:49Z</cp:lastPrinted>
  <dcterms:created xsi:type="dcterms:W3CDTF">2018-04-04T12:49:44Z</dcterms:created>
  <dcterms:modified xsi:type="dcterms:W3CDTF">2018-10-31T13:02:39Z</dcterms:modified>
</cp:coreProperties>
</file>