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handoutMasterIdLst>
    <p:handoutMasterId r:id="rId23"/>
  </p:handoutMasterIdLst>
  <p:sldIdLst>
    <p:sldId id="256" r:id="rId2"/>
    <p:sldId id="293" r:id="rId3"/>
    <p:sldId id="316" r:id="rId4"/>
    <p:sldId id="313" r:id="rId5"/>
    <p:sldId id="317" r:id="rId6"/>
    <p:sldId id="318" r:id="rId7"/>
    <p:sldId id="312" r:id="rId8"/>
    <p:sldId id="329" r:id="rId9"/>
    <p:sldId id="330" r:id="rId10"/>
    <p:sldId id="331" r:id="rId11"/>
    <p:sldId id="332" r:id="rId12"/>
    <p:sldId id="334" r:id="rId13"/>
    <p:sldId id="335" r:id="rId14"/>
    <p:sldId id="336" r:id="rId15"/>
    <p:sldId id="338" r:id="rId16"/>
    <p:sldId id="339" r:id="rId17"/>
    <p:sldId id="340" r:id="rId18"/>
    <p:sldId id="341" r:id="rId19"/>
    <p:sldId id="328" r:id="rId20"/>
    <p:sldId id="321" r:id="rId21"/>
  </p:sldIdLst>
  <p:sldSz cx="9144000" cy="6858000" type="screen4x3"/>
  <p:notesSz cx="6669088" cy="9928225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05" autoAdjust="0"/>
    <p:restoredTop sz="80667" autoAdjust="0"/>
  </p:normalViewPr>
  <p:slideViewPr>
    <p:cSldViewPr snapToGrid="0">
      <p:cViewPr varScale="1">
        <p:scale>
          <a:sx n="74" d="100"/>
          <a:sy n="74" d="100"/>
        </p:scale>
        <p:origin x="1804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400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89C827-4F24-4790-BC02-8AA1880474E0}" type="datetimeFigureOut">
              <a:rPr lang="lv-LV" smtClean="0"/>
              <a:t>31.10.2018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FA0BB2-9B82-43B6-A7DF-B0E38FF5DB9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830099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223EE6-6974-462A-9F81-48E325BAF627}" type="datetimeFigureOut">
              <a:rPr lang="lv-LV" smtClean="0"/>
              <a:pPr/>
              <a:t>31.10.2018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1241425"/>
            <a:ext cx="4465638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4E258-E19F-4DFE-AB6D-A7B580E0DD3A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86500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1725" y="1241425"/>
            <a:ext cx="4465638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4E258-E19F-4DFE-AB6D-A7B580E0DD3A}" type="slidenum">
              <a:rPr lang="lv-LV" smtClean="0"/>
              <a:pPr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355311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1725" y="1241425"/>
            <a:ext cx="4465638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4E258-E19F-4DFE-AB6D-A7B580E0DD3A}" type="slidenum">
              <a:rPr lang="lv-LV" smtClean="0"/>
              <a:pPr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267730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1725" y="1241425"/>
            <a:ext cx="4465638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4E258-E19F-4DFE-AB6D-A7B580E0DD3A}" type="slidenum">
              <a:rPr lang="lv-LV" smtClean="0"/>
              <a:pPr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191775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1725" y="1241425"/>
            <a:ext cx="4465638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4E258-E19F-4DFE-AB6D-A7B580E0DD3A}" type="slidenum">
              <a:rPr lang="lv-LV" smtClean="0"/>
              <a:pPr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554267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1725" y="1241425"/>
            <a:ext cx="4465638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4E258-E19F-4DFE-AB6D-A7B580E0DD3A}" type="slidenum">
              <a:rPr lang="lv-LV" smtClean="0"/>
              <a:pPr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681673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1725" y="1241425"/>
            <a:ext cx="4465638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4E258-E19F-4DFE-AB6D-A7B580E0DD3A}" type="slidenum">
              <a:rPr lang="lv-LV" smtClean="0"/>
              <a:pPr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60520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1725" y="1241425"/>
            <a:ext cx="4465638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4E258-E19F-4DFE-AB6D-A7B580E0DD3A}" type="slidenum">
              <a:rPr lang="lv-LV" smtClean="0"/>
              <a:pPr/>
              <a:t>15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773911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1725" y="1241425"/>
            <a:ext cx="4465638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4E258-E19F-4DFE-AB6D-A7B580E0DD3A}" type="slidenum">
              <a:rPr lang="lv-LV" smtClean="0"/>
              <a:pPr/>
              <a:t>16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471392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1725" y="1241425"/>
            <a:ext cx="4465638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4E258-E19F-4DFE-AB6D-A7B580E0DD3A}" type="slidenum">
              <a:rPr lang="lv-LV" smtClean="0"/>
              <a:pPr/>
              <a:t>17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759836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1725" y="1241425"/>
            <a:ext cx="4465638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4E258-E19F-4DFE-AB6D-A7B580E0DD3A}" type="slidenum">
              <a:rPr lang="lv-LV" smtClean="0"/>
              <a:pPr/>
              <a:t>18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085160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1725" y="1241425"/>
            <a:ext cx="4465638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4E258-E19F-4DFE-AB6D-A7B580E0DD3A}" type="slidenum">
              <a:rPr lang="lv-LV" smtClean="0"/>
              <a:pPr/>
              <a:t>19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51177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1725" y="1241425"/>
            <a:ext cx="4465638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4E258-E19F-4DFE-AB6D-A7B580E0DD3A}" type="slidenum">
              <a:rPr lang="lv-LV" smtClean="0"/>
              <a:pPr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020822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1725" y="1241425"/>
            <a:ext cx="4465638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4E258-E19F-4DFE-AB6D-A7B580E0DD3A}" type="slidenum">
              <a:rPr lang="lv-LV" smtClean="0"/>
              <a:pPr/>
              <a:t>20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371393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1725" y="1241425"/>
            <a:ext cx="4465638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4E258-E19F-4DFE-AB6D-A7B580E0DD3A}" type="slidenum">
              <a:rPr lang="lv-LV" smtClean="0"/>
              <a:pPr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707638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1725" y="1241425"/>
            <a:ext cx="4465638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4E258-E19F-4DFE-AB6D-A7B580E0DD3A}" type="slidenum">
              <a:rPr lang="lv-LV" smtClean="0"/>
              <a:pPr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187375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1725" y="1241425"/>
            <a:ext cx="4465638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4E258-E19F-4DFE-AB6D-A7B580E0DD3A}" type="slidenum">
              <a:rPr lang="lv-LV" smtClean="0"/>
              <a:pPr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374572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1725" y="1241425"/>
            <a:ext cx="4465638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4E258-E19F-4DFE-AB6D-A7B580E0DD3A}" type="slidenum">
              <a:rPr lang="lv-LV" smtClean="0"/>
              <a:pPr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176440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1725" y="1241425"/>
            <a:ext cx="4465638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Pakalpojuma cena – 400 EUR/gadā.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4E258-E19F-4DFE-AB6D-A7B580E0DD3A}" type="slidenum">
              <a:rPr lang="lv-LV" smtClean="0"/>
              <a:pPr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397147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1725" y="1241425"/>
            <a:ext cx="4465638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4E258-E19F-4DFE-AB6D-A7B580E0DD3A}" type="slidenum">
              <a:rPr lang="lv-LV" smtClean="0"/>
              <a:pPr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888181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1725" y="1241425"/>
            <a:ext cx="4465638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4E258-E19F-4DFE-AB6D-A7B580E0DD3A}" type="slidenum">
              <a:rPr lang="lv-LV" smtClean="0"/>
              <a:pPr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087891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E23BE-6BD1-4A31-A8E7-0EDC52351F55}" type="datetime1">
              <a:rPr lang="lv-LV" smtClean="0"/>
              <a:t>31.10.2018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/>
              <a:t>31.10.2018. Rīga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7AA5F-1C7D-4C3A-8424-A237040085B6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08976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79D1E-1400-45DA-BDBB-0ADA7B263103}" type="datetime1">
              <a:rPr lang="lv-LV" smtClean="0"/>
              <a:t>31.10.2018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/>
              <a:t>31.10.2018. Rīga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7AA5F-1C7D-4C3A-8424-A237040085B6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78905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0BC1D-A9B3-4400-AE75-9E8CB15D088E}" type="datetime1">
              <a:rPr lang="lv-LV" smtClean="0"/>
              <a:t>31.10.2018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/>
              <a:t>31.10.2018. Rīga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7AA5F-1C7D-4C3A-8424-A237040085B6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51735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46776-DA18-4026-99C4-5950EFAC6339}" type="datetime1">
              <a:rPr lang="lv-LV" smtClean="0"/>
              <a:t>31.10.2018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/>
              <a:t>31.10.2018. Rīga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7AA5F-1C7D-4C3A-8424-A237040085B6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49053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6A2C7-5EF1-4140-82F9-EF58F6A96816}" type="datetime1">
              <a:rPr lang="lv-LV" smtClean="0"/>
              <a:t>31.10.2018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/>
              <a:t>31.10.2018. Rīga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7AA5F-1C7D-4C3A-8424-A237040085B6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14805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E97C6-A1F6-4FF0-8EC6-D20773F7F2DB}" type="datetime1">
              <a:rPr lang="lv-LV" smtClean="0"/>
              <a:t>31.10.2018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/>
              <a:t>31.10.2018. Rīga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7AA5F-1C7D-4C3A-8424-A237040085B6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38283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9EE97-776A-4FFD-A934-0D574A819E42}" type="datetime1">
              <a:rPr lang="lv-LV" smtClean="0"/>
              <a:t>31.10.2018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/>
              <a:t>31.10.2018. Rīga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7AA5F-1C7D-4C3A-8424-A237040085B6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72816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DC6A4-8A1D-4DC6-A891-62D00F4504A8}" type="datetime1">
              <a:rPr lang="lv-LV" smtClean="0"/>
              <a:t>31.10.2018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/>
              <a:t>31.10.2018. Rīga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7AA5F-1C7D-4C3A-8424-A237040085B6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26254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DA422-6E87-44E7-8503-4D7E20426BA1}" type="datetime1">
              <a:rPr lang="lv-LV" smtClean="0"/>
              <a:t>31.10.2018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/>
              <a:t>31.10.2018. Rīga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7AA5F-1C7D-4C3A-8424-A237040085B6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35511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71648-BE1C-459E-9AB2-7D5AB1D5A09F}" type="datetime1">
              <a:rPr lang="lv-LV" smtClean="0"/>
              <a:t>31.10.2018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/>
              <a:t>31.10.2018. Rīga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7AA5F-1C7D-4C3A-8424-A237040085B6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71222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015F4-25E0-45FB-9C54-839062CCAE0D}" type="datetime1">
              <a:rPr lang="lv-LV" smtClean="0"/>
              <a:t>31.10.2018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/>
              <a:t>31.10.2018. Rīga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7AA5F-1C7D-4C3A-8424-A237040085B6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30516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894964-93AA-4F87-98B5-33378F24C67A}" type="datetime1">
              <a:rPr lang="lv-LV" smtClean="0"/>
              <a:t>31.10.2018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lv-LV"/>
              <a:t>31.10.2018. Rīga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A7AA5F-1C7D-4C3A-8424-A237040085B6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15213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033347" y="3262884"/>
            <a:ext cx="6858000" cy="33223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15" y="6267809"/>
            <a:ext cx="541656" cy="504000"/>
          </a:xfrm>
          <a:prstGeom prst="rect">
            <a:avLst/>
          </a:prstGeom>
        </p:spPr>
      </p:pic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658715" y="828238"/>
            <a:ext cx="7666241" cy="219807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lv-LV" altLang="lv-LV" sz="4400" b="1" dirty="0" err="1">
                <a:solidFill>
                  <a:srgbClr val="336699"/>
                </a:solidFill>
                <a:latin typeface="Calibri" pitchFamily="34" charset="0"/>
              </a:rPr>
              <a:t>Būvspeciālistu</a:t>
            </a:r>
            <a:r>
              <a:rPr lang="lv-LV" altLang="lv-LV" sz="4400" b="1" dirty="0">
                <a:solidFill>
                  <a:srgbClr val="336699"/>
                </a:solidFill>
                <a:latin typeface="Calibri" pitchFamily="34" charset="0"/>
              </a:rPr>
              <a:t> standartu lasītava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60835" y="6567854"/>
            <a:ext cx="3086100" cy="230332"/>
          </a:xfrm>
        </p:spPr>
        <p:txBody>
          <a:bodyPr/>
          <a:lstStyle/>
          <a:p>
            <a:r>
              <a:rPr lang="lv-LV" sz="1000">
                <a:solidFill>
                  <a:schemeClr val="tx1">
                    <a:lumMod val="75000"/>
                    <a:lumOff val="25000"/>
                  </a:schemeClr>
                </a:solidFill>
              </a:rPr>
              <a:t>31.10.2018. Rīga</a:t>
            </a:r>
            <a:endParaRPr lang="lv-LV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128720" y="5067480"/>
            <a:ext cx="766762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lv-LV" altLang="lv-LV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Ingars Pilmanis</a:t>
            </a:r>
          </a:p>
          <a:p>
            <a:pPr algn="ctr">
              <a:defRPr/>
            </a:pP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valdes loceklis</a:t>
            </a:r>
          </a:p>
          <a:p>
            <a:pPr algn="ctr">
              <a:defRPr/>
            </a:pP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SIA «Latvijas standarts»</a:t>
            </a:r>
          </a:p>
        </p:txBody>
      </p:sp>
    </p:spTree>
    <p:extLst>
      <p:ext uri="{BB962C8B-B14F-4D97-AF65-F5344CB8AC3E}">
        <p14:creationId xmlns:p14="http://schemas.microsoft.com/office/powerpoint/2010/main" val="29580527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033347" y="3262884"/>
            <a:ext cx="6858000" cy="332232"/>
          </a:xfrm>
          <a:prstGeom prst="rect">
            <a:avLst/>
          </a:prstGeom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973138" y="396875"/>
            <a:ext cx="7805102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lv-LV" altLang="lv-LV" sz="3200" b="1" dirty="0">
                <a:solidFill>
                  <a:srgbClr val="336699"/>
                </a:solidFill>
              </a:rPr>
              <a:t>Meklēšana lasītavā pēc standarta numura (2)</a:t>
            </a:r>
            <a:endParaRPr lang="en-GB" altLang="lv-LV" sz="3200" b="1" dirty="0">
              <a:solidFill>
                <a:srgbClr val="336699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15" y="6267809"/>
            <a:ext cx="541656" cy="504000"/>
          </a:xfrm>
          <a:prstGeom prst="rect">
            <a:avLst/>
          </a:prstGeom>
        </p:spPr>
      </p:pic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60835" y="6567854"/>
            <a:ext cx="3086100" cy="230332"/>
          </a:xfrm>
        </p:spPr>
        <p:txBody>
          <a:bodyPr/>
          <a:lstStyle/>
          <a:p>
            <a:r>
              <a:rPr lang="lv-LV" sz="1000">
                <a:solidFill>
                  <a:schemeClr val="tx1">
                    <a:lumMod val="75000"/>
                    <a:lumOff val="25000"/>
                  </a:schemeClr>
                </a:solidFill>
              </a:rPr>
              <a:t>31.10.2018. Rīga</a:t>
            </a:r>
            <a:endParaRPr lang="lv-LV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5237888" y="3095943"/>
            <a:ext cx="1944688" cy="360362"/>
          </a:xfrm>
          <a:prstGeom prst="rect">
            <a:avLst/>
          </a:prstGeom>
          <a:noFill/>
          <a:ln w="25400" cap="rnd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lv-LV">
              <a:latin typeface="Arial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6822213" y="4030980"/>
            <a:ext cx="1008063" cy="360363"/>
          </a:xfrm>
          <a:prstGeom prst="rect">
            <a:avLst/>
          </a:prstGeom>
          <a:noFill/>
          <a:ln w="25400" cap="rnd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lv-LV">
              <a:latin typeface="Arial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2858" y="1126965"/>
            <a:ext cx="6562054" cy="5025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1822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033347" y="3262884"/>
            <a:ext cx="6858000" cy="332232"/>
          </a:xfrm>
          <a:prstGeom prst="rect">
            <a:avLst/>
          </a:prstGeom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973138" y="396875"/>
            <a:ext cx="7667625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lv-LV" altLang="lv-LV" sz="3200" b="1" dirty="0">
                <a:solidFill>
                  <a:srgbClr val="336699"/>
                </a:solidFill>
              </a:rPr>
              <a:t>Meklēšana pēc vārda tekstā</a:t>
            </a:r>
            <a:endParaRPr lang="en-GB" altLang="lv-LV" sz="3200" b="1" dirty="0">
              <a:solidFill>
                <a:srgbClr val="336699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15" y="6267809"/>
            <a:ext cx="541656" cy="504000"/>
          </a:xfrm>
          <a:prstGeom prst="rect">
            <a:avLst/>
          </a:prstGeom>
        </p:spPr>
      </p:pic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60835" y="6567854"/>
            <a:ext cx="3086100" cy="230332"/>
          </a:xfrm>
        </p:spPr>
        <p:txBody>
          <a:bodyPr/>
          <a:lstStyle/>
          <a:p>
            <a:r>
              <a:rPr lang="lv-LV" sz="1000">
                <a:solidFill>
                  <a:schemeClr val="tx1">
                    <a:lumMod val="75000"/>
                    <a:lumOff val="25000"/>
                  </a:schemeClr>
                </a:solidFill>
              </a:rPr>
              <a:t>31.10.2018. Rīga</a:t>
            </a:r>
            <a:endParaRPr lang="lv-LV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5237888" y="3095943"/>
            <a:ext cx="1944688" cy="360362"/>
          </a:xfrm>
          <a:prstGeom prst="rect">
            <a:avLst/>
          </a:prstGeom>
          <a:noFill/>
          <a:ln w="25400" cap="rnd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lv-LV">
              <a:latin typeface="Arial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6822213" y="4030980"/>
            <a:ext cx="1008063" cy="360363"/>
          </a:xfrm>
          <a:prstGeom prst="rect">
            <a:avLst/>
          </a:prstGeom>
          <a:noFill/>
          <a:ln w="25400" cap="rnd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lv-LV">
              <a:latin typeface="Arial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3138" y="1226044"/>
            <a:ext cx="7744924" cy="462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2605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033347" y="3262884"/>
            <a:ext cx="6858000" cy="332232"/>
          </a:xfrm>
          <a:prstGeom prst="rect">
            <a:avLst/>
          </a:prstGeom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929543" y="467277"/>
            <a:ext cx="7667625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lv-LV" altLang="lv-LV" sz="3200" b="1" dirty="0">
                <a:solidFill>
                  <a:srgbClr val="336699"/>
                </a:solidFill>
              </a:rPr>
              <a:t>Meklēšana lasītavā – tematiskā (1)</a:t>
            </a:r>
            <a:endParaRPr lang="en-GB" altLang="lv-LV" sz="3200" b="1" dirty="0">
              <a:solidFill>
                <a:srgbClr val="336699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15" y="6267809"/>
            <a:ext cx="541656" cy="504000"/>
          </a:xfrm>
          <a:prstGeom prst="rect">
            <a:avLst/>
          </a:prstGeom>
        </p:spPr>
      </p:pic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60835" y="6567854"/>
            <a:ext cx="3086100" cy="230332"/>
          </a:xfrm>
        </p:spPr>
        <p:txBody>
          <a:bodyPr/>
          <a:lstStyle/>
          <a:p>
            <a:r>
              <a:rPr lang="lv-LV" sz="1000">
                <a:solidFill>
                  <a:schemeClr val="tx1">
                    <a:lumMod val="75000"/>
                    <a:lumOff val="25000"/>
                  </a:schemeClr>
                </a:solidFill>
              </a:rPr>
              <a:t>31.10.2018. Rīga</a:t>
            </a:r>
            <a:endParaRPr lang="lv-LV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5237888" y="3095943"/>
            <a:ext cx="1944688" cy="360362"/>
          </a:xfrm>
          <a:prstGeom prst="rect">
            <a:avLst/>
          </a:prstGeom>
          <a:noFill/>
          <a:ln w="25400" cap="rnd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lv-LV">
              <a:latin typeface="Arial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6822213" y="4030980"/>
            <a:ext cx="1008063" cy="360363"/>
          </a:xfrm>
          <a:prstGeom prst="rect">
            <a:avLst/>
          </a:prstGeom>
          <a:noFill/>
          <a:ln w="25400" cap="rnd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lv-LV">
              <a:latin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1252" y="1152043"/>
            <a:ext cx="6269024" cy="5275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3838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033347" y="3262884"/>
            <a:ext cx="6858000" cy="332232"/>
          </a:xfrm>
          <a:prstGeom prst="rect">
            <a:avLst/>
          </a:prstGeom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929543" y="467277"/>
            <a:ext cx="7667625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lv-LV" altLang="lv-LV" sz="3200" b="1" dirty="0">
                <a:solidFill>
                  <a:srgbClr val="336699"/>
                </a:solidFill>
              </a:rPr>
              <a:t>Meklēšana lasītavā – tematiskā (2)</a:t>
            </a:r>
            <a:endParaRPr lang="en-GB" altLang="lv-LV" sz="3200" b="1" dirty="0">
              <a:solidFill>
                <a:srgbClr val="336699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15" y="6267809"/>
            <a:ext cx="541656" cy="504000"/>
          </a:xfrm>
          <a:prstGeom prst="rect">
            <a:avLst/>
          </a:prstGeom>
        </p:spPr>
      </p:pic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60835" y="6567854"/>
            <a:ext cx="3086100" cy="230332"/>
          </a:xfrm>
        </p:spPr>
        <p:txBody>
          <a:bodyPr/>
          <a:lstStyle/>
          <a:p>
            <a:r>
              <a:rPr lang="lv-LV" sz="1000">
                <a:solidFill>
                  <a:schemeClr val="tx1">
                    <a:lumMod val="75000"/>
                    <a:lumOff val="25000"/>
                  </a:schemeClr>
                </a:solidFill>
              </a:rPr>
              <a:t>31.10.2018. Rīga</a:t>
            </a:r>
            <a:endParaRPr lang="lv-LV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5237888" y="3095943"/>
            <a:ext cx="1944688" cy="360362"/>
          </a:xfrm>
          <a:prstGeom prst="rect">
            <a:avLst/>
          </a:prstGeom>
          <a:noFill/>
          <a:ln w="25400" cap="rnd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lv-LV">
              <a:latin typeface="Arial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6822213" y="4030980"/>
            <a:ext cx="1008063" cy="360363"/>
          </a:xfrm>
          <a:prstGeom prst="rect">
            <a:avLst/>
          </a:prstGeom>
          <a:noFill/>
          <a:ln w="25400" cap="rnd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lv-LV">
              <a:latin typeface="Arial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3550" y="1457324"/>
            <a:ext cx="6151346" cy="4272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4865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033347" y="3262884"/>
            <a:ext cx="6858000" cy="332232"/>
          </a:xfrm>
          <a:prstGeom prst="rect">
            <a:avLst/>
          </a:prstGeom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929543" y="467277"/>
            <a:ext cx="7667625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lv-LV" altLang="lv-LV" sz="3200" b="1" dirty="0">
                <a:solidFill>
                  <a:srgbClr val="336699"/>
                </a:solidFill>
              </a:rPr>
              <a:t>Meklēšana lasītavā – tematiskā (3)</a:t>
            </a:r>
            <a:endParaRPr lang="en-GB" altLang="lv-LV" sz="3200" b="1" dirty="0">
              <a:solidFill>
                <a:srgbClr val="336699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15" y="6267809"/>
            <a:ext cx="541656" cy="504000"/>
          </a:xfrm>
          <a:prstGeom prst="rect">
            <a:avLst/>
          </a:prstGeom>
        </p:spPr>
      </p:pic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60835" y="6567854"/>
            <a:ext cx="3086100" cy="230332"/>
          </a:xfrm>
        </p:spPr>
        <p:txBody>
          <a:bodyPr/>
          <a:lstStyle/>
          <a:p>
            <a:r>
              <a:rPr lang="lv-LV" sz="1000">
                <a:solidFill>
                  <a:schemeClr val="tx1">
                    <a:lumMod val="75000"/>
                    <a:lumOff val="25000"/>
                  </a:schemeClr>
                </a:solidFill>
              </a:rPr>
              <a:t>31.10.2018. Rīga</a:t>
            </a:r>
            <a:endParaRPr lang="lv-LV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5237888" y="3095943"/>
            <a:ext cx="1944688" cy="360362"/>
          </a:xfrm>
          <a:prstGeom prst="rect">
            <a:avLst/>
          </a:prstGeom>
          <a:noFill/>
          <a:ln w="25400" cap="rnd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lv-LV">
              <a:latin typeface="Arial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6822213" y="4030980"/>
            <a:ext cx="1008063" cy="360363"/>
          </a:xfrm>
          <a:prstGeom prst="rect">
            <a:avLst/>
          </a:prstGeom>
          <a:noFill/>
          <a:ln w="25400" cap="rnd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lv-LV">
              <a:latin typeface="Arial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860" y="1897378"/>
            <a:ext cx="7487376" cy="3254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3423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033347" y="3262884"/>
            <a:ext cx="6858000" cy="332232"/>
          </a:xfrm>
          <a:prstGeom prst="rect">
            <a:avLst/>
          </a:prstGeom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929543" y="467277"/>
            <a:ext cx="7667625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lv-LV" altLang="lv-LV" sz="3200" b="1" dirty="0">
                <a:solidFill>
                  <a:srgbClr val="336699"/>
                </a:solidFill>
              </a:rPr>
              <a:t>Meklēšana lasītavā – tematiskā (4)</a:t>
            </a:r>
            <a:endParaRPr lang="en-GB" altLang="lv-LV" sz="3200" b="1" dirty="0">
              <a:solidFill>
                <a:srgbClr val="336699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15" y="6267809"/>
            <a:ext cx="541656" cy="504000"/>
          </a:xfrm>
          <a:prstGeom prst="rect">
            <a:avLst/>
          </a:prstGeom>
        </p:spPr>
      </p:pic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60835" y="6567854"/>
            <a:ext cx="3086100" cy="230332"/>
          </a:xfrm>
        </p:spPr>
        <p:txBody>
          <a:bodyPr/>
          <a:lstStyle/>
          <a:p>
            <a:r>
              <a:rPr lang="lv-LV" sz="1000">
                <a:solidFill>
                  <a:schemeClr val="tx1">
                    <a:lumMod val="75000"/>
                    <a:lumOff val="25000"/>
                  </a:schemeClr>
                </a:solidFill>
              </a:rPr>
              <a:t>31.10.2018. Rīga</a:t>
            </a:r>
            <a:endParaRPr lang="lv-LV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5237888" y="3095943"/>
            <a:ext cx="1944688" cy="360362"/>
          </a:xfrm>
          <a:prstGeom prst="rect">
            <a:avLst/>
          </a:prstGeom>
          <a:noFill/>
          <a:ln w="25400" cap="rnd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lv-LV">
              <a:latin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9543" y="1233110"/>
            <a:ext cx="6690457" cy="496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9336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033347" y="3262884"/>
            <a:ext cx="6858000" cy="332232"/>
          </a:xfrm>
          <a:prstGeom prst="rect">
            <a:avLst/>
          </a:prstGeom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973138" y="396875"/>
            <a:ext cx="7667625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lv-LV" altLang="lv-LV" sz="3200" b="1" dirty="0">
                <a:solidFill>
                  <a:srgbClr val="336699"/>
                </a:solidFill>
              </a:rPr>
              <a:t>meklēšana vietnē – pēc numura </a:t>
            </a:r>
            <a:endParaRPr lang="en-GB" altLang="lv-LV" sz="3200" b="1" dirty="0">
              <a:solidFill>
                <a:srgbClr val="336699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15" y="6267809"/>
            <a:ext cx="541656" cy="504000"/>
          </a:xfrm>
          <a:prstGeom prst="rect">
            <a:avLst/>
          </a:prstGeom>
        </p:spPr>
      </p:pic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60835" y="6567854"/>
            <a:ext cx="3086100" cy="230332"/>
          </a:xfrm>
        </p:spPr>
        <p:txBody>
          <a:bodyPr/>
          <a:lstStyle/>
          <a:p>
            <a:r>
              <a:rPr lang="lv-LV" sz="1000">
                <a:solidFill>
                  <a:schemeClr val="tx1">
                    <a:lumMod val="75000"/>
                    <a:lumOff val="25000"/>
                  </a:schemeClr>
                </a:solidFill>
              </a:rPr>
              <a:t>31.10.2018. Rīga</a:t>
            </a:r>
            <a:endParaRPr lang="lv-LV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/>
          <a:srcRect b="15673"/>
          <a:stretch/>
        </p:blipFill>
        <p:spPr>
          <a:xfrm>
            <a:off x="1021492" y="1138458"/>
            <a:ext cx="7768282" cy="4949304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 bwMode="auto">
          <a:xfrm>
            <a:off x="4488246" y="1851755"/>
            <a:ext cx="1739561" cy="360362"/>
          </a:xfrm>
          <a:prstGeom prst="rect">
            <a:avLst/>
          </a:prstGeom>
          <a:noFill/>
          <a:ln w="25400" cap="rnd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lv-LV">
              <a:latin typeface="Arial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1794472" y="2955624"/>
            <a:ext cx="3082327" cy="3259357"/>
          </a:xfrm>
          <a:prstGeom prst="rect">
            <a:avLst/>
          </a:prstGeom>
          <a:noFill/>
          <a:ln w="25400" cap="rnd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lv-LV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8039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033347" y="3262884"/>
            <a:ext cx="6858000" cy="332232"/>
          </a:xfrm>
          <a:prstGeom prst="rect">
            <a:avLst/>
          </a:prstGeom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973138" y="396875"/>
            <a:ext cx="7667625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lv-LV" altLang="lv-LV" sz="3200" b="1" dirty="0">
                <a:solidFill>
                  <a:srgbClr val="336699"/>
                </a:solidFill>
              </a:rPr>
              <a:t>meklēšana vietnē - tematiskā (1)</a:t>
            </a:r>
            <a:endParaRPr lang="en-GB" altLang="lv-LV" sz="3200" b="1" dirty="0">
              <a:solidFill>
                <a:srgbClr val="336699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15" y="6267809"/>
            <a:ext cx="541656" cy="504000"/>
          </a:xfrm>
          <a:prstGeom prst="rect">
            <a:avLst/>
          </a:prstGeom>
        </p:spPr>
      </p:pic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60835" y="6567854"/>
            <a:ext cx="3086100" cy="230332"/>
          </a:xfrm>
        </p:spPr>
        <p:txBody>
          <a:bodyPr/>
          <a:lstStyle/>
          <a:p>
            <a:r>
              <a:rPr lang="lv-LV" sz="1000">
                <a:solidFill>
                  <a:schemeClr val="tx1">
                    <a:lumMod val="75000"/>
                    <a:lumOff val="25000"/>
                  </a:schemeClr>
                </a:solidFill>
              </a:rPr>
              <a:t>31.10.2018. Rīga</a:t>
            </a:r>
            <a:endParaRPr lang="lv-LV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t="1" b="47026"/>
          <a:stretch/>
        </p:blipFill>
        <p:spPr>
          <a:xfrm>
            <a:off x="981376" y="1070904"/>
            <a:ext cx="7800160" cy="33014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auto">
          <a:xfrm>
            <a:off x="4447055" y="2131841"/>
            <a:ext cx="1799880" cy="360362"/>
          </a:xfrm>
          <a:prstGeom prst="rect">
            <a:avLst/>
          </a:prstGeom>
          <a:noFill/>
          <a:ln w="25400" cap="rnd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lv-LV">
              <a:latin typeface="Arial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992268" y="3098979"/>
            <a:ext cx="556446" cy="1273325"/>
          </a:xfrm>
          <a:prstGeom prst="rect">
            <a:avLst/>
          </a:prstGeom>
          <a:noFill/>
          <a:ln w="25400" cap="rnd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lv-LV">
              <a:latin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/>
          <a:srcRect t="1" b="63380"/>
          <a:stretch/>
        </p:blipFill>
        <p:spPr>
          <a:xfrm>
            <a:off x="925718" y="4568604"/>
            <a:ext cx="7825523" cy="166403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 bwMode="auto">
          <a:xfrm>
            <a:off x="973138" y="5084665"/>
            <a:ext cx="556446" cy="1147969"/>
          </a:xfrm>
          <a:prstGeom prst="rect">
            <a:avLst/>
          </a:prstGeom>
          <a:noFill/>
          <a:ln w="25400" cap="rnd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lv-LV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362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1428" y="979707"/>
            <a:ext cx="6929796" cy="57605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033347" y="3262884"/>
            <a:ext cx="6858000" cy="332232"/>
          </a:xfrm>
          <a:prstGeom prst="rect">
            <a:avLst/>
          </a:prstGeom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973138" y="396875"/>
            <a:ext cx="7667625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lv-LV" altLang="lv-LV" sz="3200" b="1" dirty="0">
                <a:solidFill>
                  <a:srgbClr val="336699"/>
                </a:solidFill>
              </a:rPr>
              <a:t>meklēšana vietnē - tematiskā (2)</a:t>
            </a:r>
            <a:endParaRPr lang="en-GB" altLang="lv-LV" sz="3200" b="1" dirty="0">
              <a:solidFill>
                <a:srgbClr val="336699"/>
              </a:solidFill>
            </a:endParaRPr>
          </a:p>
          <a:p>
            <a:endParaRPr lang="en-GB" altLang="lv-LV" sz="3200" b="1" dirty="0">
              <a:solidFill>
                <a:srgbClr val="336699"/>
              </a:solidFill>
            </a:endParaRPr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60835" y="6567854"/>
            <a:ext cx="3086100" cy="230332"/>
          </a:xfrm>
        </p:spPr>
        <p:txBody>
          <a:bodyPr/>
          <a:lstStyle/>
          <a:p>
            <a:r>
              <a:rPr lang="lv-LV" sz="1000">
                <a:solidFill>
                  <a:schemeClr val="tx1">
                    <a:lumMod val="75000"/>
                    <a:lumOff val="25000"/>
                  </a:schemeClr>
                </a:solidFill>
              </a:rPr>
              <a:t>31.10.2018. Rīga</a:t>
            </a:r>
            <a:endParaRPr lang="lv-LV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15" y="6267809"/>
            <a:ext cx="541656" cy="5040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 bwMode="auto">
          <a:xfrm>
            <a:off x="6643525" y="2858434"/>
            <a:ext cx="1591190" cy="360362"/>
          </a:xfrm>
          <a:prstGeom prst="rect">
            <a:avLst/>
          </a:prstGeom>
          <a:noFill/>
          <a:ln w="25400" cap="rnd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lv-LV">
              <a:latin typeface="Arial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1279206" y="3799860"/>
            <a:ext cx="6972018" cy="898264"/>
          </a:xfrm>
          <a:prstGeom prst="rect">
            <a:avLst/>
          </a:prstGeom>
          <a:noFill/>
          <a:ln w="25400" cap="rnd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lv-LV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35469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033347" y="3262884"/>
            <a:ext cx="6858000" cy="332232"/>
          </a:xfrm>
          <a:prstGeom prst="rect">
            <a:avLst/>
          </a:prstGeom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973138" y="396875"/>
            <a:ext cx="7667625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lv-LV" altLang="lv-LV" sz="3200" b="1" dirty="0">
                <a:solidFill>
                  <a:srgbClr val="336699"/>
                </a:solidFill>
              </a:rPr>
              <a:t>Piemērojamo standartu saraksti</a:t>
            </a:r>
            <a:endParaRPr lang="en-GB" altLang="lv-LV" sz="3200" b="1" dirty="0">
              <a:solidFill>
                <a:srgbClr val="336699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15" y="6267809"/>
            <a:ext cx="541656" cy="504000"/>
          </a:xfrm>
          <a:prstGeom prst="rect">
            <a:avLst/>
          </a:prstGeom>
        </p:spPr>
      </p:pic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60835" y="6567854"/>
            <a:ext cx="3086100" cy="230332"/>
          </a:xfrm>
        </p:spPr>
        <p:txBody>
          <a:bodyPr/>
          <a:lstStyle/>
          <a:p>
            <a:r>
              <a:rPr lang="lv-LV" sz="1000">
                <a:solidFill>
                  <a:schemeClr val="tx1">
                    <a:lumMod val="75000"/>
                    <a:lumOff val="25000"/>
                  </a:schemeClr>
                </a:solidFill>
              </a:rPr>
              <a:t>31.10.2018. Rīga</a:t>
            </a:r>
            <a:endParaRPr lang="lv-LV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65" b="21529"/>
          <a:stretch/>
        </p:blipFill>
        <p:spPr bwMode="auto">
          <a:xfrm>
            <a:off x="881788" y="1239520"/>
            <a:ext cx="7956550" cy="2143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 bwMode="auto">
          <a:xfrm>
            <a:off x="5237888" y="3095943"/>
            <a:ext cx="1944688" cy="360362"/>
          </a:xfrm>
          <a:prstGeom prst="rect">
            <a:avLst/>
          </a:prstGeom>
          <a:noFill/>
          <a:ln w="25400" cap="rnd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lv-LV">
              <a:latin typeface="Arial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373" b="16006"/>
          <a:stretch>
            <a:fillRect/>
          </a:stretch>
        </p:blipFill>
        <p:spPr bwMode="auto">
          <a:xfrm>
            <a:off x="845276" y="3815080"/>
            <a:ext cx="7894637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/>
          <p:cNvSpPr/>
          <p:nvPr/>
        </p:nvSpPr>
        <p:spPr bwMode="auto">
          <a:xfrm>
            <a:off x="6822213" y="4030980"/>
            <a:ext cx="1008063" cy="360363"/>
          </a:xfrm>
          <a:prstGeom prst="rect">
            <a:avLst/>
          </a:prstGeom>
          <a:noFill/>
          <a:ln w="25400" cap="rnd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lv-LV">
              <a:latin typeface="Arial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918301" y="4464368"/>
            <a:ext cx="5832475" cy="395287"/>
          </a:xfrm>
          <a:prstGeom prst="rect">
            <a:avLst/>
          </a:prstGeom>
          <a:noFill/>
          <a:ln w="25400" cap="rnd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lv-LV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476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033347" y="3262884"/>
            <a:ext cx="6858000" cy="332232"/>
          </a:xfrm>
          <a:prstGeom prst="rect">
            <a:avLst/>
          </a:prstGeom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973138" y="396875"/>
            <a:ext cx="7667625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lv-LV" altLang="lv-LV" sz="3200" b="1" dirty="0" err="1">
                <a:solidFill>
                  <a:srgbClr val="336699"/>
                </a:solidFill>
              </a:rPr>
              <a:t>Būvspeciālistu</a:t>
            </a:r>
            <a:r>
              <a:rPr lang="lv-LV" altLang="lv-LV" sz="3200" b="1" dirty="0">
                <a:solidFill>
                  <a:srgbClr val="336699"/>
                </a:solidFill>
              </a:rPr>
              <a:t> lasītava</a:t>
            </a:r>
            <a:endParaRPr lang="en-GB" altLang="lv-LV" sz="3200" b="1" dirty="0">
              <a:solidFill>
                <a:srgbClr val="336699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15" y="6267809"/>
            <a:ext cx="541656" cy="504000"/>
          </a:xfrm>
          <a:prstGeom prst="rect">
            <a:avLst/>
          </a:prstGeom>
        </p:spPr>
      </p:pic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60835" y="6567854"/>
            <a:ext cx="3086100" cy="230332"/>
          </a:xfrm>
        </p:spPr>
        <p:txBody>
          <a:bodyPr/>
          <a:lstStyle/>
          <a:p>
            <a:r>
              <a:rPr lang="lv-LV" sz="1000">
                <a:solidFill>
                  <a:schemeClr val="tx1">
                    <a:lumMod val="75000"/>
                    <a:lumOff val="25000"/>
                  </a:schemeClr>
                </a:solidFill>
              </a:rPr>
              <a:t>31.10.2018. Rīga</a:t>
            </a:r>
            <a:endParaRPr lang="lv-LV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770" y="1252151"/>
            <a:ext cx="5218512" cy="361847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43832" y="1272114"/>
            <a:ext cx="2711844" cy="25470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0259" y="4841110"/>
            <a:ext cx="4950941" cy="1348705"/>
          </a:xfrm>
          <a:prstGeom prst="rect">
            <a:avLst/>
          </a:prstGeom>
        </p:spPr>
      </p:pic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6143832" y="4080026"/>
            <a:ext cx="2711844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defRPr/>
            </a:pPr>
            <a:r>
              <a:rPr lang="lv-LV" altLang="lv-LV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Pārejas periods</a:t>
            </a:r>
          </a:p>
          <a:p>
            <a:pPr algn="just">
              <a:defRPr/>
            </a:pPr>
            <a:r>
              <a:rPr lang="lv-LV" altLang="lv-LV" dirty="0">
                <a:solidFill>
                  <a:srgbClr val="FF0000"/>
                </a:solidFill>
                <a:latin typeface="+mn-lt"/>
              </a:rPr>
              <a:t>līdz 01.01.2019.</a:t>
            </a:r>
          </a:p>
        </p:txBody>
      </p:sp>
    </p:spTree>
    <p:extLst>
      <p:ext uri="{BB962C8B-B14F-4D97-AF65-F5344CB8AC3E}">
        <p14:creationId xmlns:p14="http://schemas.microsoft.com/office/powerpoint/2010/main" val="26575579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033347" y="3262884"/>
            <a:ext cx="6858000" cy="332232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973658" y="828145"/>
            <a:ext cx="7086600" cy="51847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336699"/>
              </a:buClr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336699"/>
              </a:buClr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336699"/>
              </a:buClr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336699"/>
              </a:buClr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336699"/>
              </a:buClr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336699"/>
              </a:buClr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336699"/>
              </a:buClr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336699"/>
              </a:buClr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336699"/>
              </a:buClr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defRPr/>
            </a:pPr>
            <a:endParaRPr lang="lv-LV" altLang="lv-LV" sz="2400" dirty="0"/>
          </a:p>
          <a:p>
            <a:pPr eaLnBrk="1" hangingPunct="1">
              <a:lnSpc>
                <a:spcPct val="80000"/>
              </a:lnSpc>
              <a:defRPr/>
            </a:pPr>
            <a:endParaRPr lang="lv-LV" altLang="lv-LV" sz="2400" dirty="0">
              <a:solidFill>
                <a:srgbClr val="336699"/>
              </a:solidFill>
            </a:endParaRP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lv-LV" altLang="lv-LV" sz="4400" b="1" dirty="0">
                <a:solidFill>
                  <a:schemeClr val="accent1">
                    <a:lumMod val="50000"/>
                  </a:schemeClr>
                </a:solidFill>
              </a:rPr>
              <a:t>Paldies par uzmanību!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lv-LV" altLang="lv-LV" sz="2500" b="1" dirty="0">
              <a:solidFill>
                <a:srgbClr val="336699"/>
              </a:solidFill>
            </a:endParaRP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lv-LV" altLang="lv-LV" sz="2500" b="1" dirty="0">
              <a:solidFill>
                <a:srgbClr val="336699"/>
              </a:solidFill>
            </a:endParaRP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lv-LV" altLang="lv-LV" sz="3600" b="1" dirty="0">
                <a:solidFill>
                  <a:srgbClr val="336699"/>
                </a:solidFill>
              </a:rPr>
              <a:t>www.lvs.lv</a:t>
            </a:r>
          </a:p>
          <a:p>
            <a:pPr marL="0" indent="0" algn="ctr" eaLnBrk="1" hangingPunct="1">
              <a:lnSpc>
                <a:spcPct val="80000"/>
              </a:lnSpc>
              <a:buFontTx/>
              <a:buNone/>
              <a:defRPr/>
            </a:pPr>
            <a:r>
              <a:rPr lang="lv-LV" altLang="lv-LV" sz="2400" b="1" dirty="0">
                <a:solidFill>
                  <a:srgbClr val="336699"/>
                </a:solidFill>
              </a:rPr>
              <a:t>viedoklis.lvs.lv</a:t>
            </a:r>
          </a:p>
          <a:p>
            <a:pPr marL="0" indent="0" algn="ctr" eaLnBrk="1" hangingPunct="1">
              <a:lnSpc>
                <a:spcPct val="80000"/>
              </a:lnSpc>
              <a:buFontTx/>
              <a:buNone/>
              <a:defRPr/>
            </a:pPr>
            <a:endParaRPr lang="lv-LV" altLang="lv-LV" sz="1200" dirty="0">
              <a:solidFill>
                <a:srgbClr val="336699"/>
              </a:solidFill>
            </a:endParaRPr>
          </a:p>
          <a:p>
            <a:pPr marL="0" indent="0" algn="ctr" eaLnBrk="1" hangingPunct="1">
              <a:lnSpc>
                <a:spcPct val="80000"/>
              </a:lnSpc>
              <a:buFontTx/>
              <a:buNone/>
              <a:defRPr/>
            </a:pPr>
            <a:endParaRPr lang="lv-LV" altLang="lv-LV" sz="1200" dirty="0">
              <a:solidFill>
                <a:srgbClr val="336699"/>
              </a:solidFill>
            </a:endParaRPr>
          </a:p>
          <a:p>
            <a:pPr marL="2963863" indent="0" eaLnBrk="1" hangingPunct="1">
              <a:lnSpc>
                <a:spcPct val="80000"/>
              </a:lnSpc>
              <a:buFontTx/>
              <a:buNone/>
              <a:defRPr/>
            </a:pPr>
            <a:r>
              <a:rPr lang="lv-LV" altLang="lv-LV" sz="2000" dirty="0">
                <a:solidFill>
                  <a:srgbClr val="336699"/>
                </a:solidFill>
              </a:rPr>
              <a:t>standarti.lvs</a:t>
            </a:r>
          </a:p>
          <a:p>
            <a:pPr marL="2963863" indent="0" eaLnBrk="1" hangingPunct="1">
              <a:lnSpc>
                <a:spcPct val="80000"/>
              </a:lnSpc>
              <a:buFontTx/>
              <a:buNone/>
              <a:defRPr/>
            </a:pPr>
            <a:r>
              <a:rPr lang="lv-LV" altLang="lv-LV" sz="2000" dirty="0">
                <a:solidFill>
                  <a:srgbClr val="336699"/>
                </a:solidFill>
              </a:rPr>
              <a:t>lvs_lv</a:t>
            </a:r>
          </a:p>
        </p:txBody>
      </p:sp>
      <p:pic>
        <p:nvPicPr>
          <p:cNvPr id="9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359" y="4247580"/>
            <a:ext cx="252000" cy="25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9826" y="4564019"/>
            <a:ext cx="252000" cy="25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15" y="6267809"/>
            <a:ext cx="541656" cy="504000"/>
          </a:xfrm>
          <a:prstGeom prst="rect">
            <a:avLst/>
          </a:prstGeom>
        </p:spPr>
      </p:pic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60835" y="6567854"/>
            <a:ext cx="3086100" cy="230332"/>
          </a:xfrm>
        </p:spPr>
        <p:txBody>
          <a:bodyPr/>
          <a:lstStyle/>
          <a:p>
            <a:r>
              <a:rPr lang="lv-LV" sz="1000">
                <a:solidFill>
                  <a:schemeClr val="tx1">
                    <a:lumMod val="75000"/>
                    <a:lumOff val="25000"/>
                  </a:schemeClr>
                </a:solidFill>
              </a:rPr>
              <a:t>31.10.2018. Rīga</a:t>
            </a:r>
            <a:endParaRPr lang="lv-LV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739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033347" y="3262884"/>
            <a:ext cx="6858000" cy="332232"/>
          </a:xfrm>
          <a:prstGeom prst="rect">
            <a:avLst/>
          </a:prstGeom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973138" y="396875"/>
            <a:ext cx="7667625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lv-LV" sz="3200" b="1" dirty="0"/>
              <a:t>Lasītava</a:t>
            </a:r>
            <a:endParaRPr lang="en-GB" altLang="lv-LV" sz="3200" b="1" dirty="0">
              <a:solidFill>
                <a:srgbClr val="336699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15" y="6267809"/>
            <a:ext cx="541656" cy="504000"/>
          </a:xfrm>
          <a:prstGeom prst="rect">
            <a:avLst/>
          </a:prstGeom>
        </p:spPr>
      </p:pic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60835" y="6567854"/>
            <a:ext cx="3086100" cy="230332"/>
          </a:xfrm>
        </p:spPr>
        <p:txBody>
          <a:bodyPr/>
          <a:lstStyle/>
          <a:p>
            <a:r>
              <a:rPr lang="lv-LV" sz="1000">
                <a:solidFill>
                  <a:schemeClr val="tx1">
                    <a:lumMod val="75000"/>
                    <a:lumOff val="25000"/>
                  </a:schemeClr>
                </a:solidFill>
              </a:rPr>
              <a:t>31.10.2018. Rīga</a:t>
            </a:r>
            <a:endParaRPr lang="lv-LV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73138" y="1417320"/>
            <a:ext cx="693642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/>
              <a:t>Latvijas </a:t>
            </a:r>
            <a:r>
              <a:rPr lang="en-GB" sz="2000" dirty="0" err="1"/>
              <a:t>standartu</a:t>
            </a:r>
            <a:r>
              <a:rPr lang="en-GB" sz="2000" dirty="0"/>
              <a:t> </a:t>
            </a:r>
            <a:r>
              <a:rPr lang="en-GB" sz="2000" dirty="0" err="1"/>
              <a:t>tiešsaistes</a:t>
            </a:r>
            <a:r>
              <a:rPr lang="en-GB" sz="2000" dirty="0"/>
              <a:t> </a:t>
            </a:r>
            <a:r>
              <a:rPr lang="en-GB" sz="2000" dirty="0" err="1"/>
              <a:t>autorizētu</a:t>
            </a:r>
            <a:r>
              <a:rPr lang="en-GB" sz="2000" dirty="0"/>
              <a:t> </a:t>
            </a:r>
            <a:r>
              <a:rPr lang="en-GB" sz="2000" dirty="0" err="1"/>
              <a:t>lasīšan</a:t>
            </a:r>
            <a:r>
              <a:rPr lang="lv-LV" sz="2000" dirty="0"/>
              <a:t>a</a:t>
            </a:r>
            <a:r>
              <a:rPr lang="en-GB" sz="2000" dirty="0"/>
              <a:t> 24/7 </a:t>
            </a:r>
            <a:r>
              <a:rPr lang="en-GB" sz="2000" dirty="0" err="1"/>
              <a:t>režīmā</a:t>
            </a:r>
            <a:r>
              <a:rPr lang="en-GB" sz="2000" dirty="0"/>
              <a:t> LVS </a:t>
            </a:r>
            <a:r>
              <a:rPr lang="en-GB" sz="2000" dirty="0" err="1"/>
              <a:t>vietnē</a:t>
            </a:r>
            <a:r>
              <a:rPr lang="en-GB" sz="2000" dirty="0"/>
              <a:t> www.lvs.lv no </a:t>
            </a:r>
            <a:r>
              <a:rPr lang="en-GB" sz="2000" dirty="0" err="1"/>
              <a:t>jebkura</a:t>
            </a:r>
            <a:r>
              <a:rPr lang="en-GB" sz="2000" dirty="0"/>
              <a:t> </a:t>
            </a:r>
            <a:r>
              <a:rPr lang="en-GB" sz="2000" dirty="0" err="1"/>
              <a:t>internetpieslēguma</a:t>
            </a:r>
            <a:r>
              <a:rPr lang="en-GB" sz="2000" dirty="0"/>
              <a:t> un </a:t>
            </a:r>
            <a:r>
              <a:rPr lang="en-GB" sz="2000" dirty="0" err="1"/>
              <a:t>jebkuras</a:t>
            </a:r>
            <a:r>
              <a:rPr lang="en-GB" sz="2000" dirty="0"/>
              <a:t> </a:t>
            </a:r>
            <a:r>
              <a:rPr lang="en-GB" sz="2000" dirty="0" err="1"/>
              <a:t>ierīces</a:t>
            </a:r>
            <a:r>
              <a:rPr lang="en-GB" sz="2000" dirty="0"/>
              <a:t>: </a:t>
            </a:r>
            <a:r>
              <a:rPr lang="en-GB" sz="2000" dirty="0" err="1"/>
              <a:t>dators</a:t>
            </a:r>
            <a:r>
              <a:rPr lang="en-GB" sz="2000" dirty="0"/>
              <a:t>, </a:t>
            </a:r>
            <a:r>
              <a:rPr lang="en-GB" sz="2000" dirty="0" err="1"/>
              <a:t>viedtālrunis</a:t>
            </a:r>
            <a:r>
              <a:rPr lang="en-GB" sz="2000" dirty="0"/>
              <a:t>, </a:t>
            </a:r>
            <a:r>
              <a:rPr lang="en-GB" sz="2000" dirty="0" err="1"/>
              <a:t>planšete</a:t>
            </a:r>
            <a:r>
              <a:rPr lang="en-GB" sz="2000" dirty="0"/>
              <a:t>.</a:t>
            </a:r>
            <a:endParaRPr lang="lv-LV" sz="2000" dirty="0"/>
          </a:p>
          <a:p>
            <a:endParaRPr lang="lv-LV" sz="2000" dirty="0"/>
          </a:p>
          <a:p>
            <a:r>
              <a:rPr lang="lv-LV" sz="2000" dirty="0"/>
              <a:t>Saturs: </a:t>
            </a:r>
            <a:r>
              <a:rPr lang="en-GB" sz="2000" dirty="0" err="1"/>
              <a:t>elektroniskā</a:t>
            </a:r>
            <a:r>
              <a:rPr lang="en-GB" sz="2000" dirty="0"/>
              <a:t> </a:t>
            </a:r>
            <a:r>
              <a:rPr lang="en-GB" sz="2000" dirty="0" err="1"/>
              <a:t>formāta</a:t>
            </a:r>
            <a:r>
              <a:rPr lang="en-GB" sz="2000" dirty="0"/>
              <a:t> Latvijas </a:t>
            </a:r>
            <a:r>
              <a:rPr lang="en-GB" sz="2000" dirty="0" err="1"/>
              <a:t>standart</a:t>
            </a:r>
            <a:r>
              <a:rPr lang="lv-LV" sz="2000" dirty="0"/>
              <a:t>i</a:t>
            </a:r>
            <a:r>
              <a:rPr lang="en-GB" sz="2000" dirty="0"/>
              <a:t> - </a:t>
            </a:r>
            <a:r>
              <a:rPr lang="en-GB" sz="2000" dirty="0" err="1"/>
              <a:t>nacionāl</a:t>
            </a:r>
            <a:r>
              <a:rPr lang="lv-LV" sz="2000" dirty="0" err="1"/>
              <a:t>ie</a:t>
            </a:r>
            <a:r>
              <a:rPr lang="en-GB" sz="2000" dirty="0"/>
              <a:t>, </a:t>
            </a:r>
            <a:r>
              <a:rPr lang="lv-LV" sz="2000" dirty="0"/>
              <a:t>reģistrētie </a:t>
            </a:r>
            <a:r>
              <a:rPr lang="en-GB" sz="2000" dirty="0" err="1"/>
              <a:t>Eiropas</a:t>
            </a:r>
            <a:r>
              <a:rPr lang="en-GB" sz="2000" dirty="0"/>
              <a:t> (EN) un </a:t>
            </a:r>
            <a:r>
              <a:rPr lang="en-GB" sz="2000" dirty="0" err="1"/>
              <a:t>starptautisk</a:t>
            </a:r>
            <a:r>
              <a:rPr lang="lv-LV" sz="2000" dirty="0" err="1"/>
              <a:t>ie</a:t>
            </a:r>
            <a:r>
              <a:rPr lang="en-GB" sz="2000" dirty="0"/>
              <a:t> (ISO, IEC) </a:t>
            </a:r>
            <a:r>
              <a:rPr lang="en-GB" sz="2000" dirty="0" err="1"/>
              <a:t>standart</a:t>
            </a:r>
            <a:r>
              <a:rPr lang="lv-LV" sz="2000" dirty="0"/>
              <a:t>i</a:t>
            </a:r>
            <a:r>
              <a:rPr lang="en-GB" sz="2000" dirty="0"/>
              <a:t>, to </a:t>
            </a:r>
            <a:r>
              <a:rPr lang="en-GB" sz="2000" dirty="0" err="1"/>
              <a:t>grozījum</a:t>
            </a:r>
            <a:r>
              <a:rPr lang="lv-LV" sz="2000" dirty="0"/>
              <a:t>i</a:t>
            </a:r>
            <a:r>
              <a:rPr lang="en-GB" sz="2000" dirty="0"/>
              <a:t>, </a:t>
            </a:r>
            <a:r>
              <a:rPr lang="en-GB" sz="2000" dirty="0" err="1"/>
              <a:t>koriģējum</a:t>
            </a:r>
            <a:r>
              <a:rPr lang="lv-LV" sz="2000" dirty="0"/>
              <a:t>i</a:t>
            </a:r>
            <a:r>
              <a:rPr lang="en-GB" sz="2000" dirty="0"/>
              <a:t> un to </a:t>
            </a:r>
            <a:r>
              <a:rPr lang="en-GB" sz="2000" dirty="0" err="1"/>
              <a:t>vēsturiskās</a:t>
            </a:r>
            <a:r>
              <a:rPr lang="en-GB" sz="2000" dirty="0"/>
              <a:t> </a:t>
            </a:r>
            <a:r>
              <a:rPr lang="en-GB" sz="2000" dirty="0" err="1"/>
              <a:t>versijas</a:t>
            </a:r>
            <a:r>
              <a:rPr lang="en-GB" sz="2000" dirty="0"/>
              <a:t>. </a:t>
            </a:r>
            <a:endParaRPr lang="lv-LV" sz="2000" dirty="0"/>
          </a:p>
          <a:p>
            <a:endParaRPr lang="lv-LV" sz="2000" dirty="0"/>
          </a:p>
          <a:p>
            <a:r>
              <a:rPr lang="en-GB" sz="2000" dirty="0" err="1"/>
              <a:t>Meklēšana</a:t>
            </a:r>
            <a:r>
              <a:rPr lang="en-GB" sz="2000" dirty="0"/>
              <a:t>: </a:t>
            </a:r>
            <a:r>
              <a:rPr lang="en-GB" sz="2000" dirty="0" err="1"/>
              <a:t>pēc</a:t>
            </a:r>
            <a:r>
              <a:rPr lang="en-GB" sz="2000" dirty="0"/>
              <a:t> </a:t>
            </a:r>
            <a:r>
              <a:rPr lang="en-GB" sz="2000" dirty="0" err="1"/>
              <a:t>standarta</a:t>
            </a:r>
            <a:r>
              <a:rPr lang="en-GB" sz="2000" dirty="0"/>
              <a:t> </a:t>
            </a:r>
            <a:r>
              <a:rPr lang="en-GB" sz="2000" dirty="0" err="1"/>
              <a:t>numura</a:t>
            </a:r>
            <a:r>
              <a:rPr lang="en-GB" sz="2000" dirty="0"/>
              <a:t>, </a:t>
            </a:r>
            <a:r>
              <a:rPr lang="en-GB" sz="2000" dirty="0" err="1"/>
              <a:t>tematiskā</a:t>
            </a:r>
            <a:r>
              <a:rPr lang="en-GB" sz="2000" dirty="0"/>
              <a:t> </a:t>
            </a:r>
            <a:r>
              <a:rPr lang="en-GB" sz="2000" dirty="0" err="1"/>
              <a:t>meklēšana</a:t>
            </a:r>
            <a:r>
              <a:rPr lang="en-GB" sz="2000" dirty="0"/>
              <a:t> </a:t>
            </a:r>
            <a:r>
              <a:rPr lang="en-GB" sz="2000" dirty="0" err="1"/>
              <a:t>pēc</a:t>
            </a:r>
            <a:r>
              <a:rPr lang="en-GB" sz="2000" dirty="0"/>
              <a:t> ICS </a:t>
            </a:r>
            <a:r>
              <a:rPr lang="en-GB" sz="2000" dirty="0" err="1"/>
              <a:t>grupām</a:t>
            </a:r>
            <a:r>
              <a:rPr lang="en-GB" sz="2000" dirty="0"/>
              <a:t>, </a:t>
            </a:r>
            <a:r>
              <a:rPr lang="en-GB" sz="2000" dirty="0" err="1"/>
              <a:t>vārda</a:t>
            </a:r>
            <a:r>
              <a:rPr lang="en-GB" sz="2000" dirty="0"/>
              <a:t> </a:t>
            </a:r>
            <a:r>
              <a:rPr lang="en-GB" sz="2000" dirty="0" err="1"/>
              <a:t>vai</a:t>
            </a:r>
            <a:r>
              <a:rPr lang="en-GB" sz="2000" dirty="0"/>
              <a:t> </a:t>
            </a:r>
            <a:r>
              <a:rPr lang="en-GB" sz="2000" dirty="0" err="1"/>
              <a:t>frāzes</a:t>
            </a:r>
            <a:r>
              <a:rPr lang="en-GB" sz="2000" dirty="0"/>
              <a:t> </a:t>
            </a:r>
            <a:r>
              <a:rPr lang="en-GB" sz="2000" dirty="0" err="1"/>
              <a:t>meklēšana</a:t>
            </a:r>
            <a:r>
              <a:rPr lang="en-GB" sz="2000" dirty="0"/>
              <a:t> </a:t>
            </a:r>
            <a:r>
              <a:rPr lang="en-GB" sz="2000" dirty="0" err="1"/>
              <a:t>standarta</a:t>
            </a:r>
            <a:r>
              <a:rPr lang="en-GB" sz="2000" dirty="0"/>
              <a:t> </a:t>
            </a:r>
            <a:r>
              <a:rPr lang="en-GB" sz="2000" dirty="0" err="1"/>
              <a:t>tekstā</a:t>
            </a:r>
            <a:r>
              <a:rPr lang="en-GB" sz="2000" dirty="0"/>
              <a:t>. </a:t>
            </a:r>
            <a:endParaRPr lang="lv-LV" sz="2000" dirty="0"/>
          </a:p>
          <a:p>
            <a:endParaRPr lang="lv-LV" sz="2000" dirty="0"/>
          </a:p>
          <a:p>
            <a:r>
              <a:rPr lang="en-GB" sz="2000" dirty="0" err="1"/>
              <a:t>Krājums</a:t>
            </a:r>
            <a:r>
              <a:rPr lang="en-GB" sz="2000" dirty="0"/>
              <a:t> </a:t>
            </a:r>
            <a:r>
              <a:rPr lang="en-GB" sz="2000" dirty="0" err="1"/>
              <a:t>tiek</a:t>
            </a:r>
            <a:r>
              <a:rPr lang="en-GB" sz="2000" dirty="0"/>
              <a:t> </a:t>
            </a:r>
            <a:r>
              <a:rPr lang="en-GB" sz="2000" dirty="0" err="1"/>
              <a:t>papildināts</a:t>
            </a:r>
            <a:r>
              <a:rPr lang="en-GB" sz="2000" dirty="0"/>
              <a:t> </a:t>
            </a:r>
            <a:r>
              <a:rPr lang="en-GB" sz="2000" dirty="0" err="1"/>
              <a:t>ar</a:t>
            </a:r>
            <a:r>
              <a:rPr lang="en-GB" sz="2000" dirty="0"/>
              <a:t> </a:t>
            </a:r>
            <a:r>
              <a:rPr lang="en-GB" sz="2000" dirty="0" err="1"/>
              <a:t>šādiem</a:t>
            </a:r>
            <a:r>
              <a:rPr lang="en-GB" sz="2000" dirty="0"/>
              <a:t> Latvijas </a:t>
            </a:r>
            <a:r>
              <a:rPr lang="en-GB" sz="2000" dirty="0" err="1"/>
              <a:t>standartiem</a:t>
            </a:r>
            <a:r>
              <a:rPr lang="en-GB" sz="2000" dirty="0"/>
              <a:t>: </a:t>
            </a:r>
            <a:r>
              <a:rPr lang="en-GB" sz="2000" dirty="0" err="1"/>
              <a:t>jaunās</a:t>
            </a:r>
            <a:r>
              <a:rPr lang="en-GB" sz="2000" dirty="0"/>
              <a:t> </a:t>
            </a:r>
            <a:r>
              <a:rPr lang="en-GB" sz="2000" dirty="0" err="1"/>
              <a:t>versijas</a:t>
            </a:r>
            <a:r>
              <a:rPr lang="en-GB" sz="2000" dirty="0"/>
              <a:t>, </a:t>
            </a:r>
            <a:r>
              <a:rPr lang="en-GB" sz="2000" dirty="0" err="1"/>
              <a:t>grozījumi</a:t>
            </a:r>
            <a:r>
              <a:rPr lang="en-GB" sz="2000" dirty="0"/>
              <a:t> un </a:t>
            </a:r>
            <a:r>
              <a:rPr lang="en-GB" sz="2000" dirty="0" err="1"/>
              <a:t>koriģējumi</a:t>
            </a:r>
            <a:r>
              <a:rPr lang="en-GB" sz="2000" dirty="0"/>
              <a:t>; </a:t>
            </a:r>
            <a:r>
              <a:rPr lang="en-GB" sz="2000" dirty="0" err="1"/>
              <a:t>pirmpublicējumi</a:t>
            </a:r>
            <a:r>
              <a:rPr lang="en-GB" sz="2000" dirty="0"/>
              <a:t>.</a:t>
            </a:r>
            <a:endParaRPr lang="lv-LV" sz="2000" dirty="0"/>
          </a:p>
        </p:txBody>
      </p:sp>
    </p:spTree>
    <p:extLst>
      <p:ext uri="{BB962C8B-B14F-4D97-AF65-F5344CB8AC3E}">
        <p14:creationId xmlns:p14="http://schemas.microsoft.com/office/powerpoint/2010/main" val="1668874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033347" y="3262884"/>
            <a:ext cx="6858000" cy="332232"/>
          </a:xfrm>
          <a:prstGeom prst="rect">
            <a:avLst/>
          </a:prstGeom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973138" y="396875"/>
            <a:ext cx="7759382" cy="989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lv-LV" sz="3200" b="1" dirty="0"/>
              <a:t>Lasītavas </a:t>
            </a:r>
            <a:r>
              <a:rPr lang="en-GB" sz="3200" b="1" dirty="0" err="1"/>
              <a:t>saturs</a:t>
            </a:r>
            <a:r>
              <a:rPr lang="en-GB" sz="3200" b="1" dirty="0"/>
              <a:t> </a:t>
            </a:r>
            <a:r>
              <a:rPr lang="en-GB" sz="3200" b="1" dirty="0" err="1"/>
              <a:t>saskaņā</a:t>
            </a:r>
            <a:r>
              <a:rPr lang="en-GB" sz="3200" b="1" dirty="0"/>
              <a:t> </a:t>
            </a:r>
            <a:r>
              <a:rPr lang="en-GB" sz="3200" b="1" dirty="0" err="1"/>
              <a:t>ar</a:t>
            </a:r>
            <a:r>
              <a:rPr lang="en-GB" sz="3200" b="1" dirty="0"/>
              <a:t>  MK </a:t>
            </a:r>
            <a:r>
              <a:rPr lang="en-GB" sz="3200" b="1" dirty="0" err="1"/>
              <a:t>nr</a:t>
            </a:r>
            <a:r>
              <a:rPr lang="en-GB" sz="3200" b="1" dirty="0"/>
              <a:t>. 169 </a:t>
            </a:r>
            <a:r>
              <a:rPr lang="en-GB" sz="3200" b="1" dirty="0" err="1"/>
              <a:t>noteikumu</a:t>
            </a:r>
            <a:r>
              <a:rPr lang="en-GB" sz="3200" b="1" dirty="0"/>
              <a:t> </a:t>
            </a:r>
            <a:r>
              <a:rPr lang="en-GB" sz="3200" b="1" dirty="0" err="1"/>
              <a:t>anotācij</a:t>
            </a:r>
            <a:r>
              <a:rPr lang="lv-LV" sz="3200" b="1" dirty="0"/>
              <a:t>u</a:t>
            </a:r>
            <a:endParaRPr lang="lv-LV" sz="3200" dirty="0"/>
          </a:p>
          <a:p>
            <a:endParaRPr lang="en-GB" altLang="lv-LV" sz="3200" b="1" dirty="0">
              <a:solidFill>
                <a:srgbClr val="336699"/>
              </a:solidFill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815658" y="1672597"/>
            <a:ext cx="7292022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93675" algn="just">
              <a:buClr>
                <a:schemeClr val="bg1">
                  <a:lumMod val="50000"/>
                </a:schemeClr>
              </a:buClr>
              <a:defRPr/>
            </a:pP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01.100 Tehniskie rasējumi	 	&gt; 150</a:t>
            </a:r>
          </a:p>
          <a:p>
            <a:pPr marL="193675" algn="just">
              <a:buClr>
                <a:schemeClr val="bg1">
                  <a:lumMod val="50000"/>
                </a:schemeClr>
              </a:buClr>
              <a:defRPr/>
            </a:pP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91 Būvmateriāli un celtniecība	 	&gt; 4300</a:t>
            </a:r>
          </a:p>
          <a:p>
            <a:pPr marL="193675" algn="just">
              <a:buClr>
                <a:schemeClr val="bg1">
                  <a:lumMod val="50000"/>
                </a:schemeClr>
              </a:buClr>
              <a:defRPr/>
            </a:pP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93 </a:t>
            </a:r>
            <a:r>
              <a:rPr lang="lv-LV" altLang="lv-LV" sz="280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Inženierbūvniecība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			&gt; 1200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15" y="6267809"/>
            <a:ext cx="541656" cy="504000"/>
          </a:xfrm>
          <a:prstGeom prst="rect">
            <a:avLst/>
          </a:prstGeom>
        </p:spPr>
      </p:pic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60835" y="6567854"/>
            <a:ext cx="3086100" cy="230332"/>
          </a:xfrm>
        </p:spPr>
        <p:txBody>
          <a:bodyPr/>
          <a:lstStyle/>
          <a:p>
            <a:r>
              <a:rPr lang="lv-LV" sz="1000">
                <a:solidFill>
                  <a:schemeClr val="tx1">
                    <a:lumMod val="75000"/>
                    <a:lumOff val="25000"/>
                  </a:schemeClr>
                </a:solidFill>
              </a:rPr>
              <a:t>31.10.2018. Rīga</a:t>
            </a:r>
            <a:endParaRPr lang="lv-LV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26" name="Picture 2" descr="SaistÄ«ts attÄl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679" y="3453843"/>
            <a:ext cx="4832837" cy="271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528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033347" y="3262884"/>
            <a:ext cx="6858000" cy="332232"/>
          </a:xfrm>
          <a:prstGeom prst="rect">
            <a:avLst/>
          </a:prstGeom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973138" y="396875"/>
            <a:ext cx="7667625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lv-LV" altLang="lv-LV" sz="3200" b="1" dirty="0">
                <a:solidFill>
                  <a:srgbClr val="336699"/>
                </a:solidFill>
              </a:rPr>
              <a:t>Krājuma papildinājums (1)</a:t>
            </a:r>
            <a:endParaRPr lang="en-GB" altLang="lv-LV" sz="3200" b="1" dirty="0">
              <a:solidFill>
                <a:srgbClr val="336699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15" y="6267809"/>
            <a:ext cx="541656" cy="504000"/>
          </a:xfrm>
          <a:prstGeom prst="rect">
            <a:avLst/>
          </a:prstGeom>
        </p:spPr>
      </p:pic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60835" y="6567854"/>
            <a:ext cx="3086100" cy="230332"/>
          </a:xfrm>
        </p:spPr>
        <p:txBody>
          <a:bodyPr/>
          <a:lstStyle/>
          <a:p>
            <a:r>
              <a:rPr lang="lv-LV" sz="1000">
                <a:solidFill>
                  <a:schemeClr val="tx1">
                    <a:lumMod val="75000"/>
                    <a:lumOff val="25000"/>
                  </a:schemeClr>
                </a:solidFill>
              </a:rPr>
              <a:t>31.10.2018. Rīga</a:t>
            </a:r>
            <a:endParaRPr lang="lv-LV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40259" y="1389278"/>
            <a:ext cx="6779741" cy="2028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20000"/>
              </a:lnSpc>
              <a:spcAft>
                <a:spcPts val="700"/>
              </a:spcAft>
              <a:tabLst>
                <a:tab pos="457200" algn="l"/>
                <a:tab pos="4286250" algn="l"/>
                <a:tab pos="4286250" algn="l"/>
              </a:tabLst>
            </a:pPr>
            <a:r>
              <a:rPr lang="lv-LV" sz="2000" kern="50" dirty="0">
                <a:solidFill>
                  <a:schemeClr val="accent1"/>
                </a:solidFill>
                <a:latin typeface="Times New Roman" panose="02020603050405020304" pitchFamily="18" charset="0"/>
                <a:ea typeface="Noto Sans CJK SC DemiLight"/>
                <a:cs typeface="FreeSans"/>
              </a:rPr>
              <a:t>&gt; 4000 ar būvniecības nozari saistītie elektroniskā formāta Latvijas nacionālie standarti, Latvijas standarta statusā reģistrētie Eiropas (EN) un starptautiskie (ISO, IEC) standarti, to grozījumi, koriģējumi un to vēsturiskās versijas</a:t>
            </a:r>
          </a:p>
          <a:p>
            <a:pPr marL="457200" indent="-457200" algn="just">
              <a:lnSpc>
                <a:spcPct val="120000"/>
              </a:lnSpc>
              <a:spcAft>
                <a:spcPts val="700"/>
              </a:spcAft>
              <a:tabLst>
                <a:tab pos="457200" algn="l"/>
                <a:tab pos="4286250" algn="l"/>
                <a:tab pos="4286250" algn="l"/>
              </a:tabLst>
            </a:pPr>
            <a:endParaRPr lang="lv-LV" sz="2000" kern="50" dirty="0">
              <a:effectLst/>
              <a:latin typeface="Liberation Serif"/>
              <a:ea typeface="Noto Sans CJK SC DemiLight"/>
              <a:cs typeface="FreeSans"/>
            </a:endParaRPr>
          </a:p>
        </p:txBody>
      </p:sp>
    </p:spTree>
    <p:extLst>
      <p:ext uri="{BB962C8B-B14F-4D97-AF65-F5344CB8AC3E}">
        <p14:creationId xmlns:p14="http://schemas.microsoft.com/office/powerpoint/2010/main" val="1285421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033347" y="3262884"/>
            <a:ext cx="6858000" cy="332232"/>
          </a:xfrm>
          <a:prstGeom prst="rect">
            <a:avLst/>
          </a:prstGeom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973138" y="396875"/>
            <a:ext cx="7667625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lv-LV" altLang="lv-LV" sz="3200" b="1" dirty="0">
                <a:solidFill>
                  <a:srgbClr val="336699"/>
                </a:solidFill>
              </a:rPr>
              <a:t>Krājuma papildinājums (2)</a:t>
            </a:r>
            <a:endParaRPr lang="en-GB" altLang="lv-LV" sz="3200" b="1" dirty="0">
              <a:solidFill>
                <a:srgbClr val="336699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15" y="6267809"/>
            <a:ext cx="541656" cy="504000"/>
          </a:xfrm>
          <a:prstGeom prst="rect">
            <a:avLst/>
          </a:prstGeom>
        </p:spPr>
      </p:pic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60835" y="6567854"/>
            <a:ext cx="3086100" cy="230332"/>
          </a:xfrm>
        </p:spPr>
        <p:txBody>
          <a:bodyPr/>
          <a:lstStyle/>
          <a:p>
            <a:r>
              <a:rPr lang="lv-LV" sz="1000">
                <a:solidFill>
                  <a:schemeClr val="tx1">
                    <a:lumMod val="75000"/>
                    <a:lumOff val="25000"/>
                  </a:schemeClr>
                </a:solidFill>
              </a:rPr>
              <a:t>31.10.2018. Rīga</a:t>
            </a:r>
            <a:endParaRPr lang="lv-LV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5650363"/>
              </p:ext>
            </p:extLst>
          </p:nvPr>
        </p:nvGraphicFramePr>
        <p:xfrm>
          <a:off x="1478280" y="1011248"/>
          <a:ext cx="5654040" cy="540477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6540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1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</a:rPr>
                        <a:t>13.200 Katastrofu un negadījumu kontrole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5" marR="55255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1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</a:rPr>
                        <a:t>13.220.20 Ugunsdrošības līdzekļi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5" marR="55255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1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</a:rPr>
                        <a:t>13.220.50 Celtniecības materiālu un elementu ugunsizturība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5" marR="55255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1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</a:rPr>
                        <a:t>13.320 Trauksmes un brīdinājuma sistēmas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5" marR="55255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01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</a:rPr>
                        <a:t>27.015 Energoefektivitāte. Energotaupība.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5" marR="55255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01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</a:rPr>
                        <a:t>27.140 Hidrauliskās enerģijas tehnoloģijas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5" marR="55255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01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</a:rPr>
                        <a:t>27.160 Saules enerģijas tehnoloģijas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5" marR="55255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01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</a:rPr>
                        <a:t>27.180 Vēja turbīnu sistēmas un citi alternatīvie enerģijas avoti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5" marR="55255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01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</a:rPr>
                        <a:t>29.020 Elektrotehnika. Vispārīgi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5" marR="55255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01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</a:rPr>
                        <a:t>29.060 Elektrības vadi un kabeļi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5" marR="55255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01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</a:rPr>
                        <a:t>29.080 Izolācija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5" marR="55255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01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</a:rPr>
                        <a:t>29.100 Elektroiekārtu sastāvdaļas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5" marR="55255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01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</a:rPr>
                        <a:t>29.120 Elektropiederumi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5" marR="55255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01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</a:rPr>
                        <a:t>29.130 Komutācijas un vadības aparatūra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5" marR="55255" marT="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01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</a:rPr>
                        <a:t>29.160 Rotējošas mašīnas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5" marR="55255" marT="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01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</a:rPr>
                        <a:t>29.180 Transformatori. Reaktori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5" marR="55255" marT="0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001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 dirty="0">
                          <a:effectLst/>
                        </a:rPr>
                        <a:t>29.240 </a:t>
                      </a:r>
                      <a:r>
                        <a:rPr lang="en-GB" sz="900" dirty="0" err="1">
                          <a:effectLst/>
                        </a:rPr>
                        <a:t>Energopārvades</a:t>
                      </a:r>
                      <a:r>
                        <a:rPr lang="en-GB" sz="900" dirty="0">
                          <a:effectLst/>
                        </a:rPr>
                        <a:t> un </a:t>
                      </a:r>
                      <a:r>
                        <a:rPr lang="en-GB" sz="900" dirty="0" err="1">
                          <a:effectLst/>
                        </a:rPr>
                        <a:t>sadales</a:t>
                      </a:r>
                      <a:r>
                        <a:rPr lang="en-GB" sz="900" dirty="0">
                          <a:effectLst/>
                        </a:rPr>
                        <a:t> </a:t>
                      </a:r>
                      <a:r>
                        <a:rPr lang="en-GB" sz="900" dirty="0" err="1">
                          <a:effectLst/>
                        </a:rPr>
                        <a:t>tīkli</a:t>
                      </a:r>
                      <a:endParaRPr lang="lv-LV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5" marR="55255" marT="0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001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</a:rPr>
                        <a:t>29.260 Elektroiekārtas darbam speciālos apstākļos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5" marR="55255" marT="0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001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</a:rPr>
                        <a:t>35.240.67 IT būvniecībā un būvmateriālu ražošanā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5" marR="55255" marT="0" marB="0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001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</a:rPr>
                        <a:t>45.080 Sliedes un dzelzceļu sastāvdaļas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5" marR="55255" marT="0" marB="0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001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</a:rPr>
                        <a:t>45.120 Dzelzceļa/trošu ceļu būves un apkalpes iekārtas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5" marR="55255" marT="0" marB="0" anchor="b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001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</a:rPr>
                        <a:t>77.140 Dzelzs un tērauda izstrādājumi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5" marR="55255" marT="0" marB="0" anchor="b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001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</a:rPr>
                        <a:t>77.150 Krāsaino metālu izstrādājumi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5" marR="55255" marT="0" marB="0" anchor="b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001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</a:rPr>
                        <a:t>79.040 Koks, zāģbaļķi un zāģmateriāli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5" marR="55255" marT="0" marB="0" anchor="b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001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</a:rPr>
                        <a:t>81.040.20 Būvstikls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5" marR="55255" marT="0" marB="0" anchor="b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001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</a:rPr>
                        <a:t>83.140 Gumijas un plastmasas izstrādājumi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5" marR="55255" marT="0" marB="0" anchor="b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2001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 dirty="0">
                          <a:effectLst/>
                        </a:rPr>
                        <a:t>97.195 </a:t>
                      </a:r>
                      <a:r>
                        <a:rPr lang="en-GB" sz="900" dirty="0" err="1">
                          <a:effectLst/>
                        </a:rPr>
                        <a:t>Kultūras</a:t>
                      </a:r>
                      <a:r>
                        <a:rPr lang="en-GB" sz="900" dirty="0">
                          <a:effectLst/>
                        </a:rPr>
                        <a:t> </a:t>
                      </a:r>
                      <a:r>
                        <a:rPr lang="en-GB" sz="900" dirty="0" err="1">
                          <a:effectLst/>
                        </a:rPr>
                        <a:t>vērtību</a:t>
                      </a:r>
                      <a:r>
                        <a:rPr lang="en-GB" sz="900" dirty="0">
                          <a:effectLst/>
                        </a:rPr>
                        <a:t> </a:t>
                      </a:r>
                      <a:r>
                        <a:rPr lang="en-GB" sz="900" dirty="0" err="1">
                          <a:effectLst/>
                        </a:rPr>
                        <a:t>saglabāšana</a:t>
                      </a:r>
                      <a:endParaRPr lang="lv-LV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5" marR="55255" marT="0" marB="0" anchor="b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6696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033347" y="3262884"/>
            <a:ext cx="6858000" cy="3322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15" y="6267809"/>
            <a:ext cx="541656" cy="504000"/>
          </a:xfrm>
          <a:prstGeom prst="rect">
            <a:avLst/>
          </a:prstGeom>
        </p:spPr>
      </p:pic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60835" y="6567854"/>
            <a:ext cx="3086100" cy="230332"/>
          </a:xfrm>
        </p:spPr>
        <p:txBody>
          <a:bodyPr/>
          <a:lstStyle/>
          <a:p>
            <a:r>
              <a:rPr lang="lv-LV" sz="1000">
                <a:solidFill>
                  <a:schemeClr val="tx1">
                    <a:lumMod val="75000"/>
                    <a:lumOff val="25000"/>
                  </a:schemeClr>
                </a:solidFill>
              </a:rPr>
              <a:t>31.10.2018. Rīga</a:t>
            </a:r>
            <a:endParaRPr lang="lv-LV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5"/>
          <a:stretch>
            <a:fillRect/>
          </a:stretch>
        </p:blipFill>
        <p:spPr>
          <a:xfrm>
            <a:off x="1370965" y="403542"/>
            <a:ext cx="5731510" cy="2484755"/>
          </a:xfrm>
          <a:prstGeom prst="rect">
            <a:avLst/>
          </a:prstGeom>
        </p:spPr>
      </p:pic>
      <p:pic>
        <p:nvPicPr>
          <p:cNvPr id="14" name="Picture 13"/>
          <p:cNvPicPr/>
          <p:nvPr/>
        </p:nvPicPr>
        <p:blipFill>
          <a:blip r:embed="rId6"/>
          <a:stretch>
            <a:fillRect/>
          </a:stretch>
        </p:blipFill>
        <p:spPr>
          <a:xfrm>
            <a:off x="1370965" y="3055265"/>
            <a:ext cx="5639435" cy="3512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0510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033347" y="3262884"/>
            <a:ext cx="6858000" cy="332232"/>
          </a:xfrm>
          <a:prstGeom prst="rect">
            <a:avLst/>
          </a:prstGeom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973138" y="396875"/>
            <a:ext cx="7667625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lv-LV" altLang="lv-LV" sz="3200" b="1" dirty="0">
                <a:solidFill>
                  <a:srgbClr val="336699"/>
                </a:solidFill>
              </a:rPr>
              <a:t>Meklēšana lasītavā </a:t>
            </a:r>
            <a:endParaRPr lang="en-GB" altLang="lv-LV" sz="3200" b="1" dirty="0">
              <a:solidFill>
                <a:srgbClr val="336699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15" y="6267809"/>
            <a:ext cx="541656" cy="504000"/>
          </a:xfrm>
          <a:prstGeom prst="rect">
            <a:avLst/>
          </a:prstGeom>
        </p:spPr>
      </p:pic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60835" y="6567854"/>
            <a:ext cx="3086100" cy="230332"/>
          </a:xfrm>
        </p:spPr>
        <p:txBody>
          <a:bodyPr/>
          <a:lstStyle/>
          <a:p>
            <a:r>
              <a:rPr lang="lv-LV" sz="1000">
                <a:solidFill>
                  <a:schemeClr val="tx1">
                    <a:lumMod val="75000"/>
                    <a:lumOff val="25000"/>
                  </a:schemeClr>
                </a:solidFill>
              </a:rPr>
              <a:t>31.10.2018. Rīga</a:t>
            </a:r>
            <a:endParaRPr lang="lv-LV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5237888" y="3095943"/>
            <a:ext cx="1944688" cy="360362"/>
          </a:xfrm>
          <a:prstGeom prst="rect">
            <a:avLst/>
          </a:prstGeom>
          <a:noFill/>
          <a:ln w="25400" cap="rnd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lv-LV">
              <a:latin typeface="Arial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6822213" y="4030980"/>
            <a:ext cx="1008063" cy="360363"/>
          </a:xfrm>
          <a:prstGeom prst="rect">
            <a:avLst/>
          </a:prstGeom>
          <a:noFill/>
          <a:ln w="25400" cap="rnd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lv-LV">
              <a:latin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9543" y="1464836"/>
            <a:ext cx="7071457" cy="5162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8804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033347" y="3262884"/>
            <a:ext cx="6858000" cy="332232"/>
          </a:xfrm>
          <a:prstGeom prst="rect">
            <a:avLst/>
          </a:prstGeom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973138" y="396875"/>
            <a:ext cx="7805102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lv-LV" altLang="lv-LV" sz="3200" b="1" dirty="0">
                <a:solidFill>
                  <a:srgbClr val="336699"/>
                </a:solidFill>
              </a:rPr>
              <a:t>Meklēšana lasītavā pēc standarta numura (1) </a:t>
            </a:r>
            <a:endParaRPr lang="en-GB" altLang="lv-LV" sz="3200" b="1" dirty="0">
              <a:solidFill>
                <a:srgbClr val="336699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15" y="6267809"/>
            <a:ext cx="541656" cy="504000"/>
          </a:xfrm>
          <a:prstGeom prst="rect">
            <a:avLst/>
          </a:prstGeom>
        </p:spPr>
      </p:pic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60835" y="6567854"/>
            <a:ext cx="3086100" cy="230332"/>
          </a:xfrm>
        </p:spPr>
        <p:txBody>
          <a:bodyPr/>
          <a:lstStyle/>
          <a:p>
            <a:r>
              <a:rPr lang="lv-LV" sz="1000">
                <a:solidFill>
                  <a:schemeClr val="tx1">
                    <a:lumMod val="75000"/>
                    <a:lumOff val="25000"/>
                  </a:schemeClr>
                </a:solidFill>
              </a:rPr>
              <a:t>31.10.2018. Rīga</a:t>
            </a:r>
            <a:endParaRPr lang="lv-LV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5237888" y="3095943"/>
            <a:ext cx="1944688" cy="360362"/>
          </a:xfrm>
          <a:prstGeom prst="rect">
            <a:avLst/>
          </a:prstGeom>
          <a:noFill/>
          <a:ln w="25400" cap="rnd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lv-LV">
              <a:latin typeface="Arial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6822213" y="4030980"/>
            <a:ext cx="1008063" cy="360363"/>
          </a:xfrm>
          <a:prstGeom prst="rect">
            <a:avLst/>
          </a:prstGeom>
          <a:noFill/>
          <a:ln w="25400" cap="rnd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lv-LV">
              <a:latin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9543" y="1464836"/>
            <a:ext cx="7071457" cy="516240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6714" y="1386840"/>
            <a:ext cx="8057286" cy="472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9754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_LVS" id="{A0FB3673-6548-45FC-8C03-61302A406634}" vid="{88C040CD-2C41-44CB-9837-0049BE1ABB2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2018-04-06_Būvniecības standartu aktualitātes un iespējas @sanāksme_Pašvaldību būvvalžu ceturkšņa tikšanās </Template>
  <TotalTime>604</TotalTime>
  <Words>488</Words>
  <Application>Microsoft Office PowerPoint</Application>
  <PresentationFormat>On-screen Show (4:3)</PresentationFormat>
  <Paragraphs>113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Calibri</vt:lpstr>
      <vt:lpstr>Calibri Light</vt:lpstr>
      <vt:lpstr>FreeSans</vt:lpstr>
      <vt:lpstr>Liberation Serif</vt:lpstr>
      <vt:lpstr>Noto Sans CJK SC DemiLight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Aiva Kukule</dc:creator>
  <cp:lastModifiedBy>Ingars Pilmanis</cp:lastModifiedBy>
  <cp:revision>63</cp:revision>
  <cp:lastPrinted>2015-10-20T11:49:49Z</cp:lastPrinted>
  <dcterms:created xsi:type="dcterms:W3CDTF">2018-04-04T12:49:44Z</dcterms:created>
  <dcterms:modified xsi:type="dcterms:W3CDTF">2018-10-31T13:02:39Z</dcterms:modified>
</cp:coreProperties>
</file>