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2" r:id="rId4"/>
    <p:sldMasterId id="2147483653" r:id="rId5"/>
    <p:sldMasterId id="2147483654" r:id="rId6"/>
    <p:sldMasterId id="2147483655" r:id="rId7"/>
    <p:sldMasterId id="2147483656" r:id="rId8"/>
    <p:sldMasterId id="2147483657" r:id="rId9"/>
  </p:sldMasterIdLst>
  <p:handoutMasterIdLst>
    <p:handoutMasterId r:id="rId23"/>
  </p:handoutMasterIdLst>
  <p:sldIdLst>
    <p:sldId id="256" r:id="rId10"/>
    <p:sldId id="258" r:id="rId11"/>
    <p:sldId id="261" r:id="rId12"/>
    <p:sldId id="262" r:id="rId13"/>
    <p:sldId id="263" r:id="rId14"/>
    <p:sldId id="265" r:id="rId15"/>
    <p:sldId id="264" r:id="rId16"/>
    <p:sldId id="266" r:id="rId17"/>
    <p:sldId id="267" r:id="rId18"/>
    <p:sldId id="268" r:id="rId19"/>
    <p:sldId id="269" r:id="rId20"/>
    <p:sldId id="271" r:id="rId21"/>
    <p:sldId id="260" r:id="rId22"/>
  </p:sldIdLst>
  <p:sldSz cx="13004800" cy="9753600"/>
  <p:notesSz cx="6735763" cy="986631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0"/>
        <a:cs typeface="ヒラギノ明朝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0"/>
        <a:cs typeface="ヒラギノ明朝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0"/>
        <a:cs typeface="ヒラギノ明朝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0"/>
        <a:cs typeface="ヒラギノ明朝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0"/>
        <a:cs typeface="ヒラギノ明朝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0"/>
        <a:cs typeface="ヒラギノ明朝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0"/>
        <a:cs typeface="ヒラギノ明朝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0"/>
        <a:cs typeface="ヒラギノ明朝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0"/>
        <a:cs typeface="ヒラギノ明朝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81" y="-35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l">
              <a:defRPr sz="2800"/>
            </a:pPr>
            <a:r>
              <a:rPr lang="lv-LV" sz="2800"/>
              <a:t>Apsekoto</a:t>
            </a:r>
            <a:r>
              <a:rPr lang="lv-LV" sz="2800" baseline="0"/>
              <a:t> objektu skaits</a:t>
            </a:r>
            <a:endParaRPr lang="en-US" sz="2800"/>
          </a:p>
        </c:rich>
      </c:tx>
      <c:layout>
        <c:manualLayout>
          <c:xMode val="edge"/>
          <c:yMode val="edge"/>
          <c:x val="1.4502377944669973E-2"/>
          <c:y val="2.3349240456060641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2320569582103172E-3"/>
          <c:y val="5.7381278623362848E-2"/>
          <c:w val="0.97348242902468674"/>
          <c:h val="0.825665608683022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Kolonna1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9419109544901918E-2"/>
                  <c:y val="-3.3740940424657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7365668192486816E-2"/>
                  <c:y val="-2.6242953663622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133603381037755E-2"/>
                  <c:y val="-1.87449669025875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 b="1">
                    <a:latin typeface="Calibri" panose="020F050202020403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Lapa1!$A$2:$A$4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Lapa1!$B$2:$B$4</c:f>
              <c:numCache>
                <c:formatCode>General</c:formatCode>
                <c:ptCount val="3"/>
                <c:pt idx="0">
                  <c:v>6761</c:v>
                </c:pt>
                <c:pt idx="1">
                  <c:v>6932</c:v>
                </c:pt>
                <c:pt idx="2">
                  <c:v>7920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1742208"/>
        <c:axId val="31777152"/>
        <c:axId val="0"/>
      </c:bar3DChart>
      <c:catAx>
        <c:axId val="3174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endParaRPr lang="lv-LV"/>
          </a:p>
        </c:txPr>
        <c:crossAx val="31777152"/>
        <c:crosses val="autoZero"/>
        <c:auto val="1"/>
        <c:lblAlgn val="ctr"/>
        <c:lblOffset val="100"/>
        <c:noMultiLvlLbl val="0"/>
      </c:catAx>
      <c:valAx>
        <c:axId val="317771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7422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800" b="0">
                <a:latin typeface="Calibri" panose="020F0502020204030204" pitchFamily="34" charset="0"/>
              </a:defRPr>
            </a:pPr>
            <a:r>
              <a:rPr lang="lv-LV" sz="2800" b="0" dirty="0">
                <a:effectLst/>
                <a:latin typeface="Calibri" panose="020F0502020204030204" pitchFamily="34" charset="0"/>
              </a:rPr>
              <a:t>VID statistikas dati par profesiju atalgojumu – </a:t>
            </a:r>
          </a:p>
          <a:p>
            <a:pPr>
              <a:defRPr sz="2800" b="0">
                <a:latin typeface="Calibri" panose="020F0502020204030204" pitchFamily="34" charset="0"/>
              </a:defRPr>
            </a:pPr>
            <a:r>
              <a:rPr lang="lv-LV" sz="2800" b="0" dirty="0">
                <a:effectLst/>
                <a:latin typeface="Calibri" panose="020F0502020204030204" pitchFamily="34" charset="0"/>
              </a:rPr>
              <a:t>vidējā stundas tarifa likme (EUR)</a:t>
            </a:r>
          </a:p>
          <a:p>
            <a:pPr>
              <a:defRPr sz="2800" b="0">
                <a:latin typeface="Calibri" panose="020F0502020204030204" pitchFamily="34" charset="0"/>
              </a:defRPr>
            </a:pPr>
            <a:endParaRPr lang="lv-LV" sz="2800" b="0" dirty="0">
              <a:latin typeface="Calibri" panose="020F0502020204030204" pitchFamily="34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Lapa3!$A$10</c:f>
              <c:strCache>
                <c:ptCount val="1"/>
                <c:pt idx="0">
                  <c:v>būvuzraugs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dLbl>
              <c:idx val="0"/>
              <c:layout>
                <c:manualLayout>
                  <c:x val="1.8565188663247943E-2"/>
                  <c:y val="-6.13458408002975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239103758730234E-2"/>
                  <c:y val="-6.5179955850316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 b="1">
                    <a:latin typeface="Calibri" panose="020F0502020204030204" pitchFamily="34" charset="0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Lapa3!$B$9:$C$9</c:f>
              <c:strCache>
                <c:ptCount val="2"/>
                <c:pt idx="0">
                  <c:v>2018. gada janvāris - maijs</c:v>
                </c:pt>
                <c:pt idx="1">
                  <c:v>2017. gads</c:v>
                </c:pt>
              </c:strCache>
            </c:strRef>
          </c:cat>
          <c:val>
            <c:numRef>
              <c:f>Lapa3!$B$10:$C$10</c:f>
              <c:numCache>
                <c:formatCode>General</c:formatCode>
                <c:ptCount val="2"/>
                <c:pt idx="0">
                  <c:v>9</c:v>
                </c:pt>
                <c:pt idx="1">
                  <c:v>8.99</c:v>
                </c:pt>
              </c:numCache>
            </c:numRef>
          </c:val>
        </c:ser>
        <c:ser>
          <c:idx val="1"/>
          <c:order val="1"/>
          <c:tx>
            <c:strRef>
              <c:f>Lapa3!$A$11</c:f>
              <c:strCache>
                <c:ptCount val="1"/>
                <c:pt idx="0">
                  <c:v>būvinspektora palīgs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2.9173867899389576E-2"/>
                  <c:y val="-8.6267588625418432E-2"/>
                </c:manualLayout>
              </c:layout>
              <c:spPr/>
              <c:txPr>
                <a:bodyPr/>
                <a:lstStyle/>
                <a:p>
                  <a:pPr>
                    <a:defRPr sz="2400" b="1">
                      <a:latin typeface="Calibri" panose="020F0502020204030204" pitchFamily="34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521698090354203E-2"/>
                  <c:y val="-7.2848185950353347E-2"/>
                </c:manualLayout>
              </c:layout>
              <c:spPr/>
              <c:txPr>
                <a:bodyPr/>
                <a:lstStyle/>
                <a:p>
                  <a:pPr>
                    <a:defRPr sz="2400" b="1">
                      <a:latin typeface="Calibri" panose="020F0502020204030204" pitchFamily="34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>
                    <a:latin typeface="Calibri" panose="020F050202020403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Lapa3!$B$9:$C$9</c:f>
              <c:strCache>
                <c:ptCount val="2"/>
                <c:pt idx="0">
                  <c:v>2018. gada janvāris - maijs</c:v>
                </c:pt>
                <c:pt idx="1">
                  <c:v>2017. gads</c:v>
                </c:pt>
              </c:strCache>
            </c:strRef>
          </c:cat>
          <c:val>
            <c:numRef>
              <c:f>Lapa3!$B$11:$C$11</c:f>
              <c:numCache>
                <c:formatCode>General</c:formatCode>
                <c:ptCount val="2"/>
                <c:pt idx="0">
                  <c:v>7.89</c:v>
                </c:pt>
                <c:pt idx="1">
                  <c:v>7.76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"/>
        <c:gapDepth val="0"/>
        <c:shape val="cylinder"/>
        <c:axId val="116113408"/>
        <c:axId val="116114944"/>
        <c:axId val="0"/>
      </c:bar3DChart>
      <c:catAx>
        <c:axId val="11611340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800"/>
            </a:pPr>
            <a:endParaRPr lang="lv-LV"/>
          </a:p>
        </c:txPr>
        <c:crossAx val="116114944"/>
        <c:crosses val="autoZero"/>
        <c:auto val="1"/>
        <c:lblAlgn val="ctr"/>
        <c:lblOffset val="100"/>
        <c:noMultiLvlLbl val="0"/>
      </c:catAx>
      <c:valAx>
        <c:axId val="1161149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611340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2400"/>
          </a:pPr>
          <a:endParaRPr lang="lv-LV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30C7-6A11-4258-B4F6-73A426A70D79}" type="datetimeFigureOut">
              <a:rPr lang="lv-LV" smtClean="0"/>
              <a:t>23.08.2018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2E963-08F6-4C75-97C5-3F76175438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5788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8AA45-1E8F-4657-98E7-AC0B83B38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2059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0A545-8E7D-41D4-8BAD-D0CB2337C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6203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8166100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8166100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8DFAF-A263-4697-A906-31C553327C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5807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FD6BD-5A23-4DA2-896E-0A988167DA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23654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C711-B579-4AA2-9FB2-2DDCDF042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7537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22E96-83A7-4111-A929-4FC7E094EA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3626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1798638" y="2768600"/>
            <a:ext cx="4902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853238" y="2768600"/>
            <a:ext cx="4902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5996F-D1C6-4F3D-B20F-5B2A50E954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8877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28039-8214-4382-B378-CB30698727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2236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7C2DB-437F-4338-A267-7035E63380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0876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1BDE4-2EA8-4EFD-8B95-DF09AE075F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8203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D27BD-2685-43C3-9536-319FA71F2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5061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69633-510F-4950-A203-DECE00EC0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8013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>
              <a:sym typeface="Times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D17FB-D058-4397-A4A6-E246976D5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5573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97EA0-4FCF-4CEA-9B09-C705023DA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55418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266238" y="1143000"/>
            <a:ext cx="2489200" cy="7340600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1798638" y="1143000"/>
            <a:ext cx="7315200" cy="7340600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6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E1EB2-375D-4782-8BBF-643956CE5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01316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61082-3AF9-488F-8B9D-ED6F380D1D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7695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9F300-B4C0-467B-B36F-992D33A0C0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0083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86BB4-D6C3-425E-AFD8-BF841C277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4508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51C55-5B1A-49DA-ADA4-8CFFD784D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0337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A4F1A-3800-49B6-837A-9A24366EC7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7638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11105-8DC8-4BCF-90F7-B932CC9C9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9112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855C2-085C-403D-9964-CDF9E37D4D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27321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536D-02B2-43C1-BBB0-5D73176987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2501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AAE73-C13C-4D13-94C2-F24AA39BD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5487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>
              <a:sym typeface="Gill Sans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1FEBE-7A98-47D9-84F8-4633D56A7F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4458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1681D-A674-4060-A3BA-751F49E5F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0450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19F20-D750-4698-AADF-593F1983E6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52100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1D4F3-29BE-42BA-9D0D-F64537793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4321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24B7F-5937-419C-A6CB-ED6D015493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57752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7BAA9-A568-4590-BBD0-F35AC1E831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628839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1F0D9-D9A4-49A3-BC6C-15A8C102CE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9412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CADE4-6639-4760-99B0-54785501E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4192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347C1-DE6B-4B1A-8093-AAED78ACB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5922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1270000" y="8039100"/>
            <a:ext cx="5156200" cy="1765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78600" y="8039100"/>
            <a:ext cx="5156200" cy="1765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FD98F-A04F-4BC2-BB64-B527DD715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19848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38574-89B0-48A5-9A50-A24200CFA9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8424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4A66A-B711-4D63-954B-5DE97CD9E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73791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>
              <a:sym typeface="Gill Sans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179FE-A4AA-4066-9EE4-3FBAC32ED8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29458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0F549-1CEA-44CE-B694-7C5B02779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403311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6008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600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BDE09-ADE6-4948-AFC0-A2CF41DFD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0964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07C5-53A2-4317-BC13-17F3A38B61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64946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52F25-863C-4072-B3D3-A73EB5D91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3876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B8A99-2E7B-4A31-A7E4-10BAACBA4D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4628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86863-5AA2-462C-B60A-F4C8E141A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7217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12DDA-64FA-434A-88E4-9A2A561A27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416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C9EA8-ED11-409F-B0B8-2741A14997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3020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5F5B5-664E-43FB-8D41-55E5EF0344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00806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AF4AB-4B3B-4E4E-9E0C-0A23DF6D5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31364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29E11-BA93-4A17-B746-6BA4943EE5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44848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>
              <a:sym typeface="Gill Sans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01331-8963-4F8E-8D8D-2233DA61A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0945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5BA9F-54D5-4FFE-882D-DFE08258E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17379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6008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600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74828-8A72-40AE-AAEA-856957B0B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63407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06757-B14F-4C09-B6A7-D814F9C14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7960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0DA46-0621-4F6D-B5B6-8FCE549C9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47441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D3921-AB4C-428E-BB39-48848826C0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278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E0B73-7AFF-4000-A117-70BB5ABF5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5065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5899E-38D8-4108-B602-4D51699BDD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89720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1F318-BA47-448A-9FC1-A763F8D4F3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6871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F19FA-CE50-4548-BF4D-66FC5A7914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90257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48489-B2E4-4BA6-AB5E-A9C924C88F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59824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86CDA-B719-40BD-BE4D-4BB3C06A5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541698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>
              <a:sym typeface="Gill Sans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A7057-71B4-4C77-BC52-AC8D601B0E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80714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1DFA5-A43C-4316-AB40-941C807B1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341491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738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73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1BB12-2358-4C55-B6C7-C50A9D1BD4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2600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593A7-36FC-4611-9C7B-72C2AFBB09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36432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77912-D48D-4A23-A64A-9EEE609037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035052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76E22-C7EB-4B95-8DEC-F07B8E3BD6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33668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4A855-85F3-428B-8060-6E0F24C8B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40422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3274D-88B6-4455-A277-CD7F44B7D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38728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A6415-013D-46B8-A7AC-8384AD33E0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06135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C2D88-305B-41F3-BDA4-8089AF7864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23395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83620-1D82-4DBA-A091-F3EBB708F3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24165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78296-2146-46E9-A4C6-5955953C69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157109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>
              <a:sym typeface="Gill Sans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1CFB1-67CA-43D7-BE74-22F6742EC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80878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1FE27-7052-4F9B-9B61-1F7C3DE81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8851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20D40-BE05-4CE5-8A34-26A7485671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51126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05066-8DAA-48BF-9256-34383203A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18369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3D2A1-C793-4409-BCE5-337091916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9577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88F1F-7D4E-48A5-8F27-49E935B621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57692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016D6-8C71-41D2-B07C-A477D7423C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5436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B73E9-D6EC-4A6F-9A6D-B86923DB9D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628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454CC-B46B-479D-99F5-DEFE07138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5316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2861F-FF27-474D-A50B-8195F3686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16507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F366F-44F7-4F5A-8C4B-3EB6F22D9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26799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FAB5E-A34A-41BC-970B-48D19D19A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15133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>
              <a:sym typeface="Gill Sans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1C9EA-0AEF-4F90-ACA8-676110A46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60214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9D7F8-7A65-447B-9B8E-B0BD119EBC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04592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542AD-3644-4C20-BB08-B7F8D6EE0F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620824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8A21E-E9E4-41E5-87CF-950D75C713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4038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>
              <a:sym typeface="Times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74A23-1D2C-419E-9C53-66BF475A74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721140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55D6B-4434-4520-B1FF-13DB3DC3D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88980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0116-4D7F-491C-812B-6CD7FC6B4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901707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361CC-0EBD-4134-985D-832B31199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26022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3CE05-F747-43F7-8112-EA779232C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62634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14BF4-936F-46D1-AEFC-39E702D488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44999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25B76-764B-4B99-B61C-3935B564E3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29739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5C084-FF89-47B5-A78D-DCBB44262B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85485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>
              <a:sym typeface="Gill Sans" charset="0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140C4-3533-4350-8A90-DCA1D44E07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72768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757E9-927B-4A24-8268-81F7F5C22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70975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D1D75-C5EA-4CAE-A1A8-6F303FA8F2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1457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8039100"/>
            <a:ext cx="104648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>
                <a:sym typeface="Times" charset="0"/>
              </a:rPr>
              <a:t>Click to edit Master text styles</a:t>
            </a:r>
          </a:p>
          <a:p>
            <a:pPr lvl="1"/>
            <a:r>
              <a:rPr lang="en-US" altLang="lv-LV" smtClean="0">
                <a:sym typeface="Times" charset="0"/>
              </a:rPr>
              <a:t>Second level</a:t>
            </a:r>
          </a:p>
          <a:p>
            <a:pPr lvl="2"/>
            <a:r>
              <a:rPr lang="en-US" altLang="lv-LV" smtClean="0">
                <a:sym typeface="Times" charset="0"/>
              </a:rPr>
              <a:t>Third level</a:t>
            </a:r>
          </a:p>
          <a:p>
            <a:pPr lvl="3"/>
            <a:r>
              <a:rPr lang="en-US" altLang="lv-LV" smtClean="0">
                <a:sym typeface="Times" charset="0"/>
              </a:rPr>
              <a:t>Fourth level</a:t>
            </a:r>
          </a:p>
          <a:p>
            <a:pPr lvl="4"/>
            <a:r>
              <a:rPr lang="en-US" altLang="lv-LV" smtClean="0">
                <a:sym typeface="Times" charset="0"/>
              </a:rPr>
              <a:t>Fifth level</a:t>
            </a:r>
          </a:p>
        </p:txBody>
      </p:sp>
      <p:sp>
        <p:nvSpPr>
          <p:cNvPr id="1027" name="Rectangle 2"/>
          <p:cNvSpPr>
            <a:spLocks/>
          </p:cNvSpPr>
          <p:nvPr/>
        </p:nvSpPr>
        <p:spPr bwMode="auto">
          <a:xfrm>
            <a:off x="198438" y="214313"/>
            <a:ext cx="12573000" cy="61087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eaLnBrk="1" hangingPunct="1"/>
            <a:endParaRPr lang="lv-LV" altLang="lv-LV"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>
                <a:sym typeface="Times" charset="0"/>
              </a:rPr>
              <a:t>Click to edit Master title style</a:t>
            </a:r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31800" y="9080500"/>
            <a:ext cx="419100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>
                <a:solidFill>
                  <a:srgbClr val="FFFFFF"/>
                </a:solidFill>
                <a:latin typeface="+mn-lt"/>
                <a:ea typeface="ヒラギノ角ゴ ProN W3" charset="0"/>
                <a:cs typeface="Times" charset="0"/>
                <a:sym typeface="Times" charset="0"/>
              </a:defRPr>
            </a:lvl1pPr>
          </a:lstStyle>
          <a:p>
            <a:pPr>
              <a:defRPr/>
            </a:pPr>
            <a:fld id="{746D101F-40C5-4510-8862-9CA53C9C3F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0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5524500"/>
            <a:ext cx="3297237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00" b="1">
          <a:solidFill>
            <a:srgbClr val="FFFFFF"/>
          </a:solidFill>
          <a:latin typeface="+mj-lt"/>
          <a:ea typeface="+mj-ea"/>
          <a:cs typeface="+mj-cs"/>
          <a:sym typeface="Time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00" b="1">
          <a:solidFill>
            <a:srgbClr val="FFFFFF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00" b="1">
          <a:solidFill>
            <a:srgbClr val="FFFFFF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00" b="1">
          <a:solidFill>
            <a:srgbClr val="FFFFFF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00" b="1">
          <a:solidFill>
            <a:srgbClr val="FFFFFF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800" b="1">
          <a:solidFill>
            <a:srgbClr val="FFFFFF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800" b="1">
          <a:solidFill>
            <a:srgbClr val="FFFFFF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800" b="1">
          <a:solidFill>
            <a:srgbClr val="FFFFFF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800" b="1">
          <a:solidFill>
            <a:srgbClr val="FFFFFF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1143000"/>
            <a:ext cx="9956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>
                <a:sym typeface="Times" charset="0"/>
              </a:rPr>
              <a:t>Click to edit Master title style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2768600"/>
            <a:ext cx="9956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>
                <a:sym typeface="Times" charset="0"/>
              </a:rPr>
              <a:t>Click to edit Master text styles</a:t>
            </a:r>
          </a:p>
          <a:p>
            <a:pPr lvl="1"/>
            <a:r>
              <a:rPr lang="en-US" altLang="lv-LV" smtClean="0">
                <a:sym typeface="Times" charset="0"/>
              </a:rPr>
              <a:t>Second level</a:t>
            </a:r>
          </a:p>
          <a:p>
            <a:pPr lvl="2"/>
            <a:r>
              <a:rPr lang="en-US" altLang="lv-LV" smtClean="0">
                <a:sym typeface="Times" charset="0"/>
              </a:rPr>
              <a:t>Third level</a:t>
            </a:r>
          </a:p>
          <a:p>
            <a:pPr lvl="3"/>
            <a:r>
              <a:rPr lang="en-US" altLang="lv-LV" smtClean="0">
                <a:sym typeface="Times" charset="0"/>
              </a:rPr>
              <a:t>Fourth level</a:t>
            </a:r>
          </a:p>
          <a:p>
            <a:pPr lvl="4"/>
            <a:r>
              <a:rPr lang="en-US" altLang="lv-LV" smtClean="0">
                <a:sym typeface="Times" charset="0"/>
              </a:rPr>
              <a:t>Fifth level</a:t>
            </a:r>
          </a:p>
        </p:txBody>
      </p:sp>
      <p:sp>
        <p:nvSpPr>
          <p:cNvPr id="2052" name="Rectangle 3"/>
          <p:cNvSpPr>
            <a:spLocks/>
          </p:cNvSpPr>
          <p:nvPr/>
        </p:nvSpPr>
        <p:spPr bwMode="auto">
          <a:xfrm>
            <a:off x="184150" y="1370013"/>
            <a:ext cx="1435100" cy="8216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>
            <a:lvl1pPr marL="39688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sp>
        <p:nvSpPr>
          <p:cNvPr id="2" name="Rectangle 4"/>
          <p:cNvSpPr>
            <a:spLocks/>
          </p:cNvSpPr>
          <p:nvPr/>
        </p:nvSpPr>
        <p:spPr bwMode="auto">
          <a:xfrm>
            <a:off x="190500" y="9029700"/>
            <a:ext cx="1435100" cy="406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lv-LV" sz="1300">
                <a:solidFill>
                  <a:srgbClr val="FFFFFF"/>
                </a:solidFill>
                <a:latin typeface="Times" charset="0"/>
                <a:cs typeface="Times" charset="0"/>
                <a:sym typeface="Times" charset="0"/>
              </a:rPr>
              <a:t>Rīgas pilsētas pašvaldība © </a:t>
            </a:r>
          </a:p>
        </p:txBody>
      </p:sp>
      <p:sp>
        <p:nvSpPr>
          <p:cNvPr id="2054" name="Line 5"/>
          <p:cNvSpPr>
            <a:spLocks noChangeShapeType="1"/>
          </p:cNvSpPr>
          <p:nvPr/>
        </p:nvSpPr>
        <p:spPr bwMode="auto">
          <a:xfrm>
            <a:off x="320675" y="9009063"/>
            <a:ext cx="11366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lv-LV"/>
          </a:p>
        </p:txBody>
      </p:sp>
      <p:sp>
        <p:nvSpPr>
          <p:cNvPr id="3" name="Text Box 6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673100" y="8494713"/>
            <a:ext cx="419100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>
                <a:solidFill>
                  <a:srgbClr val="FFFFFF"/>
                </a:solidFill>
                <a:latin typeface="+mn-lt"/>
                <a:ea typeface="ヒラギノ角ゴ ProN W3" charset="0"/>
                <a:cs typeface="Times" charset="0"/>
                <a:sym typeface="Times" charset="0"/>
              </a:defRPr>
            </a:lvl1pPr>
          </a:lstStyle>
          <a:p>
            <a:pPr>
              <a:defRPr/>
            </a:pPr>
            <a:fld id="{19251431-5AA2-4FAB-A187-6EED0D3B8A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6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65100"/>
            <a:ext cx="14351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8C8D8C"/>
          </a:solidFill>
          <a:latin typeface="+mj-lt"/>
          <a:ea typeface="+mj-ea"/>
          <a:cs typeface="+mj-cs"/>
          <a:sym typeface="Times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9pPr>
    </p:titleStyle>
    <p:bodyStyle>
      <a:lvl1pPr marL="838200" indent="-571500" algn="l" rtl="0" eaLnBrk="0" fontAlgn="base" hangingPunct="0">
        <a:spcBef>
          <a:spcPts val="2000"/>
        </a:spcBef>
        <a:spcAft>
          <a:spcPct val="0"/>
        </a:spcAft>
        <a:buClr>
          <a:srgbClr val="8C8D8C"/>
        </a:buClr>
        <a:buSzPct val="171000"/>
        <a:buFont typeface="Time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1pPr>
      <a:lvl2pPr marL="1282700" indent="-571500" algn="l" rtl="0" eaLnBrk="0" fontAlgn="base" hangingPunct="0">
        <a:spcBef>
          <a:spcPts val="2000"/>
        </a:spcBef>
        <a:spcAft>
          <a:spcPct val="0"/>
        </a:spcAft>
        <a:buClr>
          <a:srgbClr val="8C8D8C"/>
        </a:buClr>
        <a:buSzPct val="171000"/>
        <a:buFont typeface="Time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2pPr>
      <a:lvl3pPr marL="1727200" indent="-571500" algn="l" rtl="0" eaLnBrk="0" fontAlgn="base" hangingPunct="0">
        <a:spcBef>
          <a:spcPts val="2000"/>
        </a:spcBef>
        <a:spcAft>
          <a:spcPct val="0"/>
        </a:spcAft>
        <a:buClr>
          <a:srgbClr val="8C8D8C"/>
        </a:buClr>
        <a:buSzPct val="171000"/>
        <a:buFont typeface="Time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3pPr>
      <a:lvl4pPr marL="2171700" indent="-571500" algn="l" rtl="0" eaLnBrk="0" fontAlgn="base" hangingPunct="0">
        <a:spcBef>
          <a:spcPts val="2000"/>
        </a:spcBef>
        <a:spcAft>
          <a:spcPct val="0"/>
        </a:spcAft>
        <a:buClr>
          <a:srgbClr val="8C8D8C"/>
        </a:buClr>
        <a:buSzPct val="171000"/>
        <a:buFont typeface="Time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4pPr>
      <a:lvl5pPr marL="2616200" indent="-571500" algn="l" rtl="0" eaLnBrk="0" fontAlgn="base" hangingPunct="0">
        <a:spcBef>
          <a:spcPts val="2000"/>
        </a:spcBef>
        <a:spcAft>
          <a:spcPct val="0"/>
        </a:spcAft>
        <a:buClr>
          <a:srgbClr val="8C8D8C"/>
        </a:buClr>
        <a:buSzPct val="171000"/>
        <a:buFont typeface="Time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5pPr>
      <a:lvl6pPr marL="3073400" indent="-571500" algn="l" rtl="0" fontAlgn="base">
        <a:spcBef>
          <a:spcPts val="2000"/>
        </a:spcBef>
        <a:spcAft>
          <a:spcPct val="0"/>
        </a:spcAft>
        <a:buClr>
          <a:srgbClr val="8C8D8C"/>
        </a:buClr>
        <a:buSzPct val="171000"/>
        <a:buFont typeface="Time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6pPr>
      <a:lvl7pPr marL="3530600" indent="-571500" algn="l" rtl="0" fontAlgn="base">
        <a:spcBef>
          <a:spcPts val="2000"/>
        </a:spcBef>
        <a:spcAft>
          <a:spcPct val="0"/>
        </a:spcAft>
        <a:buClr>
          <a:srgbClr val="8C8D8C"/>
        </a:buClr>
        <a:buSzPct val="171000"/>
        <a:buFont typeface="Time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7pPr>
      <a:lvl8pPr marL="3987800" indent="-571500" algn="l" rtl="0" fontAlgn="base">
        <a:spcBef>
          <a:spcPts val="2000"/>
        </a:spcBef>
        <a:spcAft>
          <a:spcPct val="0"/>
        </a:spcAft>
        <a:buClr>
          <a:srgbClr val="8C8D8C"/>
        </a:buClr>
        <a:buSzPct val="171000"/>
        <a:buFont typeface="Time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8pPr>
      <a:lvl9pPr marL="4445000" indent="-571500" algn="l" rtl="0" fontAlgn="base">
        <a:spcBef>
          <a:spcPts val="2000"/>
        </a:spcBef>
        <a:spcAft>
          <a:spcPct val="0"/>
        </a:spcAft>
        <a:buClr>
          <a:srgbClr val="8C8D8C"/>
        </a:buClr>
        <a:buSzPct val="171000"/>
        <a:buFont typeface="Time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Times" charset="0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2971800"/>
            <a:ext cx="10464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>
                <a:sym typeface="Times" charset="0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/>
          </p:cNvSpPr>
          <p:nvPr/>
        </p:nvSpPr>
        <p:spPr bwMode="auto">
          <a:xfrm>
            <a:off x="184150" y="1370013"/>
            <a:ext cx="1435100" cy="8216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>
            <a:lvl1pPr marL="39688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673100" y="8494713"/>
            <a:ext cx="419100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>
                <a:solidFill>
                  <a:srgbClr val="FFFFFF"/>
                </a:solidFill>
                <a:latin typeface="+mj-lt"/>
                <a:ea typeface="+mn-ea"/>
                <a:cs typeface="Times" charset="0"/>
                <a:sym typeface="Times" charset="0"/>
              </a:defRPr>
            </a:lvl1pPr>
          </a:lstStyle>
          <a:p>
            <a:pPr>
              <a:defRPr/>
            </a:pPr>
            <a:fld id="{9AF9F048-DD4D-410E-842E-D2EDDEE77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77" name="Rectangle 4"/>
          <p:cNvSpPr>
            <a:spLocks/>
          </p:cNvSpPr>
          <p:nvPr/>
        </p:nvSpPr>
        <p:spPr bwMode="auto">
          <a:xfrm>
            <a:off x="190500" y="9029700"/>
            <a:ext cx="1435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lv-LV" sz="1300">
                <a:solidFill>
                  <a:srgbClr val="FFFFFF"/>
                </a:solidFill>
                <a:latin typeface="Times" charset="0"/>
                <a:ea typeface="ヒラギノ角ゴ ProN W3" charset="0"/>
                <a:cs typeface="Times" charset="0"/>
                <a:sym typeface="Times" charset="0"/>
              </a:rPr>
              <a:t>Rīgas pilsētas pašvaldība © </a:t>
            </a:r>
          </a:p>
        </p:txBody>
      </p:sp>
      <p:sp>
        <p:nvSpPr>
          <p:cNvPr id="3078" name="Line 5"/>
          <p:cNvSpPr>
            <a:spLocks noChangeShapeType="1"/>
          </p:cNvSpPr>
          <p:nvPr/>
        </p:nvSpPr>
        <p:spPr bwMode="auto">
          <a:xfrm>
            <a:off x="320675" y="9009063"/>
            <a:ext cx="11366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lv-LV"/>
          </a:p>
        </p:txBody>
      </p:sp>
      <p:pic>
        <p:nvPicPr>
          <p:cNvPr id="3079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65100"/>
            <a:ext cx="14351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+mj-lt"/>
          <a:ea typeface="+mj-ea"/>
          <a:cs typeface="+mj-cs"/>
          <a:sym typeface="Time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7175500"/>
            <a:ext cx="104648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>
                <a:sym typeface="Times" charset="0"/>
              </a:rPr>
              <a:t>Click to edit Master title style</a:t>
            </a:r>
          </a:p>
        </p:txBody>
      </p:sp>
      <p:sp>
        <p:nvSpPr>
          <p:cNvPr id="4099" name="Rectangle 2"/>
          <p:cNvSpPr>
            <a:spLocks/>
          </p:cNvSpPr>
          <p:nvPr/>
        </p:nvSpPr>
        <p:spPr bwMode="auto">
          <a:xfrm>
            <a:off x="184150" y="1370013"/>
            <a:ext cx="1435100" cy="8216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>
            <a:lvl1pPr marL="39688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sp>
        <p:nvSpPr>
          <p:cNvPr id="512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673100" y="8494713"/>
            <a:ext cx="419100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>
                <a:solidFill>
                  <a:srgbClr val="FFFFFF"/>
                </a:solidFill>
                <a:latin typeface="+mj-lt"/>
                <a:ea typeface="+mn-ea"/>
                <a:cs typeface="Times" charset="0"/>
                <a:sym typeface="Times" charset="0"/>
              </a:defRPr>
            </a:lvl1pPr>
          </a:lstStyle>
          <a:p>
            <a:pPr>
              <a:defRPr/>
            </a:pPr>
            <a:fld id="{D64F40FD-22E6-44E6-8C56-A4A423FD8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65100"/>
            <a:ext cx="14351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5"/>
          <p:cNvSpPr>
            <a:spLocks/>
          </p:cNvSpPr>
          <p:nvPr/>
        </p:nvSpPr>
        <p:spPr bwMode="auto">
          <a:xfrm>
            <a:off x="190500" y="9029700"/>
            <a:ext cx="1435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lv-LV" sz="1300">
                <a:solidFill>
                  <a:srgbClr val="FFFFFF"/>
                </a:solidFill>
                <a:latin typeface="Times" charset="0"/>
                <a:ea typeface="ヒラギノ角ゴ ProN W3" charset="0"/>
                <a:cs typeface="Times" charset="0"/>
                <a:sym typeface="Times" charset="0"/>
              </a:rPr>
              <a:t>Rīgas pilsētas pašvaldība © </a:t>
            </a:r>
          </a:p>
        </p:txBody>
      </p:sp>
      <p:sp>
        <p:nvSpPr>
          <p:cNvPr id="4103" name="Line 6"/>
          <p:cNvSpPr>
            <a:spLocks noChangeShapeType="1"/>
          </p:cNvSpPr>
          <p:nvPr/>
        </p:nvSpPr>
        <p:spPr bwMode="auto">
          <a:xfrm>
            <a:off x="320675" y="9009063"/>
            <a:ext cx="11366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  <a:sym typeface="Times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7175500"/>
            <a:ext cx="40640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>
                <a:sym typeface="Times" charset="0"/>
              </a:rPr>
              <a:t>Click to edit Master title style</a:t>
            </a:r>
          </a:p>
        </p:txBody>
      </p:sp>
      <p:sp>
        <p:nvSpPr>
          <p:cNvPr id="5123" name="Rectangle 2"/>
          <p:cNvSpPr>
            <a:spLocks/>
          </p:cNvSpPr>
          <p:nvPr/>
        </p:nvSpPr>
        <p:spPr bwMode="auto">
          <a:xfrm>
            <a:off x="184150" y="1370013"/>
            <a:ext cx="1435100" cy="8216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eaLnBrk="1" hangingPunct="1"/>
            <a:endParaRPr lang="lv-LV" altLang="lv-LV"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614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673100" y="8494713"/>
            <a:ext cx="419100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>
                <a:solidFill>
                  <a:srgbClr val="FFFFFF"/>
                </a:solidFill>
                <a:latin typeface="+mj-lt"/>
                <a:ea typeface="+mn-ea"/>
                <a:cs typeface="Times" charset="0"/>
                <a:sym typeface="Times" charset="0"/>
              </a:defRPr>
            </a:lvl1pPr>
          </a:lstStyle>
          <a:p>
            <a:pPr>
              <a:defRPr/>
            </a:pPr>
            <a:fld id="{763AD17F-6B44-49C6-ABCD-7E04CCFD5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65100"/>
            <a:ext cx="14351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5"/>
          <p:cNvSpPr>
            <a:spLocks/>
          </p:cNvSpPr>
          <p:nvPr/>
        </p:nvSpPr>
        <p:spPr bwMode="auto">
          <a:xfrm>
            <a:off x="190500" y="9029700"/>
            <a:ext cx="1435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lv-LV" sz="1300">
                <a:solidFill>
                  <a:srgbClr val="FFFFFF"/>
                </a:solidFill>
                <a:latin typeface="Times" charset="0"/>
                <a:ea typeface="ヒラギノ角ゴ ProN W3" charset="0"/>
                <a:cs typeface="Times" charset="0"/>
                <a:sym typeface="Times" charset="0"/>
              </a:rPr>
              <a:t>Rīgas pilsētas pašvaldība © </a:t>
            </a:r>
          </a:p>
        </p:txBody>
      </p:sp>
      <p:sp>
        <p:nvSpPr>
          <p:cNvPr id="5127" name="Line 6"/>
          <p:cNvSpPr>
            <a:spLocks noChangeShapeType="1"/>
          </p:cNvSpPr>
          <p:nvPr/>
        </p:nvSpPr>
        <p:spPr bwMode="auto">
          <a:xfrm>
            <a:off x="320675" y="9009063"/>
            <a:ext cx="11366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  <a:sym typeface="Times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" charset="0"/>
          <a:ea typeface="ヒラギノ明朝 ProN W3" charset="0"/>
          <a:cs typeface="ヒラギノ明朝 ProN W3" charset="0"/>
          <a:sym typeface="Time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7048500"/>
            <a:ext cx="104648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>
                <a:sym typeface="Times" charset="0"/>
              </a:rPr>
              <a:t>Click to edit Master title style</a:t>
            </a:r>
          </a:p>
        </p:txBody>
      </p:sp>
      <p:sp>
        <p:nvSpPr>
          <p:cNvPr id="6147" name="Rectangle 2"/>
          <p:cNvSpPr>
            <a:spLocks/>
          </p:cNvSpPr>
          <p:nvPr/>
        </p:nvSpPr>
        <p:spPr bwMode="auto">
          <a:xfrm>
            <a:off x="184150" y="1370013"/>
            <a:ext cx="1435100" cy="8216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>
            <a:lvl1pPr marL="39688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sp>
        <p:nvSpPr>
          <p:cNvPr id="717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673100" y="8494713"/>
            <a:ext cx="419100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>
                <a:solidFill>
                  <a:srgbClr val="FFFFFF"/>
                </a:solidFill>
                <a:latin typeface="+mj-lt"/>
                <a:ea typeface="+mn-ea"/>
                <a:cs typeface="Times" charset="0"/>
                <a:sym typeface="Times" charset="0"/>
              </a:defRPr>
            </a:lvl1pPr>
          </a:lstStyle>
          <a:p>
            <a:pPr>
              <a:defRPr/>
            </a:pPr>
            <a:fld id="{138FA577-F7C3-4600-9F6B-188A09691F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65100"/>
            <a:ext cx="14351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5"/>
          <p:cNvSpPr>
            <a:spLocks/>
          </p:cNvSpPr>
          <p:nvPr/>
        </p:nvSpPr>
        <p:spPr bwMode="auto">
          <a:xfrm>
            <a:off x="190500" y="9029700"/>
            <a:ext cx="1435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lv-LV" sz="1300">
                <a:solidFill>
                  <a:srgbClr val="FFFFFF"/>
                </a:solidFill>
                <a:latin typeface="Times" charset="0"/>
                <a:ea typeface="ヒラギノ角ゴ ProN W3" charset="0"/>
                <a:cs typeface="Times" charset="0"/>
                <a:sym typeface="Times" charset="0"/>
              </a:rPr>
              <a:t>Rīgas pilsētas pašvaldība © </a:t>
            </a:r>
          </a:p>
        </p:txBody>
      </p:sp>
      <p:sp>
        <p:nvSpPr>
          <p:cNvPr id="6151" name="Line 6"/>
          <p:cNvSpPr>
            <a:spLocks noChangeShapeType="1"/>
          </p:cNvSpPr>
          <p:nvPr/>
        </p:nvSpPr>
        <p:spPr bwMode="auto">
          <a:xfrm>
            <a:off x="320675" y="9009063"/>
            <a:ext cx="11366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+mj-lt"/>
          <a:ea typeface="+mj-ea"/>
          <a:cs typeface="+mj-cs"/>
          <a:sym typeface="Time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 b="1">
          <a:solidFill>
            <a:srgbClr val="8C8D8C"/>
          </a:solidFill>
          <a:latin typeface="Times" charset="0"/>
          <a:ea typeface="ヒラギノ明朝 ProN W6" charset="0"/>
          <a:cs typeface="ヒラギノ明朝 ProN W6" charset="0"/>
          <a:sym typeface="Time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/>
          </p:cNvSpPr>
          <p:nvPr/>
        </p:nvSpPr>
        <p:spPr bwMode="auto">
          <a:xfrm>
            <a:off x="184150" y="1370013"/>
            <a:ext cx="1435100" cy="8216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>
            <a:lvl1pPr marL="39688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sp>
        <p:nvSpPr>
          <p:cNvPr id="8194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673100" y="8494713"/>
            <a:ext cx="419100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>
                <a:solidFill>
                  <a:srgbClr val="FFFFFF"/>
                </a:solidFill>
                <a:latin typeface="Times" charset="0"/>
                <a:ea typeface="+mn-ea"/>
                <a:cs typeface="Times" charset="0"/>
                <a:sym typeface="Times" charset="0"/>
              </a:defRPr>
            </a:lvl1pPr>
          </a:lstStyle>
          <a:p>
            <a:pPr>
              <a:defRPr/>
            </a:pPr>
            <a:fld id="{8AF10EC2-A4F5-4C49-B57C-19692A4C9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65100"/>
            <a:ext cx="14351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4"/>
          <p:cNvSpPr>
            <a:spLocks/>
          </p:cNvSpPr>
          <p:nvPr/>
        </p:nvSpPr>
        <p:spPr bwMode="auto">
          <a:xfrm>
            <a:off x="190500" y="9029700"/>
            <a:ext cx="1435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lv-LV" sz="1300">
                <a:solidFill>
                  <a:srgbClr val="FFFFFF"/>
                </a:solidFill>
                <a:latin typeface="Times" charset="0"/>
                <a:ea typeface="ヒラギノ角ゴ ProN W3" charset="0"/>
                <a:cs typeface="Times" charset="0"/>
                <a:sym typeface="Times" charset="0"/>
              </a:rPr>
              <a:t>Rīgas pilsētas pašvaldība © </a:t>
            </a:r>
          </a:p>
        </p:txBody>
      </p:sp>
      <p:sp>
        <p:nvSpPr>
          <p:cNvPr id="7174" name="Line 5"/>
          <p:cNvSpPr>
            <a:spLocks noChangeShapeType="1"/>
          </p:cNvSpPr>
          <p:nvPr/>
        </p:nvSpPr>
        <p:spPr bwMode="auto">
          <a:xfrm>
            <a:off x="320675" y="9009063"/>
            <a:ext cx="11366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/>
          </p:cNvSpPr>
          <p:nvPr/>
        </p:nvSpPr>
        <p:spPr bwMode="auto">
          <a:xfrm>
            <a:off x="184150" y="1370013"/>
            <a:ext cx="1435100" cy="8216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>
            <a:lvl1pPr marL="39688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 eaLnBrk="1" hangingPunct="1"/>
            <a:endParaRPr lang="en-US" altLang="lv-LV" sz="1200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sp>
        <p:nvSpPr>
          <p:cNvPr id="9218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673100" y="8494713"/>
            <a:ext cx="419100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>
                <a:solidFill>
                  <a:srgbClr val="FFFFFF"/>
                </a:solidFill>
                <a:latin typeface="Times" charset="0"/>
                <a:ea typeface="+mn-ea"/>
                <a:cs typeface="Times" charset="0"/>
                <a:sym typeface="Times" charset="0"/>
              </a:defRPr>
            </a:lvl1pPr>
          </a:lstStyle>
          <a:p>
            <a:pPr>
              <a:defRPr/>
            </a:pPr>
            <a:fld id="{CF697297-35CD-4D2E-A67A-A18FA6E9B1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65100"/>
            <a:ext cx="14351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4"/>
          <p:cNvSpPr>
            <a:spLocks/>
          </p:cNvSpPr>
          <p:nvPr/>
        </p:nvSpPr>
        <p:spPr bwMode="auto">
          <a:xfrm>
            <a:off x="190500" y="9029700"/>
            <a:ext cx="1435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0"/>
                <a:cs typeface="ヒラギノ明朝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lv-LV" sz="1300">
                <a:solidFill>
                  <a:srgbClr val="FFFFFF"/>
                </a:solidFill>
                <a:latin typeface="Times" charset="0"/>
                <a:ea typeface="ヒラギノ角ゴ ProN W3" charset="0"/>
                <a:cs typeface="Times" charset="0"/>
                <a:sym typeface="Times" charset="0"/>
              </a:rPr>
              <a:t>Rīgas pilsētas pašvaldība © </a:t>
            </a:r>
          </a:p>
        </p:txBody>
      </p:sp>
      <p:sp>
        <p:nvSpPr>
          <p:cNvPr id="8198" name="Line 5"/>
          <p:cNvSpPr>
            <a:spLocks noChangeShapeType="1"/>
          </p:cNvSpPr>
          <p:nvPr/>
        </p:nvSpPr>
        <p:spPr bwMode="auto">
          <a:xfrm>
            <a:off x="320675" y="9009063"/>
            <a:ext cx="11366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673100" y="8639175"/>
            <a:ext cx="419100" cy="46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>
                <a:solidFill>
                  <a:srgbClr val="FFFFFF"/>
                </a:solidFill>
                <a:latin typeface="Times" charset="0"/>
                <a:ea typeface="+mn-ea"/>
                <a:cs typeface="Times" charset="0"/>
                <a:sym typeface="Times" charset="0"/>
              </a:defRPr>
            </a:lvl1pPr>
          </a:lstStyle>
          <a:p>
            <a:pPr>
              <a:defRPr/>
            </a:pPr>
            <a:fld id="{9E3CB80D-8C8D-4619-95C9-728911002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2560CB-A616-467C-A003-75138CFA7A7F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0243" name="Rectangle 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lv-LV" altLang="lv-LV" dirty="0" smtClean="0">
                <a:latin typeface="Times New Roman" pitchFamily="18" charset="0"/>
                <a:cs typeface="Times New Roman" pitchFamily="18" charset="0"/>
              </a:rPr>
              <a:t>23.08.2018.</a:t>
            </a: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0" y="340296"/>
            <a:ext cx="10464800" cy="5400600"/>
          </a:xfrm>
        </p:spPr>
        <p:txBody>
          <a:bodyPr/>
          <a:lstStyle/>
          <a:p>
            <a:pPr eaLnBrk="1" hangingPunct="1"/>
            <a:r>
              <a:rPr lang="lv-LV" altLang="lv-LV" sz="4800" dirty="0" smtClean="0">
                <a:solidFill>
                  <a:srgbClr val="99CCFF"/>
                </a:solidFill>
              </a:rPr>
              <a:t>Rīgas pilsētas būvvaldes </a:t>
            </a:r>
            <a:br>
              <a:rPr lang="lv-LV" altLang="lv-LV" sz="4800" dirty="0" smtClean="0">
                <a:solidFill>
                  <a:srgbClr val="99CCFF"/>
                </a:solidFill>
              </a:rPr>
            </a:br>
            <a:r>
              <a:rPr lang="lv-LV" altLang="lv-LV" sz="4800" dirty="0" smtClean="0">
                <a:solidFill>
                  <a:srgbClr val="99CCFF"/>
                </a:solidFill>
              </a:rPr>
              <a:t>priekšlikums </a:t>
            </a:r>
            <a:br>
              <a:rPr lang="lv-LV" altLang="lv-LV" sz="4800" dirty="0" smtClean="0">
                <a:solidFill>
                  <a:srgbClr val="99CCFF"/>
                </a:solidFill>
              </a:rPr>
            </a:br>
            <a:r>
              <a:rPr lang="lv-LV" altLang="lv-LV" sz="4800" dirty="0" smtClean="0">
                <a:solidFill>
                  <a:srgbClr val="99CCFF"/>
                </a:solidFill>
              </a:rPr>
              <a:t>par nepieciešamajiem grozījumiem </a:t>
            </a:r>
            <a:br>
              <a:rPr lang="lv-LV" altLang="lv-LV" sz="4800" dirty="0" smtClean="0">
                <a:solidFill>
                  <a:srgbClr val="99CCFF"/>
                </a:solidFill>
              </a:rPr>
            </a:br>
            <a:r>
              <a:rPr lang="lv-LV" altLang="lv-LV" sz="4800" dirty="0" smtClean="0">
                <a:solidFill>
                  <a:srgbClr val="99CCFF"/>
                </a:solidFill>
              </a:rPr>
              <a:t>Noteikumos par būvinspektoriem</a:t>
            </a:r>
            <a:endParaRPr lang="lv-LV" altLang="lv-LV" sz="4800" dirty="0" smtClean="0">
              <a:solidFill>
                <a:srgbClr val="99CC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081720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lang="lv-LV" sz="3200" b="0" kern="1200" dirty="0">
                <a:solidFill>
                  <a:srgbClr val="ACCBF9"/>
                </a:solidFill>
                <a:latin typeface="Franklin Gothic Book"/>
              </a:rPr>
              <a:t>Rīgas pilsētas būvvaldes </a:t>
            </a:r>
            <a:br>
              <a:rPr lang="lv-LV" sz="3200" b="0" kern="1200" dirty="0">
                <a:solidFill>
                  <a:srgbClr val="ACCBF9"/>
                </a:solidFill>
                <a:latin typeface="Franklin Gothic Book"/>
              </a:rPr>
            </a:br>
            <a:r>
              <a:rPr lang="lv-LV" sz="3200" kern="1200" dirty="0">
                <a:solidFill>
                  <a:srgbClr val="ACCBF9"/>
                </a:solidFill>
                <a:latin typeface="Franklin Gothic Book"/>
              </a:rPr>
              <a:t>priekšlikums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sp>
        <p:nvSpPr>
          <p:cNvPr id="7" name="Satura vietturis 2"/>
          <p:cNvSpPr>
            <a:spLocks noGrp="1"/>
          </p:cNvSpPr>
          <p:nvPr>
            <p:ph idx="1"/>
          </p:nvPr>
        </p:nvSpPr>
        <p:spPr>
          <a:xfrm>
            <a:off x="2037904" y="1708448"/>
            <a:ext cx="10225136" cy="7128792"/>
          </a:xfrm>
        </p:spPr>
        <p:txBody>
          <a:bodyPr>
            <a:normAutofit/>
          </a:bodyPr>
          <a:lstStyle/>
          <a:p>
            <a:pPr algn="just"/>
            <a:r>
              <a:rPr lang="lv-LV" sz="3200" kern="1200" dirty="0">
                <a:solidFill>
                  <a:srgbClr val="ACCBF9"/>
                </a:solidFill>
                <a:latin typeface="Franklin Gothic Book"/>
                <a:ea typeface="+mj-ea"/>
                <a:cs typeface="+mj-cs"/>
              </a:rPr>
              <a:t>Papildināt esošo punktu ar izņēmumu:</a:t>
            </a:r>
          </a:p>
          <a:p>
            <a:pPr marL="36576" indent="0" algn="just">
              <a:buNone/>
            </a:pPr>
            <a:r>
              <a:rPr lang="lv-LV" sz="2800" dirty="0" smtClean="0"/>
              <a:t>Uz </a:t>
            </a:r>
            <a:r>
              <a:rPr lang="lv-LV" sz="2800" dirty="0"/>
              <a:t>būvinspektora tiesību iegūšanu var pretendēt </a:t>
            </a:r>
            <a:r>
              <a:rPr lang="lv-LV" sz="2800" dirty="0" smtClean="0"/>
              <a:t>persona, kurai </a:t>
            </a:r>
            <a:r>
              <a:rPr lang="lv-LV" sz="2800" dirty="0"/>
              <a:t>ir patstāvīgā prakse arhitektūras vai būvniecības jomā ne mazāka par diviem gadiem pēc būvspeciālista sertifikāta saņemšanas (minētajai praksei jābūt iegūtai pēdējo piecu gadu laikā) </a:t>
            </a:r>
            <a:r>
              <a:rPr lang="lv-LV" sz="2800" u="sng" dirty="0">
                <a:solidFill>
                  <a:srgbClr val="7030A0"/>
                </a:solidFill>
              </a:rPr>
              <a:t>vai persona, kura līdz būvspeciālista sertifikāta </a:t>
            </a:r>
            <a:r>
              <a:rPr lang="lv-LV" sz="2800" u="sng" dirty="0" smtClean="0">
                <a:solidFill>
                  <a:srgbClr val="7030A0"/>
                </a:solidFill>
              </a:rPr>
              <a:t>saņemšanai </a:t>
            </a:r>
            <a:r>
              <a:rPr lang="lv-LV" sz="2800" u="sng" dirty="0">
                <a:solidFill>
                  <a:srgbClr val="7030A0"/>
                </a:solidFill>
              </a:rPr>
              <a:t>nostrādājusi par būvinspektora palīgu vismaz divus </a:t>
            </a:r>
            <a:r>
              <a:rPr lang="lv-LV" sz="2800" u="sng" dirty="0" smtClean="0">
                <a:solidFill>
                  <a:srgbClr val="7030A0"/>
                </a:solidFill>
              </a:rPr>
              <a:t>gadus</a:t>
            </a:r>
          </a:p>
          <a:p>
            <a:pPr marL="36576" indent="0" algn="r">
              <a:buNone/>
            </a:pPr>
            <a:r>
              <a:rPr lang="lv-LV" sz="3200" kern="1200" dirty="0">
                <a:solidFill>
                  <a:srgbClr val="ACCBF9"/>
                </a:solidFill>
                <a:latin typeface="Franklin Gothic Book"/>
                <a:ea typeface="+mj-ea"/>
                <a:cs typeface="+mj-cs"/>
              </a:rPr>
              <a:t>vai</a:t>
            </a:r>
          </a:p>
          <a:p>
            <a:pPr algn="just"/>
            <a:r>
              <a:rPr lang="lv-LV" sz="3200" kern="1200" dirty="0" smtClean="0">
                <a:solidFill>
                  <a:srgbClr val="ACCBF9"/>
                </a:solidFill>
                <a:latin typeface="Franklin Gothic Book"/>
                <a:ea typeface="+mj-ea"/>
                <a:cs typeface="+mj-cs"/>
              </a:rPr>
              <a:t>Papildināt </a:t>
            </a:r>
            <a:r>
              <a:rPr lang="lv-LV" sz="3200" kern="1200" dirty="0">
                <a:solidFill>
                  <a:srgbClr val="ACCBF9"/>
                </a:solidFill>
                <a:latin typeface="Franklin Gothic Book"/>
                <a:ea typeface="+mj-ea"/>
                <a:cs typeface="+mj-cs"/>
              </a:rPr>
              <a:t>ar </a:t>
            </a:r>
            <a:r>
              <a:rPr lang="lv-LV" sz="3200" kern="1200" dirty="0" smtClean="0">
                <a:solidFill>
                  <a:srgbClr val="ACCBF9"/>
                </a:solidFill>
                <a:latin typeface="Franklin Gothic Book"/>
                <a:ea typeface="+mj-ea"/>
                <a:cs typeface="+mj-cs"/>
              </a:rPr>
              <a:t>jaunu </a:t>
            </a:r>
            <a:r>
              <a:rPr lang="lv-LV" sz="3200" kern="1200" dirty="0">
                <a:solidFill>
                  <a:srgbClr val="ACCBF9"/>
                </a:solidFill>
                <a:latin typeface="Franklin Gothic Book"/>
                <a:ea typeface="+mj-ea"/>
                <a:cs typeface="+mj-cs"/>
              </a:rPr>
              <a:t>punktu, kas paredzēs iespēju:</a:t>
            </a:r>
          </a:p>
          <a:p>
            <a:pPr marL="36576" indent="0" algn="just">
              <a:buNone/>
            </a:pPr>
            <a:r>
              <a:rPr lang="lv-LV" sz="2800" u="sng" dirty="0">
                <a:solidFill>
                  <a:srgbClr val="7030A0"/>
                </a:solidFill>
              </a:rPr>
              <a:t>4.</a:t>
            </a:r>
            <a:r>
              <a:rPr lang="lv-LV" sz="2800" u="sng" baseline="30000" dirty="0">
                <a:solidFill>
                  <a:srgbClr val="7030A0"/>
                </a:solidFill>
              </a:rPr>
              <a:t>1</a:t>
            </a:r>
            <a:r>
              <a:rPr lang="lv-LV" sz="2800" u="sng" dirty="0">
                <a:solidFill>
                  <a:srgbClr val="7030A0"/>
                </a:solidFill>
              </a:rPr>
              <a:t> Būvvalde var neattiecināt šo noteikumu 4.2. </a:t>
            </a:r>
            <a:r>
              <a:rPr lang="lv-LV" sz="2800" u="sng" dirty="0" smtClean="0">
                <a:solidFill>
                  <a:srgbClr val="7030A0"/>
                </a:solidFill>
              </a:rPr>
              <a:t>apakšpunktā </a:t>
            </a:r>
            <a:r>
              <a:rPr lang="lv-LV" sz="2800" u="sng" dirty="0">
                <a:solidFill>
                  <a:srgbClr val="7030A0"/>
                </a:solidFill>
              </a:rPr>
              <a:t>noteikto prasību uz personu, kura līdz būvspeciālista sertifikāta </a:t>
            </a:r>
            <a:r>
              <a:rPr lang="lv-LV" sz="2800" u="sng" dirty="0" smtClean="0">
                <a:solidFill>
                  <a:srgbClr val="7030A0"/>
                </a:solidFill>
              </a:rPr>
              <a:t>saņemšanai </a:t>
            </a:r>
            <a:r>
              <a:rPr lang="lv-LV" sz="2800" u="sng" dirty="0">
                <a:solidFill>
                  <a:srgbClr val="7030A0"/>
                </a:solidFill>
              </a:rPr>
              <a:t>nostrādājusi būvvaldē būvinspektora palīga amatā vismaz divus </a:t>
            </a:r>
            <a:r>
              <a:rPr lang="lv-LV" sz="2800" u="sng" dirty="0" smtClean="0">
                <a:solidFill>
                  <a:srgbClr val="7030A0"/>
                </a:solidFill>
              </a:rPr>
              <a:t>gadus.</a:t>
            </a:r>
            <a:endParaRPr lang="lv-LV" sz="2800" dirty="0">
              <a:solidFill>
                <a:srgbClr val="7030A0"/>
              </a:solidFill>
            </a:endParaRPr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9705686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081720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lang="lv-LV" sz="3600" b="0" kern="1200" dirty="0">
                <a:solidFill>
                  <a:srgbClr val="ACCBF9"/>
                </a:solidFill>
                <a:latin typeface="Franklin Gothic Book"/>
              </a:rPr>
              <a:t>Līdzīgs regulējums citās profesijās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graphicFrame>
        <p:nvGraphicFramePr>
          <p:cNvPr id="6" name="Tabu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394179"/>
              </p:ext>
            </p:extLst>
          </p:nvPr>
        </p:nvGraphicFramePr>
        <p:xfrm>
          <a:off x="2109912" y="1420416"/>
          <a:ext cx="9865096" cy="7870788"/>
        </p:xfrm>
        <a:graphic>
          <a:graphicData uri="http://schemas.openxmlformats.org/drawingml/2006/table">
            <a:tbl>
              <a:tblPr firstRow="1" bandRow="1"/>
              <a:tblGrid>
                <a:gridCol w="4932548"/>
                <a:gridCol w="4932548"/>
              </a:tblGrid>
              <a:tr h="1195668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/>
                        <a:t>Latvijas Republikas Advokatūras likuma</a:t>
                      </a:r>
                      <a:r>
                        <a:rPr lang="lv-LV" sz="2400" baseline="0" dirty="0" smtClean="0"/>
                        <a:t> 14. panta 6. punkts</a:t>
                      </a:r>
                      <a:endParaRPr lang="lv-LV" sz="2400" baseline="0" dirty="0" smtClean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/>
                        <a:t>Notariāta likuma</a:t>
                      </a:r>
                      <a:r>
                        <a:rPr lang="lv-LV" sz="2400" baseline="0" dirty="0" smtClean="0"/>
                        <a:t> 9. panta 5. punkts</a:t>
                      </a:r>
                      <a:endParaRPr lang="lv-LV" sz="24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6149148"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 smtClean="0"/>
                        <a:t>Par zvērinātiem advokātiem var uzņemt personas, kuras</a:t>
                      </a:r>
                      <a:r>
                        <a:rPr lang="lv-LV" sz="2400" baseline="0" dirty="0" smtClean="0"/>
                        <a:t> </a:t>
                      </a:r>
                      <a:r>
                        <a:rPr lang="lv-LV" sz="2400" dirty="0" smtClean="0"/>
                        <a:t>ieguvušas darba pieredzi, strādājot kādā no šādiem amatiem: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lv-LV" sz="2400" dirty="0" smtClean="0"/>
                        <a:t>vismaz trīs gadus — tiesneša amatā,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lv-LV" sz="2400" dirty="0" smtClean="0"/>
                        <a:t> vismaz piecus gadus — prokurora, zvērināta tiesu izpildītāja vai zvērināta notāra amatā vai </a:t>
                      </a:r>
                      <a:r>
                        <a:rPr lang="lv-LV" sz="2400" u="sng" dirty="0" smtClean="0"/>
                        <a:t>par zvērināta advokāta palīgu</a:t>
                      </a:r>
                      <a:r>
                        <a:rPr lang="lv-LV" sz="2400" dirty="0" smtClean="0"/>
                        <a:t>,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lv-LV" sz="2400" dirty="0" smtClean="0"/>
                        <a:t> vismaz septiņus gadus — augstskolas tiesību zinātņu specialitātes akadēmiskā personāla amatā vai citā juridiskās specialitātes amatā;</a:t>
                      </a:r>
                      <a:endParaRPr lang="lv-LV" sz="24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lv-LV" sz="2400" kern="1200" dirty="0" smtClean="0"/>
                        <a:t>Par zvērinātiem notāriem var būt personas, kas ieguvušas darba pieredzi, strādājot kādā no šādiem amatiem: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kumimoji="0" lang="lv-LV" sz="2400" kern="1200" dirty="0" smtClean="0"/>
                        <a:t>vismaz divus gadus — </a:t>
                      </a:r>
                      <a:r>
                        <a:rPr kumimoji="0" lang="lv-LV" sz="2400" u="sng" kern="1200" dirty="0" smtClean="0"/>
                        <a:t>zvērināta notāra palīga amatā</a:t>
                      </a:r>
                      <a:r>
                        <a:rPr kumimoji="0" lang="lv-LV" sz="2400" kern="1200" dirty="0" smtClean="0"/>
                        <a:t>,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kumimoji="0" lang="lv-LV" sz="2400" kern="1200" dirty="0" smtClean="0"/>
                        <a:t>vismaz trīs gadus — tiesneša amatā,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kumimoji="0" lang="lv-LV" sz="2400" kern="1200" dirty="0" smtClean="0"/>
                        <a:t>vismaz piecus gadus — zvērināta advokāta amatā, zvērināta tiesu izpildītāja amatā, tiesneša palīga amatā, zvērināta advokāta palīga amatā, bāriņtiesas priekšsēdētāja, bāriņtiesas priekšsēdētāja vietnieka vai bāriņtiesas locekļa amatā, kuru pienākumi pielīdzināmi notariālo darbību izpildei,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kumimoji="0" lang="lv-LV" sz="2400" kern="1200" dirty="0" smtClean="0"/>
                        <a:t>vismaz septiņus gadus — citā juridiskās specialitātes amatā;</a:t>
                      </a:r>
                      <a:endParaRPr kumimoji="0" lang="lv-LV" sz="24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9135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081720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lang="lv-LV" sz="3600" b="0" kern="1200" dirty="0">
                <a:solidFill>
                  <a:srgbClr val="ACCBF9"/>
                </a:solidFill>
                <a:latin typeface="Franklin Gothic Book"/>
              </a:rPr>
              <a:t>Rīgas pilsētas būvvaldes </a:t>
            </a:r>
            <a:br>
              <a:rPr lang="lv-LV" sz="3600" b="0" kern="1200" dirty="0">
                <a:solidFill>
                  <a:srgbClr val="ACCBF9"/>
                </a:solidFill>
                <a:latin typeface="Franklin Gothic Book"/>
              </a:rPr>
            </a:br>
            <a:r>
              <a:rPr lang="lv-LV" sz="3600" kern="1200" dirty="0">
                <a:solidFill>
                  <a:srgbClr val="ACCBF9"/>
                </a:solidFill>
                <a:latin typeface="Franklin Gothic Book"/>
              </a:rPr>
              <a:t>vīzija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880" y="2119313"/>
            <a:ext cx="10828908" cy="6285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012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D554A6-EE54-4B46-94FB-B3B0E7CF4582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1389832" y="1348408"/>
            <a:ext cx="10464800" cy="3393132"/>
          </a:xfrm>
        </p:spPr>
        <p:txBody>
          <a:bodyPr/>
          <a:lstStyle/>
          <a:p>
            <a:pPr marL="36576" lvl="0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lv-LV" sz="4000" b="0" kern="1200" dirty="0">
                <a:solidFill>
                  <a:prstClr val="white"/>
                </a:solidFill>
                <a:latin typeface="Arial"/>
                <a:ea typeface="+mn-ea"/>
                <a:cs typeface="+mn-cs"/>
              </a:rPr>
              <a:t>Vai ir jautājumi?</a:t>
            </a:r>
            <a:br>
              <a:rPr lang="lv-LV" sz="4000" b="0" kern="1200" dirty="0">
                <a:solidFill>
                  <a:prstClr val="white"/>
                </a:solidFill>
                <a:latin typeface="Arial"/>
                <a:ea typeface="+mn-ea"/>
                <a:cs typeface="+mn-cs"/>
              </a:rPr>
            </a:br>
            <a:r>
              <a:rPr lang="lv-LV" sz="4000" b="0" kern="1200" dirty="0" smtClean="0">
                <a:solidFill>
                  <a:prstClr val="white"/>
                </a:solidFill>
                <a:latin typeface="Arial"/>
                <a:ea typeface="+mn-ea"/>
                <a:cs typeface="+mn-cs"/>
              </a:rPr>
              <a:t/>
            </a:r>
            <a:br>
              <a:rPr lang="lv-LV" sz="4000" b="0" kern="1200" dirty="0" smtClean="0">
                <a:solidFill>
                  <a:prstClr val="white"/>
                </a:solidFill>
                <a:latin typeface="Arial"/>
                <a:ea typeface="+mn-ea"/>
                <a:cs typeface="+mn-cs"/>
              </a:rPr>
            </a:br>
            <a:r>
              <a:rPr lang="lv-LV" sz="4000" b="0" kern="1200" dirty="0">
                <a:solidFill>
                  <a:prstClr val="white"/>
                </a:solidFill>
                <a:latin typeface="Arial"/>
                <a:ea typeface="+mn-ea"/>
                <a:cs typeface="+mn-cs"/>
              </a:rPr>
              <a:t/>
            </a:r>
            <a:br>
              <a:rPr lang="lv-LV" sz="4000" b="0" kern="1200" dirty="0">
                <a:solidFill>
                  <a:prstClr val="white"/>
                </a:solidFill>
                <a:latin typeface="Arial"/>
                <a:ea typeface="+mn-ea"/>
                <a:cs typeface="+mn-cs"/>
              </a:rPr>
            </a:br>
            <a:r>
              <a:rPr lang="lv-LV" sz="4800" kern="1200" dirty="0">
                <a:solidFill>
                  <a:srgbClr val="ACCBF9"/>
                </a:solidFill>
                <a:latin typeface="Arial"/>
                <a:ea typeface="+mn-ea"/>
                <a:cs typeface="+mn-cs"/>
              </a:rPr>
              <a:t>Lūdzam atbalstīt priekšlikumu</a:t>
            </a:r>
            <a:r>
              <a:rPr lang="lv-LV" sz="4800" kern="1200" dirty="0" smtClean="0">
                <a:solidFill>
                  <a:srgbClr val="ACCBF9"/>
                </a:solidFill>
                <a:latin typeface="Arial"/>
                <a:ea typeface="+mn-ea"/>
                <a:cs typeface="+mn-cs"/>
              </a:rPr>
              <a:t>!</a:t>
            </a:r>
            <a:endParaRPr lang="lv-LV" altLang="lv-LV" sz="7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081720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kumimoji="0" lang="lv-LV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Esošā kārtība (1)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sp>
        <p:nvSpPr>
          <p:cNvPr id="5" name="Satura vietturis 2"/>
          <p:cNvSpPr>
            <a:spLocks noGrp="1"/>
          </p:cNvSpPr>
          <p:nvPr>
            <p:ph idx="1"/>
          </p:nvPr>
        </p:nvSpPr>
        <p:spPr>
          <a:xfrm>
            <a:off x="1821880" y="1780456"/>
            <a:ext cx="10657184" cy="74888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būvinspektora tiesību iegūšanu var pretendēt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persona: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kurai ir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otrā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līmeņa profesionālā augstākā izglītība arhitektūras jomā arhitekta studiju programmā vai vismaz pirmā līmeņa profesionālā augstākā izglītība būvniecības jomā būvinženiera studiju programmā;</a:t>
            </a:r>
          </a:p>
          <a:p>
            <a:pPr algn="just"/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kurai ir patstāvīgās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prakses tiesības arhitektūras jomā arhitekta profesijā vai būvniecības jomā būvinženiera profesijā (turpmāk –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sertifikāts);</a:t>
            </a:r>
          </a:p>
          <a:p>
            <a:pPr algn="just"/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kurai ir patstāvīgā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prakse arhitektūras vai būvniecības jomā ne mazāka par diviem gadiem pēc būvspeciālista sertifikāta saņemšanas (minētajai praksei jābūt iegūtai pēdējo piecu gadu laikā);</a:t>
            </a:r>
          </a:p>
          <a:p>
            <a:pPr algn="just"/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kurai pēdējo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piecu gadu laikā nav anulēts būvspeciālista sertifikāts par profesionālās darbības pārkāpumiem, kas radīja vai varēja radīt apdraudējumu cilvēku dzīvībai, veselībai vai videi;</a:t>
            </a:r>
          </a:p>
          <a:p>
            <a:pPr algn="just"/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vaina pēdējo divu gadu laikā likumā noteiktajā kārtībā nav konstatēta tāda noziedzīga nodarījuma izdarīšanā, kas saistīts ar kukuļņemšanu, kukuļdošanu, kukuļa piesavināšanos, starpniecību kukuļošanā, neatļautu labumu pieņemšanu vai komerciālu uzpirkšanu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576" indent="0" algn="r">
              <a:buNone/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*Noteikumu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būvinspektoriem 4. punkts</a:t>
            </a: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aisnstūris 5"/>
          <p:cNvSpPr/>
          <p:nvPr/>
        </p:nvSpPr>
        <p:spPr>
          <a:xfrm>
            <a:off x="1821880" y="4588768"/>
            <a:ext cx="10873208" cy="1296144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081720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kumimoji="0" lang="lv-LV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Esošā kārtība (2)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976" y="2140496"/>
            <a:ext cx="9167030" cy="56886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73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081720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kumimoji="0" lang="lv-LV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Būvinspektora palīga amats (1)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sp>
        <p:nvSpPr>
          <p:cNvPr id="5" name="Satura vietturis 2"/>
          <p:cNvSpPr>
            <a:spLocks noGrp="1"/>
          </p:cNvSpPr>
          <p:nvPr>
            <p:ph idx="1"/>
          </p:nvPr>
        </p:nvSpPr>
        <p:spPr>
          <a:xfrm>
            <a:off x="1893888" y="1708448"/>
            <a:ext cx="10657184" cy="6840760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lv-LV" sz="3600" u="sng" dirty="0" smtClean="0"/>
              <a:t>No 01.10.2014.</a:t>
            </a:r>
          </a:p>
          <a:p>
            <a:pPr marL="36576" indent="0">
              <a:buNone/>
            </a:pPr>
            <a:r>
              <a:rPr lang="lv-LV" sz="3600" dirty="0" smtClean="0"/>
              <a:t>Vispārīgie būvnoteikumu 136. punkts</a:t>
            </a:r>
          </a:p>
          <a:p>
            <a:pPr marL="36576" indent="0">
              <a:buNone/>
            </a:pPr>
            <a:endParaRPr lang="lv-LV" sz="4800" dirty="0" smtClean="0"/>
          </a:p>
          <a:p>
            <a:pPr marL="266700" indent="0" algn="just">
              <a:buNone/>
            </a:pPr>
            <a:r>
              <a:rPr lang="lv-LV" sz="4800" dirty="0" smtClean="0"/>
              <a:t>Būvniecības kontroles ietvaros atsevišķu darbību veikšanu, kam nav galīgā noregulējuma rakstura, </a:t>
            </a:r>
            <a:r>
              <a:rPr lang="lv-LV" sz="4800" u="sng" dirty="0" smtClean="0"/>
              <a:t>var nodrošināt būvinspektora palīgs</a:t>
            </a:r>
            <a:endParaRPr lang="lv-LV" sz="4800" dirty="0" smtClean="0"/>
          </a:p>
          <a:p>
            <a:pPr marL="0" indent="0" algn="just">
              <a:buNone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6239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118024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kumimoji="0" lang="lv-LV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Būvinspektora palīga amats (2)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sp>
        <p:nvSpPr>
          <p:cNvPr id="5" name="Satura vietturis 2"/>
          <p:cNvSpPr>
            <a:spLocks noGrp="1"/>
          </p:cNvSpPr>
          <p:nvPr>
            <p:ph idx="1"/>
          </p:nvPr>
        </p:nvSpPr>
        <p:spPr>
          <a:xfrm>
            <a:off x="1821880" y="1492424"/>
            <a:ext cx="10657184" cy="7560840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lv-LV" sz="3200" u="sng" dirty="0" smtClean="0"/>
              <a:t>No 06.04.2018.</a:t>
            </a:r>
          </a:p>
          <a:p>
            <a:pPr marL="36576" indent="0">
              <a:buNone/>
            </a:pPr>
            <a:r>
              <a:rPr lang="lv-LV" sz="3200" dirty="0" smtClean="0"/>
              <a:t>Būvspeciālistu kompetences novērtēšanas un patstāvīgās prakses uzraudzības noteikumu 16. punkts</a:t>
            </a:r>
          </a:p>
          <a:p>
            <a:endParaRPr lang="lv-LV" sz="3600" dirty="0" smtClean="0"/>
          </a:p>
          <a:p>
            <a:pPr marL="266700" indent="0" algn="just">
              <a:buNone/>
            </a:pPr>
            <a:r>
              <a:rPr lang="lv-LV" sz="3600" dirty="0" smtClean="0"/>
              <a:t>Ja persona pildījusi būvvaldes vadītāja, būvinspektora vai </a:t>
            </a:r>
            <a:r>
              <a:rPr lang="lv-LV" sz="3600" u="sng" dirty="0" smtClean="0"/>
              <a:t>būvinspektora palīga amata pienākumus</a:t>
            </a:r>
            <a:r>
              <a:rPr lang="lv-LV" sz="3600" dirty="0" smtClean="0"/>
              <a:t>, to </a:t>
            </a:r>
            <a:r>
              <a:rPr lang="lv-LV" sz="3600" u="sng" dirty="0" smtClean="0"/>
              <a:t>iekļauj praktiskā darba pieredzē </a:t>
            </a:r>
            <a:r>
              <a:rPr lang="lv-LV" sz="3600" dirty="0" smtClean="0"/>
              <a:t>atbilstoši minimālai praktiskā darba pieredzes programmai būvspeciālista sertifikāta saņemšanai būvuzraudzības specialitātē, kā arī </a:t>
            </a:r>
            <a:r>
              <a:rPr lang="lv-LV" sz="3600" u="sng" dirty="0" smtClean="0"/>
              <a:t>būvspeciālista patstāvīgajā praksē</a:t>
            </a:r>
            <a:r>
              <a:rPr lang="lv-LV" sz="3600" dirty="0" smtClean="0"/>
              <a:t> būvdarbu vadīšanas specialitātē vai būvuzraudzības specialitātē</a:t>
            </a:r>
          </a:p>
          <a:p>
            <a:pPr marL="0" indent="0" algn="just">
              <a:buNone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3818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613968" y="196280"/>
            <a:ext cx="9956800" cy="1296144"/>
          </a:xfrm>
        </p:spPr>
        <p:txBody>
          <a:bodyPr/>
          <a:lstStyle/>
          <a:p>
            <a:pPr algn="r"/>
            <a:r>
              <a:rPr kumimoji="0" lang="lv-LV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Rīgas pilsētas būvvaldes </a:t>
            </a:r>
            <a:br>
              <a:rPr kumimoji="0" lang="lv-LV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</a:br>
            <a:r>
              <a:rPr lang="lv-LV" sz="3200" kern="1200" dirty="0">
                <a:solidFill>
                  <a:srgbClr val="ACCBF9"/>
                </a:solidFill>
                <a:latin typeface="Franklin Gothic Book"/>
              </a:rPr>
              <a:t>statistika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77C711-B579-4AA2-9FB2-2DDCDF04206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6" name="Satura vietturi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7303876"/>
              </p:ext>
            </p:extLst>
          </p:nvPr>
        </p:nvGraphicFramePr>
        <p:xfrm>
          <a:off x="1893888" y="1924472"/>
          <a:ext cx="10153128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9497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118024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lang="lv-LV" sz="3600" b="0" kern="1200" dirty="0">
                <a:solidFill>
                  <a:srgbClr val="ACCBF9"/>
                </a:solidFill>
                <a:latin typeface="Franklin Gothic Book"/>
              </a:rPr>
              <a:t>Situācija </a:t>
            </a:r>
            <a:r>
              <a:rPr lang="lv-LV" sz="3600" b="0" kern="1200" dirty="0" smtClean="0">
                <a:solidFill>
                  <a:srgbClr val="ACCBF9"/>
                </a:solidFill>
                <a:latin typeface="Franklin Gothic Book"/>
              </a:rPr>
              <a:t>(1)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sp>
        <p:nvSpPr>
          <p:cNvPr id="6" name="Satura vietturis 2"/>
          <p:cNvSpPr txBox="1">
            <a:spLocks/>
          </p:cNvSpPr>
          <p:nvPr/>
        </p:nvSpPr>
        <p:spPr bwMode="auto">
          <a:xfrm>
            <a:off x="2397944" y="1852464"/>
            <a:ext cx="9793088" cy="691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  <a:normAutofit lnSpcReduction="10000"/>
          </a:bodyPr>
          <a:lstStyle>
            <a:lvl1pPr marL="838200" indent="-5715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+mn-lt"/>
                <a:ea typeface="+mn-ea"/>
                <a:cs typeface="+mn-cs"/>
                <a:sym typeface="Times" charset="0"/>
              </a:defRPr>
            </a:lvl1pPr>
            <a:lvl2pPr marL="1282700" indent="-5715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+mn-lt"/>
                <a:ea typeface="+mn-ea"/>
                <a:cs typeface="+mn-cs"/>
                <a:sym typeface="Times" charset="0"/>
              </a:defRPr>
            </a:lvl2pPr>
            <a:lvl3pPr marL="1727200" indent="-5715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+mn-lt"/>
                <a:ea typeface="+mn-ea"/>
                <a:cs typeface="+mn-cs"/>
                <a:sym typeface="Times" charset="0"/>
              </a:defRPr>
            </a:lvl3pPr>
            <a:lvl4pPr marL="2171700" indent="-5715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+mn-lt"/>
                <a:ea typeface="+mn-ea"/>
                <a:cs typeface="+mn-cs"/>
                <a:sym typeface="Times" charset="0"/>
              </a:defRPr>
            </a:lvl4pPr>
            <a:lvl5pPr marL="2616200" indent="-5715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+mn-lt"/>
                <a:ea typeface="+mn-ea"/>
                <a:cs typeface="+mn-cs"/>
                <a:sym typeface="Times" charset="0"/>
              </a:defRPr>
            </a:lvl5pPr>
            <a:lvl6pPr marL="3073400" indent="-571500" algn="l" rtl="0" fontAlgn="base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+mn-lt"/>
                <a:ea typeface="+mn-ea"/>
                <a:cs typeface="+mn-cs"/>
                <a:sym typeface="Times" charset="0"/>
              </a:defRPr>
            </a:lvl6pPr>
            <a:lvl7pPr marL="3530600" indent="-571500" algn="l" rtl="0" fontAlgn="base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+mn-lt"/>
                <a:ea typeface="+mn-ea"/>
                <a:cs typeface="+mn-cs"/>
                <a:sym typeface="Times" charset="0"/>
              </a:defRPr>
            </a:lvl7pPr>
            <a:lvl8pPr marL="3987800" indent="-571500" algn="l" rtl="0" fontAlgn="base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+mn-lt"/>
                <a:ea typeface="+mn-ea"/>
                <a:cs typeface="+mn-cs"/>
                <a:sym typeface="Times" charset="0"/>
              </a:defRPr>
            </a:lvl8pPr>
            <a:lvl9pPr marL="4445000" indent="-571500" algn="l" rtl="0" fontAlgn="base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+mn-lt"/>
                <a:ea typeface="+mn-ea"/>
                <a:cs typeface="+mn-cs"/>
                <a:sym typeface="Times" charset="0"/>
              </a:defRPr>
            </a:lvl9pPr>
          </a:lstStyle>
          <a:p>
            <a:pPr marL="36576" indent="0" algn="just">
              <a:buFont typeface="Times" charset="0"/>
              <a:buNone/>
            </a:pPr>
            <a:r>
              <a:rPr lang="lv-LV" u="sng" kern="0" dirty="0" smtClean="0"/>
              <a:t>Būves apseko būvspeciālists</a:t>
            </a:r>
            <a:r>
              <a:rPr lang="lv-LV" kern="0" dirty="0" smtClean="0"/>
              <a:t> atbilstoši būvspeciālistu kompetences novērtēšanas un patstāvīgās prakses uzraudzības normatīvajā aktā noteiktai attiecīgās sfēras būvspeciālista kompetencei vai būvkomersantu reģistrā reģistrēta juridiskā persona, kura nodarbina attiecīgu būvspeciālistu</a:t>
            </a:r>
          </a:p>
          <a:p>
            <a:pPr marL="36576" indent="0" algn="just">
              <a:buFont typeface="Times" charset="0"/>
              <a:buNone/>
            </a:pPr>
            <a:endParaRPr lang="lv-LV" kern="0" dirty="0" smtClean="0"/>
          </a:p>
          <a:p>
            <a:pPr marL="36576" indent="0" algn="just">
              <a:buFont typeface="Times" charset="0"/>
              <a:buNone/>
            </a:pPr>
            <a:endParaRPr lang="lv-LV" kern="0" dirty="0" smtClean="0"/>
          </a:p>
          <a:p>
            <a:pPr marL="36576" indent="0" algn="r">
              <a:buFont typeface="Times" charset="0"/>
              <a:buNone/>
            </a:pPr>
            <a:r>
              <a:rPr lang="lv-LV" sz="2000" kern="0" dirty="0" smtClean="0"/>
              <a:t>*LBN 405-15 "Būvju tehniskā apsekošana" 6. punkts</a:t>
            </a:r>
            <a:endParaRPr lang="lv-LV" sz="2000" kern="0" dirty="0"/>
          </a:p>
        </p:txBody>
      </p:sp>
    </p:spTree>
    <p:extLst>
      <p:ext uri="{BB962C8B-B14F-4D97-AF65-F5344CB8AC3E}">
        <p14:creationId xmlns:p14="http://schemas.microsoft.com/office/powerpoint/2010/main" val="2853748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081720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kumimoji="0" lang="lv-LV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Situācija</a:t>
            </a:r>
            <a:r>
              <a:rPr kumimoji="0" lang="lv-LV" sz="3600" b="0" i="0" u="none" strike="noStrike" kern="1200" cap="none" spc="0" normalizeH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 </a:t>
            </a:r>
            <a:r>
              <a:rPr kumimoji="0" lang="lv-LV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(2)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920" y="2500536"/>
            <a:ext cx="9564166" cy="5110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4504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3081720" y="0"/>
            <a:ext cx="9685376" cy="1348408"/>
          </a:xfrm>
        </p:spPr>
        <p:txBody>
          <a:bodyPr anchor="ctr"/>
          <a:lstStyle/>
          <a:p>
            <a:pPr algn="r" eaLnBrk="1" hangingPunct="1"/>
            <a:r>
              <a:rPr kumimoji="0" lang="lv-LV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Situācija</a:t>
            </a:r>
            <a:r>
              <a:rPr kumimoji="0" lang="lv-LV" sz="3600" b="0" i="0" u="none" strike="noStrike" kern="1200" cap="none" spc="0" normalizeH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 </a:t>
            </a:r>
            <a:r>
              <a:rPr kumimoji="0" lang="lv-LV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CCBF9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(3)</a:t>
            </a: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Slaida numura vietturis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1pPr>
            <a:lvl2pPr marL="742950" indent="-28575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2pPr>
            <a:lvl3pPr marL="11430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3pPr>
            <a:lvl4pPr marL="16002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4pPr>
            <a:lvl5pPr marL="2057400" indent="-228600" algn="l" eaLnBrk="0" hangingPunct="0">
              <a:spcBef>
                <a:spcPts val="2000"/>
              </a:spcBef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5pPr>
            <a:lvl6pPr marL="25146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6pPr>
            <a:lvl7pPr marL="29718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7pPr>
            <a:lvl8pPr marL="34290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8pPr>
            <a:lvl9pPr marL="3886200" indent="-22860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8C8D8C"/>
              </a:buClr>
              <a:buSzPct val="171000"/>
              <a:buFont typeface="Times" charset="0"/>
              <a:buChar char="•"/>
              <a:defRPr sz="4200">
                <a:solidFill>
                  <a:schemeClr val="tx1"/>
                </a:solidFill>
                <a:latin typeface="Times" charset="0"/>
                <a:ea typeface="ヒラギノ明朝 ProN W3" charset="0"/>
                <a:cs typeface="ヒラギノ明朝 ProN W3" charset="0"/>
                <a:sym typeface="Time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fld id="{E856746C-02F8-412A-8940-FFCAA6348F99}" type="slidenum">
              <a:rPr lang="en-US" altLang="lv-LV" sz="2400" smtClean="0">
                <a:solidFill>
                  <a:srgbClr val="FFFFFF"/>
                </a:solidFill>
                <a:latin typeface="Times New Roman" pitchFamily="18" charset="0"/>
                <a:ea typeface="ヒラギノ角ゴ ProN W3" charset="0"/>
                <a:cs typeface="Times New Roman" pitchFamily="18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lv-LV" sz="2400" smtClean="0">
              <a:solidFill>
                <a:srgbClr val="FFFFFF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graphicFrame>
        <p:nvGraphicFramePr>
          <p:cNvPr id="7" name="Diagram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324193"/>
              </p:ext>
            </p:extLst>
          </p:nvPr>
        </p:nvGraphicFramePr>
        <p:xfrm>
          <a:off x="2037904" y="1996480"/>
          <a:ext cx="10081120" cy="691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99698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ul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C8D8C"/>
      </a:accent1>
      <a:accent2>
        <a:srgbClr val="333399"/>
      </a:accent2>
      <a:accent3>
        <a:srgbClr val="FFFFFF"/>
      </a:accent3>
      <a:accent4>
        <a:srgbClr val="000000"/>
      </a:accent4>
      <a:accent5>
        <a:srgbClr val="C5C5C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s">
      <a:majorFont>
        <a:latin typeface="Times"/>
        <a:ea typeface="ヒラギノ明朝 ProN W6"/>
        <a:cs typeface="ヒラギノ明朝 ProN W6"/>
      </a:majorFont>
      <a:minorFont>
        <a:latin typeface="Times"/>
        <a:ea typeface="ヒラギノ明朝 ProN W3"/>
        <a:cs typeface="ヒラギノ明朝 ProN W3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ul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uls-Bulleti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C8D8C"/>
      </a:accent1>
      <a:accent2>
        <a:srgbClr val="333399"/>
      </a:accent2>
      <a:accent3>
        <a:srgbClr val="FFFFFF"/>
      </a:accent3>
      <a:accent4>
        <a:srgbClr val="000000"/>
      </a:accent4>
      <a:accent5>
        <a:srgbClr val="C5C5C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s-Bulleti">
      <a:majorFont>
        <a:latin typeface="Times"/>
        <a:ea typeface="ヒラギノ明朝 ProN W6"/>
        <a:cs typeface="ヒラギノ明朝 ProN W6"/>
      </a:majorFont>
      <a:minorFont>
        <a:latin typeface="Times"/>
        <a:ea typeface="ヒラギノ明朝 ProN W3"/>
        <a:cs typeface="ヒラギノ明朝 ProN W3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uls-Bullet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uls - centrā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C8D8C"/>
      </a:accent1>
      <a:accent2>
        <a:srgbClr val="333399"/>
      </a:accent2>
      <a:accent3>
        <a:srgbClr val="FFFFFF"/>
      </a:accent3>
      <a:accent4>
        <a:srgbClr val="000000"/>
      </a:accent4>
      <a:accent5>
        <a:srgbClr val="C5C5C5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s - centrā">
      <a:majorFont>
        <a:latin typeface="Times"/>
        <a:ea typeface="ヒラギノ明朝 ProN W6"/>
        <a:cs typeface="ヒラギノ明朝 ProN W6"/>
      </a:majorFont>
      <a:minorFont>
        <a:latin typeface="Gill Sans"/>
        <a:ea typeface="ヒラギノ角ゴ ProN W3"/>
        <a:cs typeface="ヒラギノ角ゴ ProN W3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uls - centrā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oto - horizontāl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C8D8C"/>
      </a:accent1>
      <a:accent2>
        <a:srgbClr val="333399"/>
      </a:accent2>
      <a:accent3>
        <a:srgbClr val="FFFFFF"/>
      </a:accent3>
      <a:accent4>
        <a:srgbClr val="000000"/>
      </a:accent4>
      <a:accent5>
        <a:srgbClr val="C5C5C5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horizontāls">
      <a:majorFont>
        <a:latin typeface="Times"/>
        <a:ea typeface="ヒラギノ明朝 ProN W3"/>
        <a:cs typeface="ヒラギノ明朝 ProN W3"/>
      </a:majorFont>
      <a:minorFont>
        <a:latin typeface="Gill Sans"/>
        <a:ea typeface="ヒラギノ角ゴ ProN W3"/>
        <a:cs typeface="ヒラギノ角ゴ ProN W3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Foto - horizontāl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Foto - 2 gab.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C8D8C"/>
      </a:accent1>
      <a:accent2>
        <a:srgbClr val="333399"/>
      </a:accent2>
      <a:accent3>
        <a:srgbClr val="FFFFFF"/>
      </a:accent3>
      <a:accent4>
        <a:srgbClr val="000000"/>
      </a:accent4>
      <a:accent5>
        <a:srgbClr val="C5C5C5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2 gab.">
      <a:majorFont>
        <a:latin typeface="Times"/>
        <a:ea typeface="ヒラギノ明朝 ProN W3"/>
        <a:cs typeface="ヒラギノ明朝 ProN W3"/>
      </a:majorFont>
      <a:minorFont>
        <a:latin typeface="Gill Sans"/>
        <a:ea typeface="ヒラギノ角ゴ ProN W3"/>
        <a:cs typeface="ヒラギノ角ゴ ProN W3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Foto - 2 gab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Foto - Titul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C8D8C"/>
      </a:accent1>
      <a:accent2>
        <a:srgbClr val="333399"/>
      </a:accent2>
      <a:accent3>
        <a:srgbClr val="FFFFFF"/>
      </a:accent3>
      <a:accent4>
        <a:srgbClr val="000000"/>
      </a:accent4>
      <a:accent5>
        <a:srgbClr val="C5C5C5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Tituls">
      <a:majorFont>
        <a:latin typeface="Times"/>
        <a:ea typeface="ヒラギノ明朝 ProN W6"/>
        <a:cs typeface="ヒラギノ明朝 ProN W6"/>
      </a:majorFont>
      <a:minorFont>
        <a:latin typeface="Gill Sans"/>
        <a:ea typeface="ヒラギノ角ゴ ProN W3"/>
        <a:cs typeface="ヒラギノ角ゴ ProN W3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Foto - Titul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Foto -liel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C8D8C"/>
      </a:accent1>
      <a:accent2>
        <a:srgbClr val="333399"/>
      </a:accent2>
      <a:accent3>
        <a:srgbClr val="FFFFFF"/>
      </a:accent3>
      <a:accent4>
        <a:srgbClr val="000000"/>
      </a:accent4>
      <a:accent5>
        <a:srgbClr val="C5C5C5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liel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Foto -liel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īr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C8D8C"/>
      </a:accent1>
      <a:accent2>
        <a:srgbClr val="333399"/>
      </a:accent2>
      <a:accent3>
        <a:srgbClr val="FFFFFF"/>
      </a:accent3>
      <a:accent4>
        <a:srgbClr val="000000"/>
      </a:accent4>
      <a:accent5>
        <a:srgbClr val="C5C5C5"/>
      </a:accent5>
      <a:accent6>
        <a:srgbClr val="2D2D8A"/>
      </a:accent6>
      <a:hlink>
        <a:srgbClr val="009999"/>
      </a:hlink>
      <a:folHlink>
        <a:srgbClr val="99CC00"/>
      </a:folHlink>
    </a:clrScheme>
    <a:fontScheme name="Tīra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ī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Balta">
  <a:themeElements>
    <a:clrScheme name="Bal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alta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al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Iestād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Iestād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Iestād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estād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Iestād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Iestād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Pages>0</Pages>
  <Words>621</Words>
  <Characters>0</Characters>
  <Application>Microsoft Office PowerPoint</Application>
  <PresentationFormat>Pielāgots</PresentationFormat>
  <Lines>0</Lines>
  <Paragraphs>72</Paragraphs>
  <Slides>13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9</vt:i4>
      </vt:variant>
      <vt:variant>
        <vt:lpstr>Slaidu virsraksti</vt:lpstr>
      </vt:variant>
      <vt:variant>
        <vt:i4>13</vt:i4>
      </vt:variant>
    </vt:vector>
  </HeadingPairs>
  <TitlesOfParts>
    <vt:vector size="22" baseType="lpstr">
      <vt:lpstr>Tituls</vt:lpstr>
      <vt:lpstr>Tituls-Bulleti</vt:lpstr>
      <vt:lpstr>Tituls - centrā</vt:lpstr>
      <vt:lpstr>Foto - horizontāls</vt:lpstr>
      <vt:lpstr>Foto - 2 gab.</vt:lpstr>
      <vt:lpstr>Foto - Tituls</vt:lpstr>
      <vt:lpstr>Foto -liels</vt:lpstr>
      <vt:lpstr>Tīra</vt:lpstr>
      <vt:lpstr>Balta</vt:lpstr>
      <vt:lpstr>Rīgas pilsētas būvvaldes  priekšlikums  par nepieciešamajiem grozījumiem  Noteikumos par būvinspektoriem</vt:lpstr>
      <vt:lpstr>Esošā kārtība (1)</vt:lpstr>
      <vt:lpstr>Esošā kārtība (2)</vt:lpstr>
      <vt:lpstr>Būvinspektora palīga amats (1)</vt:lpstr>
      <vt:lpstr>Būvinspektora palīga amats (2)</vt:lpstr>
      <vt:lpstr>Rīgas pilsētas būvvaldes  statistika</vt:lpstr>
      <vt:lpstr>Situācija (1)</vt:lpstr>
      <vt:lpstr>Situācija (2)</vt:lpstr>
      <vt:lpstr>Situācija (3)</vt:lpstr>
      <vt:lpstr>Rīgas pilsētas būvvaldes  priekšlikums</vt:lpstr>
      <vt:lpstr>Līdzīgs regulējums citās profesijās</vt:lpstr>
      <vt:lpstr>Rīgas pilsētas būvvaldes  vīzija</vt:lpstr>
      <vt:lpstr>Vai ir jautājumi?   Lūdzam atbalstīt priekšlikumu!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Slaids 1</dc:title>
  <dc:creator>Zoja Bruģe</dc:creator>
  <cp:lastModifiedBy>Zoja Bruģe</cp:lastModifiedBy>
  <cp:revision>15</cp:revision>
  <cp:lastPrinted>2018-08-22T11:21:04Z</cp:lastPrinted>
  <dcterms:modified xsi:type="dcterms:W3CDTF">2018-08-23T10:31:50Z</dcterms:modified>
</cp:coreProperties>
</file>