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notesMasterIdLst>
    <p:notesMasterId r:id="rId10"/>
  </p:notesMasterIdLst>
  <p:sldIdLst>
    <p:sldId id="282" r:id="rId2"/>
    <p:sldId id="283" r:id="rId3"/>
    <p:sldId id="284" r:id="rId4"/>
    <p:sldId id="256" r:id="rId5"/>
    <p:sldId id="279" r:id="rId6"/>
    <p:sldId id="280" r:id="rId7"/>
    <p:sldId id="281" r:id="rId8"/>
    <p:sldId id="272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95959"/>
    <a:srgbClr val="C00000"/>
    <a:srgbClr val="000000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Vidējs stils 2 - izcēlum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202B0CA-FC54-4496-8BCA-5EF66A818D29}" styleName="Tumšs stils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9D7B26C5-4107-4FEC-AEDC-1716B250A1EF}" styleName="Gaišs stils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2D5ABB26-0587-4C30-8999-92F81FD0307C}" styleName="Bez stila, bez režģ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Bez stila, režģa tabu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9012ECD-51FC-41F1-AA8D-1B2483CD663E}" styleName="Gaišs stils 2 - izcēlums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150" autoAdjust="0"/>
    <p:restoredTop sz="94660"/>
  </p:normalViewPr>
  <p:slideViewPr>
    <p:cSldViewPr snapToGrid="0">
      <p:cViewPr varScale="1">
        <p:scale>
          <a:sx n="72" d="100"/>
          <a:sy n="72" d="100"/>
        </p:scale>
        <p:origin x="528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alvenes vietturis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uma vietturis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99C2A5-2F50-4C44-8CE7-7AB72F73E901}" type="datetimeFigureOut">
              <a:rPr lang="lv-LV" smtClean="0"/>
              <a:t>26.07.2018</a:t>
            </a:fld>
            <a:endParaRPr lang="lv-LV"/>
          </a:p>
        </p:txBody>
      </p:sp>
      <p:sp>
        <p:nvSpPr>
          <p:cNvPr id="4" name="Slaida attēla vietturis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v-LV"/>
          </a:p>
        </p:txBody>
      </p:sp>
      <p:sp>
        <p:nvSpPr>
          <p:cNvPr id="5" name="Piezīmju vietturi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6" name="Kājenes vietturis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7" name="Slaida numura vietturis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F27825-2FDC-468E-B208-6EF37B2C0D52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7685263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Virsraksta slaid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82879" y="182879"/>
            <a:ext cx="8778240" cy="6492240"/>
          </a:xfrm>
          <a:prstGeom prst="rect">
            <a:avLst/>
          </a:prstGeom>
          <a:solidFill>
            <a:schemeClr val="bg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2485" y="882376"/>
            <a:ext cx="747522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5400" b="1" cap="all" baseline="0">
                <a:ln w="15875">
                  <a:solidFill>
                    <a:schemeClr val="bg1"/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defRPr>
            </a:lvl1pPr>
          </a:lstStyle>
          <a:p>
            <a:r>
              <a:rPr lang="lv-LV" dirty="0"/>
              <a:t>Rediģēt šablona virsraksta stilu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82148" y="3869635"/>
            <a:ext cx="6575895" cy="1388165"/>
          </a:xfrm>
        </p:spPr>
        <p:txBody>
          <a:bodyPr>
            <a:normAutofit/>
          </a:bodyPr>
          <a:lstStyle>
            <a:lvl1pPr marL="0" indent="0" algn="ctr">
              <a:spcBef>
                <a:spcPts val="1000"/>
              </a:spcBef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 algn="ctr">
              <a:buNone/>
              <a:defRPr sz="18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lv-LV" dirty="0"/>
              <a:t>Rediģēt šablona apakšvirsraksta stilu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96DFF08F-DC6B-4601-B491-B0F83F6DD2DA}" type="datetimeFigureOut">
              <a:rPr lang="en-US" smtClean="0"/>
              <a:pPr/>
              <a:t>7/26/2018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483995" y="3733800"/>
            <a:ext cx="61722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870702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Virsraksts un vertikāls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7/26/2018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73794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āls virsraksts un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762000"/>
            <a:ext cx="1743075" cy="5410200"/>
          </a:xfrm>
        </p:spPr>
        <p:txBody>
          <a:bodyPr vert="eaVert"/>
          <a:lstStyle/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57250" y="762000"/>
            <a:ext cx="5572125" cy="5410200"/>
          </a:xfrm>
        </p:spPr>
        <p:txBody>
          <a:bodyPr vert="eaVert"/>
          <a:lstStyle/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7/26/2018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00428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Virsraksts un sat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1000"/>
              </a:spcBef>
              <a:defRPr/>
            </a:lvl1pPr>
          </a:lstStyle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7/26/2018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16806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adaļas galve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9818" y="1173575"/>
            <a:ext cx="7475220" cy="292608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defRPr lang="en-US" sz="5400" b="1" cap="all" baseline="0" dirty="0">
                <a:ln w="15875">
                  <a:solidFill>
                    <a:schemeClr val="bg1"/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defRPr>
            </a:lvl1pPr>
          </a:lstStyle>
          <a:p>
            <a:pPr lvl="0" algn="ctr">
              <a:lnSpc>
                <a:spcPct val="85000"/>
              </a:lnSpc>
            </a:pPr>
            <a:r>
              <a:rPr lang="lv-LV" dirty="0"/>
              <a:t>Rediģēt šablona virsraksta stilu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2446" y="4154520"/>
            <a:ext cx="6576822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v-LV"/>
              <a:t>Rediģēt šablona teksta stilus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7/26/2018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1485900" y="4020408"/>
            <a:ext cx="61722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051098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ivi satur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57250" y="2057399"/>
            <a:ext cx="3566160" cy="402336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lv-LV" dirty="0"/>
              <a:t>Rediģēt šablona teksta stilus</a:t>
            </a:r>
          </a:p>
          <a:p>
            <a:pPr lvl="1"/>
            <a:r>
              <a:rPr lang="lv-LV" dirty="0"/>
              <a:t>Otrais līmenis</a:t>
            </a:r>
          </a:p>
          <a:p>
            <a:pPr lvl="2"/>
            <a:r>
              <a:rPr lang="lv-LV" dirty="0"/>
              <a:t>Trešais līmenis</a:t>
            </a:r>
          </a:p>
          <a:p>
            <a:pPr lvl="3"/>
            <a:r>
              <a:rPr lang="lv-LV" dirty="0"/>
              <a:t>Ceturtais līmenis</a:t>
            </a:r>
          </a:p>
          <a:p>
            <a:pPr lvl="4"/>
            <a:r>
              <a:rPr lang="lv-LV" dirty="0"/>
              <a:t>Piektais līmenis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709" y="2057400"/>
            <a:ext cx="3566160" cy="402336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lv-LV" dirty="0"/>
              <a:t>Rediģēt šablona teksta stilus</a:t>
            </a:r>
          </a:p>
          <a:p>
            <a:pPr lvl="1"/>
            <a:r>
              <a:rPr lang="lv-LV" dirty="0"/>
              <a:t>Otrais līmenis</a:t>
            </a:r>
          </a:p>
          <a:p>
            <a:pPr lvl="2"/>
            <a:r>
              <a:rPr lang="lv-LV" dirty="0"/>
              <a:t>Trešais līmenis</a:t>
            </a:r>
          </a:p>
          <a:p>
            <a:pPr lvl="3"/>
            <a:r>
              <a:rPr lang="lv-LV" dirty="0"/>
              <a:t>Ceturtais līmenis</a:t>
            </a:r>
          </a:p>
          <a:p>
            <a:pPr lvl="4"/>
            <a:r>
              <a:rPr lang="lv-LV" dirty="0"/>
              <a:t>Piektais līmenis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7/26/2018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98141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līdzināj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7250" y="2001511"/>
            <a:ext cx="3566160" cy="777240"/>
          </a:xfrm>
        </p:spPr>
        <p:txBody>
          <a:bodyPr anchor="ctr">
            <a:normAutofit/>
          </a:bodyPr>
          <a:lstStyle>
            <a:lvl1pPr marL="0" indent="0" algn="l">
              <a:spcBef>
                <a:spcPts val="0"/>
              </a:spcBef>
              <a:buNone/>
              <a:defRPr sz="20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lv-LV" dirty="0"/>
              <a:t>Rediģēt šablona teksta stilus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0973" y="2719322"/>
            <a:ext cx="3566160" cy="338328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lv-LV" dirty="0"/>
              <a:t>Rediģēt šablona teksta stilus</a:t>
            </a:r>
          </a:p>
          <a:p>
            <a:pPr lvl="1"/>
            <a:r>
              <a:rPr lang="lv-LV" dirty="0"/>
              <a:t>Otrais līmenis</a:t>
            </a:r>
          </a:p>
          <a:p>
            <a:pPr lvl="2"/>
            <a:r>
              <a:rPr lang="lv-LV" dirty="0"/>
              <a:t>Trešais līmenis</a:t>
            </a:r>
          </a:p>
          <a:p>
            <a:pPr lvl="3"/>
            <a:r>
              <a:rPr lang="lv-LV" dirty="0"/>
              <a:t>Ceturtais līmenis</a:t>
            </a:r>
          </a:p>
          <a:p>
            <a:pPr lvl="4"/>
            <a:r>
              <a:rPr lang="lv-LV" dirty="0"/>
              <a:t>Piektais līmenis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1880" y="1999032"/>
            <a:ext cx="3566160" cy="777240"/>
          </a:xfrm>
        </p:spPr>
        <p:txBody>
          <a:bodyPr anchor="ctr">
            <a:normAutofit/>
          </a:bodyPr>
          <a:lstStyle>
            <a:lvl1pPr marL="0" indent="0" algn="l">
              <a:spcBef>
                <a:spcPts val="0"/>
              </a:spcBef>
              <a:buNone/>
              <a:defRPr sz="20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lv-LV" dirty="0"/>
              <a:t>Rediģēt šablona teksta stilus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1880" y="2719322"/>
            <a:ext cx="3566160" cy="338328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lv-LV" dirty="0"/>
              <a:t>Rediģēt šablona teksta stilus</a:t>
            </a:r>
          </a:p>
          <a:p>
            <a:pPr lvl="1"/>
            <a:r>
              <a:rPr lang="lv-LV" dirty="0"/>
              <a:t>Otrais līmenis</a:t>
            </a:r>
          </a:p>
          <a:p>
            <a:pPr lvl="2"/>
            <a:r>
              <a:rPr lang="lv-LV" dirty="0"/>
              <a:t>Trešais līmenis</a:t>
            </a:r>
          </a:p>
          <a:p>
            <a:pPr lvl="3"/>
            <a:r>
              <a:rPr lang="lv-LV" dirty="0"/>
              <a:t>Ceturtais līmenis</a:t>
            </a:r>
          </a:p>
          <a:p>
            <a:pPr lvl="4"/>
            <a:r>
              <a:rPr lang="lv-LV" dirty="0"/>
              <a:t>Piektais līmenis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7/26/2018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44580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ai virsra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7/26/2018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22948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k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7/26/2018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59505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tur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250" y="1097280"/>
            <a:ext cx="283464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3000" b="0"/>
            </a:lvl1pPr>
          </a:lstStyle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29314" y="1097280"/>
            <a:ext cx="4149638" cy="466344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2834640"/>
            <a:ext cx="2834640" cy="292608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275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lv-LV" dirty="0"/>
              <a:t>Rediģēt šablona teksta stilus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7/26/2018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96362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ttēl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250" y="1097280"/>
            <a:ext cx="283464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3000" b="0"/>
            </a:lvl1pPr>
          </a:lstStyle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19107" y="1069847"/>
            <a:ext cx="4257703" cy="4645153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1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lv-LV"/>
              <a:t>Noklikšķiniet uz ikonas, lai pievienotu attēlu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2834640"/>
            <a:ext cx="283464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275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lv-LV"/>
              <a:t>Rediģēt šablona teksta stilus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7/26/2018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30843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82880" y="182880"/>
            <a:ext cx="8778240" cy="6492240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57250" y="609600"/>
            <a:ext cx="740664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lv-LV" dirty="0"/>
              <a:t>Rediģēt šablona virsraksta stilu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7251" y="2057400"/>
            <a:ext cx="7404653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lv-LV" dirty="0"/>
              <a:t>Rediģēt šablona teksta stilus</a:t>
            </a:r>
          </a:p>
          <a:p>
            <a:pPr lvl="1"/>
            <a:r>
              <a:rPr lang="lv-LV" dirty="0"/>
              <a:t>Otrais līmenis</a:t>
            </a:r>
          </a:p>
          <a:p>
            <a:pPr lvl="2"/>
            <a:r>
              <a:rPr lang="lv-LV" dirty="0"/>
              <a:t>Trešais līmenis</a:t>
            </a:r>
          </a:p>
          <a:p>
            <a:pPr lvl="3"/>
            <a:r>
              <a:rPr lang="lv-LV" dirty="0"/>
              <a:t>Ceturtais līmenis</a:t>
            </a:r>
          </a:p>
          <a:p>
            <a:pPr lvl="4"/>
            <a:r>
              <a:rPr lang="lv-LV" dirty="0"/>
              <a:t>Piektais līmenis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7247" y="6223829"/>
            <a:ext cx="174680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lumMod val="75000"/>
                    <a:lumOff val="25000"/>
                  </a:schemeClr>
                </a:solidFill>
                <a:latin typeface="Sans Serif"/>
              </a:defRPr>
            </a:lvl1pPr>
          </a:lstStyle>
          <a:p>
            <a:fld id="{96DFF08F-DC6B-4601-B491-B0F83F6DD2DA}" type="datetimeFigureOut">
              <a:rPr lang="en-US" smtClean="0"/>
              <a:pPr/>
              <a:t>7/26/2018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961861" y="6223829"/>
            <a:ext cx="353833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lang="en-US" sz="1050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Sans Serif"/>
                <a:ea typeface="+mn-ea"/>
                <a:cs typeface="+mn-cs"/>
              </a:defRPr>
            </a:lvl1pPr>
          </a:lstStyle>
          <a:p>
            <a:endParaRPr lang="lv-LV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7148" y="6223829"/>
            <a:ext cx="127966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lang="en-US" sz="1050" smtClean="0">
                <a:solidFill>
                  <a:schemeClr val="tx1">
                    <a:lumMod val="75000"/>
                    <a:lumOff val="25000"/>
                  </a:schemeClr>
                </a:solidFill>
                <a:latin typeface="Sans Serif"/>
              </a:defRPr>
            </a:lvl1pPr>
          </a:lstStyle>
          <a:p>
            <a:fld id="{4FAB73BC-B049-4115-A692-8D63A059BFB8}" type="slidenum">
              <a:rPr lang="lv-LV" smtClean="0"/>
              <a:pPr/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12789476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rgbClr val="C00000"/>
          </a:solidFill>
          <a:latin typeface="Sans Serif"/>
          <a:ea typeface="+mj-ea"/>
          <a:cs typeface="+mj-cs"/>
        </a:defRPr>
      </a:lvl1pPr>
    </p:titleStyle>
    <p:bodyStyle>
      <a:lvl1pPr marL="171450" indent="-137160" algn="l" defTabSz="685800" rtl="0" eaLnBrk="1" latinLnBrk="0" hangingPunct="1">
        <a:lnSpc>
          <a:spcPct val="90000"/>
        </a:lnSpc>
        <a:spcBef>
          <a:spcPts val="600"/>
        </a:spcBef>
        <a:spcAft>
          <a:spcPts val="600"/>
        </a:spcAft>
        <a:buClr>
          <a:schemeClr val="accent1"/>
        </a:buClr>
        <a:buSzPct val="80000"/>
        <a:buFont typeface="Corbel" pitchFamily="34" charset="0"/>
        <a:buChar char="•"/>
        <a:defRPr sz="3200" kern="1200">
          <a:solidFill>
            <a:schemeClr val="tx1">
              <a:lumMod val="75000"/>
              <a:lumOff val="25000"/>
            </a:schemeClr>
          </a:solidFill>
          <a:latin typeface="Sans Serif"/>
          <a:ea typeface="+mn-ea"/>
          <a:cs typeface="+mn-cs"/>
        </a:defRPr>
      </a:lvl1pPr>
      <a:lvl2pPr marL="342900" indent="-137160" algn="l" defTabSz="685800" rtl="0" eaLnBrk="1" latinLnBrk="0" hangingPunct="1">
        <a:lnSpc>
          <a:spcPct val="90000"/>
        </a:lnSpc>
        <a:spcBef>
          <a:spcPts val="600"/>
        </a:spcBef>
        <a:spcAft>
          <a:spcPts val="600"/>
        </a:spcAft>
        <a:buClr>
          <a:schemeClr val="accent1"/>
        </a:buClr>
        <a:buSzPct val="80000"/>
        <a:buFont typeface="Corbel" pitchFamily="34" charset="0"/>
        <a:buChar char="•"/>
        <a:defRPr sz="2800" kern="1200">
          <a:solidFill>
            <a:schemeClr val="tx1">
              <a:lumMod val="75000"/>
              <a:lumOff val="25000"/>
            </a:schemeClr>
          </a:solidFill>
          <a:latin typeface="Sans Serif"/>
          <a:ea typeface="+mn-ea"/>
          <a:cs typeface="+mn-cs"/>
        </a:defRPr>
      </a:lvl2pPr>
      <a:lvl3pPr marL="548640" indent="-137160" algn="l" defTabSz="685800" rtl="0" eaLnBrk="1" latinLnBrk="0" hangingPunct="1">
        <a:lnSpc>
          <a:spcPct val="90000"/>
        </a:lnSpc>
        <a:spcBef>
          <a:spcPts val="600"/>
        </a:spcBef>
        <a:spcAft>
          <a:spcPts val="600"/>
        </a:spcAft>
        <a:buClr>
          <a:schemeClr val="accent1"/>
        </a:buClr>
        <a:buSzPct val="80000"/>
        <a:buFont typeface="Corbel" pitchFamily="34" charset="0"/>
        <a:buChar char="•"/>
        <a:defRPr sz="2400" kern="1200">
          <a:solidFill>
            <a:schemeClr val="tx1">
              <a:lumMod val="75000"/>
              <a:lumOff val="25000"/>
            </a:schemeClr>
          </a:solidFill>
          <a:latin typeface="Sans Serif"/>
          <a:ea typeface="+mn-ea"/>
          <a:cs typeface="+mn-cs"/>
        </a:defRPr>
      </a:lvl3pPr>
      <a:lvl4pPr marL="754380" indent="-137160" algn="l" defTabSz="685800" rtl="0" eaLnBrk="1" latinLnBrk="0" hangingPunct="1">
        <a:lnSpc>
          <a:spcPct val="90000"/>
        </a:lnSpc>
        <a:spcBef>
          <a:spcPts val="600"/>
        </a:spcBef>
        <a:spcAft>
          <a:spcPts val="6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tx1">
              <a:lumMod val="75000"/>
              <a:lumOff val="25000"/>
            </a:schemeClr>
          </a:solidFill>
          <a:latin typeface="Sans Serif"/>
          <a:ea typeface="+mn-ea"/>
          <a:cs typeface="+mn-cs"/>
        </a:defRPr>
      </a:lvl4pPr>
      <a:lvl5pPr marL="920120" indent="-137160" algn="l" defTabSz="685800" rtl="0" eaLnBrk="1" latinLnBrk="0" hangingPunct="1">
        <a:lnSpc>
          <a:spcPct val="90000"/>
        </a:lnSpc>
        <a:spcBef>
          <a:spcPts val="600"/>
        </a:spcBef>
        <a:spcAft>
          <a:spcPts val="6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tx1">
              <a:lumMod val="75000"/>
              <a:lumOff val="25000"/>
            </a:schemeClr>
          </a:solidFill>
          <a:latin typeface="Sans Serif"/>
          <a:ea typeface="+mn-ea"/>
          <a:cs typeface="+mn-cs"/>
        </a:defRPr>
      </a:lvl5pPr>
      <a:lvl6pPr marL="11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3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15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17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ctrTitle"/>
          </p:nvPr>
        </p:nvSpPr>
        <p:spPr>
          <a:xfrm>
            <a:off x="830549" y="758029"/>
            <a:ext cx="7475220" cy="2926080"/>
          </a:xfrm>
        </p:spPr>
        <p:txBody>
          <a:bodyPr>
            <a:noAutofit/>
          </a:bodyPr>
          <a:lstStyle/>
          <a:p>
            <a:pPr defTabSz="457200">
              <a:lnSpc>
                <a:spcPct val="100000"/>
              </a:lnSpc>
              <a:spcBef>
                <a:spcPts val="0"/>
              </a:spcBef>
            </a:pPr>
            <a:br>
              <a:rPr lang="lv-LV" sz="48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Sans Serif"/>
              </a:rPr>
            </a:br>
            <a:r>
              <a:rPr lang="lv-LV" sz="4800" dirty="0"/>
              <a:t>Būvniecības</a:t>
            </a:r>
            <a:br>
              <a:rPr lang="lv-LV" sz="4800" dirty="0"/>
            </a:br>
            <a:r>
              <a:rPr lang="lv-LV" sz="4800" dirty="0"/>
              <a:t>Nozares </a:t>
            </a:r>
            <a:r>
              <a:rPr lang="lv-LV" sz="48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Sans Serif"/>
              </a:rPr>
              <a:t>ekspertu padome</a:t>
            </a:r>
            <a:br>
              <a:rPr lang="lv-LV" sz="48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Sans Serif"/>
              </a:rPr>
            </a:br>
            <a:endParaRPr lang="lv-LV" sz="4800" dirty="0">
              <a:solidFill>
                <a:schemeClr val="tx1">
                  <a:lumMod val="75000"/>
                  <a:lumOff val="25000"/>
                </a:schemeClr>
              </a:solidFill>
              <a:effectLst/>
              <a:latin typeface="Sans Serif"/>
            </a:endParaRPr>
          </a:p>
        </p:txBody>
      </p:sp>
      <p:sp>
        <p:nvSpPr>
          <p:cNvPr id="3" name="Apakšvirsraksts 2"/>
          <p:cNvSpPr>
            <a:spLocks noGrp="1"/>
          </p:cNvSpPr>
          <p:nvPr>
            <p:ph type="subTitle" idx="1"/>
          </p:nvPr>
        </p:nvSpPr>
        <p:spPr>
          <a:xfrm>
            <a:off x="1325995" y="3879714"/>
            <a:ext cx="6575895" cy="1388165"/>
          </a:xfrm>
        </p:spPr>
        <p:txBody>
          <a:bodyPr>
            <a:normAutofit/>
          </a:bodyPr>
          <a:lstStyle/>
          <a:p>
            <a:r>
              <a:rPr lang="lv-LV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Sans Serif"/>
              </a:rPr>
              <a:t>2018.gada 29.augustā plkst.13.00.</a:t>
            </a:r>
          </a:p>
          <a:p>
            <a:r>
              <a:rPr lang="lv-LV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Sans Serif"/>
              </a:rPr>
              <a:t>Ogres tehnikumā</a:t>
            </a:r>
          </a:p>
          <a:p>
            <a:endParaRPr lang="lv-LV" sz="1400" b="1" dirty="0">
              <a:solidFill>
                <a:schemeClr val="tx1">
                  <a:lumMod val="75000"/>
                  <a:lumOff val="25000"/>
                </a:schemeClr>
              </a:solidFill>
              <a:latin typeface="Sans Serif"/>
            </a:endParaRPr>
          </a:p>
        </p:txBody>
      </p:sp>
    </p:spTree>
    <p:extLst>
      <p:ext uri="{BB962C8B-B14F-4D97-AF65-F5344CB8AC3E}">
        <p14:creationId xmlns:p14="http://schemas.microsoft.com/office/powerpoint/2010/main" val="2111093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ctrTitle"/>
          </p:nvPr>
        </p:nvSpPr>
        <p:spPr>
          <a:xfrm>
            <a:off x="830549" y="758030"/>
            <a:ext cx="7475220" cy="875562"/>
          </a:xfrm>
        </p:spPr>
        <p:txBody>
          <a:bodyPr>
            <a:noAutofit/>
          </a:bodyPr>
          <a:lstStyle/>
          <a:p>
            <a:pPr defTabSz="457200">
              <a:lnSpc>
                <a:spcPct val="100000"/>
              </a:lnSpc>
              <a:spcBef>
                <a:spcPts val="0"/>
              </a:spcBef>
            </a:pPr>
            <a:r>
              <a:rPr lang="lv-LV" sz="2400" dirty="0"/>
              <a:t>Būvniecības</a:t>
            </a:r>
            <a:br>
              <a:rPr lang="lv-LV" sz="2400" dirty="0"/>
            </a:br>
            <a:r>
              <a:rPr lang="lv-LV" sz="2400" dirty="0"/>
              <a:t>Nozares </a:t>
            </a:r>
            <a:r>
              <a:rPr lang="lv-LV" sz="24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ekspertu padome</a:t>
            </a:r>
          </a:p>
        </p:txBody>
      </p:sp>
      <p:sp>
        <p:nvSpPr>
          <p:cNvPr id="3" name="Apakšvirsraksts 2"/>
          <p:cNvSpPr>
            <a:spLocks noGrp="1"/>
          </p:cNvSpPr>
          <p:nvPr>
            <p:ph type="subTitle" idx="1"/>
          </p:nvPr>
        </p:nvSpPr>
        <p:spPr>
          <a:xfrm>
            <a:off x="1254076" y="6314691"/>
            <a:ext cx="6575895" cy="332690"/>
          </a:xfrm>
        </p:spPr>
        <p:txBody>
          <a:bodyPr>
            <a:normAutofit fontScale="85000" lnSpcReduction="20000"/>
          </a:bodyPr>
          <a:lstStyle/>
          <a:p>
            <a:r>
              <a:rPr lang="lv-LV" dirty="0">
                <a:solidFill>
                  <a:schemeClr val="tx1">
                    <a:lumMod val="75000"/>
                    <a:lumOff val="25000"/>
                  </a:schemeClr>
                </a:solidFill>
                <a:latin typeface="Sans Serif"/>
              </a:rPr>
              <a:t>2018.gada 29.augustā Ogres tehnikumā</a:t>
            </a:r>
          </a:p>
          <a:p>
            <a:endParaRPr lang="lv-LV" sz="1400" b="1" dirty="0">
              <a:solidFill>
                <a:schemeClr val="tx1">
                  <a:lumMod val="75000"/>
                  <a:lumOff val="25000"/>
                </a:schemeClr>
              </a:solidFill>
              <a:latin typeface="Sans Serif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215814" y="3770614"/>
            <a:ext cx="3174712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2400" dirty="0"/>
              <a:t>Roberts Vecums-Veco,</a:t>
            </a:r>
          </a:p>
          <a:p>
            <a:r>
              <a:rPr lang="lv-LV" sz="2400" dirty="0"/>
              <a:t>Armands Liede,</a:t>
            </a:r>
          </a:p>
          <a:p>
            <a:r>
              <a:rPr lang="lv-LV" sz="2400" dirty="0"/>
              <a:t>Elīna </a:t>
            </a:r>
            <a:r>
              <a:rPr lang="lv-LV" sz="2400" dirty="0" err="1"/>
              <a:t>Rožulapa</a:t>
            </a:r>
            <a:r>
              <a:rPr lang="lv-LV" sz="2400" dirty="0"/>
              <a:t>,</a:t>
            </a:r>
          </a:p>
          <a:p>
            <a:r>
              <a:rPr lang="lv-LV" sz="2400" dirty="0"/>
              <a:t>Ināra </a:t>
            </a:r>
            <a:r>
              <a:rPr lang="lv-LV" sz="2400" dirty="0" err="1"/>
              <a:t>Laube</a:t>
            </a:r>
            <a:r>
              <a:rPr lang="lv-LV" sz="2400" dirty="0"/>
              <a:t>,</a:t>
            </a:r>
          </a:p>
          <a:p>
            <a:r>
              <a:rPr lang="lv-LV" sz="2400" dirty="0"/>
              <a:t>Kaspars Bondars,</a:t>
            </a:r>
          </a:p>
          <a:p>
            <a:r>
              <a:rPr lang="lv-LV" sz="2400" dirty="0"/>
              <a:t>Mārtiņš Vilnītis</a:t>
            </a:r>
          </a:p>
          <a:p>
            <a:endParaRPr lang="lv-LV" dirty="0"/>
          </a:p>
        </p:txBody>
      </p:sp>
      <p:sp>
        <p:nvSpPr>
          <p:cNvPr id="6" name="TextBox 5"/>
          <p:cNvSpPr txBox="1"/>
          <p:nvPr/>
        </p:nvSpPr>
        <p:spPr>
          <a:xfrm>
            <a:off x="1936039" y="2164251"/>
            <a:ext cx="5734262" cy="461665"/>
          </a:xfrm>
          <a:prstGeom prst="rect">
            <a:avLst/>
          </a:prstGeom>
          <a:noFill/>
          <a:ln w="3175">
            <a:solidFill>
              <a:schemeClr val="tx1"/>
            </a:solidFill>
          </a:ln>
          <a:effectLst>
            <a:outerShdw blurRad="50800" dist="50800" dir="5400000" algn="ctr" rotWithShape="0">
              <a:schemeClr val="bg1"/>
            </a:outerShdw>
          </a:effectLst>
        </p:spPr>
        <p:txBody>
          <a:bodyPr wrap="none" rtlCol="0">
            <a:spAutoFit/>
          </a:bodyPr>
          <a:lstStyle/>
          <a:p>
            <a:pPr algn="ctr"/>
            <a:r>
              <a:rPr lang="lv-LV" sz="2400" dirty="0"/>
              <a:t>Būvniecības padomes izglītības darba grupa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875926" y="2928402"/>
            <a:ext cx="58544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lv-LV" sz="2400" dirty="0"/>
              <a:t>Būvniecības nozares ekspertu padome (NEP)</a:t>
            </a:r>
          </a:p>
        </p:txBody>
      </p:sp>
    </p:spTree>
    <p:extLst>
      <p:ext uri="{BB962C8B-B14F-4D97-AF65-F5344CB8AC3E}">
        <p14:creationId xmlns:p14="http://schemas.microsoft.com/office/powerpoint/2010/main" val="27359995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 animBg="1"/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ctrTitle"/>
          </p:nvPr>
        </p:nvSpPr>
        <p:spPr>
          <a:xfrm>
            <a:off x="830549" y="758030"/>
            <a:ext cx="7475220" cy="875562"/>
          </a:xfrm>
        </p:spPr>
        <p:txBody>
          <a:bodyPr>
            <a:noAutofit/>
          </a:bodyPr>
          <a:lstStyle/>
          <a:p>
            <a:pPr defTabSz="457200">
              <a:lnSpc>
                <a:spcPct val="100000"/>
              </a:lnSpc>
              <a:spcBef>
                <a:spcPts val="0"/>
              </a:spcBef>
            </a:pPr>
            <a:r>
              <a:rPr lang="lv-LV" sz="2400" dirty="0"/>
              <a:t>Būvniecības</a:t>
            </a:r>
            <a:br>
              <a:rPr lang="lv-LV" sz="2400" dirty="0"/>
            </a:br>
            <a:r>
              <a:rPr lang="lv-LV" sz="2400" dirty="0"/>
              <a:t>Nozares </a:t>
            </a:r>
            <a:r>
              <a:rPr lang="lv-LV" sz="24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ekspertu padome</a:t>
            </a:r>
          </a:p>
        </p:txBody>
      </p:sp>
      <p:sp>
        <p:nvSpPr>
          <p:cNvPr id="3" name="Apakšvirsraksts 2"/>
          <p:cNvSpPr>
            <a:spLocks noGrp="1"/>
          </p:cNvSpPr>
          <p:nvPr>
            <p:ph type="subTitle" idx="1"/>
          </p:nvPr>
        </p:nvSpPr>
        <p:spPr>
          <a:xfrm>
            <a:off x="1274624" y="4229036"/>
            <a:ext cx="6575895" cy="2161490"/>
          </a:xfrm>
        </p:spPr>
        <p:txBody>
          <a:bodyPr wrap="square" lIns="0" tIns="0" rIns="0" bIns="0">
            <a:noAutofit/>
          </a:bodyPr>
          <a:lstStyle/>
          <a:p>
            <a:r>
              <a:rPr lang="lv-LV" dirty="0">
                <a:solidFill>
                  <a:schemeClr val="tx1">
                    <a:lumMod val="75000"/>
                    <a:lumOff val="25000"/>
                  </a:schemeClr>
                </a:solidFill>
                <a:latin typeface="Sans Serif"/>
              </a:rPr>
              <a:t>Nākošā NEP sēde </a:t>
            </a:r>
          </a:p>
          <a:p>
            <a:r>
              <a:rPr lang="lv-LV" dirty="0">
                <a:solidFill>
                  <a:schemeClr val="tx1">
                    <a:lumMod val="75000"/>
                    <a:lumOff val="25000"/>
                  </a:schemeClr>
                </a:solidFill>
                <a:latin typeface="Sans Serif"/>
              </a:rPr>
              <a:t>2018.gada 29.augustā Ogres tehnikumā</a:t>
            </a:r>
          </a:p>
          <a:p>
            <a:endParaRPr lang="lv-LV" dirty="0"/>
          </a:p>
          <a:p>
            <a:r>
              <a:rPr lang="lv-LV" dirty="0">
                <a:solidFill>
                  <a:schemeClr val="tx1">
                    <a:lumMod val="75000"/>
                    <a:lumOff val="25000"/>
                  </a:schemeClr>
                </a:solidFill>
                <a:latin typeface="Sans Serif"/>
              </a:rPr>
              <a:t>NEP Vadītājs Normunds </a:t>
            </a:r>
            <a:r>
              <a:rPr lang="lv-LV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Sans Serif"/>
              </a:rPr>
              <a:t>Grinbergs</a:t>
            </a:r>
            <a:endParaRPr lang="lv-LV" dirty="0">
              <a:solidFill>
                <a:schemeClr val="tx1">
                  <a:lumMod val="75000"/>
                  <a:lumOff val="25000"/>
                </a:schemeClr>
              </a:solidFill>
              <a:latin typeface="Sans Serif"/>
            </a:endParaRPr>
          </a:p>
          <a:p>
            <a:r>
              <a:rPr lang="lv-LV" dirty="0"/>
              <a:t>Tālr. 29219259; </a:t>
            </a:r>
            <a:r>
              <a:rPr lang="lv-LV" dirty="0" err="1"/>
              <a:t>lbabirojs@gmail.com</a:t>
            </a:r>
            <a:endParaRPr lang="lv-LV" dirty="0">
              <a:solidFill>
                <a:schemeClr val="tx1">
                  <a:lumMod val="75000"/>
                  <a:lumOff val="25000"/>
                </a:schemeClr>
              </a:solidFill>
              <a:latin typeface="Sans Serif"/>
            </a:endParaRPr>
          </a:p>
          <a:p>
            <a:endParaRPr lang="lv-LV" dirty="0">
              <a:solidFill>
                <a:schemeClr val="tx1">
                  <a:lumMod val="75000"/>
                  <a:lumOff val="25000"/>
                </a:schemeClr>
              </a:solidFill>
              <a:latin typeface="Sans Serif"/>
            </a:endParaRPr>
          </a:p>
          <a:p>
            <a:endParaRPr lang="lv-LV" dirty="0">
              <a:solidFill>
                <a:schemeClr val="tx1">
                  <a:lumMod val="75000"/>
                  <a:lumOff val="25000"/>
                </a:schemeClr>
              </a:solidFill>
              <a:latin typeface="Sans Serif"/>
            </a:endParaRPr>
          </a:p>
          <a:p>
            <a:endParaRPr lang="lv-LV" sz="1400" b="1" dirty="0">
              <a:solidFill>
                <a:schemeClr val="tx1">
                  <a:lumMod val="75000"/>
                  <a:lumOff val="25000"/>
                </a:schemeClr>
              </a:solidFill>
              <a:latin typeface="Sans Serif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004143" y="2291407"/>
            <a:ext cx="478368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lv-LV" sz="2400" dirty="0"/>
              <a:t>Visi jautājumi, kas skar izglītību</a:t>
            </a:r>
          </a:p>
          <a:p>
            <a:pPr algn="ctr"/>
            <a:r>
              <a:rPr lang="lv-LV" sz="2400" dirty="0"/>
              <a:t>  Būvniecības nozarē, tiks risināti </a:t>
            </a:r>
          </a:p>
          <a:p>
            <a:pPr algn="ctr"/>
            <a:r>
              <a:rPr lang="lv-LV" sz="2400" dirty="0"/>
              <a:t>BŪVNIECĪBAS EKSPERTU PADOMĒ</a:t>
            </a:r>
          </a:p>
        </p:txBody>
      </p:sp>
    </p:spTree>
    <p:extLst>
      <p:ext uri="{BB962C8B-B14F-4D97-AF65-F5344CB8AC3E}">
        <p14:creationId xmlns:p14="http://schemas.microsoft.com/office/powerpoint/2010/main" val="29883551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ctrTitle"/>
          </p:nvPr>
        </p:nvSpPr>
        <p:spPr>
          <a:xfrm>
            <a:off x="830549" y="758029"/>
            <a:ext cx="7475220" cy="2926080"/>
          </a:xfrm>
        </p:spPr>
        <p:txBody>
          <a:bodyPr>
            <a:noAutofit/>
          </a:bodyPr>
          <a:lstStyle/>
          <a:p>
            <a:pPr lvl="0" defTabSz="457200">
              <a:lnSpc>
                <a:spcPct val="100000"/>
              </a:lnSpc>
              <a:spcBef>
                <a:spcPts val="0"/>
              </a:spcBef>
            </a:pPr>
            <a:br>
              <a:rPr lang="lv-LV" sz="48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Sans Serif"/>
              </a:rPr>
            </a:br>
            <a:r>
              <a:rPr lang="lv-LV" sz="3200" dirty="0">
                <a:solidFill>
                  <a:srgbClr val="C00000"/>
                </a:solidFill>
                <a:effectLst/>
                <a:latin typeface="Sans Serif"/>
              </a:rPr>
              <a:t>Pilotprojekts:</a:t>
            </a:r>
            <a:br>
              <a:rPr lang="lv-LV" sz="48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Sans Serif"/>
              </a:rPr>
            </a:br>
            <a:r>
              <a:rPr lang="lv-LV" sz="48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Sans Serif"/>
              </a:rPr>
              <a:t>Nākotnes scenāriji</a:t>
            </a:r>
            <a:br>
              <a:rPr lang="lv-LV" sz="48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Sans Serif"/>
              </a:rPr>
            </a:br>
            <a:r>
              <a:rPr lang="lv-LV" sz="4800" dirty="0"/>
              <a:t>Būvniecībā</a:t>
            </a:r>
            <a:endParaRPr lang="lv-LV" sz="4800" dirty="0">
              <a:solidFill>
                <a:schemeClr val="tx1">
                  <a:lumMod val="75000"/>
                  <a:lumOff val="25000"/>
                </a:schemeClr>
              </a:solidFill>
              <a:effectLst/>
              <a:latin typeface="Sans Serif"/>
            </a:endParaRPr>
          </a:p>
        </p:txBody>
      </p:sp>
      <p:sp>
        <p:nvSpPr>
          <p:cNvPr id="3" name="Apakšvirsraksts 2"/>
          <p:cNvSpPr>
            <a:spLocks noGrp="1"/>
          </p:cNvSpPr>
          <p:nvPr>
            <p:ph type="subTitle" idx="1"/>
          </p:nvPr>
        </p:nvSpPr>
        <p:spPr>
          <a:xfrm>
            <a:off x="1315721" y="3869440"/>
            <a:ext cx="6575895" cy="1388165"/>
          </a:xfrm>
        </p:spPr>
        <p:txBody>
          <a:bodyPr>
            <a:normAutofit/>
          </a:bodyPr>
          <a:lstStyle/>
          <a:p>
            <a:r>
              <a:rPr lang="lv-LV" dirty="0">
                <a:solidFill>
                  <a:schemeClr val="tx1">
                    <a:lumMod val="75000"/>
                    <a:lumOff val="25000"/>
                  </a:schemeClr>
                </a:solidFill>
                <a:latin typeface="Sans Serif"/>
              </a:rPr>
              <a:t>Da</a:t>
            </a:r>
            <a:r>
              <a:rPr lang="lv-LV" dirty="0"/>
              <a:t>ļa no EM Pētījuma «</a:t>
            </a:r>
            <a:r>
              <a:rPr lang="lv-LV" dirty="0">
                <a:solidFill>
                  <a:schemeClr val="tx1">
                    <a:lumMod val="75000"/>
                    <a:lumOff val="25000"/>
                  </a:schemeClr>
                </a:solidFill>
                <a:latin typeface="Sans Serif"/>
              </a:rPr>
              <a:t>Darba tirgus apsteidzošo pārkārtojumu sistēmas izveides iespējas un vidēja un ilgtermiņa darba tirgus prognožu sasaiste ar rīcībpolitiku»</a:t>
            </a:r>
          </a:p>
          <a:p>
            <a:endParaRPr lang="lv-LV" sz="1400" b="1" dirty="0">
              <a:solidFill>
                <a:schemeClr val="tx1">
                  <a:lumMod val="75000"/>
                  <a:lumOff val="25000"/>
                </a:schemeClr>
              </a:solidFill>
              <a:latin typeface="Sans Serif"/>
            </a:endParaRPr>
          </a:p>
        </p:txBody>
      </p:sp>
      <p:pic>
        <p:nvPicPr>
          <p:cNvPr id="4" name="Attēls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28752" y="5517810"/>
            <a:ext cx="3278813" cy="758195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659967" y="6347370"/>
            <a:ext cx="585866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000" dirty="0">
                <a:latin typeface="Sans Serif"/>
              </a:rPr>
              <a:t>Eiropas Sociālā fonda projekts Nr. 7.1.2.2./16/I/001 „Darba tirgus prognozēšanas sistēmas pilnveide”</a:t>
            </a:r>
          </a:p>
        </p:txBody>
      </p:sp>
      <p:pic>
        <p:nvPicPr>
          <p:cNvPr id="16" name="Attēls 1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18631" y="5606473"/>
            <a:ext cx="1574276" cy="11644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72909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831326" y="2114243"/>
            <a:ext cx="7419484" cy="39087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825500" hangingPunct="0"/>
            <a:endParaRPr lang="lv-LV" sz="2000" dirty="0">
              <a:solidFill>
                <a:srgbClr val="000000"/>
              </a:solidFill>
              <a:latin typeface="Sans Serif"/>
              <a:sym typeface="Helvetica Light"/>
            </a:endParaRPr>
          </a:p>
          <a:p>
            <a:pPr lvl="2" defTabSz="825500" hangingPunct="0"/>
            <a:r>
              <a:rPr lang="lv-LV" sz="2400" b="1" dirty="0">
                <a:solidFill>
                  <a:srgbClr val="C00000"/>
                </a:solidFill>
                <a:latin typeface="Sans Serif"/>
                <a:sym typeface="Helvetica Light"/>
              </a:rPr>
              <a:t>Ideja – izmēģināt nākotnes scenāriju izstrādi praksē (PILOTPROJEKTĀ): </a:t>
            </a:r>
          </a:p>
          <a:p>
            <a:pPr lvl="1" defTabSz="825500" hangingPunct="0"/>
            <a:endParaRPr lang="lv-LV" sz="2400" dirty="0">
              <a:solidFill>
                <a:schemeClr val="tx1">
                  <a:lumMod val="85000"/>
                  <a:lumOff val="15000"/>
                </a:schemeClr>
              </a:solidFill>
              <a:latin typeface="Sans Serif"/>
              <a:sym typeface="Helvetica Light"/>
            </a:endParaRPr>
          </a:p>
          <a:p>
            <a:pPr lvl="1" defTabSz="825500" hangingPunct="0"/>
            <a:r>
              <a:rPr lang="lv-LV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Sans Serif"/>
                <a:sym typeface="Helvetica Light"/>
              </a:rPr>
              <a:t>	pētnieki kopā ar paplašinātu Būvniecības NEP 	(dažādu ekspertu loks) izstrādā nākotnes 	scenārijus, nosakot iespējamo nozares nākotni </a:t>
            </a:r>
          </a:p>
          <a:p>
            <a:pPr defTabSz="825500" hangingPunct="0"/>
            <a:endParaRPr lang="lv-LV" sz="2400" b="1" dirty="0">
              <a:solidFill>
                <a:srgbClr val="595959"/>
              </a:solidFill>
              <a:latin typeface="Sans Serif"/>
              <a:sym typeface="Helvetica Light"/>
            </a:endParaRPr>
          </a:p>
          <a:p>
            <a:pPr defTabSz="825500" hangingPunct="0"/>
            <a:r>
              <a:rPr lang="lv-LV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Sans Serif"/>
                <a:sym typeface="Helvetica Light"/>
              </a:rPr>
              <a:t>Scenāriju tēma:</a:t>
            </a:r>
            <a:r>
              <a:rPr lang="lv-LV" sz="2400" b="1" dirty="0">
                <a:solidFill>
                  <a:srgbClr val="C00000"/>
                </a:solidFill>
                <a:latin typeface="Sans Serif"/>
                <a:sym typeface="Helvetica Light"/>
              </a:rPr>
              <a:t> </a:t>
            </a:r>
          </a:p>
          <a:p>
            <a:pPr defTabSz="825500" hangingPunct="0"/>
            <a:endParaRPr lang="lv-LV" sz="1050" b="1" dirty="0">
              <a:solidFill>
                <a:srgbClr val="C00000"/>
              </a:solidFill>
              <a:latin typeface="Sans Serif"/>
              <a:sym typeface="Helvetica Light"/>
            </a:endParaRPr>
          </a:p>
          <a:p>
            <a:pPr defTabSz="825500" hangingPunct="0"/>
            <a:r>
              <a:rPr lang="lv-LV" sz="2400" b="1" dirty="0">
                <a:solidFill>
                  <a:srgbClr val="C00000"/>
                </a:solidFill>
                <a:latin typeface="Sans Serif"/>
                <a:sym typeface="Helvetica Light"/>
              </a:rPr>
              <a:t>«Digitālā laikmeta prasmes būvniecībā»</a:t>
            </a:r>
          </a:p>
        </p:txBody>
      </p:sp>
      <p:sp>
        <p:nvSpPr>
          <p:cNvPr id="9" name="Virsraksts 1"/>
          <p:cNvSpPr>
            <a:spLocks noGrp="1"/>
          </p:cNvSpPr>
          <p:nvPr>
            <p:ph type="title"/>
          </p:nvPr>
        </p:nvSpPr>
        <p:spPr>
          <a:xfrm>
            <a:off x="831326" y="879331"/>
            <a:ext cx="7994519" cy="1234912"/>
          </a:xfrm>
        </p:spPr>
        <p:txBody>
          <a:bodyPr>
            <a:noAutofit/>
          </a:bodyPr>
          <a:lstStyle/>
          <a:p>
            <a:r>
              <a:rPr lang="lv-LV" sz="2400" i="1" dirty="0">
                <a:solidFill>
                  <a:srgbClr val="000000"/>
                </a:solidFill>
              </a:rPr>
              <a:t>Konteksts: Pētījuma ietvaros noskaidrojam,</a:t>
            </a:r>
            <a:r>
              <a:rPr lang="lv-LV" sz="2400" i="1" dirty="0">
                <a:solidFill>
                  <a:srgbClr val="000000"/>
                </a:solidFill>
                <a:sym typeface="Helvetica Light"/>
              </a:rPr>
              <a:t> kā labāk izstrādāt, interpretēt un izmantot vidēja un ilgtermiņa darba tirgus prognozes?</a:t>
            </a:r>
            <a:endParaRPr lang="lv-LV" sz="2900" dirty="0">
              <a:solidFill>
                <a:schemeClr val="tx1">
                  <a:lumMod val="65000"/>
                  <a:lumOff val="35000"/>
                </a:schemeClr>
              </a:solidFill>
              <a:latin typeface="Sans Serif"/>
            </a:endParaRPr>
          </a:p>
        </p:txBody>
      </p:sp>
      <p:sp>
        <p:nvSpPr>
          <p:cNvPr id="8" name="Blokshēma: savienotājs 7"/>
          <p:cNvSpPr/>
          <p:nvPr/>
        </p:nvSpPr>
        <p:spPr>
          <a:xfrm>
            <a:off x="925865" y="2487999"/>
            <a:ext cx="688746" cy="707010"/>
          </a:xfrm>
          <a:prstGeom prst="flowChartConnector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sz="3600" b="1" dirty="0">
                <a:solidFill>
                  <a:schemeClr val="bg1"/>
                </a:solidFill>
                <a:latin typeface="Sans Serif"/>
              </a:rPr>
              <a:t>!</a:t>
            </a:r>
          </a:p>
        </p:txBody>
      </p:sp>
      <p:grpSp>
        <p:nvGrpSpPr>
          <p:cNvPr id="10" name="Grupa 9"/>
          <p:cNvGrpSpPr/>
          <p:nvPr/>
        </p:nvGrpSpPr>
        <p:grpSpPr>
          <a:xfrm>
            <a:off x="925865" y="3722911"/>
            <a:ext cx="688746" cy="707010"/>
            <a:chOff x="602726" y="1853370"/>
            <a:chExt cx="688746" cy="707010"/>
          </a:xfrm>
        </p:grpSpPr>
        <p:sp>
          <p:nvSpPr>
            <p:cNvPr id="11" name="Blokshēma: savienotājs 10"/>
            <p:cNvSpPr/>
            <p:nvPr/>
          </p:nvSpPr>
          <p:spPr>
            <a:xfrm>
              <a:off x="602726" y="1853370"/>
              <a:ext cx="688746" cy="707010"/>
            </a:xfrm>
            <a:prstGeom prst="flowChartConnector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v-LV"/>
            </a:p>
          </p:txBody>
        </p:sp>
        <p:pic>
          <p:nvPicPr>
            <p:cNvPr id="12" name="Attēls 11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735966" y="2027949"/>
              <a:ext cx="422267" cy="357853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29540859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Virsraksts 1"/>
          <p:cNvSpPr>
            <a:spLocks noGrp="1"/>
          </p:cNvSpPr>
          <p:nvPr>
            <p:ph type="title"/>
          </p:nvPr>
        </p:nvSpPr>
        <p:spPr>
          <a:xfrm>
            <a:off x="795120" y="786307"/>
            <a:ext cx="7994519" cy="2480442"/>
          </a:xfrm>
        </p:spPr>
        <p:txBody>
          <a:bodyPr>
            <a:noAutofit/>
          </a:bodyPr>
          <a:lstStyle/>
          <a:p>
            <a:r>
              <a:rPr lang="lv-LV" sz="3600" b="1" dirty="0">
                <a:solidFill>
                  <a:srgbClr val="C00000"/>
                </a:solidFill>
                <a:latin typeface="Sans Serif"/>
              </a:rPr>
              <a:t>AICINĀM PIEDALĪTIES!</a:t>
            </a:r>
            <a:br>
              <a:rPr lang="lv-LV" sz="2900" b="1" dirty="0">
                <a:solidFill>
                  <a:srgbClr val="C00000"/>
                </a:solidFill>
                <a:latin typeface="Sans Serif"/>
              </a:rPr>
            </a:br>
            <a:br>
              <a:rPr lang="lv-LV" sz="2900" b="1" dirty="0"/>
            </a:br>
            <a:r>
              <a:rPr lang="lv-LV" sz="2900" i="1" dirty="0">
                <a:solidFill>
                  <a:srgbClr val="C00000"/>
                </a:solidFill>
                <a:latin typeface="Sans Serif"/>
              </a:rPr>
              <a:t>Kāpēc</a:t>
            </a:r>
            <a:r>
              <a:rPr lang="lv-LV" sz="29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Sans Serif"/>
              </a:rPr>
              <a:t> </a:t>
            </a:r>
            <a:r>
              <a:rPr lang="lv-LV" sz="2900" i="1" dirty="0">
                <a:solidFill>
                  <a:schemeClr val="tx1">
                    <a:lumMod val="85000"/>
                    <a:lumOff val="15000"/>
                  </a:schemeClr>
                </a:solidFill>
                <a:latin typeface="Sans Serif"/>
              </a:rPr>
              <a:t>piedalīties pilotprojektā? </a:t>
            </a:r>
            <a:br>
              <a:rPr lang="lv-LV" sz="29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Sans Serif"/>
              </a:rPr>
            </a:br>
            <a:br>
              <a:rPr lang="lv-LV" sz="29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Sans Serif"/>
              </a:rPr>
            </a:br>
            <a:r>
              <a:rPr lang="lv-LV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Rezultātā </a:t>
            </a:r>
            <a:r>
              <a:rPr lang="lv-LV" sz="2400" dirty="0"/>
              <a:t>būs pieejams diskusiju</a:t>
            </a:r>
            <a:r>
              <a:rPr lang="lv-LV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lv-LV" sz="2400" dirty="0"/>
              <a:t>materiāls – nākotnes scenāriji</a:t>
            </a:r>
            <a:r>
              <a:rPr lang="lv-LV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, kas palīdzēs noteikt:</a:t>
            </a:r>
            <a:br>
              <a:rPr lang="lv-LV" sz="3200" dirty="0">
                <a:solidFill>
                  <a:srgbClr val="000000"/>
                </a:solidFill>
                <a:sym typeface="Helvetica Light"/>
              </a:rPr>
            </a:br>
            <a:endParaRPr lang="lv-LV" sz="2900" i="1" dirty="0">
              <a:solidFill>
                <a:schemeClr val="tx1">
                  <a:lumMod val="65000"/>
                  <a:lumOff val="35000"/>
                </a:schemeClr>
              </a:solidFill>
              <a:latin typeface="Sans Serif"/>
            </a:endParaRPr>
          </a:p>
        </p:txBody>
      </p:sp>
      <p:sp>
        <p:nvSpPr>
          <p:cNvPr id="5" name="Slaida numura vietturis 1"/>
          <p:cNvSpPr>
            <a:spLocks noGrp="1"/>
          </p:cNvSpPr>
          <p:nvPr>
            <p:ph type="sldNum" sz="quarter" idx="10"/>
          </p:nvPr>
        </p:nvSpPr>
        <p:spPr>
          <a:xfrm>
            <a:off x="11663047" y="6423025"/>
            <a:ext cx="216406" cy="348813"/>
          </a:xfrm>
        </p:spPr>
        <p:txBody>
          <a:bodyPr/>
          <a:lstStyle/>
          <a:p>
            <a:fld id="{1CF6EEAB-C2E1-43D8-9417-838DEFA06E8F}" type="slidenum">
              <a:rPr lang="lv-LV" altLang="lv-LV" sz="1600" b="1" smtClean="0"/>
              <a:pPr/>
              <a:t>6</a:t>
            </a:fld>
            <a:endParaRPr lang="lv-LV" altLang="lv-LV" sz="1600" b="1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5AF2ABC-ED05-4D81-8B18-28F06AE3BA10}"/>
              </a:ext>
            </a:extLst>
          </p:cNvPr>
          <p:cNvSpPr txBox="1"/>
          <p:nvPr/>
        </p:nvSpPr>
        <p:spPr>
          <a:xfrm>
            <a:off x="1926242" y="4643931"/>
            <a:ext cx="6863397" cy="410369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defTabSz="825500" hangingPunct="0"/>
            <a:r>
              <a:rPr lang="lv-LV" sz="2000" dirty="0">
                <a:solidFill>
                  <a:srgbClr val="000000"/>
                </a:solidFill>
                <a:latin typeface="Sans Serif"/>
                <a:sym typeface="Helvetica Light"/>
              </a:rPr>
              <a:t>Ko darīt, lai nozarē būtu pieejams kvalificēts </a:t>
            </a:r>
            <a:r>
              <a:rPr lang="lv-LV" sz="2000" dirty="0">
                <a:solidFill>
                  <a:srgbClr val="C00000"/>
                </a:solidFill>
                <a:latin typeface="Sans Serif"/>
                <a:sym typeface="Helvetica Light"/>
              </a:rPr>
              <a:t>darbaspēks</a:t>
            </a:r>
            <a:r>
              <a:rPr lang="lv-LV" sz="2000" dirty="0">
                <a:solidFill>
                  <a:srgbClr val="000000"/>
                </a:solidFill>
                <a:latin typeface="Sans Serif"/>
                <a:sym typeface="Helvetica Light"/>
              </a:rPr>
              <a:t>?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926242" y="3531254"/>
            <a:ext cx="678729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2000" dirty="0">
                <a:latin typeface="Sans Serif"/>
              </a:rPr>
              <a:t>Kādas </a:t>
            </a:r>
            <a:r>
              <a:rPr lang="lv-LV" sz="2000" dirty="0">
                <a:solidFill>
                  <a:srgbClr val="C00000"/>
                </a:solidFill>
                <a:latin typeface="Sans Serif"/>
              </a:rPr>
              <a:t>prasmes</a:t>
            </a:r>
            <a:r>
              <a:rPr lang="lv-LV" sz="2000" dirty="0">
                <a:latin typeface="Sans Serif"/>
              </a:rPr>
              <a:t> būs pieprasītas nozarē 2030. un 2050. gadā?</a:t>
            </a:r>
            <a:endParaRPr lang="lv-LV" sz="2000" dirty="0">
              <a:solidFill>
                <a:srgbClr val="000000"/>
              </a:solidFill>
              <a:latin typeface="Sans Serif"/>
              <a:sym typeface="Helvetica Light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926242" y="5608106"/>
            <a:ext cx="713609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defTabSz="825500" hangingPunct="0"/>
            <a:r>
              <a:rPr lang="lv-LV" sz="2000" dirty="0">
                <a:solidFill>
                  <a:srgbClr val="000000"/>
                </a:solidFill>
                <a:latin typeface="Sans Serif"/>
                <a:sym typeface="Helvetica Light"/>
              </a:rPr>
              <a:t>Kā virzīties uz </a:t>
            </a:r>
            <a:r>
              <a:rPr lang="lv-LV" sz="2000" dirty="0">
                <a:solidFill>
                  <a:srgbClr val="C00000"/>
                </a:solidFill>
                <a:latin typeface="Sans Serif"/>
                <a:sym typeface="Helvetica Light"/>
              </a:rPr>
              <a:t>ilgtspējīgu </a:t>
            </a:r>
            <a:r>
              <a:rPr lang="lv-LV" sz="2000" dirty="0">
                <a:solidFill>
                  <a:srgbClr val="000000"/>
                </a:solidFill>
                <a:latin typeface="Sans Serif"/>
                <a:sym typeface="Helvetica Light"/>
              </a:rPr>
              <a:t>nozares attīstību?</a:t>
            </a:r>
          </a:p>
        </p:txBody>
      </p:sp>
      <p:sp>
        <p:nvSpPr>
          <p:cNvPr id="10" name="Blokshēma: savienotājs 9"/>
          <p:cNvSpPr/>
          <p:nvPr/>
        </p:nvSpPr>
        <p:spPr>
          <a:xfrm>
            <a:off x="961117" y="3523914"/>
            <a:ext cx="688746" cy="707010"/>
          </a:xfrm>
          <a:prstGeom prst="flowChartConnector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sz="2000" dirty="0">
                <a:solidFill>
                  <a:schemeClr val="bg1"/>
                </a:solidFill>
                <a:latin typeface="Sans Serif"/>
              </a:rPr>
              <a:t>1</a:t>
            </a:r>
          </a:p>
        </p:txBody>
      </p:sp>
      <p:sp>
        <p:nvSpPr>
          <p:cNvPr id="18" name="Blokshēma: savienotājs 17"/>
          <p:cNvSpPr/>
          <p:nvPr/>
        </p:nvSpPr>
        <p:spPr>
          <a:xfrm>
            <a:off x="954449" y="4496306"/>
            <a:ext cx="688746" cy="707010"/>
          </a:xfrm>
          <a:prstGeom prst="flowChartConnector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sz="2000" dirty="0">
                <a:solidFill>
                  <a:schemeClr val="bg1"/>
                </a:solidFill>
                <a:latin typeface="Sans Serif"/>
              </a:rPr>
              <a:t>2</a:t>
            </a:r>
          </a:p>
        </p:txBody>
      </p:sp>
      <p:sp>
        <p:nvSpPr>
          <p:cNvPr id="19" name="Blokshēma: savienotājs 18"/>
          <p:cNvSpPr/>
          <p:nvPr/>
        </p:nvSpPr>
        <p:spPr>
          <a:xfrm>
            <a:off x="961117" y="5454656"/>
            <a:ext cx="688746" cy="707010"/>
          </a:xfrm>
          <a:prstGeom prst="flowChartConnector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sz="2000" dirty="0">
                <a:solidFill>
                  <a:schemeClr val="bg1"/>
                </a:solidFill>
                <a:latin typeface="Sans Serif"/>
              </a:rPr>
              <a:t>3</a:t>
            </a:r>
          </a:p>
        </p:txBody>
      </p:sp>
      <p:sp>
        <p:nvSpPr>
          <p:cNvPr id="11" name="Blokshēma: savienotājs 10"/>
          <p:cNvSpPr/>
          <p:nvPr/>
        </p:nvSpPr>
        <p:spPr>
          <a:xfrm>
            <a:off x="6583680" y="457792"/>
            <a:ext cx="1600199" cy="1525644"/>
          </a:xfrm>
          <a:prstGeom prst="flowChartConnector">
            <a:avLst/>
          </a:prstGeom>
          <a:solidFill>
            <a:srgbClr val="595959"/>
          </a:solidFill>
          <a:ln>
            <a:solidFill>
              <a:srgbClr val="59595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sz="1600" i="1" dirty="0">
                <a:solidFill>
                  <a:schemeClr val="bg1"/>
                </a:solidFill>
                <a:latin typeface="Sans Serif"/>
              </a:rPr>
              <a:t>Kā risināt rītdienas problēmas šodien?</a:t>
            </a:r>
          </a:p>
        </p:txBody>
      </p:sp>
    </p:spTree>
    <p:extLst>
      <p:ext uri="{BB962C8B-B14F-4D97-AF65-F5344CB8AC3E}">
        <p14:creationId xmlns:p14="http://schemas.microsoft.com/office/powerpoint/2010/main" val="15892197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Virsraksts 1"/>
          <p:cNvSpPr>
            <a:spLocks noGrp="1"/>
          </p:cNvSpPr>
          <p:nvPr>
            <p:ph type="title"/>
          </p:nvPr>
        </p:nvSpPr>
        <p:spPr>
          <a:xfrm>
            <a:off x="575664" y="592139"/>
            <a:ext cx="8348880" cy="880045"/>
          </a:xfrm>
        </p:spPr>
        <p:txBody>
          <a:bodyPr>
            <a:noAutofit/>
          </a:bodyPr>
          <a:lstStyle/>
          <a:p>
            <a:r>
              <a:rPr lang="lv-LV" sz="3200" b="1" dirty="0">
                <a:solidFill>
                  <a:srgbClr val="C00000"/>
                </a:solidFill>
                <a:latin typeface="Sans Serif"/>
              </a:rPr>
              <a:t>KAS JĀDARA DALĪBNIEKIEM?</a:t>
            </a:r>
            <a:endParaRPr lang="lv-LV" sz="2900" i="1" dirty="0">
              <a:solidFill>
                <a:schemeClr val="tx1">
                  <a:lumMod val="65000"/>
                  <a:lumOff val="35000"/>
                </a:schemeClr>
              </a:solidFill>
              <a:latin typeface="Sans Serif"/>
            </a:endParaRPr>
          </a:p>
        </p:txBody>
      </p:sp>
      <p:sp>
        <p:nvSpPr>
          <p:cNvPr id="5" name="Slaida numura vietturis 1"/>
          <p:cNvSpPr>
            <a:spLocks noGrp="1"/>
          </p:cNvSpPr>
          <p:nvPr>
            <p:ph type="sldNum" sz="quarter" idx="10"/>
          </p:nvPr>
        </p:nvSpPr>
        <p:spPr>
          <a:xfrm>
            <a:off x="11663047" y="6423025"/>
            <a:ext cx="216406" cy="348813"/>
          </a:xfrm>
        </p:spPr>
        <p:txBody>
          <a:bodyPr/>
          <a:lstStyle/>
          <a:p>
            <a:fld id="{1CF6EEAB-C2E1-43D8-9417-838DEFA06E8F}" type="slidenum">
              <a:rPr lang="lv-LV" altLang="lv-LV" sz="1600" b="1" smtClean="0"/>
              <a:pPr/>
              <a:t>7</a:t>
            </a:fld>
            <a:endParaRPr lang="lv-LV" altLang="lv-LV" sz="1600" b="1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5AF2ABC-ED05-4D81-8B18-28F06AE3BA10}"/>
              </a:ext>
            </a:extLst>
          </p:cNvPr>
          <p:cNvSpPr txBox="1"/>
          <p:nvPr/>
        </p:nvSpPr>
        <p:spPr>
          <a:xfrm>
            <a:off x="1869862" y="2688606"/>
            <a:ext cx="6863397" cy="71814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defTabSz="825500" hangingPunct="0"/>
            <a:r>
              <a:rPr lang="lv-LV" sz="2000" dirty="0">
                <a:solidFill>
                  <a:srgbClr val="000000"/>
                </a:solidFill>
                <a:latin typeface="Sans Serif"/>
                <a:sym typeface="Helvetica Light"/>
              </a:rPr>
              <a:t>Jāpiedalās 2 semināros, kuros vienosimies par rezultātiem (balsosim)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869862" y="1655091"/>
            <a:ext cx="678729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2000" dirty="0">
                <a:latin typeface="Sans Serif"/>
                <a:sym typeface="Helvetica Light"/>
              </a:rPr>
              <a:t>Jāsniedz viedoklis – elektroniskās aptaujās (2-3x) jānovērtē faktori, to izpausmes</a:t>
            </a:r>
            <a:endParaRPr lang="lv-LV" sz="2000" dirty="0">
              <a:solidFill>
                <a:srgbClr val="000000"/>
              </a:solidFill>
              <a:latin typeface="Sans Serif"/>
              <a:sym typeface="Helvetica Light"/>
            </a:endParaRPr>
          </a:p>
        </p:txBody>
      </p:sp>
      <p:sp>
        <p:nvSpPr>
          <p:cNvPr id="10" name="Blokshēma: savienotājs 9"/>
          <p:cNvSpPr/>
          <p:nvPr/>
        </p:nvSpPr>
        <p:spPr>
          <a:xfrm>
            <a:off x="904737" y="1647751"/>
            <a:ext cx="688746" cy="707010"/>
          </a:xfrm>
          <a:prstGeom prst="flowChartConnector">
            <a:avLst/>
          </a:prstGeom>
          <a:solidFill>
            <a:srgbClr val="595959"/>
          </a:solidFill>
          <a:ln>
            <a:solidFill>
              <a:srgbClr val="59595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sz="2000" dirty="0">
                <a:solidFill>
                  <a:schemeClr val="bg1"/>
                </a:solidFill>
                <a:latin typeface="Sans Serif"/>
              </a:rPr>
              <a:t>1</a:t>
            </a:r>
          </a:p>
        </p:txBody>
      </p:sp>
      <p:sp>
        <p:nvSpPr>
          <p:cNvPr id="18" name="Blokshēma: savienotājs 17"/>
          <p:cNvSpPr/>
          <p:nvPr/>
        </p:nvSpPr>
        <p:spPr>
          <a:xfrm>
            <a:off x="904737" y="2699741"/>
            <a:ext cx="688746" cy="707010"/>
          </a:xfrm>
          <a:prstGeom prst="flowChartConnector">
            <a:avLst/>
          </a:prstGeom>
          <a:solidFill>
            <a:srgbClr val="595959"/>
          </a:solidFill>
          <a:ln>
            <a:solidFill>
              <a:srgbClr val="59595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sz="2000" dirty="0">
                <a:solidFill>
                  <a:schemeClr val="bg1"/>
                </a:solidFill>
                <a:latin typeface="Sans Serif"/>
              </a:rPr>
              <a:t>2</a:t>
            </a:r>
          </a:p>
        </p:txBody>
      </p:sp>
      <p:sp>
        <p:nvSpPr>
          <p:cNvPr id="12" name="Virsraksts 1"/>
          <p:cNvSpPr txBox="1">
            <a:spLocks/>
          </p:cNvSpPr>
          <p:nvPr/>
        </p:nvSpPr>
        <p:spPr>
          <a:xfrm>
            <a:off x="575664" y="3732380"/>
            <a:ext cx="8348880" cy="88004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rgbClr val="C00000"/>
                </a:solidFill>
                <a:latin typeface="Sans Serif"/>
                <a:ea typeface="+mj-ea"/>
                <a:cs typeface="+mj-cs"/>
              </a:defRPr>
            </a:lvl1pPr>
          </a:lstStyle>
          <a:p>
            <a:r>
              <a:rPr lang="lv-LV" sz="3200" b="1" dirty="0"/>
              <a:t>PĀRĒJO IZDARĪS PĒTNIEKI:</a:t>
            </a:r>
            <a:endParaRPr lang="lv-LV" sz="2900" i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907908" y="4776154"/>
            <a:ext cx="67872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2000" dirty="0">
                <a:latin typeface="Sans Serif"/>
                <a:sym typeface="Helvetica Light"/>
              </a:rPr>
              <a:t>Izsūtīs informāciju, </a:t>
            </a:r>
            <a:r>
              <a:rPr lang="lv-LV" sz="2000" dirty="0" err="1">
                <a:latin typeface="Sans Serif"/>
                <a:sym typeface="Helvetica Light"/>
              </a:rPr>
              <a:t>moderēs</a:t>
            </a:r>
            <a:r>
              <a:rPr lang="lv-LV" sz="2000" dirty="0">
                <a:latin typeface="Sans Serif"/>
                <a:sym typeface="Helvetica Light"/>
              </a:rPr>
              <a:t> seminārus</a:t>
            </a:r>
            <a:endParaRPr lang="lv-LV" sz="2000" dirty="0">
              <a:solidFill>
                <a:srgbClr val="000000"/>
              </a:solidFill>
              <a:latin typeface="Sans Serif"/>
              <a:sym typeface="Helvetica Light"/>
            </a:endParaRPr>
          </a:p>
        </p:txBody>
      </p:sp>
      <p:sp>
        <p:nvSpPr>
          <p:cNvPr id="14" name="Blokshēma: savienotājs 13"/>
          <p:cNvSpPr/>
          <p:nvPr/>
        </p:nvSpPr>
        <p:spPr>
          <a:xfrm>
            <a:off x="904737" y="4605085"/>
            <a:ext cx="688746" cy="707010"/>
          </a:xfrm>
          <a:prstGeom prst="flowChartConnector">
            <a:avLst/>
          </a:prstGeom>
          <a:solidFill>
            <a:srgbClr val="595959"/>
          </a:solidFill>
          <a:ln>
            <a:solidFill>
              <a:srgbClr val="59595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sz="2000" dirty="0">
                <a:solidFill>
                  <a:schemeClr val="bg1"/>
                </a:solidFill>
                <a:latin typeface="Sans Serif"/>
              </a:rPr>
              <a:t>1</a:t>
            </a:r>
          </a:p>
        </p:txBody>
      </p:sp>
      <p:sp>
        <p:nvSpPr>
          <p:cNvPr id="15" name="Blokshēma: savienotājs 14"/>
          <p:cNvSpPr/>
          <p:nvPr/>
        </p:nvSpPr>
        <p:spPr>
          <a:xfrm>
            <a:off x="904737" y="5503625"/>
            <a:ext cx="688746" cy="707010"/>
          </a:xfrm>
          <a:prstGeom prst="flowChartConnector">
            <a:avLst/>
          </a:prstGeom>
          <a:solidFill>
            <a:srgbClr val="595959"/>
          </a:solidFill>
          <a:ln>
            <a:solidFill>
              <a:srgbClr val="59595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sz="2000" dirty="0">
                <a:solidFill>
                  <a:schemeClr val="bg1"/>
                </a:solidFill>
                <a:latin typeface="Sans Serif"/>
              </a:rPr>
              <a:t>2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907909" y="5657075"/>
            <a:ext cx="67872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2000" dirty="0">
                <a:latin typeface="Sans Serif"/>
                <a:sym typeface="Helvetica Light"/>
              </a:rPr>
              <a:t>Apkopos rezultātus</a:t>
            </a:r>
            <a:endParaRPr lang="lv-LV" sz="2000" dirty="0">
              <a:solidFill>
                <a:srgbClr val="000000"/>
              </a:solidFill>
              <a:latin typeface="Sans Serif"/>
              <a:sym typeface="Helvetica Light"/>
            </a:endParaRPr>
          </a:p>
        </p:txBody>
      </p:sp>
    </p:spTree>
    <p:extLst>
      <p:ext uri="{BB962C8B-B14F-4D97-AF65-F5344CB8AC3E}">
        <p14:creationId xmlns:p14="http://schemas.microsoft.com/office/powerpoint/2010/main" val="21900612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ctrTitle"/>
          </p:nvPr>
        </p:nvSpPr>
        <p:spPr>
          <a:xfrm>
            <a:off x="830549" y="2875175"/>
            <a:ext cx="7475220" cy="808934"/>
          </a:xfrm>
        </p:spPr>
        <p:txBody>
          <a:bodyPr>
            <a:noAutofit/>
          </a:bodyPr>
          <a:lstStyle/>
          <a:p>
            <a:pPr lvl="0" defTabSz="457200">
              <a:lnSpc>
                <a:spcPct val="100000"/>
              </a:lnSpc>
              <a:spcBef>
                <a:spcPts val="0"/>
              </a:spcBef>
            </a:pPr>
            <a:r>
              <a:rPr lang="lv-LV" sz="48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Sans Serif"/>
              </a:rPr>
              <a:t>Paldies</a:t>
            </a:r>
          </a:p>
        </p:txBody>
      </p:sp>
      <p:sp>
        <p:nvSpPr>
          <p:cNvPr id="3" name="Apakšvirsraksts 2"/>
          <p:cNvSpPr>
            <a:spLocks noGrp="1"/>
          </p:cNvSpPr>
          <p:nvPr>
            <p:ph type="subTitle" idx="1"/>
          </p:nvPr>
        </p:nvSpPr>
        <p:spPr>
          <a:xfrm>
            <a:off x="1315721" y="3869440"/>
            <a:ext cx="6575895" cy="1388165"/>
          </a:xfrm>
        </p:spPr>
        <p:txBody>
          <a:bodyPr>
            <a:normAutofit fontScale="92500" lnSpcReduction="10000"/>
          </a:bodyPr>
          <a:lstStyle/>
          <a:p>
            <a:r>
              <a:rPr lang="lv-LV" b="1" dirty="0">
                <a:solidFill>
                  <a:schemeClr val="tx1">
                    <a:lumMod val="75000"/>
                    <a:lumOff val="25000"/>
                  </a:schemeClr>
                </a:solidFill>
                <a:latin typeface="Sans Serif"/>
              </a:rPr>
              <a:t>SIA «AC Konsultācijas»</a:t>
            </a:r>
          </a:p>
          <a:p>
            <a:r>
              <a:rPr lang="lv-LV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Sans Serif"/>
              </a:rPr>
              <a:t>Balasta dambis 70a-1, Rīga</a:t>
            </a:r>
          </a:p>
          <a:p>
            <a:r>
              <a:rPr lang="lv-LV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Sans Serif"/>
              </a:rPr>
              <a:t>info@ack.lv, darta.gatere@ack.lv</a:t>
            </a:r>
          </a:p>
          <a:p>
            <a:r>
              <a:rPr lang="lv-LV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Sans Serif"/>
              </a:rPr>
              <a:t>67873810</a:t>
            </a:r>
          </a:p>
        </p:txBody>
      </p:sp>
      <p:pic>
        <p:nvPicPr>
          <p:cNvPr id="16" name="Attēls 1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31689" y="5115442"/>
            <a:ext cx="1669870" cy="1235174"/>
          </a:xfrm>
          <a:prstGeom prst="rect">
            <a:avLst/>
          </a:prstGeom>
        </p:spPr>
      </p:pic>
      <p:sp>
        <p:nvSpPr>
          <p:cNvPr id="6" name="Apakšvirsraksts 2"/>
          <p:cNvSpPr txBox="1">
            <a:spLocks/>
          </p:cNvSpPr>
          <p:nvPr/>
        </p:nvSpPr>
        <p:spPr>
          <a:xfrm>
            <a:off x="1204171" y="393999"/>
            <a:ext cx="6575895" cy="138816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1"/>
              </a:buClr>
              <a:buSzPct val="80000"/>
              <a:buFont typeface="Corbel" pitchFamily="34" charset="0"/>
              <a:buNone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SzPct val="80000"/>
              <a:buFont typeface="Corbel" pitchFamily="34" charset="0"/>
              <a:buNone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SzPct val="80000"/>
              <a:buFont typeface="Corbel" pitchFamily="34" charset="0"/>
              <a:buNone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SzPct val="80000"/>
              <a:buFont typeface="Corbel" pitchFamily="34" charset="0"/>
              <a:buNone/>
              <a:defRPr sz="15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SzPct val="80000"/>
              <a:buFont typeface="Corbel" pitchFamily="34" charset="0"/>
              <a:buNone/>
              <a:defRPr sz="15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SzPct val="80000"/>
              <a:buFont typeface="Corbel" pitchFamily="34" charset="0"/>
              <a:buNone/>
              <a:defRPr sz="15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SzPct val="80000"/>
              <a:buFont typeface="Corbel" pitchFamily="34" charset="0"/>
              <a:buNone/>
              <a:defRPr sz="15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SzPct val="80000"/>
              <a:buFont typeface="Corbel" pitchFamily="34" charset="0"/>
              <a:buNone/>
              <a:defRPr sz="15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SzPct val="80000"/>
              <a:buFont typeface="Corbel" pitchFamily="34" charset="0"/>
              <a:buNone/>
              <a:defRPr sz="15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lv-LV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Sans Serif"/>
              </a:rPr>
              <a:t>PILOTPROJEKTS </a:t>
            </a:r>
          </a:p>
          <a:p>
            <a:r>
              <a:rPr lang="lv-LV" sz="11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Sans Serif"/>
              </a:rPr>
              <a:t>Pētījuma «Darba tirgus apsteidzošo pārkārtojumu sistēmas izveides iespējas un vidēja un ilgtermiņa darba tirgus prognožu sasaiste ar rīcībpolitiku» ietvaros</a:t>
            </a:r>
          </a:p>
        </p:txBody>
      </p:sp>
    </p:spTree>
    <p:extLst>
      <p:ext uri="{BB962C8B-B14F-4D97-AF65-F5344CB8AC3E}">
        <p14:creationId xmlns:p14="http://schemas.microsoft.com/office/powerpoint/2010/main" val="1497627093"/>
      </p:ext>
    </p:extLst>
  </p:cSld>
  <p:clrMapOvr>
    <a:masterClrMapping/>
  </p:clrMapOvr>
</p:sld>
</file>

<file path=ppt/theme/theme1.xml><?xml version="1.0" encoding="utf-8"?>
<a:theme xmlns:a="http://schemas.openxmlformats.org/drawingml/2006/main" name="Bāze">
  <a:themeElements>
    <a:clrScheme name="Sarkans">
      <a:dk1>
        <a:sysClr val="windowText" lastClr="000000"/>
      </a:dk1>
      <a:lt1>
        <a:sysClr val="window" lastClr="FFFFFF"/>
      </a:lt1>
      <a:dk2>
        <a:srgbClr val="323232"/>
      </a:dk2>
      <a:lt2>
        <a:srgbClr val="E5C243"/>
      </a:lt2>
      <a:accent1>
        <a:srgbClr val="A5300F"/>
      </a:accent1>
      <a:accent2>
        <a:srgbClr val="D55816"/>
      </a:accent2>
      <a:accent3>
        <a:srgbClr val="E19825"/>
      </a:accent3>
      <a:accent4>
        <a:srgbClr val="B19C7D"/>
      </a:accent4>
      <a:accent5>
        <a:srgbClr val="7F5F52"/>
      </a:accent5>
      <a:accent6>
        <a:srgbClr val="B27D49"/>
      </a:accent6>
      <a:hlink>
        <a:srgbClr val="6B9F25"/>
      </a:hlink>
      <a:folHlink>
        <a:srgbClr val="B26B02"/>
      </a:folHlink>
    </a:clrScheme>
    <a:fontScheme name="Bāze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āze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446C221D-F63F-4DD8-B509-CFE168687BF2}"/>
    </a:ext>
  </a:extLst>
</a:theme>
</file>

<file path=ppt/theme/theme2.xml><?xml version="1.0" encoding="utf-8"?>
<a:theme xmlns:a="http://schemas.openxmlformats.org/drawingml/2006/main" name="Office dizai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TM03457444[[fn=Bāze]]</Template>
  <TotalTime>0</TotalTime>
  <Words>297</Words>
  <Application>Microsoft Office PowerPoint</Application>
  <PresentationFormat>On-screen Show (4:3)</PresentationFormat>
  <Paragraphs>63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Calibri</vt:lpstr>
      <vt:lpstr>Corbel</vt:lpstr>
      <vt:lpstr>Helvetica Light</vt:lpstr>
      <vt:lpstr>Sans Serif</vt:lpstr>
      <vt:lpstr>Bāze</vt:lpstr>
      <vt:lpstr> Būvniecības Nozares ekspertu padome </vt:lpstr>
      <vt:lpstr>Būvniecības Nozares ekspertu padome</vt:lpstr>
      <vt:lpstr>Būvniecības Nozares ekspertu padome</vt:lpstr>
      <vt:lpstr> Pilotprojekts: Nākotnes scenāriji Būvniecībā</vt:lpstr>
      <vt:lpstr>Konteksts: Pētījuma ietvaros noskaidrojam, kā labāk izstrādāt, interpretēt un izmantot vidēja un ilgtermiņa darba tirgus prognozes?</vt:lpstr>
      <vt:lpstr>AICINĀM PIEDALĪTIES!  Kāpēc piedalīties pilotprojektā?   Rezultātā būs pieejams diskusiju materiāls – nākotnes scenāriji, kas palīdzēs noteikt: </vt:lpstr>
      <vt:lpstr>KAS JĀDARA DALĪBNIEKIEM?</vt:lpstr>
      <vt:lpstr>Paldies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Darba tirgus apsteidzošo pārkārtojumu sistēmas izveides iespējas un vidēja un ilgtermiņa darba tirgus prognožu sasaiste ar rīcībpolitiku</dc:title>
  <dc:creator>Darta Gatere</dc:creator>
  <cp:lastModifiedBy>Inese Rostoka</cp:lastModifiedBy>
  <cp:revision>84</cp:revision>
  <dcterms:created xsi:type="dcterms:W3CDTF">2018-02-09T09:54:40Z</dcterms:created>
  <dcterms:modified xsi:type="dcterms:W3CDTF">2018-07-26T09:59:59Z</dcterms:modified>
</cp:coreProperties>
</file>