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5" r:id="rId4"/>
    <p:sldId id="266" r:id="rId5"/>
    <p:sldId id="267" r:id="rId6"/>
    <p:sldId id="264" r:id="rId7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6064F-7F3D-4ABD-B548-4D01620E3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95957-8E09-4418-857B-37A37E7024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F4D3E504-9C7A-497E-BF70-158D4B707B9D}" type="datetimeFigureOut">
              <a:rPr lang="lv-LV"/>
              <a:pPr>
                <a:defRPr/>
              </a:pPr>
              <a:t>25.07.2018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20859-1ECD-4A19-B852-D2DC33360F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0F660C-93C3-46A8-B0D6-4B800E6FDD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5F4665-9FE7-4758-8C79-BFE6C652AD1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0CEA67-D2AA-4789-86EF-A8792CC834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20581-4D14-4A03-BA4E-7A154CF6C7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05347F-C969-439B-9774-EBB3A9D4A2F5}" type="datetimeFigureOut">
              <a:rPr lang="lv-LV"/>
              <a:pPr>
                <a:defRPr/>
              </a:pPr>
              <a:t>25.07.2018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C59E27C-6128-42B8-9F7B-39457DA5B8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66D97A9-E3F2-443C-A688-CB030CFF4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6A0C3-6D40-4192-813D-3ED0294E0E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EE3E5-6EF3-4EC1-8AD5-82BE4C5E2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538D6CA-5A5F-46C5-BDDC-270BE22E6A24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4267ADAB-7446-40F1-B504-F4F1BA34B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97D464BF-A7B6-447F-8FDC-8E7D9D57E1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C4F898E-51EB-4501-AE00-57DD29C57852}"/>
              </a:ext>
            </a:extLst>
          </p:cNvPr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41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2CD94BD7-FAC5-4AB8-8C60-1BAADCA02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496E54E0-D86C-43C7-96A0-4AEF3132E52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FB9FE8D-BF76-4AD3-B319-C2906BB6553F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90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8EDEFBEB-90FC-421D-8D56-83C46E363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07310C1-C33D-4CD6-A14E-58DDBEDDE1B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D49D7BE-D6A9-43BE-9D7D-37B6CAA686B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5057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AE1C811-EEDD-44A5-A49A-81D33A96E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9B39CC0B-B606-419B-9141-7FB8449879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A8BFC56-3FCC-4122-9CDB-3D0A2EE99A4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1695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85E112EB-3C62-4781-8D69-417DE3D28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0CB4DE87-F8B6-45CA-B518-FC089C21CA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205864-BADF-405F-9392-5BD328D4E38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3468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C4CA772B-35F4-4D66-AD58-7DB9360984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F2D9B69-EC72-4113-AC88-E168FB0228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0C10D3A-4ABA-4161-9349-376C9865BBD0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37803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3532D65-18BB-43E7-9D37-E626D1432C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86264086-651D-4483-8B2D-5B0B35F0D0B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6B439B99-6BD6-4B05-9AD7-6692F5B34024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6395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81E77D7-70D4-4D96-8BDB-09AAE6CF3E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A86D009C-B636-4FCB-9BFE-9CBB5F28CB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FBD5740-C4E5-4685-83C6-997D3E760FB4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4463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57649A29-D382-4552-B5B2-77398F515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7633D18-D988-4709-A585-A63837BDF7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33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B0734E3-5ADC-4F7C-A8CA-CF97A48CD9E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F0C9D0-66EC-4B2D-A5A5-0A7AE9689C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DC618-FFE2-43CC-A981-52416FE5E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8CCB3A-A193-48CD-868E-478D5487C24E}" type="datetime1">
              <a:rPr lang="en-US"/>
              <a:pPr>
                <a:defRPr/>
              </a:pPr>
              <a:t>7/25/2018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A6A0D-7698-4673-AD8E-EE6FF22028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53EAC-CD1A-4476-9673-6EFE15C8D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BFA5F39-B39E-47EB-838B-5C4B37813BAE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B1D27A3-06DC-46B2-81E9-BF7755FE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38"/>
          </a:xfrm>
        </p:spPr>
        <p:txBody>
          <a:bodyPr/>
          <a:lstStyle/>
          <a:p>
            <a:r>
              <a:rPr lang="lv-LV" altLang="lv-LV" dirty="0"/>
              <a:t>Būvkomersantu reģistrācija</a:t>
            </a:r>
          </a:p>
        </p:txBody>
      </p:sp>
      <p:sp>
        <p:nvSpPr>
          <p:cNvPr id="11267" name="Text Placeholder 2">
            <a:extLst>
              <a:ext uri="{FF2B5EF4-FFF2-40B4-BE49-F238E27FC236}">
                <a16:creationId xmlns:a16="http://schemas.microsoft.com/office/drawing/2014/main" id="{298C1906-2F04-4B41-8FC0-3C10F1E8D6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ctr"/>
          <a:lstStyle/>
          <a:p>
            <a:endParaRPr lang="lv-LV" altLang="lv-LV" dirty="0"/>
          </a:p>
          <a:p>
            <a:r>
              <a:rPr lang="lv-LV" altLang="lv-LV" dirty="0"/>
              <a:t>Edmunds Valantis, Valsts sekretāra vietnieks</a:t>
            </a:r>
          </a:p>
          <a:p>
            <a:endParaRPr lang="lv-LV" altLang="lv-LV" dirty="0"/>
          </a:p>
        </p:txBody>
      </p:sp>
      <p:sp>
        <p:nvSpPr>
          <p:cNvPr id="11268" name="Text Placeholder 3">
            <a:extLst>
              <a:ext uri="{FF2B5EF4-FFF2-40B4-BE49-F238E27FC236}">
                <a16:creationId xmlns:a16="http://schemas.microsoft.com/office/drawing/2014/main" id="{151C0409-EE47-4368-B585-C38AC3BE75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lv-LV" altLang="lv-LV" dirty="0"/>
              <a:t>25.07.2018.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2A0A5274-F75B-4EF1-9D8D-FDB201324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Piedāvātās izmaiņas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AC41863-B4AB-4039-9D07-52F932AF8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94" y="1752600"/>
            <a:ext cx="8207406" cy="4373563"/>
          </a:xfrm>
        </p:spPr>
        <p:txBody>
          <a:bodyPr>
            <a:normAutofit fontScale="92500" lnSpcReduction="10000"/>
          </a:bodyPr>
          <a:lstStyle/>
          <a:p>
            <a:r>
              <a:rPr lang="lv-LV" altLang="lv-LV" b="1" dirty="0"/>
              <a:t>Pamatojums</a:t>
            </a:r>
          </a:p>
          <a:p>
            <a:endParaRPr lang="lv-LV" altLang="lv-LV" dirty="0"/>
          </a:p>
          <a:p>
            <a:r>
              <a:rPr lang="lv-LV" altLang="lv-LV" dirty="0"/>
              <a:t>MK </a:t>
            </a:r>
            <a:r>
              <a:rPr lang="lv-LV" altLang="lv-LV" dirty="0" err="1"/>
              <a:t>protokollēmums</a:t>
            </a:r>
            <a:r>
              <a:rPr lang="lv-LV" altLang="lv-LV" dirty="0"/>
              <a:t> (26.09.2017.nr.48 35.§ 6.&amp;7.punkts):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altLang="lv-LV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altLang="lv-LV" sz="1900" dirty="0"/>
              <a:t>izvērtēt būvniecības nozares pārstāvju norādīto risku attiecībā uz valsts nodevas būtisku pieaugumu būvkomersantiem, kuriem neto apgrozījumu veido arī ieņēmumi no saimnieciskās darbības, kas nav saistīta ar būvniecību.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v-LV" altLang="lv-LV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altLang="lv-LV" sz="1900" dirty="0"/>
              <a:t>izvērtēt būvniecības nozares pārstāvju priekšlikumu par saimnieciskās darbības veicēju - fizisku personu būvniecības pakalpojumu sniedzēju - iekļaušanu būvkomersantu reģistrā, lai novērstu tirgus kropļošanas risku, un nepieciešamības gadījumā sagatavot grozījumus normatīvajos aktos atbilstoši izvērtējuma rezultātam.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EB268-7D48-463D-91BC-6D2179C0024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1F59769-016B-42F3-82DC-BB872B580353}" type="slidenum">
              <a:rPr lang="en-US" altLang="lv-LV"/>
              <a:pPr/>
              <a:t>2</a:t>
            </a:fld>
            <a:endParaRPr lang="en-US" altLang="lv-L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9711-2E8A-4CE3-917A-B74C8FBB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Būvkomersantu nodevas ieņēmumi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73BBB65-CD74-4813-ADA9-528D476636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7939" y="1417642"/>
            <a:ext cx="6487754" cy="389955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8E0B7-1884-4C0F-A9AC-6D1D756B1F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FB9FE8D-BF76-4AD3-B319-C2906BB6553F}" type="slidenum">
              <a:rPr lang="en-US" altLang="lv-LV" smtClean="0"/>
              <a:pPr/>
              <a:t>3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F8B44-FAA0-48B3-8811-59E76201B162}"/>
              </a:ext>
            </a:extLst>
          </p:cNvPr>
          <p:cNvSpPr txBox="1"/>
          <p:nvPr/>
        </p:nvSpPr>
        <p:spPr>
          <a:xfrm>
            <a:off x="887767" y="5637320"/>
            <a:ext cx="7646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 30.06.2018.                       3 293 686 (skaits  4974)</a:t>
            </a:r>
          </a:p>
          <a:p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 30.06.2017.                       1 630 324 (skaits  4784)</a:t>
            </a:r>
          </a:p>
        </p:txBody>
      </p:sp>
    </p:spTree>
    <p:extLst>
      <p:ext uri="{BB962C8B-B14F-4D97-AF65-F5344CB8AC3E}">
        <p14:creationId xmlns:p14="http://schemas.microsoft.com/office/powerpoint/2010/main" val="1165780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9711-2E8A-4CE3-917A-B74C8FBB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Priekšlikums nodevas izmaiņām daudznozaru uzņēmumiem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4C206-0AA7-406C-82C9-7D07D630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417642"/>
            <a:ext cx="8198528" cy="5236029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lv-LV" sz="2900" dirty="0"/>
              <a:t>1072 daudznozaru būvkomersanti, kuriem  kopējais sniegto būvniecības pakalpojumu apjoms ir mazāks kā neto apgrozījums vairāk par 1000 </a:t>
            </a:r>
            <a:r>
              <a:rPr lang="lv-LV" sz="2900" dirty="0" err="1"/>
              <a:t>euro</a:t>
            </a:r>
            <a:r>
              <a:rPr lang="lv-LV" sz="2900" dirty="0"/>
              <a:t>. </a:t>
            </a:r>
          </a:p>
          <a:p>
            <a:pPr algn="just"/>
            <a:endParaRPr lang="lv-LV" sz="2900" b="1" dirty="0"/>
          </a:p>
          <a:p>
            <a:pPr algn="just"/>
            <a:r>
              <a:rPr lang="lv-LV" sz="2900" b="1" dirty="0"/>
              <a:t>Priekšlikums: </a:t>
            </a:r>
          </a:p>
          <a:p>
            <a:pPr marL="285750" indent="-285750" algn="just">
              <a:buFontTx/>
              <a:buChar char="-"/>
            </a:pPr>
            <a:r>
              <a:rPr lang="lv-LV" sz="2900" dirty="0"/>
              <a:t>Daudznozaru uzņēmumiem valsts nodevu aprēķina no kopējā sniegto būvniecības pakalpojumu apjoma (zvērināta revidenta izziņa) </a:t>
            </a:r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marL="285750" indent="-285750" algn="just">
              <a:buFontTx/>
              <a:buChar char="-"/>
            </a:pPr>
            <a:endParaRPr lang="lv-LV" sz="2900" dirty="0"/>
          </a:p>
          <a:p>
            <a:pPr algn="just"/>
            <a:r>
              <a:rPr lang="lv-LV" sz="2900" dirty="0"/>
              <a:t>Izmaiņu ietekme: -447 900 euro</a:t>
            </a:r>
          </a:p>
          <a:p>
            <a:endParaRPr lang="lv-LV" dirty="0"/>
          </a:p>
          <a:p>
            <a:r>
              <a:rPr lang="lv-LV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8E0B7-1884-4C0F-A9AC-6D1D756B1F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FB9FE8D-BF76-4AD3-B319-C2906BB6553F}" type="slidenum">
              <a:rPr lang="en-US" altLang="lv-LV" smtClean="0"/>
              <a:pPr/>
              <a:t>4</a:t>
            </a:fld>
            <a:endParaRPr lang="en-US" altLang="lv-LV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4D0039-52DC-47DC-9529-95E182544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381994"/>
              </p:ext>
            </p:extLst>
          </p:nvPr>
        </p:nvGraphicFramePr>
        <p:xfrm>
          <a:off x="867398" y="3149559"/>
          <a:ext cx="687206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015">
                  <a:extLst>
                    <a:ext uri="{9D8B030D-6E8A-4147-A177-3AD203B41FA5}">
                      <a16:colId xmlns:a16="http://schemas.microsoft.com/office/drawing/2014/main" val="674885275"/>
                    </a:ext>
                  </a:extLst>
                </a:gridCol>
                <a:gridCol w="1718015">
                  <a:extLst>
                    <a:ext uri="{9D8B030D-6E8A-4147-A177-3AD203B41FA5}">
                      <a16:colId xmlns:a16="http://schemas.microsoft.com/office/drawing/2014/main" val="3096268303"/>
                    </a:ext>
                  </a:extLst>
                </a:gridCol>
                <a:gridCol w="1718015">
                  <a:extLst>
                    <a:ext uri="{9D8B030D-6E8A-4147-A177-3AD203B41FA5}">
                      <a16:colId xmlns:a16="http://schemas.microsoft.com/office/drawing/2014/main" val="585893472"/>
                    </a:ext>
                  </a:extLst>
                </a:gridCol>
                <a:gridCol w="1718015">
                  <a:extLst>
                    <a:ext uri="{9D8B030D-6E8A-4147-A177-3AD203B41FA5}">
                      <a16:colId xmlns:a16="http://schemas.microsoft.com/office/drawing/2014/main" val="1618423850"/>
                    </a:ext>
                  </a:extLst>
                </a:gridCol>
              </a:tblGrid>
              <a:tr h="481134">
                <a:tc>
                  <a:txBody>
                    <a:bodyPr/>
                    <a:lstStyle/>
                    <a:p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Nodevas apmērs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2018.g. BK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2019.g. BK skaits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Izmaiņas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834887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+221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507734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680766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753774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04869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597017"/>
                  </a:ext>
                </a:extLst>
              </a:tr>
              <a:tr h="27665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30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6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9711-2E8A-4CE3-917A-B74C8FBBB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806" y="381000"/>
            <a:ext cx="6648994" cy="1036642"/>
          </a:xfrm>
        </p:spPr>
        <p:txBody>
          <a:bodyPr/>
          <a:lstStyle/>
          <a:p>
            <a:r>
              <a:rPr lang="lv-LV" dirty="0"/>
              <a:t>Priekšlikums nodevas izmaiņām fiziskām personām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4C206-0AA7-406C-82C9-7D07D630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417642"/>
            <a:ext cx="8198528" cy="470853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lv-LV" sz="1800" dirty="0"/>
              <a:t>Būvkomersantu reģistrā reģistrēti – </a:t>
            </a:r>
            <a:r>
              <a:rPr lang="lv-LV" sz="1800" b="1" dirty="0"/>
              <a:t>98 </a:t>
            </a:r>
            <a:r>
              <a:rPr lang="lv-LV" sz="1800" dirty="0"/>
              <a:t>individuālie komersanti</a:t>
            </a:r>
          </a:p>
          <a:p>
            <a:pPr algn="just"/>
            <a:endParaRPr lang="lv-LV" sz="1800" dirty="0"/>
          </a:p>
          <a:p>
            <a:pPr algn="just"/>
            <a:r>
              <a:rPr lang="lv-LV" sz="1800" dirty="0"/>
              <a:t>Saskaņā ar VID datiem – </a:t>
            </a:r>
            <a:r>
              <a:rPr lang="lv-LV" sz="1800" b="1" dirty="0"/>
              <a:t>7486 </a:t>
            </a:r>
            <a:r>
              <a:rPr lang="lv-LV" sz="1800" dirty="0"/>
              <a:t>saimnieciskās darbības veicēju, </a:t>
            </a:r>
            <a:r>
              <a:rPr lang="lv-LV" sz="1800" dirty="0" err="1"/>
              <a:t>pašnodarbināto</a:t>
            </a:r>
            <a:r>
              <a:rPr lang="lv-LV" sz="1800" dirty="0"/>
              <a:t> un individuālo komersantu NACE 2.redakcija F sadaļā “Būvniecība” un M sadaļas 71.1 līmenī “Arhitektūras un projektēšanas pakalpojumi un konsultācijas”</a:t>
            </a:r>
          </a:p>
          <a:p>
            <a:pPr algn="just"/>
            <a:endParaRPr lang="lv-LV" sz="1800" dirty="0"/>
          </a:p>
          <a:p>
            <a:pPr algn="just"/>
            <a:r>
              <a:rPr lang="lv-LV" sz="1800" dirty="0"/>
              <a:t>Saimnieciskās darbības veicēju un individuālo komersantu kopējais NETO apgrozījums un ieņēmumi veido </a:t>
            </a:r>
            <a:r>
              <a:rPr lang="lv-LV" sz="1800" b="1" dirty="0"/>
              <a:t>0.7%</a:t>
            </a:r>
            <a:r>
              <a:rPr lang="lv-LV" sz="1800" dirty="0"/>
              <a:t> (</a:t>
            </a:r>
            <a:r>
              <a:rPr lang="lv-LV" sz="1800" i="1" dirty="0"/>
              <a:t>20 </a:t>
            </a:r>
            <a:r>
              <a:rPr lang="lv-LV" sz="1800" i="1" dirty="0" err="1"/>
              <a:t>milj.Eur</a:t>
            </a:r>
            <a:r>
              <a:rPr lang="lv-LV" sz="1800" dirty="0"/>
              <a:t>) pret kopējo NACE F sadaļas komersantu apgrozījumu</a:t>
            </a:r>
          </a:p>
          <a:p>
            <a:pPr algn="just"/>
            <a:endParaRPr lang="lv-LV" sz="1800" dirty="0"/>
          </a:p>
          <a:p>
            <a:pPr algn="just"/>
            <a:r>
              <a:rPr lang="lv-LV" sz="1800" b="1" dirty="0"/>
              <a:t>Priekšlikums</a:t>
            </a:r>
            <a:r>
              <a:rPr lang="lv-LV" sz="1800" dirty="0"/>
              <a:t>: </a:t>
            </a:r>
          </a:p>
          <a:p>
            <a:pPr marL="285750" indent="-285750" algn="just">
              <a:buFontTx/>
              <a:buChar char="-"/>
            </a:pPr>
            <a:r>
              <a:rPr lang="lv-LV" sz="1800" dirty="0"/>
              <a:t>Noteikt prasību reģistrēties reģistrā ar minimālo nodevas apmēru 100 euro </a:t>
            </a:r>
          </a:p>
          <a:p>
            <a:pPr marL="285750" indent="-285750" algn="just">
              <a:buFontTx/>
              <a:buChar char="-"/>
            </a:pPr>
            <a:r>
              <a:rPr lang="lv-LV" sz="1800" dirty="0"/>
              <a:t>Nodrošina godīgu konkurenci</a:t>
            </a:r>
          </a:p>
          <a:p>
            <a:pPr marL="285750" indent="-285750" algn="just">
              <a:buFontTx/>
              <a:buChar char="-"/>
            </a:pPr>
            <a:r>
              <a:rPr lang="lv-LV" sz="1800" dirty="0"/>
              <a:t>Līdzsvaro nodevas ieņēmumu samazinājumu no daudznozaru uzņēmumiem</a:t>
            </a:r>
          </a:p>
          <a:p>
            <a:pPr algn="just"/>
            <a:endParaRPr lang="lv-LV" sz="1800" dirty="0"/>
          </a:p>
          <a:p>
            <a:pPr algn="just"/>
            <a:endParaRPr lang="lv-LV" sz="1800" dirty="0"/>
          </a:p>
          <a:p>
            <a:endParaRPr lang="lv-LV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8E0B7-1884-4C0F-A9AC-6D1D756B1F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FB9FE8D-BF76-4AD3-B319-C2906BB6553F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2136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>
            <a:extLst>
              <a:ext uri="{FF2B5EF4-FFF2-40B4-BE49-F238E27FC236}">
                <a16:creationId xmlns:a16="http://schemas.microsoft.com/office/drawing/2014/main" id="{ED7437E2-5AE7-472F-8416-7AB1A9E6EC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3479800"/>
            <a:ext cx="7772400" cy="1422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lv-LV" altLang="lv-LV" sz="440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lv-LV" altLang="lv-LV" sz="4000">
              <a:ea typeface="ＭＳ Ｐゴシック" panose="020B0600070205080204" pitchFamily="34" charset="-128"/>
            </a:endParaRPr>
          </a:p>
        </p:txBody>
      </p:sp>
      <p:sp>
        <p:nvSpPr>
          <p:cNvPr id="19459" name="Text Placeholder 2">
            <a:extLst>
              <a:ext uri="{FF2B5EF4-FFF2-40B4-BE49-F238E27FC236}">
                <a16:creationId xmlns:a16="http://schemas.microsoft.com/office/drawing/2014/main" id="{3F575198-7D67-4BEB-849A-C3BC00DA4B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5800" y="4902200"/>
            <a:ext cx="7772400" cy="16430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 err="1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Mājaslapa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 err="1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5"/>
              </a:rPr>
              <a:t>http:/</a:t>
            </a:r>
            <a:r>
              <a:rPr lang="lv-LV" dirty="0">
                <a:hlinkClick r:id="rId5"/>
              </a:rPr>
              <a:t>/</a:t>
            </a:r>
            <a:r>
              <a:rPr lang="en-AU" u="sng" dirty="0">
                <a:hlinkClick r:id="rId5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DAEDA9"/>
              </a:buClr>
              <a:buFont typeface="Arial" charset="0"/>
              <a:buNone/>
              <a:tabLst>
                <a:tab pos="984250" algn="l"/>
              </a:tabLst>
              <a:defRPr/>
            </a:pP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endParaRPr lang="lv-LV" alt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Prezentacija_LV</Template>
  <TotalTime>0</TotalTime>
  <Words>330</Words>
  <Application>Microsoft Office PowerPoint</Application>
  <PresentationFormat>On-screen Show (4:3)</PresentationFormat>
  <Paragraphs>88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Verdana</vt:lpstr>
      <vt:lpstr>89_Prezentacija_templateLV</vt:lpstr>
      <vt:lpstr>Būvkomersantu reģistrācija</vt:lpstr>
      <vt:lpstr>Piedāvātās izmaiņas</vt:lpstr>
      <vt:lpstr>Būvkomersantu nodevas ieņēmumi</vt:lpstr>
      <vt:lpstr>Priekšlikums nodevas izmaiņām daudznozaru uzņēmumiem</vt:lpstr>
      <vt:lpstr>Priekšlikums nodevas izmaiņām fiziskām personām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Būvkomersantu reģistrācija</dc:title>
  <dc:creator>Ilze Beināre</dc:creator>
  <cp:lastModifiedBy>Inese Rostoka</cp:lastModifiedBy>
  <cp:revision>8</cp:revision>
  <cp:lastPrinted>2015-01-05T10:31:46Z</cp:lastPrinted>
  <dcterms:created xsi:type="dcterms:W3CDTF">2018-07-24T17:29:54Z</dcterms:created>
  <dcterms:modified xsi:type="dcterms:W3CDTF">2018-07-25T08:43:41Z</dcterms:modified>
</cp:coreProperties>
</file>