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367" r:id="rId3"/>
    <p:sldId id="261" r:id="rId4"/>
    <p:sldId id="368" r:id="rId5"/>
    <p:sldId id="370" r:id="rId6"/>
    <p:sldId id="257" r:id="rId7"/>
    <p:sldId id="260" r:id="rId8"/>
    <p:sldId id="371" r:id="rId9"/>
    <p:sldId id="372" r:id="rId10"/>
    <p:sldId id="308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70AD47"/>
    <a:srgbClr val="EE8C2F"/>
    <a:srgbClr val="4CB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5982"/>
  </p:normalViewPr>
  <p:slideViewPr>
    <p:cSldViewPr snapToGrid="0">
      <p:cViewPr varScale="1">
        <p:scale>
          <a:sx n="64" d="100"/>
          <a:sy n="64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38AC3-81D0-4934-831A-A963CF82D6D0}" type="doc">
      <dgm:prSet loTypeId="urn:microsoft.com/office/officeart/2005/8/layout/hProcess9" loCatId="process" qsTypeId="urn:microsoft.com/office/officeart/2005/8/quickstyle/simple1" qsCatId="simple" csTypeId="urn:microsoft.com/office/officeart/2005/8/colors/accent6_3" csCatId="accent6" phldr="1"/>
      <dgm:spPr/>
    </dgm:pt>
    <dgm:pt modelId="{530B3893-C54A-4F89-86A6-14AA8C9635A0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lv-LV" dirty="0"/>
            <a:t>Metodikas izstrāde</a:t>
          </a:r>
          <a:endParaRPr lang="en-GB" dirty="0"/>
        </a:p>
      </dgm:t>
    </dgm:pt>
    <dgm:pt modelId="{249AF3AA-D84B-4698-80B1-61965F2B948C}" type="parTrans" cxnId="{A4FD5EA5-1BBC-4F2A-B4D8-26F33314688C}">
      <dgm:prSet/>
      <dgm:spPr/>
      <dgm:t>
        <a:bodyPr/>
        <a:lstStyle/>
        <a:p>
          <a:endParaRPr lang="en-GB"/>
        </a:p>
      </dgm:t>
    </dgm:pt>
    <dgm:pt modelId="{9D1989C3-4AA7-4533-B48B-0B0DF41C0B34}" type="sibTrans" cxnId="{A4FD5EA5-1BBC-4F2A-B4D8-26F33314688C}">
      <dgm:prSet/>
      <dgm:spPr/>
      <dgm:t>
        <a:bodyPr/>
        <a:lstStyle/>
        <a:p>
          <a:endParaRPr lang="en-GB"/>
        </a:p>
      </dgm:t>
    </dgm:pt>
    <dgm:pt modelId="{CE4C49B4-B782-41A6-BAC6-5A4710E6C6A4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lv-LV" dirty="0"/>
            <a:t>Ietekmējošo faktoru identificēšana </a:t>
          </a:r>
          <a:endParaRPr lang="en-GB" dirty="0"/>
        </a:p>
      </dgm:t>
    </dgm:pt>
    <dgm:pt modelId="{8B23E32C-1A49-44CA-B107-C175641F42E9}" type="parTrans" cxnId="{6353FFB6-156C-4693-BA59-6FA4FBAD7BD3}">
      <dgm:prSet/>
      <dgm:spPr/>
      <dgm:t>
        <a:bodyPr/>
        <a:lstStyle/>
        <a:p>
          <a:endParaRPr lang="en-GB"/>
        </a:p>
      </dgm:t>
    </dgm:pt>
    <dgm:pt modelId="{D7B95C39-07C4-4B77-8EE7-005412A11C01}" type="sibTrans" cxnId="{6353FFB6-156C-4693-BA59-6FA4FBAD7BD3}">
      <dgm:prSet/>
      <dgm:spPr/>
      <dgm:t>
        <a:bodyPr/>
        <a:lstStyle/>
        <a:p>
          <a:endParaRPr lang="en-GB"/>
        </a:p>
      </dgm:t>
    </dgm:pt>
    <dgm:pt modelId="{158E384F-2A3B-4CCC-84C6-67BA7CAAD1A4}">
      <dgm:prSet phldrT="[Text]"/>
      <dgm:spPr>
        <a:solidFill>
          <a:schemeClr val="accent6"/>
        </a:solidFill>
      </dgm:spPr>
      <dgm:t>
        <a:bodyPr/>
        <a:lstStyle/>
        <a:p>
          <a:r>
            <a:rPr lang="lv-LV" dirty="0"/>
            <a:t>Ietekmējošso faktoru ekspertu novērtēšana</a:t>
          </a:r>
        </a:p>
      </dgm:t>
    </dgm:pt>
    <dgm:pt modelId="{517647B6-D508-4CFF-A242-E4EA82BF329A}" type="parTrans" cxnId="{D1D38C71-DD80-4DC8-9400-E8E6FEF2233E}">
      <dgm:prSet/>
      <dgm:spPr/>
      <dgm:t>
        <a:bodyPr/>
        <a:lstStyle/>
        <a:p>
          <a:endParaRPr lang="en-GB"/>
        </a:p>
      </dgm:t>
    </dgm:pt>
    <dgm:pt modelId="{297D2C1E-0423-40D7-9D21-E645CAF47850}" type="sibTrans" cxnId="{D1D38C71-DD80-4DC8-9400-E8E6FEF2233E}">
      <dgm:prSet/>
      <dgm:spPr/>
      <dgm:t>
        <a:bodyPr/>
        <a:lstStyle/>
        <a:p>
          <a:endParaRPr lang="en-GB"/>
        </a:p>
      </dgm:t>
    </dgm:pt>
    <dgm:pt modelId="{9A477EAA-59DF-42BA-AD33-BB0483E1654B}">
      <dgm:prSet phldrT="[Text]"/>
      <dgm:spPr>
        <a:solidFill>
          <a:schemeClr val="accent6"/>
        </a:solidFill>
      </dgm:spPr>
      <dgm:t>
        <a:bodyPr/>
        <a:lstStyle/>
        <a:p>
          <a:r>
            <a:rPr lang="lv-LV" dirty="0"/>
            <a:t>Statistikas analīze/ modelēšana</a:t>
          </a:r>
          <a:endParaRPr lang="en-GB" dirty="0"/>
        </a:p>
      </dgm:t>
    </dgm:pt>
    <dgm:pt modelId="{92EC16EB-C010-4FF7-AB48-06505C52F84A}" type="parTrans" cxnId="{A089858D-7C6C-43C9-9072-7381679C28B3}">
      <dgm:prSet/>
      <dgm:spPr/>
      <dgm:t>
        <a:bodyPr/>
        <a:lstStyle/>
        <a:p>
          <a:endParaRPr lang="en-GB"/>
        </a:p>
      </dgm:t>
    </dgm:pt>
    <dgm:pt modelId="{4BABB239-D27C-46C2-A019-471B9F15F06C}" type="sibTrans" cxnId="{A089858D-7C6C-43C9-9072-7381679C28B3}">
      <dgm:prSet/>
      <dgm:spPr/>
      <dgm:t>
        <a:bodyPr/>
        <a:lstStyle/>
        <a:p>
          <a:endParaRPr lang="en-GB"/>
        </a:p>
      </dgm:t>
    </dgm:pt>
    <dgm:pt modelId="{76407DDE-AF5C-4DF7-9ADD-844A48819E7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lv-LV" dirty="0"/>
            <a:t>Rezultātu prezentācija</a:t>
          </a:r>
          <a:endParaRPr lang="en-GB" dirty="0"/>
        </a:p>
      </dgm:t>
    </dgm:pt>
    <dgm:pt modelId="{DF9C80D5-A4BF-4017-82BB-39F3A5E7B2C4}" type="parTrans" cxnId="{9C427B7C-5BD5-405A-BB10-5715E7FA55E9}">
      <dgm:prSet/>
      <dgm:spPr/>
      <dgm:t>
        <a:bodyPr/>
        <a:lstStyle/>
        <a:p>
          <a:endParaRPr lang="en-GB"/>
        </a:p>
      </dgm:t>
    </dgm:pt>
    <dgm:pt modelId="{9261E966-FB5A-48A9-A53F-F48C30E34D21}" type="sibTrans" cxnId="{9C427B7C-5BD5-405A-BB10-5715E7FA55E9}">
      <dgm:prSet/>
      <dgm:spPr/>
      <dgm:t>
        <a:bodyPr/>
        <a:lstStyle/>
        <a:p>
          <a:endParaRPr lang="en-GB"/>
        </a:p>
      </dgm:t>
    </dgm:pt>
    <dgm:pt modelId="{91D668A1-FA75-4B75-A448-1BA5A345C4DE}" type="pres">
      <dgm:prSet presAssocID="{04238AC3-81D0-4934-831A-A963CF82D6D0}" presName="CompostProcess" presStyleCnt="0">
        <dgm:presLayoutVars>
          <dgm:dir/>
          <dgm:resizeHandles val="exact"/>
        </dgm:presLayoutVars>
      </dgm:prSet>
      <dgm:spPr/>
    </dgm:pt>
    <dgm:pt modelId="{1E5B053E-4495-4A22-8234-1421E9061302}" type="pres">
      <dgm:prSet presAssocID="{04238AC3-81D0-4934-831A-A963CF82D6D0}" presName="arrow" presStyleLbl="bgShp" presStyleIdx="0" presStyleCnt="1" custLinFactNeighborX="371" custLinFactNeighborY="-4743"/>
      <dgm:spPr/>
    </dgm:pt>
    <dgm:pt modelId="{88B41BA2-9C29-4130-B859-ED30838A0BDD}" type="pres">
      <dgm:prSet presAssocID="{04238AC3-81D0-4934-831A-A963CF82D6D0}" presName="linearProcess" presStyleCnt="0"/>
      <dgm:spPr/>
    </dgm:pt>
    <dgm:pt modelId="{EE5176EF-70D5-4B38-B661-305F5BF0AB0B}" type="pres">
      <dgm:prSet presAssocID="{530B3893-C54A-4F89-86A6-14AA8C9635A0}" presName="textNode" presStyleLbl="node1" presStyleIdx="0" presStyleCnt="5">
        <dgm:presLayoutVars>
          <dgm:bulletEnabled val="1"/>
        </dgm:presLayoutVars>
      </dgm:prSet>
      <dgm:spPr/>
    </dgm:pt>
    <dgm:pt modelId="{7CC0A381-5633-49A9-8D46-C76FF42E84C7}" type="pres">
      <dgm:prSet presAssocID="{9D1989C3-4AA7-4533-B48B-0B0DF41C0B34}" presName="sibTrans" presStyleCnt="0"/>
      <dgm:spPr/>
    </dgm:pt>
    <dgm:pt modelId="{0ECE6E48-614D-460F-975F-23C10A6C9054}" type="pres">
      <dgm:prSet presAssocID="{CE4C49B4-B782-41A6-BAC6-5A4710E6C6A4}" presName="textNode" presStyleLbl="node1" presStyleIdx="1" presStyleCnt="5">
        <dgm:presLayoutVars>
          <dgm:bulletEnabled val="1"/>
        </dgm:presLayoutVars>
      </dgm:prSet>
      <dgm:spPr/>
    </dgm:pt>
    <dgm:pt modelId="{664FE6D9-8F61-45A8-A58C-9602C8C100A9}" type="pres">
      <dgm:prSet presAssocID="{D7B95C39-07C4-4B77-8EE7-005412A11C01}" presName="sibTrans" presStyleCnt="0"/>
      <dgm:spPr/>
    </dgm:pt>
    <dgm:pt modelId="{8CE29CBC-0E66-4C2F-B501-6DFBA68E3FF6}" type="pres">
      <dgm:prSet presAssocID="{158E384F-2A3B-4CCC-84C6-67BA7CAAD1A4}" presName="textNode" presStyleLbl="node1" presStyleIdx="2" presStyleCnt="5">
        <dgm:presLayoutVars>
          <dgm:bulletEnabled val="1"/>
        </dgm:presLayoutVars>
      </dgm:prSet>
      <dgm:spPr/>
    </dgm:pt>
    <dgm:pt modelId="{E07C50AF-A325-42C7-8FFC-9DF3059AD077}" type="pres">
      <dgm:prSet presAssocID="{297D2C1E-0423-40D7-9D21-E645CAF47850}" presName="sibTrans" presStyleCnt="0"/>
      <dgm:spPr/>
    </dgm:pt>
    <dgm:pt modelId="{D580D06B-0C08-48A4-9A94-7FA410468331}" type="pres">
      <dgm:prSet presAssocID="{9A477EAA-59DF-42BA-AD33-BB0483E1654B}" presName="textNode" presStyleLbl="node1" presStyleIdx="3" presStyleCnt="5">
        <dgm:presLayoutVars>
          <dgm:bulletEnabled val="1"/>
        </dgm:presLayoutVars>
      </dgm:prSet>
      <dgm:spPr/>
    </dgm:pt>
    <dgm:pt modelId="{BAFD5D60-4B24-421A-A4F9-88840871E290}" type="pres">
      <dgm:prSet presAssocID="{4BABB239-D27C-46C2-A019-471B9F15F06C}" presName="sibTrans" presStyleCnt="0"/>
      <dgm:spPr/>
    </dgm:pt>
    <dgm:pt modelId="{0AAF9FEB-7CED-448B-8A3C-E4A80FA64F9D}" type="pres">
      <dgm:prSet presAssocID="{76407DDE-AF5C-4DF7-9ADD-844A48819E7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57288755-9392-4364-91B3-D3E7600B31CD}" type="presOf" srcId="{9A477EAA-59DF-42BA-AD33-BB0483E1654B}" destId="{D580D06B-0C08-48A4-9A94-7FA410468331}" srcOrd="0" destOrd="0" presId="urn:microsoft.com/office/officeart/2005/8/layout/hProcess9"/>
    <dgm:cxn modelId="{6353FFB6-156C-4693-BA59-6FA4FBAD7BD3}" srcId="{04238AC3-81D0-4934-831A-A963CF82D6D0}" destId="{CE4C49B4-B782-41A6-BAC6-5A4710E6C6A4}" srcOrd="1" destOrd="0" parTransId="{8B23E32C-1A49-44CA-B107-C175641F42E9}" sibTransId="{D7B95C39-07C4-4B77-8EE7-005412A11C01}"/>
    <dgm:cxn modelId="{51482A64-FA09-46D8-B9E0-D1AF9B441B45}" type="presOf" srcId="{04238AC3-81D0-4934-831A-A963CF82D6D0}" destId="{91D668A1-FA75-4B75-A448-1BA5A345C4DE}" srcOrd="0" destOrd="0" presId="urn:microsoft.com/office/officeart/2005/8/layout/hProcess9"/>
    <dgm:cxn modelId="{B08BD5FD-E842-4880-B975-86D1008A672D}" type="presOf" srcId="{CE4C49B4-B782-41A6-BAC6-5A4710E6C6A4}" destId="{0ECE6E48-614D-460F-975F-23C10A6C9054}" srcOrd="0" destOrd="0" presId="urn:microsoft.com/office/officeart/2005/8/layout/hProcess9"/>
    <dgm:cxn modelId="{A089858D-7C6C-43C9-9072-7381679C28B3}" srcId="{04238AC3-81D0-4934-831A-A963CF82D6D0}" destId="{9A477EAA-59DF-42BA-AD33-BB0483E1654B}" srcOrd="3" destOrd="0" parTransId="{92EC16EB-C010-4FF7-AB48-06505C52F84A}" sibTransId="{4BABB239-D27C-46C2-A019-471B9F15F06C}"/>
    <dgm:cxn modelId="{9C427B7C-5BD5-405A-BB10-5715E7FA55E9}" srcId="{04238AC3-81D0-4934-831A-A963CF82D6D0}" destId="{76407DDE-AF5C-4DF7-9ADD-844A48819E70}" srcOrd="4" destOrd="0" parTransId="{DF9C80D5-A4BF-4017-82BB-39F3A5E7B2C4}" sibTransId="{9261E966-FB5A-48A9-A53F-F48C30E34D21}"/>
    <dgm:cxn modelId="{7D81D124-C9C8-42B4-BD0D-BF0F665E307D}" type="presOf" srcId="{530B3893-C54A-4F89-86A6-14AA8C9635A0}" destId="{EE5176EF-70D5-4B38-B661-305F5BF0AB0B}" srcOrd="0" destOrd="0" presId="urn:microsoft.com/office/officeart/2005/8/layout/hProcess9"/>
    <dgm:cxn modelId="{A4FD5EA5-1BBC-4F2A-B4D8-26F33314688C}" srcId="{04238AC3-81D0-4934-831A-A963CF82D6D0}" destId="{530B3893-C54A-4F89-86A6-14AA8C9635A0}" srcOrd="0" destOrd="0" parTransId="{249AF3AA-D84B-4698-80B1-61965F2B948C}" sibTransId="{9D1989C3-4AA7-4533-B48B-0B0DF41C0B34}"/>
    <dgm:cxn modelId="{59E4FFA6-FB19-4216-ABB3-CE73F572CAD3}" type="presOf" srcId="{76407DDE-AF5C-4DF7-9ADD-844A48819E70}" destId="{0AAF9FEB-7CED-448B-8A3C-E4A80FA64F9D}" srcOrd="0" destOrd="0" presId="urn:microsoft.com/office/officeart/2005/8/layout/hProcess9"/>
    <dgm:cxn modelId="{3314F569-2254-46B9-AF85-9EA1BE56940D}" type="presOf" srcId="{158E384F-2A3B-4CCC-84C6-67BA7CAAD1A4}" destId="{8CE29CBC-0E66-4C2F-B501-6DFBA68E3FF6}" srcOrd="0" destOrd="0" presId="urn:microsoft.com/office/officeart/2005/8/layout/hProcess9"/>
    <dgm:cxn modelId="{D1D38C71-DD80-4DC8-9400-E8E6FEF2233E}" srcId="{04238AC3-81D0-4934-831A-A963CF82D6D0}" destId="{158E384F-2A3B-4CCC-84C6-67BA7CAAD1A4}" srcOrd="2" destOrd="0" parTransId="{517647B6-D508-4CFF-A242-E4EA82BF329A}" sibTransId="{297D2C1E-0423-40D7-9D21-E645CAF47850}"/>
    <dgm:cxn modelId="{64E07C61-053D-4FA5-B708-2A634A50E8AE}" type="presParOf" srcId="{91D668A1-FA75-4B75-A448-1BA5A345C4DE}" destId="{1E5B053E-4495-4A22-8234-1421E9061302}" srcOrd="0" destOrd="0" presId="urn:microsoft.com/office/officeart/2005/8/layout/hProcess9"/>
    <dgm:cxn modelId="{638D943F-86BD-4952-B2E7-8EDD85229D68}" type="presParOf" srcId="{91D668A1-FA75-4B75-A448-1BA5A345C4DE}" destId="{88B41BA2-9C29-4130-B859-ED30838A0BDD}" srcOrd="1" destOrd="0" presId="urn:microsoft.com/office/officeart/2005/8/layout/hProcess9"/>
    <dgm:cxn modelId="{EF32E8FD-5941-4FDE-A7BD-A8BA3D62116A}" type="presParOf" srcId="{88B41BA2-9C29-4130-B859-ED30838A0BDD}" destId="{EE5176EF-70D5-4B38-B661-305F5BF0AB0B}" srcOrd="0" destOrd="0" presId="urn:microsoft.com/office/officeart/2005/8/layout/hProcess9"/>
    <dgm:cxn modelId="{75CFE6BA-3523-47D7-AACB-386249A6F005}" type="presParOf" srcId="{88B41BA2-9C29-4130-B859-ED30838A0BDD}" destId="{7CC0A381-5633-49A9-8D46-C76FF42E84C7}" srcOrd="1" destOrd="0" presId="urn:microsoft.com/office/officeart/2005/8/layout/hProcess9"/>
    <dgm:cxn modelId="{6D0279F3-5001-4966-BB4D-3A3C0B6BAF8F}" type="presParOf" srcId="{88B41BA2-9C29-4130-B859-ED30838A0BDD}" destId="{0ECE6E48-614D-460F-975F-23C10A6C9054}" srcOrd="2" destOrd="0" presId="urn:microsoft.com/office/officeart/2005/8/layout/hProcess9"/>
    <dgm:cxn modelId="{8EDEAA03-AAAE-4854-9789-5AFF5BC798C3}" type="presParOf" srcId="{88B41BA2-9C29-4130-B859-ED30838A0BDD}" destId="{664FE6D9-8F61-45A8-A58C-9602C8C100A9}" srcOrd="3" destOrd="0" presId="urn:microsoft.com/office/officeart/2005/8/layout/hProcess9"/>
    <dgm:cxn modelId="{0BC44A55-DAB4-4AAB-9786-3C6FA959DDED}" type="presParOf" srcId="{88B41BA2-9C29-4130-B859-ED30838A0BDD}" destId="{8CE29CBC-0E66-4C2F-B501-6DFBA68E3FF6}" srcOrd="4" destOrd="0" presId="urn:microsoft.com/office/officeart/2005/8/layout/hProcess9"/>
    <dgm:cxn modelId="{DD639A0D-5A77-4E57-AEFE-431F531D3516}" type="presParOf" srcId="{88B41BA2-9C29-4130-B859-ED30838A0BDD}" destId="{E07C50AF-A325-42C7-8FFC-9DF3059AD077}" srcOrd="5" destOrd="0" presId="urn:microsoft.com/office/officeart/2005/8/layout/hProcess9"/>
    <dgm:cxn modelId="{7F06C73F-4FE3-4E5B-A360-0EBABE91868E}" type="presParOf" srcId="{88B41BA2-9C29-4130-B859-ED30838A0BDD}" destId="{D580D06B-0C08-48A4-9A94-7FA410468331}" srcOrd="6" destOrd="0" presId="urn:microsoft.com/office/officeart/2005/8/layout/hProcess9"/>
    <dgm:cxn modelId="{ACCEB1F0-9844-4814-A633-B5D35A060426}" type="presParOf" srcId="{88B41BA2-9C29-4130-B859-ED30838A0BDD}" destId="{BAFD5D60-4B24-421A-A4F9-88840871E290}" srcOrd="7" destOrd="0" presId="urn:microsoft.com/office/officeart/2005/8/layout/hProcess9"/>
    <dgm:cxn modelId="{5ABEA648-25E3-4A15-B860-308BB6EE82BD}" type="presParOf" srcId="{88B41BA2-9C29-4130-B859-ED30838A0BDD}" destId="{0AAF9FEB-7CED-448B-8A3C-E4A80FA64F9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B053E-4495-4A22-8234-1421E9061302}">
      <dsp:nvSpPr>
        <dsp:cNvPr id="0" name=""/>
        <dsp:cNvSpPr/>
      </dsp:nvSpPr>
      <dsp:spPr>
        <a:xfrm>
          <a:off x="738370" y="0"/>
          <a:ext cx="8030542" cy="4819964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176EF-70D5-4B38-B661-305F5BF0AB0B}">
      <dsp:nvSpPr>
        <dsp:cNvPr id="0" name=""/>
        <dsp:cNvSpPr/>
      </dsp:nvSpPr>
      <dsp:spPr>
        <a:xfrm>
          <a:off x="4151" y="1445989"/>
          <a:ext cx="1815267" cy="192798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Metodikas izstrāde</a:t>
          </a:r>
          <a:endParaRPr lang="en-GB" sz="2000" kern="1200" dirty="0"/>
        </a:p>
      </dsp:txBody>
      <dsp:txXfrm>
        <a:off x="92765" y="1534603"/>
        <a:ext cx="1638039" cy="1750757"/>
      </dsp:txXfrm>
    </dsp:sp>
    <dsp:sp modelId="{0ECE6E48-614D-460F-975F-23C10A6C9054}">
      <dsp:nvSpPr>
        <dsp:cNvPr id="0" name=""/>
        <dsp:cNvSpPr/>
      </dsp:nvSpPr>
      <dsp:spPr>
        <a:xfrm>
          <a:off x="1910183" y="1445989"/>
          <a:ext cx="1815267" cy="192798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Ietekmējošo faktoru identificēšana </a:t>
          </a:r>
          <a:endParaRPr lang="en-GB" sz="2000" kern="1200" dirty="0"/>
        </a:p>
      </dsp:txBody>
      <dsp:txXfrm>
        <a:off x="1998797" y="1534603"/>
        <a:ext cx="1638039" cy="1750757"/>
      </dsp:txXfrm>
    </dsp:sp>
    <dsp:sp modelId="{8CE29CBC-0E66-4C2F-B501-6DFBA68E3FF6}">
      <dsp:nvSpPr>
        <dsp:cNvPr id="0" name=""/>
        <dsp:cNvSpPr/>
      </dsp:nvSpPr>
      <dsp:spPr>
        <a:xfrm>
          <a:off x="3816214" y="1445989"/>
          <a:ext cx="1815267" cy="192798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Ietekmējošso faktoru ekspertu novērtēšana</a:t>
          </a:r>
        </a:p>
      </dsp:txBody>
      <dsp:txXfrm>
        <a:off x="3904828" y="1534603"/>
        <a:ext cx="1638039" cy="1750757"/>
      </dsp:txXfrm>
    </dsp:sp>
    <dsp:sp modelId="{D580D06B-0C08-48A4-9A94-7FA410468331}">
      <dsp:nvSpPr>
        <dsp:cNvPr id="0" name=""/>
        <dsp:cNvSpPr/>
      </dsp:nvSpPr>
      <dsp:spPr>
        <a:xfrm>
          <a:off x="5722245" y="1445989"/>
          <a:ext cx="1815267" cy="192798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Statistikas analīze/ modelēšana</a:t>
          </a:r>
          <a:endParaRPr lang="en-GB" sz="2000" kern="1200" dirty="0"/>
        </a:p>
      </dsp:txBody>
      <dsp:txXfrm>
        <a:off x="5810859" y="1534603"/>
        <a:ext cx="1638039" cy="1750757"/>
      </dsp:txXfrm>
    </dsp:sp>
    <dsp:sp modelId="{0AAF9FEB-7CED-448B-8A3C-E4A80FA64F9D}">
      <dsp:nvSpPr>
        <dsp:cNvPr id="0" name=""/>
        <dsp:cNvSpPr/>
      </dsp:nvSpPr>
      <dsp:spPr>
        <a:xfrm>
          <a:off x="7628277" y="1445989"/>
          <a:ext cx="1815267" cy="192798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Rezultātu prezentācija</a:t>
          </a:r>
          <a:endParaRPr lang="en-GB" sz="2000" kern="1200" dirty="0"/>
        </a:p>
      </dsp:txBody>
      <dsp:txXfrm>
        <a:off x="7716891" y="1534603"/>
        <a:ext cx="1638039" cy="1750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C8E17-2667-4268-A7DD-FEC9973BCA3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62F8A-7E78-49DF-B726-F9A3CF283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2F8A-7E78-49DF-B726-F9A3CF283A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0520-BCB2-4171-97D0-4C4E68478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96CE7-2FBC-47BB-A624-25104CB06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64EB5-631D-4708-B7A9-541CC29B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EB9B0-0B7D-4500-96E8-D31198EA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61D63-EFBE-4DD0-89BD-2FE147DD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376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16D6-E2A4-42BA-BC88-DAC33023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77FDE-94F2-46BB-950D-DD7FA6EB6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72F4D-1138-4E70-B242-4D0AE1FD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F7D87-6193-4B31-9BC1-3587F479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B7879-854A-4F8E-B2AB-E8A9EB22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54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97432-E76D-4524-8A45-C5E055730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33906-A878-43D5-B077-76E3A5A44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F0BDF-A0D9-4D4C-B92D-7493CECE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2F93F-3804-475F-8F9F-E4ADECAE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B77A-E04C-4D4C-AEBF-E88626BF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230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C52-D60A-4CDA-9280-B9AED1E1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E558-4ED7-482F-835C-5576B6EAA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EC54A-5B26-4C62-BE46-88D18893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FFEEE-8BF1-4FED-A261-C3CFB63B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1B987-A83D-404B-A392-7692F118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95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77D4-9AB8-4E2F-81D9-6D18E43F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133AE-D3D0-451F-A170-F536F82B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DE1B8-B51A-4B5F-827B-B915AD6C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EC976-CD6C-4C4B-A4BB-F45850719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5FEA6-13E8-4BD2-AF26-4E094558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208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53C1-C130-43F8-9DAB-8443A8F0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60B9-DC27-4535-A125-01D3F6BFB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1336E-1CC5-4571-AA25-81E7A6AD6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CC03D-75E0-494D-A481-5E0F6555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E5F3A-8E33-4DD1-9730-E6DE9B39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73695-158A-410B-AB0C-01F0A149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497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7F31-C68A-4039-93D7-15E514D2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72759-85CF-4ACA-84F6-56DB2A689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B4AC5-E528-4BF5-9913-9FF9BE988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5C891-124E-47D1-A208-E16848C34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D2F61-F144-4EDC-B758-5AE66EF3B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55D75-B5AC-4243-8B54-5D3AF344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8EE20-6DB9-4A4D-BCB1-516D6A02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93C02-C0C9-4EF4-B9FE-8E7C79DA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342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C5F9-9813-49C1-AB7E-F0BD20BB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2A207-3603-42E6-9F4A-120FBB0C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B00BA-B1CB-48C6-AD47-4A53EC94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27239-2B3E-4A26-AA6C-93B482B5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622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D35D13-6F80-4DD8-97E1-A57E4540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F43DA-E3F2-4426-9BFB-0FBDD29E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64201-978A-4636-A09B-E0CC724A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482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FB94-5547-480A-897C-63AD82DD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FEFF1-D806-4A8D-B4E4-1A592590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FA113-7319-49A9-A05B-D64CC928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0D077-E8C5-4966-BE29-EA06A9C3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01B4F-2DA6-4033-BB6E-6777A846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86A04-9C12-4612-8E6A-67D5AEEA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404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66FF-988E-498A-81F2-952C4637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56FF9-379C-43AE-9E65-D771ED64A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034F0-3382-4D74-99BD-022A9CA52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53907-3E26-43C9-931E-3A91597D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1AD29-ADD0-48E4-9C46-6DCFD026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4CE11-6A49-4B0B-ABE5-20ED07D2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842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785290-CE00-4E65-B028-05827263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CCC15-552E-42AC-B93C-C1AE1E39D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261C-BCB6-4297-8130-45CC791AA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87AB1-6681-44EB-924B-C227D1890BCD}" type="datetimeFigureOut">
              <a:rPr lang="lv-LV" smtClean="0"/>
              <a:t>21.06.2018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B0EFB-2586-48DC-BC6A-6AF252320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7DAF6-CB7C-4E94-8CCC-60941C6BB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0863-00EC-4B8F-9E21-621C1BB6A1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893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80A1-161A-4A73-8C1A-8F10D9D48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2673"/>
            <a:ext cx="9144000" cy="2387600"/>
          </a:xfrm>
        </p:spPr>
        <p:txBody>
          <a:bodyPr>
            <a:noAutofit/>
          </a:bodyPr>
          <a:lstStyle/>
          <a:p>
            <a:r>
              <a:rPr lang="lv-LV" sz="4400" b="1" dirty="0">
                <a:latin typeface="+mn-lt"/>
              </a:rPr>
              <a:t>Pētījums par prognozētām izmaiņām darbaspēka un būvmateriālu </a:t>
            </a:r>
            <a:br>
              <a:rPr lang="en-GB" sz="4400" dirty="0">
                <a:latin typeface="+mn-lt"/>
              </a:rPr>
            </a:br>
            <a:r>
              <a:rPr lang="lv-LV" sz="4400" b="1" dirty="0">
                <a:latin typeface="+mn-lt"/>
              </a:rPr>
              <a:t>izmaksās būvniecības nozarē Latvijā </a:t>
            </a:r>
            <a:endParaRPr lang="en-GB" sz="4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BEB5A-B1E7-4DAD-87B6-E5600CE44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460" y="167807"/>
            <a:ext cx="2071826" cy="1524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BA16D8-6D22-45BE-890B-AAFEA2B5E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785" y="5222707"/>
            <a:ext cx="2419350" cy="1200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A61219-4DFB-45F3-94A5-9AA4EFB8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86" y="5294145"/>
            <a:ext cx="3209925" cy="1057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5D9273-ADDF-4228-AE9C-292EB795C938}"/>
              </a:ext>
            </a:extLst>
          </p:cNvPr>
          <p:cNvSpPr/>
          <p:nvPr/>
        </p:nvSpPr>
        <p:spPr>
          <a:xfrm>
            <a:off x="1" y="0"/>
            <a:ext cx="2828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DD1F21-25CB-4FAD-B0A8-8D76EF9243A1}"/>
              </a:ext>
            </a:extLst>
          </p:cNvPr>
          <p:cNvSpPr/>
          <p:nvPr/>
        </p:nvSpPr>
        <p:spPr>
          <a:xfrm>
            <a:off x="260806" y="0"/>
            <a:ext cx="534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057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820842-FCA3-4FB4-9170-FC1FF81F8CE8}"/>
              </a:ext>
            </a:extLst>
          </p:cNvPr>
          <p:cNvSpPr/>
          <p:nvPr/>
        </p:nvSpPr>
        <p:spPr>
          <a:xfrm>
            <a:off x="1" y="0"/>
            <a:ext cx="2828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3724F4-853B-4FEE-9266-7F6ADCC95061}"/>
              </a:ext>
            </a:extLst>
          </p:cNvPr>
          <p:cNvSpPr/>
          <p:nvPr/>
        </p:nvSpPr>
        <p:spPr>
          <a:xfrm>
            <a:off x="260806" y="0"/>
            <a:ext cx="534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3761B-8E0B-4EF7-A996-93B74EE19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Paldies.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852718-2897-469A-B996-7A873964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5040312"/>
            <a:ext cx="50101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8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48" y="176282"/>
            <a:ext cx="10515600" cy="1325563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accent6"/>
                </a:solidFill>
              </a:rPr>
              <a:t>Pētījuma uzdevumi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3FC9E-E93F-4A77-BD5E-37BA4C87336F}"/>
              </a:ext>
            </a:extLst>
          </p:cNvPr>
          <p:cNvSpPr/>
          <p:nvPr/>
        </p:nvSpPr>
        <p:spPr>
          <a:xfrm>
            <a:off x="1" y="0"/>
            <a:ext cx="2828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4F1F82-E448-4EF4-BCFD-327568C85E04}"/>
              </a:ext>
            </a:extLst>
          </p:cNvPr>
          <p:cNvSpPr/>
          <p:nvPr/>
        </p:nvSpPr>
        <p:spPr>
          <a:xfrm>
            <a:off x="260806" y="0"/>
            <a:ext cx="534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0892F-DA76-4E22-A622-D61FD5778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0" y="1825626"/>
            <a:ext cx="6198704" cy="4351338"/>
          </a:xfrm>
        </p:spPr>
        <p:txBody>
          <a:bodyPr/>
          <a:lstStyle/>
          <a:p>
            <a:pPr marL="514350" indent="-514350" algn="r">
              <a:buFont typeface="+mj-lt"/>
              <a:buAutoNum type="arabicPeriod"/>
            </a:pPr>
            <a:r>
              <a:rPr lang="lv-LV" dirty="0"/>
              <a:t>Izstrādāt </a:t>
            </a:r>
            <a:r>
              <a:rPr lang="lv-LV" b="1" dirty="0"/>
              <a:t>atkārtojamu metodiku </a:t>
            </a:r>
            <a:r>
              <a:rPr lang="lv-LV" dirty="0"/>
              <a:t>darbaspēka un būvmateriālu izmaksu prognozēšanai</a:t>
            </a:r>
          </a:p>
          <a:p>
            <a:pPr marL="514350" indent="-514350" algn="r">
              <a:buFont typeface="+mj-lt"/>
              <a:buAutoNum type="arabicPeriod"/>
            </a:pPr>
            <a:endParaRPr lang="lv-LV" dirty="0"/>
          </a:p>
          <a:p>
            <a:pPr marL="514350" indent="-514350" algn="r">
              <a:buFont typeface="+mj-lt"/>
              <a:buAutoNum type="arabicPeriod"/>
            </a:pPr>
            <a:r>
              <a:rPr lang="lv-LV" b="1" dirty="0"/>
              <a:t>Modelēt situācijas</a:t>
            </a:r>
          </a:p>
          <a:p>
            <a:pPr marL="514350" indent="-514350" algn="r">
              <a:buFont typeface="+mj-lt"/>
              <a:buAutoNum type="arabicPeriod"/>
            </a:pPr>
            <a:endParaRPr lang="lv-LV" dirty="0"/>
          </a:p>
          <a:p>
            <a:pPr marL="514350" indent="-514350" algn="r">
              <a:buFont typeface="+mj-lt"/>
              <a:buAutoNum type="arabicPeriod"/>
            </a:pPr>
            <a:r>
              <a:rPr lang="lv-LV" b="1" dirty="0"/>
              <a:t>Iegūt aplēses </a:t>
            </a:r>
            <a:r>
              <a:rPr lang="lv-LV" dirty="0"/>
              <a:t>par būvniecības izmaksu pieaugumu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F1412-B779-4657-AB9C-378B387C4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179" y="0"/>
            <a:ext cx="736946" cy="781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E723B-150D-472F-8EF1-15D2E8632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789" y="1692446"/>
            <a:ext cx="2332705" cy="1010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3D4D79-3147-47E8-9354-E14B30B3B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04" y="3185948"/>
            <a:ext cx="1110715" cy="1110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4B1165-C42E-44A1-B152-BA1B5A536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624" y="4779481"/>
            <a:ext cx="1457797" cy="1516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A282EA-039E-45BA-AD58-4E381BE9C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528" y="1017273"/>
            <a:ext cx="1825156" cy="6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22" y="632618"/>
            <a:ext cx="7550426" cy="60663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dirty="0">
                <a:solidFill>
                  <a:schemeClr val="accent6"/>
                </a:solidFill>
              </a:rPr>
              <a:t>Pētāmais rādītājs</a:t>
            </a:r>
          </a:p>
          <a:p>
            <a:pPr marL="400050" lvl="1" indent="0">
              <a:buNone/>
            </a:pPr>
            <a:r>
              <a:rPr lang="lv-LV" dirty="0"/>
              <a:t>Būvniecības izmaksu izmaiņas</a:t>
            </a:r>
          </a:p>
          <a:p>
            <a:pPr marL="400050" lvl="1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>
                <a:solidFill>
                  <a:schemeClr val="accent6"/>
                </a:solidFill>
              </a:rPr>
              <a:t>Objektu grupas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lv-LV" dirty="0"/>
              <a:t>Dzīvojamās ēkas,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lv-LV" dirty="0"/>
              <a:t>Nedzīvojamās ēkas,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lv-LV" dirty="0"/>
              <a:t>Inženierbūves,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lv-LV" dirty="0"/>
              <a:t>Transporta objekti,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lv-LV" dirty="0"/>
              <a:t>Pazemes maģistrālie cauruļvadi,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lv-LV" dirty="0"/>
              <a:t>Komplekso būvju rūpnieciskās ražošanas uzņēmumi būvniecībā,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lv-LV" dirty="0"/>
              <a:t>citu inženierbūvju būvniecība.</a:t>
            </a:r>
          </a:p>
          <a:p>
            <a:pPr marL="0" indent="0">
              <a:buNone/>
            </a:pPr>
            <a:r>
              <a:rPr lang="lv-LV" dirty="0">
                <a:solidFill>
                  <a:schemeClr val="accent6"/>
                </a:solidFill>
              </a:rPr>
              <a:t>Resursu veidi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lv-LV" dirty="0"/>
              <a:t>Būvmateriāli,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lv-LV" dirty="0"/>
              <a:t>Strādnieku darba samaksa,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lv-LV" dirty="0"/>
              <a:t>Izmaksas mašīnu un mehānismu uzturēšanai un ekspluatācijai,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lv-LV" dirty="0"/>
              <a:t>Plānošanas izdevumi- arhitektūra, būvinženieri, u.c.</a:t>
            </a:r>
          </a:p>
          <a:p>
            <a:pPr marL="0" indent="0">
              <a:buNone/>
            </a:pPr>
            <a:endParaRPr lang="lv-LV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5FF766-AAE5-42A6-AF06-5C13EDD10932}"/>
              </a:ext>
            </a:extLst>
          </p:cNvPr>
          <p:cNvSpPr/>
          <p:nvPr/>
        </p:nvSpPr>
        <p:spPr>
          <a:xfrm>
            <a:off x="1" y="0"/>
            <a:ext cx="2828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87E07F-C7AC-42D7-91B3-BC2453F8D18A}"/>
              </a:ext>
            </a:extLst>
          </p:cNvPr>
          <p:cNvSpPr/>
          <p:nvPr/>
        </p:nvSpPr>
        <p:spPr>
          <a:xfrm>
            <a:off x="260806" y="0"/>
            <a:ext cx="534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0134E-6300-4483-8040-356DC825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179" y="0"/>
            <a:ext cx="736946" cy="781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191FAF-1ACE-4373-A452-6BBDB13E9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528" y="1017273"/>
            <a:ext cx="1825156" cy="6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8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solidFill>
                  <a:schemeClr val="accent6"/>
                </a:solidFill>
              </a:rPr>
              <a:t>Informācijas avoti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0892F-DA76-4E22-A622-D61FD5778A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lv-LV" dirty="0"/>
          </a:p>
          <a:p>
            <a:pPr marL="514350" indent="-514350">
              <a:buFont typeface="+mj-lt"/>
              <a:buAutoNum type="arabicPeriod"/>
            </a:pPr>
            <a:endParaRPr lang="lv-LV" dirty="0"/>
          </a:p>
          <a:p>
            <a:pPr marL="514350" indent="-514350">
              <a:buFont typeface="+mj-lt"/>
              <a:buAutoNum type="arabicPeriod"/>
            </a:pPr>
            <a:endParaRPr lang="lv-LV" dirty="0"/>
          </a:p>
          <a:p>
            <a:pPr marL="514350" indent="-514350">
              <a:buFont typeface="+mj-lt"/>
              <a:buAutoNum type="arabicPeriod"/>
            </a:pPr>
            <a:endParaRPr lang="lv-LV" dirty="0"/>
          </a:p>
          <a:p>
            <a:pPr marL="514350" indent="-514350">
              <a:buFont typeface="+mj-lt"/>
              <a:buAutoNum type="arabicPeriod"/>
            </a:pPr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3FC9E-E93F-4A77-BD5E-37BA4C87336F}"/>
              </a:ext>
            </a:extLst>
          </p:cNvPr>
          <p:cNvSpPr/>
          <p:nvPr/>
        </p:nvSpPr>
        <p:spPr>
          <a:xfrm>
            <a:off x="1" y="0"/>
            <a:ext cx="2828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4F1F82-E448-4EF4-BCFD-327568C85E04}"/>
              </a:ext>
            </a:extLst>
          </p:cNvPr>
          <p:cNvSpPr/>
          <p:nvPr/>
        </p:nvSpPr>
        <p:spPr>
          <a:xfrm>
            <a:off x="260806" y="0"/>
            <a:ext cx="534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F1412-B779-4657-AB9C-378B387C4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179" y="0"/>
            <a:ext cx="736946" cy="781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E6B447-7B92-418F-8047-442C95FCB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78" y="2935151"/>
            <a:ext cx="2448331" cy="1427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499C5-4D6C-4A8B-A6BE-1A5BECC2C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083" y="4738085"/>
            <a:ext cx="1537603" cy="643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1AB0E-6792-4B1A-9DAD-36638B518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3" y="4637480"/>
            <a:ext cx="1537602" cy="744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0B126E-93E4-4E35-8CFE-557FE7AC2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010" y="2768874"/>
            <a:ext cx="4541700" cy="373721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87CD25-20BB-4E7A-A1F0-1AF0B568D92F}"/>
              </a:ext>
            </a:extLst>
          </p:cNvPr>
          <p:cNvSpPr/>
          <p:nvPr/>
        </p:nvSpPr>
        <p:spPr>
          <a:xfrm>
            <a:off x="604226" y="1779029"/>
            <a:ext cx="4664752" cy="812840"/>
          </a:xfrm>
          <a:prstGeom prst="roundRect">
            <a:avLst/>
          </a:prstGeom>
          <a:solidFill>
            <a:srgbClr val="339933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E59D3E0-E161-4229-B13A-6255F83C859B}"/>
              </a:ext>
            </a:extLst>
          </p:cNvPr>
          <p:cNvSpPr txBox="1">
            <a:spLocks/>
          </p:cNvSpPr>
          <p:nvPr/>
        </p:nvSpPr>
        <p:spPr>
          <a:xfrm>
            <a:off x="932223" y="160958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600" dirty="0"/>
              <a:t>Statistika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995F13-CE6F-46B0-B487-80283C5D59E1}"/>
              </a:ext>
            </a:extLst>
          </p:cNvPr>
          <p:cNvSpPr/>
          <p:nvPr/>
        </p:nvSpPr>
        <p:spPr>
          <a:xfrm>
            <a:off x="5997575" y="1779029"/>
            <a:ext cx="5183187" cy="812840"/>
          </a:xfrm>
          <a:prstGeom prst="roundRect">
            <a:avLst/>
          </a:prstGeom>
          <a:solidFill>
            <a:srgbClr val="339933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502DB2-1438-43DA-9558-98B557F2B90D}"/>
              </a:ext>
            </a:extLst>
          </p:cNvPr>
          <p:cNvSpPr txBox="1">
            <a:spLocks/>
          </p:cNvSpPr>
          <p:nvPr/>
        </p:nvSpPr>
        <p:spPr>
          <a:xfrm>
            <a:off x="6122987" y="1617013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dirty="0"/>
              <a:t>Eksperti</a:t>
            </a:r>
            <a:r>
              <a:rPr lang="lv-LV" dirty="0"/>
              <a:t> </a:t>
            </a:r>
            <a:r>
              <a:rPr lang="lv-LV" sz="1600" dirty="0"/>
              <a:t>– uzņēmēji, asociācijas, makroekonomisti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09CA781-D1B5-4363-B3A2-62336F2CE827}"/>
              </a:ext>
            </a:extLst>
          </p:cNvPr>
          <p:cNvSpPr/>
          <p:nvPr/>
        </p:nvSpPr>
        <p:spPr>
          <a:xfrm>
            <a:off x="6038779" y="4107763"/>
            <a:ext cx="4644162" cy="4719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i="1" dirty="0"/>
              <a:t>Saskaņošanas procesā</a:t>
            </a:r>
            <a:endParaRPr lang="en-GB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7C67F1-6C0A-4242-9536-3694289AA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7528" y="1017273"/>
            <a:ext cx="1825156" cy="6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75" y="165753"/>
            <a:ext cx="10515600" cy="1325563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accent6"/>
                </a:solidFill>
              </a:rPr>
              <a:t>Pētījuma 4 pamata soļi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3FC9E-E93F-4A77-BD5E-37BA4C87336F}"/>
              </a:ext>
            </a:extLst>
          </p:cNvPr>
          <p:cNvSpPr/>
          <p:nvPr/>
        </p:nvSpPr>
        <p:spPr>
          <a:xfrm>
            <a:off x="1" y="0"/>
            <a:ext cx="2828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4F1F82-E448-4EF4-BCFD-327568C85E04}"/>
              </a:ext>
            </a:extLst>
          </p:cNvPr>
          <p:cNvSpPr/>
          <p:nvPr/>
        </p:nvSpPr>
        <p:spPr>
          <a:xfrm>
            <a:off x="260806" y="0"/>
            <a:ext cx="534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0892F-DA76-4E22-A622-D61FD5778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8" y="1657069"/>
            <a:ext cx="5353467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2400" b="1" dirty="0"/>
              <a:t>Ekspertu aptauja ietekmējošo faktoru identificēšanai</a:t>
            </a:r>
          </a:p>
          <a:p>
            <a:pPr marL="514350" indent="-514350">
              <a:buFont typeface="+mj-lt"/>
              <a:buAutoNum type="arabicPeriod"/>
            </a:pPr>
            <a:endParaRPr lang="lv-LV" sz="2400" b="1" dirty="0"/>
          </a:p>
          <a:p>
            <a:pPr marL="514350" indent="-514350">
              <a:buFont typeface="+mj-lt"/>
              <a:buAutoNum type="arabicPeriod"/>
            </a:pPr>
            <a:r>
              <a:rPr lang="lv-LV" sz="2400" b="1" dirty="0"/>
              <a:t>Identificēto faktoru apakšnozaru ekspertu novērtējums</a:t>
            </a:r>
          </a:p>
          <a:p>
            <a:pPr marL="514350" indent="-514350">
              <a:buFont typeface="+mj-lt"/>
              <a:buAutoNum type="arabicPeriod"/>
            </a:pPr>
            <a:endParaRPr lang="lv-LV" sz="2400" dirty="0"/>
          </a:p>
          <a:p>
            <a:pPr marL="514350" indent="-514350">
              <a:buFont typeface="+mj-lt"/>
              <a:buAutoNum type="arabicPeriod"/>
            </a:pPr>
            <a:r>
              <a:rPr lang="lv-LV" sz="2400" b="1" dirty="0"/>
              <a:t>Statistisko datu prognozes</a:t>
            </a:r>
          </a:p>
          <a:p>
            <a:pPr marL="514350" indent="-514350">
              <a:buFont typeface="+mj-lt"/>
              <a:buAutoNum type="arabicPeriod"/>
            </a:pPr>
            <a:endParaRPr lang="lv-LV" sz="2400" dirty="0"/>
          </a:p>
          <a:p>
            <a:pPr marL="514350" indent="-514350">
              <a:buFont typeface="+mj-lt"/>
              <a:buAutoNum type="arabicPeriod"/>
            </a:pPr>
            <a:r>
              <a:rPr lang="lv-LV" sz="2400" b="1" dirty="0"/>
              <a:t>Kombinētās- ekspertu + statistikas prognozes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F1412-B779-4657-AB9C-378B387C4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179" y="0"/>
            <a:ext cx="736946" cy="781464"/>
          </a:xfrm>
          <a:prstGeom prst="rect">
            <a:avLst/>
          </a:prstGeom>
        </p:spPr>
      </p:pic>
      <p:sp>
        <p:nvSpPr>
          <p:cNvPr id="10" name="Title 23">
            <a:extLst>
              <a:ext uri="{FF2B5EF4-FFF2-40B4-BE49-F238E27FC236}">
                <a16:creationId xmlns:a16="http://schemas.microsoft.com/office/drawing/2014/main" id="{924E89AF-9355-4F42-AD48-83FD97783BF1}"/>
              </a:ext>
            </a:extLst>
          </p:cNvPr>
          <p:cNvSpPr txBox="1">
            <a:spLocks/>
          </p:cNvSpPr>
          <p:nvPr/>
        </p:nvSpPr>
        <p:spPr>
          <a:xfrm>
            <a:off x="6525499" y="1405554"/>
            <a:ext cx="5217633" cy="2203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i="1" dirty="0">
                <a:latin typeface="+mn-lt"/>
              </a:rPr>
              <a:t>Statistisko datu un ekspertvērtējumu izmantošana izmaksu izmaiņu novērtēšanai pa objektu grupām un resursu veidiem.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F7EDD0-FBE5-4861-B309-ECCA19DC2226}"/>
              </a:ext>
            </a:extLst>
          </p:cNvPr>
          <p:cNvSpPr txBox="1"/>
          <p:nvPr/>
        </p:nvSpPr>
        <p:spPr>
          <a:xfrm>
            <a:off x="7379443" y="5939135"/>
            <a:ext cx="3509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dirty="0"/>
              <a:t>D</a:t>
            </a:r>
            <a:r>
              <a:rPr lang="lv-LV" sz="1400" dirty="0"/>
              <a:t> – statistiskie dati; </a:t>
            </a:r>
            <a:r>
              <a:rPr lang="lv-LV" sz="1400" b="1" dirty="0"/>
              <a:t>E</a:t>
            </a:r>
            <a:r>
              <a:rPr lang="lv-LV" sz="1400" dirty="0"/>
              <a:t> – ekspertu novērtējums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6734FE-20DE-42AB-83BE-28E7812E2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419" y="1980824"/>
            <a:ext cx="5969794" cy="39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7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anvas 1"/>
          <p:cNvGrpSpPr/>
          <p:nvPr/>
        </p:nvGrpSpPr>
        <p:grpSpPr>
          <a:xfrm>
            <a:off x="1389316" y="1623341"/>
            <a:ext cx="4706684" cy="4947754"/>
            <a:chOff x="674426" y="307076"/>
            <a:chExt cx="4706684" cy="4947754"/>
          </a:xfrm>
        </p:grpSpPr>
        <p:sp>
          <p:nvSpPr>
            <p:cNvPr id="6" name="Text Box 15"/>
            <p:cNvSpPr txBox="1"/>
            <p:nvPr/>
          </p:nvSpPr>
          <p:spPr>
            <a:xfrm>
              <a:off x="674426" y="3483219"/>
              <a:ext cx="4126174" cy="1771611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accent2">
                  <a:lumMod val="75000"/>
                </a:schemeClr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v-LV" sz="1100" dirty="0">
                  <a:solidFill>
                    <a:srgbClr val="C45911"/>
                  </a:solidFill>
                  <a:ea typeface="Times New Roman"/>
                  <a:cs typeface="Times New Roman"/>
                </a:rPr>
                <a:t>Prognožu varianti</a:t>
              </a:r>
              <a:endParaRPr lang="lv-LV" sz="1100" dirty="0">
                <a:ea typeface="Times New Roman"/>
                <a:cs typeface="Times New Roman"/>
              </a:endParaRPr>
            </a:p>
          </p:txBody>
        </p:sp>
        <p:sp>
          <p:nvSpPr>
            <p:cNvPr id="7" name="Text Box 4"/>
            <p:cNvSpPr txBox="1"/>
            <p:nvPr/>
          </p:nvSpPr>
          <p:spPr>
            <a:xfrm>
              <a:off x="1924334" y="307076"/>
              <a:ext cx="1828800" cy="348018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v-LV" sz="1100" dirty="0">
                  <a:ea typeface="Times New Roman"/>
                  <a:cs typeface="Times New Roman"/>
                </a:rPr>
                <a:t>Datu izguve</a:t>
              </a:r>
            </a:p>
          </p:txBody>
        </p:sp>
        <p:sp>
          <p:nvSpPr>
            <p:cNvPr id="8" name="Text Box 5"/>
            <p:cNvSpPr txBox="1"/>
            <p:nvPr/>
          </p:nvSpPr>
          <p:spPr>
            <a:xfrm>
              <a:off x="750627" y="1214650"/>
              <a:ext cx="1508077" cy="600503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v-LV" sz="1100" dirty="0">
                  <a:ea typeface="Times New Roman"/>
                  <a:cs typeface="Times New Roman"/>
                </a:rPr>
                <a:t>Galvenās tendences modeļi</a:t>
              </a:r>
            </a:p>
          </p:txBody>
        </p:sp>
        <p:cxnSp>
          <p:nvCxnSpPr>
            <p:cNvPr id="9" name="Elbow Connector 8"/>
            <p:cNvCxnSpPr>
              <a:stCxn id="7" idx="2"/>
              <a:endCxn id="8" idx="0"/>
            </p:cNvCxnSpPr>
            <p:nvPr/>
          </p:nvCxnSpPr>
          <p:spPr>
            <a:xfrm rot="5400000">
              <a:off x="1891922" y="267838"/>
              <a:ext cx="559556" cy="1334068"/>
            </a:xfrm>
            <a:prstGeom prst="bentConnector3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8"/>
            <p:cNvSpPr txBox="1"/>
            <p:nvPr/>
          </p:nvSpPr>
          <p:spPr>
            <a:xfrm>
              <a:off x="3216322" y="2440392"/>
              <a:ext cx="1508077" cy="426347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v-LV" sz="1000">
                  <a:ea typeface="Times New Roman"/>
                  <a:cs typeface="Times New Roman"/>
                </a:rPr>
                <a:t>Ekspertu vērtējumu apkopošana</a:t>
              </a:r>
              <a:endParaRPr lang="lv-LV" sz="1100">
                <a:ea typeface="Times New Roman"/>
                <a:cs typeface="Times New Roman"/>
              </a:endParaRPr>
            </a:p>
          </p:txBody>
        </p:sp>
        <p:cxnSp>
          <p:nvCxnSpPr>
            <p:cNvPr id="11" name="Elbow Connector 10"/>
            <p:cNvCxnSpPr>
              <a:stCxn id="7" idx="2"/>
              <a:endCxn id="21" idx="0"/>
            </p:cNvCxnSpPr>
            <p:nvPr/>
          </p:nvCxnSpPr>
          <p:spPr>
            <a:xfrm rot="16200000" flipH="1">
              <a:off x="3124887" y="368940"/>
              <a:ext cx="559320" cy="1131627"/>
            </a:xfrm>
            <a:prstGeom prst="bentConnector3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0"/>
            <p:cNvSpPr txBox="1"/>
            <p:nvPr/>
          </p:nvSpPr>
          <p:spPr>
            <a:xfrm>
              <a:off x="750627" y="2295666"/>
              <a:ext cx="1508077" cy="600503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v-LV" sz="1100">
                  <a:ea typeface="Times New Roman"/>
                  <a:cs typeface="Times New Roman"/>
                </a:rPr>
                <a:t>Modeļu kvalitātes novērtēšana</a:t>
              </a:r>
            </a:p>
          </p:txBody>
        </p:sp>
        <p:cxnSp>
          <p:nvCxnSpPr>
            <p:cNvPr id="13" name="Straight Arrow Connector 12"/>
            <p:cNvCxnSpPr>
              <a:stCxn id="8" idx="2"/>
              <a:endCxn id="12" idx="0"/>
            </p:cNvCxnSpPr>
            <p:nvPr/>
          </p:nvCxnSpPr>
          <p:spPr>
            <a:xfrm>
              <a:off x="1504666" y="1815153"/>
              <a:ext cx="0" cy="480513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16"/>
            <p:cNvSpPr txBox="1"/>
            <p:nvPr/>
          </p:nvSpPr>
          <p:spPr>
            <a:xfrm>
              <a:off x="803327" y="3619153"/>
              <a:ext cx="1224000" cy="1260000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v-LV" sz="1100" dirty="0">
                  <a:ea typeface="Times New Roman"/>
                  <a:cs typeface="Times New Roman"/>
                </a:rPr>
                <a:t>I variants</a:t>
              </a:r>
            </a:p>
            <a:p>
              <a:pPr algn="ctr"/>
              <a:br>
                <a:rPr lang="lv-LV" sz="1100" dirty="0">
                  <a:ea typeface="Times New Roman"/>
                  <a:cs typeface="Times New Roman"/>
                </a:rPr>
              </a:br>
              <a:r>
                <a:rPr lang="lv-LV" sz="1100" dirty="0">
                  <a:ea typeface="Times New Roman"/>
                  <a:cs typeface="Times New Roman"/>
                </a:rPr>
                <a:t>Statistisko datu ekstrapolējošā prognoze</a:t>
              </a:r>
            </a:p>
          </p:txBody>
        </p:sp>
        <p:sp>
          <p:nvSpPr>
            <p:cNvPr id="15" name="Text Box 18"/>
            <p:cNvSpPr txBox="1"/>
            <p:nvPr/>
          </p:nvSpPr>
          <p:spPr>
            <a:xfrm>
              <a:off x="3447562" y="3619179"/>
              <a:ext cx="1224000" cy="1260000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v-LV" sz="1100">
                  <a:ea typeface="Times New Roman"/>
                  <a:cs typeface="Times New Roman"/>
                </a:rPr>
                <a:t>III variants</a:t>
              </a:r>
            </a:p>
            <a:p>
              <a:pPr algn="ctr"/>
              <a:br>
                <a:rPr lang="lv-LV" sz="1100">
                  <a:ea typeface="Times New Roman"/>
                  <a:cs typeface="Times New Roman"/>
                </a:rPr>
              </a:br>
              <a:r>
                <a:rPr lang="lv-LV" sz="1100">
                  <a:ea typeface="Times New Roman"/>
                  <a:cs typeface="Times New Roman"/>
                </a:rPr>
                <a:t>Ekspertu prognoze</a:t>
              </a:r>
            </a:p>
          </p:txBody>
        </p:sp>
        <p:cxnSp>
          <p:nvCxnSpPr>
            <p:cNvPr id="16" name="Straight Arrow Connector 15"/>
            <p:cNvCxnSpPr>
              <a:stCxn id="12" idx="2"/>
              <a:endCxn id="14" idx="0"/>
            </p:cNvCxnSpPr>
            <p:nvPr/>
          </p:nvCxnSpPr>
          <p:spPr>
            <a:xfrm flipH="1">
              <a:off x="1415327" y="2896169"/>
              <a:ext cx="89339" cy="722984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2"/>
              <a:endCxn id="20" idx="0"/>
            </p:cNvCxnSpPr>
            <p:nvPr/>
          </p:nvCxnSpPr>
          <p:spPr>
            <a:xfrm>
              <a:off x="1504666" y="2896169"/>
              <a:ext cx="1238572" cy="723013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  <a:endCxn id="20" idx="0"/>
            </p:cNvCxnSpPr>
            <p:nvPr/>
          </p:nvCxnSpPr>
          <p:spPr>
            <a:xfrm flipH="1">
              <a:off x="2743238" y="2866739"/>
              <a:ext cx="1227123" cy="752443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2"/>
              <a:endCxn id="15" idx="0"/>
            </p:cNvCxnSpPr>
            <p:nvPr/>
          </p:nvCxnSpPr>
          <p:spPr>
            <a:xfrm>
              <a:off x="3970361" y="2866739"/>
              <a:ext cx="89201" cy="75244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7"/>
            <p:cNvSpPr txBox="1"/>
            <p:nvPr/>
          </p:nvSpPr>
          <p:spPr>
            <a:xfrm>
              <a:off x="2131238" y="3619182"/>
              <a:ext cx="1224000" cy="1260000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v-LV" sz="1100">
                  <a:ea typeface="Times New Roman"/>
                  <a:cs typeface="Times New Roman"/>
                </a:rPr>
                <a:t>II variants</a:t>
              </a:r>
            </a:p>
            <a:p>
              <a:pPr algn="ctr"/>
              <a:br>
                <a:rPr lang="lv-LV" sz="1100">
                  <a:ea typeface="Times New Roman"/>
                  <a:cs typeface="Times New Roman"/>
                </a:rPr>
              </a:br>
              <a:r>
                <a:rPr lang="lv-LV" sz="1100">
                  <a:ea typeface="Times New Roman"/>
                  <a:cs typeface="Times New Roman"/>
                </a:rPr>
                <a:t>Kombinētā (ekspertu-statistiskā) prognoze</a:t>
              </a:r>
            </a:p>
          </p:txBody>
        </p:sp>
        <p:sp>
          <p:nvSpPr>
            <p:cNvPr id="21" name="Text Box 30"/>
            <p:cNvSpPr txBox="1"/>
            <p:nvPr/>
          </p:nvSpPr>
          <p:spPr>
            <a:xfrm>
              <a:off x="3216322" y="1214414"/>
              <a:ext cx="1508077" cy="382817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v-LV" sz="1000" dirty="0">
                  <a:ea typeface="Times New Roman"/>
                  <a:cs typeface="Times New Roman"/>
                </a:rPr>
                <a:t>Ekspertu intervijas un aptauja</a:t>
              </a:r>
              <a:endParaRPr lang="lv-LV" sz="1100" dirty="0">
                <a:ea typeface="Times New Roman"/>
                <a:cs typeface="Times New Roman"/>
              </a:endParaRPr>
            </a:p>
          </p:txBody>
        </p:sp>
        <p:cxnSp>
          <p:nvCxnSpPr>
            <p:cNvPr id="22" name="Straight Arrow Connector 21"/>
            <p:cNvCxnSpPr>
              <a:stCxn id="21" idx="2"/>
              <a:endCxn id="10" idx="0"/>
            </p:cNvCxnSpPr>
            <p:nvPr/>
          </p:nvCxnSpPr>
          <p:spPr>
            <a:xfrm>
              <a:off x="3970361" y="1597231"/>
              <a:ext cx="0" cy="843161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29"/>
            <p:cNvSpPr txBox="1"/>
            <p:nvPr/>
          </p:nvSpPr>
          <p:spPr>
            <a:xfrm>
              <a:off x="3735319" y="1751333"/>
              <a:ext cx="1645791" cy="50498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/>
              <a:r>
                <a:rPr lang="lv-LV" sz="900" dirty="0">
                  <a:ea typeface="Times New Roman"/>
                  <a:cs typeface="Times New Roman"/>
                </a:rPr>
                <a:t>Prognozēšana</a:t>
              </a:r>
              <a:endParaRPr lang="lv-LV" sz="1100" dirty="0">
                <a:ea typeface="Times New Roman"/>
                <a:cs typeface="Times New Roman"/>
              </a:endParaRPr>
            </a:p>
            <a:p>
              <a:pPr marL="228600"/>
              <a:r>
                <a:rPr lang="lv-LV" sz="900" dirty="0">
                  <a:ea typeface="Times New Roman"/>
                  <a:cs typeface="Times New Roman"/>
                </a:rPr>
                <a:t>Faktoru identifikācija</a:t>
              </a:r>
              <a:endParaRPr lang="lv-LV" sz="1100" dirty="0">
                <a:ea typeface="Times New Roman"/>
                <a:cs typeface="Times New Roman"/>
              </a:endParaRPr>
            </a:p>
            <a:p>
              <a:pPr marL="228600"/>
              <a:r>
                <a:rPr lang="lv-LV" sz="900" dirty="0">
                  <a:ea typeface="Times New Roman"/>
                  <a:cs typeface="Times New Roman"/>
                </a:rPr>
                <a:t>Faktoru novērtēšana</a:t>
              </a:r>
              <a:endParaRPr lang="lv-LV" sz="1100" dirty="0">
                <a:ea typeface="Times New Roman"/>
                <a:cs typeface="Times New Roman"/>
              </a:endParaRPr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49449" y="590301"/>
            <a:ext cx="9926907" cy="580542"/>
          </a:xfrm>
        </p:spPr>
        <p:txBody>
          <a:bodyPr>
            <a:noAutofit/>
          </a:bodyPr>
          <a:lstStyle/>
          <a:p>
            <a:r>
              <a:rPr lang="lv-LV" sz="3200" dirty="0">
                <a:solidFill>
                  <a:schemeClr val="accent6"/>
                </a:solidFill>
                <a:latin typeface="+mn-lt"/>
              </a:rPr>
              <a:t>Datu vākšanas, datu ekstrapolācijas, ekspertvērtējumu apkopošanas un prognožu variantu izstrādes shēma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698F18-138C-4D34-BBE2-81E5B7EC6208}"/>
              </a:ext>
            </a:extLst>
          </p:cNvPr>
          <p:cNvSpPr/>
          <p:nvPr/>
        </p:nvSpPr>
        <p:spPr>
          <a:xfrm>
            <a:off x="1" y="0"/>
            <a:ext cx="2828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6D8AE9-A2C0-4900-8AF9-841AE93B92E3}"/>
              </a:ext>
            </a:extLst>
          </p:cNvPr>
          <p:cNvSpPr/>
          <p:nvPr/>
        </p:nvSpPr>
        <p:spPr>
          <a:xfrm>
            <a:off x="260806" y="0"/>
            <a:ext cx="534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4C80FF7-3437-4745-9273-8941BBFE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179" y="0"/>
            <a:ext cx="736946" cy="7814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A03BA7-F098-4862-9007-5850E29AB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528" y="1017273"/>
            <a:ext cx="1825156" cy="6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234" y="235917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accent6"/>
                </a:solidFill>
                <a:latin typeface="+mn-lt"/>
              </a:rPr>
              <a:t>Izmaksu izmaiņu prognožu veidi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lv-LV" b="1" u="sng" dirty="0">
                <a:solidFill>
                  <a:schemeClr val="accent6"/>
                </a:solidFill>
              </a:rPr>
              <a:t>I variants</a:t>
            </a:r>
            <a:r>
              <a:rPr lang="lv-LV" b="1" dirty="0">
                <a:solidFill>
                  <a:schemeClr val="accent6"/>
                </a:solidFill>
              </a:rPr>
              <a:t> – statistisko datu ekstrapolējošā prognoze</a:t>
            </a:r>
            <a:br>
              <a:rPr lang="lv-LV" b="1" dirty="0"/>
            </a:br>
            <a:endParaRPr lang="lv-LV" dirty="0"/>
          </a:p>
          <a:p>
            <a:pPr marL="0" indent="0">
              <a:buNone/>
            </a:pPr>
            <a:r>
              <a:rPr lang="lv-LV" dirty="0"/>
              <a:t>Prognoze tiks iegūta balstoties uz statistiskajiem datiem modelējot iespējamo tālāko attīstību, ja saglabāsies līdzšinējās tendences.</a:t>
            </a:r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b="1" u="sng" dirty="0">
                <a:solidFill>
                  <a:schemeClr val="accent6"/>
                </a:solidFill>
              </a:rPr>
              <a:t>II variants</a:t>
            </a:r>
            <a:r>
              <a:rPr lang="lv-LV" b="1" dirty="0">
                <a:solidFill>
                  <a:schemeClr val="accent6"/>
                </a:solidFill>
              </a:rPr>
              <a:t> – kombinētā (ekspertu-statistiskā) prognoze</a:t>
            </a:r>
            <a:br>
              <a:rPr lang="lv-LV" b="1" dirty="0"/>
            </a:br>
            <a:endParaRPr lang="lv-LV" dirty="0"/>
          </a:p>
          <a:p>
            <a:pPr marL="0" indent="0">
              <a:buNone/>
            </a:pPr>
            <a:r>
              <a:rPr lang="lv-LV" dirty="0"/>
              <a:t>Prognoze tiks izstrādāta kā pamatu ņemot dinamikas rindu ekstrapolāciju, kas tiks koriģēta ar iegūtajām vidējām ekspertu novērtētajām nākotnes vērtībām. Koriģētā prognoze tiks veidota kā svērtā vidējā ekspertu un modeļu prognoze.</a:t>
            </a:r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b="1" u="sng" dirty="0">
                <a:solidFill>
                  <a:schemeClr val="accent6"/>
                </a:solidFill>
              </a:rPr>
              <a:t>III variants</a:t>
            </a:r>
            <a:r>
              <a:rPr lang="lv-LV" b="1" dirty="0">
                <a:solidFill>
                  <a:schemeClr val="accent6"/>
                </a:solidFill>
              </a:rPr>
              <a:t> – ekspertu prognozes</a:t>
            </a:r>
            <a:br>
              <a:rPr lang="lv-LV" b="1" dirty="0"/>
            </a:br>
            <a:endParaRPr lang="lv-LV" dirty="0"/>
          </a:p>
          <a:p>
            <a:pPr marL="0" indent="0">
              <a:buNone/>
            </a:pPr>
            <a:r>
              <a:rPr lang="lv-LV" dirty="0"/>
              <a:t>Ekspertu prognoze kā gala prognoze tiks izmantota gadījumiem, kad noteiktās pētāmo rādītāju grupās nebūs pieejami statistiskie dati. Šajā gadījumā tiks izmantotas vidējās ekspertu prognozes ar to standartnovirzēm.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7FD05-BBA9-4FF2-AA66-96A49D6E43AE}"/>
              </a:ext>
            </a:extLst>
          </p:cNvPr>
          <p:cNvSpPr/>
          <p:nvPr/>
        </p:nvSpPr>
        <p:spPr>
          <a:xfrm>
            <a:off x="1" y="0"/>
            <a:ext cx="2828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A41DF-59BE-4333-B294-8308137890C3}"/>
              </a:ext>
            </a:extLst>
          </p:cNvPr>
          <p:cNvSpPr/>
          <p:nvPr/>
        </p:nvSpPr>
        <p:spPr>
          <a:xfrm>
            <a:off x="260806" y="0"/>
            <a:ext cx="534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94753-743D-4849-A563-718B5DCB7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179" y="0"/>
            <a:ext cx="736946" cy="781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A3269-4AB6-47A3-B103-988D69B10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528" y="1017273"/>
            <a:ext cx="1825156" cy="6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5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75" y="165753"/>
            <a:ext cx="10515600" cy="1325563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accent6"/>
                </a:solidFill>
              </a:rPr>
              <a:t>Pētījuma laika periods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3FC9E-E93F-4A77-BD5E-37BA4C87336F}"/>
              </a:ext>
            </a:extLst>
          </p:cNvPr>
          <p:cNvSpPr/>
          <p:nvPr/>
        </p:nvSpPr>
        <p:spPr>
          <a:xfrm>
            <a:off x="1" y="0"/>
            <a:ext cx="2828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4F1F82-E448-4EF4-BCFD-327568C85E04}"/>
              </a:ext>
            </a:extLst>
          </p:cNvPr>
          <p:cNvSpPr/>
          <p:nvPr/>
        </p:nvSpPr>
        <p:spPr>
          <a:xfrm>
            <a:off x="260806" y="0"/>
            <a:ext cx="534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F1412-B779-4657-AB9C-378B387C4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179" y="0"/>
            <a:ext cx="736946" cy="7814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DCA3795-4C5F-406C-BE16-A03ED96CD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800198"/>
              </p:ext>
            </p:extLst>
          </p:nvPr>
        </p:nvGraphicFramePr>
        <p:xfrm>
          <a:off x="700155" y="1491316"/>
          <a:ext cx="9447697" cy="481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4BA49B-E920-41AB-9546-2CCF68F9AC5A}"/>
              </a:ext>
            </a:extLst>
          </p:cNvPr>
          <p:cNvSpPr/>
          <p:nvPr/>
        </p:nvSpPr>
        <p:spPr>
          <a:xfrm>
            <a:off x="700156" y="5058571"/>
            <a:ext cx="1810722" cy="61622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Jūnijs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28B708A-9345-409B-B078-79890C25C34E}"/>
              </a:ext>
            </a:extLst>
          </p:cNvPr>
          <p:cNvSpPr/>
          <p:nvPr/>
        </p:nvSpPr>
        <p:spPr>
          <a:xfrm>
            <a:off x="2648132" y="5058571"/>
            <a:ext cx="3732790" cy="61622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Jūlijs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6A88B9-65E1-472A-BD7F-454A310BAD04}"/>
              </a:ext>
            </a:extLst>
          </p:cNvPr>
          <p:cNvSpPr/>
          <p:nvPr/>
        </p:nvSpPr>
        <p:spPr>
          <a:xfrm>
            <a:off x="6518177" y="5058571"/>
            <a:ext cx="3629676" cy="6162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Augusts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FFD09E-28BF-467C-9973-8E7E9BFD0F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7528" y="1017273"/>
            <a:ext cx="1825156" cy="6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086" y="2146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chemeClr val="accent6"/>
                </a:solidFill>
                <a:latin typeface="+mn-lt"/>
              </a:rPr>
              <a:t>Ekonomistu komanda, kas strādā pie pētījuma izveides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7FD05-BBA9-4FF2-AA66-96A49D6E43AE}"/>
              </a:ext>
            </a:extLst>
          </p:cNvPr>
          <p:cNvSpPr/>
          <p:nvPr/>
        </p:nvSpPr>
        <p:spPr>
          <a:xfrm>
            <a:off x="1" y="0"/>
            <a:ext cx="2828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A41DF-59BE-4333-B294-8308137890C3}"/>
              </a:ext>
            </a:extLst>
          </p:cNvPr>
          <p:cNvSpPr/>
          <p:nvPr/>
        </p:nvSpPr>
        <p:spPr>
          <a:xfrm>
            <a:off x="260806" y="0"/>
            <a:ext cx="534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94753-743D-4849-A563-718B5DCB7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179" y="0"/>
            <a:ext cx="736946" cy="7814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4F6479-65C2-4FE9-8FAD-4BCE038FCFBB}"/>
              </a:ext>
            </a:extLst>
          </p:cNvPr>
          <p:cNvSpPr txBox="1"/>
          <p:nvPr/>
        </p:nvSpPr>
        <p:spPr>
          <a:xfrm>
            <a:off x="738192" y="3492580"/>
            <a:ext cx="222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Dr. Oec. Anda Batraga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5CE70E-8564-4686-BB28-6BF2BAC98DC4}"/>
              </a:ext>
            </a:extLst>
          </p:cNvPr>
          <p:cNvSpPr/>
          <p:nvPr/>
        </p:nvSpPr>
        <p:spPr>
          <a:xfrm>
            <a:off x="314225" y="1621115"/>
            <a:ext cx="9780208" cy="2275110"/>
          </a:xfrm>
          <a:prstGeom prst="roundRect">
            <a:avLst/>
          </a:prstGeom>
          <a:solidFill>
            <a:srgbClr val="339933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26DC29-1F46-497E-808D-F2780C924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4" r="14820"/>
          <a:stretch/>
        </p:blipFill>
        <p:spPr>
          <a:xfrm>
            <a:off x="824329" y="1621115"/>
            <a:ext cx="2050709" cy="1921075"/>
          </a:xfrm>
          <a:prstGeom prst="ellipse">
            <a:avLst/>
          </a:prstGeom>
        </p:spPr>
      </p:pic>
      <p:pic>
        <p:nvPicPr>
          <p:cNvPr id="13" name="Attēls 10">
            <a:extLst>
              <a:ext uri="{FF2B5EF4-FFF2-40B4-BE49-F238E27FC236}">
                <a16:creationId xmlns:a16="http://schemas.microsoft.com/office/drawing/2014/main" id="{A0864D3B-2334-47A4-8364-39147ED1F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70" r="7635" b="1899"/>
          <a:stretch/>
        </p:blipFill>
        <p:spPr>
          <a:xfrm>
            <a:off x="4061157" y="1604551"/>
            <a:ext cx="2126801" cy="1824449"/>
          </a:xfrm>
          <a:prstGeom prst="ellipse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0A319A-B2E1-40B1-BA87-A2C788E35969}"/>
              </a:ext>
            </a:extLst>
          </p:cNvPr>
          <p:cNvSpPr/>
          <p:nvPr/>
        </p:nvSpPr>
        <p:spPr>
          <a:xfrm>
            <a:off x="255118" y="4073826"/>
            <a:ext cx="9859193" cy="2275110"/>
          </a:xfrm>
          <a:prstGeom prst="roundRect">
            <a:avLst/>
          </a:prstGeom>
          <a:solidFill>
            <a:srgbClr val="339933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D042D9-3B8F-4B2A-A649-C324ADC0B2C2}"/>
              </a:ext>
            </a:extLst>
          </p:cNvPr>
          <p:cNvSpPr txBox="1"/>
          <p:nvPr/>
        </p:nvSpPr>
        <p:spPr>
          <a:xfrm>
            <a:off x="4207461" y="3507316"/>
            <a:ext cx="218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Mg. Oec. Līga Leitāne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11A775-FCF5-4F00-87A6-F255408D56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7989" r="-703" b="24761"/>
          <a:stretch/>
        </p:blipFill>
        <p:spPr>
          <a:xfrm>
            <a:off x="7374078" y="1618437"/>
            <a:ext cx="1908304" cy="1871465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DAFD2E-0C6E-4FE4-8D86-62056D929324}"/>
              </a:ext>
            </a:extLst>
          </p:cNvPr>
          <p:cNvSpPr txBox="1"/>
          <p:nvPr/>
        </p:nvSpPr>
        <p:spPr>
          <a:xfrm>
            <a:off x="7239342" y="3548033"/>
            <a:ext cx="257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Mg. Soc. zin. Līga Brasliņa</a:t>
            </a:r>
            <a:endParaRPr lang="en-US" dirty="0"/>
          </a:p>
        </p:txBody>
      </p:sp>
      <p:pic>
        <p:nvPicPr>
          <p:cNvPr id="18" name="Attēls 6">
            <a:extLst>
              <a:ext uri="{FF2B5EF4-FFF2-40B4-BE49-F238E27FC236}">
                <a16:creationId xmlns:a16="http://schemas.microsoft.com/office/drawing/2014/main" id="{B6D18DBD-63BE-4992-B455-6A4BDD6CE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4677" y="3801180"/>
            <a:ext cx="1877770" cy="1877770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AB570A-5295-436D-A626-124B6EE6A376}"/>
              </a:ext>
            </a:extLst>
          </p:cNvPr>
          <p:cNvSpPr txBox="1"/>
          <p:nvPr/>
        </p:nvSpPr>
        <p:spPr>
          <a:xfrm>
            <a:off x="2239295" y="5678950"/>
            <a:ext cx="226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Dr. Oec. Daina Šķiltere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63BBC4-4354-40A1-A24E-F69DAB045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79" y="3846282"/>
            <a:ext cx="1787566" cy="1787566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32DD1B-4C76-407F-B95F-0DDD551FC547}"/>
              </a:ext>
            </a:extLst>
          </p:cNvPr>
          <p:cNvSpPr txBox="1"/>
          <p:nvPr/>
        </p:nvSpPr>
        <p:spPr>
          <a:xfrm>
            <a:off x="5529387" y="5679851"/>
            <a:ext cx="329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Mg. Soc. zin. Mārtiņš Danusēvičs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6E7C77-A362-4CEA-B273-3202CFE107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7528" y="1017273"/>
            <a:ext cx="1825156" cy="6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2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Widescreen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 3</vt:lpstr>
      <vt:lpstr>Office Theme</vt:lpstr>
      <vt:lpstr>Pētījums par prognozētām izmaiņām darbaspēka un būvmateriālu  izmaksās būvniecības nozarē Latvijā </vt:lpstr>
      <vt:lpstr>Pētījuma uzdevumi</vt:lpstr>
      <vt:lpstr>PowerPoint Presentation</vt:lpstr>
      <vt:lpstr>Informācijas avoti</vt:lpstr>
      <vt:lpstr>Pētījuma 4 pamata soļi</vt:lpstr>
      <vt:lpstr>Datu vākšanas, datu ekstrapolācijas, ekspertvērtējumu apkopošanas un prognožu variantu izstrādes shēma</vt:lpstr>
      <vt:lpstr>Izmaksu izmaiņu prognožu veidi</vt:lpstr>
      <vt:lpstr>Pētījuma laika periods</vt:lpstr>
      <vt:lpstr>Ekonomistu komanda, kas strādā pie pētījuma izveides</vt:lpstr>
      <vt:lpstr>Paldies.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Mēs pazīstam tirgu  - Mēs protam radīt komerciāli veiksmīgas inovācijas  - Mēs zinām nākotnes trendus  - Mūsu komandā ir Latvijas spēcīgākie inovētāji un marketinga speciālisti  - Mēs sadarbojamies ar zinātniekiem  - Mēs pazīstam patērētāju un zinām viņu vēlmes  - Mēs esam kaislīgi ražotāji un dažas no inovācijām ražojam paši kā PL!</dc:title>
  <dc:creator>Agnese Irbe</dc:creator>
  <cp:lastModifiedBy>Inese Rostoka</cp:lastModifiedBy>
  <cp:revision>195</cp:revision>
  <dcterms:created xsi:type="dcterms:W3CDTF">2017-10-18T08:21:39Z</dcterms:created>
  <dcterms:modified xsi:type="dcterms:W3CDTF">2018-06-21T09:44:28Z</dcterms:modified>
</cp:coreProperties>
</file>