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8"/>
  </p:notesMasterIdLst>
  <p:sldIdLst>
    <p:sldId id="256" r:id="rId2"/>
    <p:sldId id="305" r:id="rId3"/>
    <p:sldId id="308" r:id="rId4"/>
    <p:sldId id="311" r:id="rId5"/>
    <p:sldId id="307" r:id="rId6"/>
    <p:sldId id="302" r:id="rId7"/>
    <p:sldId id="300" r:id="rId8"/>
    <p:sldId id="299" r:id="rId9"/>
    <p:sldId id="301" r:id="rId10"/>
    <p:sldId id="303" r:id="rId11"/>
    <p:sldId id="304" r:id="rId12"/>
    <p:sldId id="322" r:id="rId13"/>
    <p:sldId id="312" r:id="rId14"/>
    <p:sldId id="310" r:id="rId15"/>
    <p:sldId id="309" r:id="rId16"/>
    <p:sldId id="323" r:id="rId17"/>
    <p:sldId id="319" r:id="rId18"/>
    <p:sldId id="316" r:id="rId19"/>
    <p:sldId id="317" r:id="rId20"/>
    <p:sldId id="318" r:id="rId21"/>
    <p:sldId id="325" r:id="rId22"/>
    <p:sldId id="315" r:id="rId23"/>
    <p:sldId id="320" r:id="rId24"/>
    <p:sldId id="298" r:id="rId25"/>
    <p:sldId id="324" r:id="rId26"/>
    <p:sldId id="278" r:id="rId2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3A3DA-8584-4A7A-9012-D7400117515E}" type="datetimeFigureOut">
              <a:rPr lang="lv-LV" smtClean="0"/>
              <a:t>24.05.2018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5F80B-D917-428A-863E-7D28433F491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93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F80B-D917-428A-863E-7D28433F4913}" type="slidenum">
              <a:rPr lang="lv-LV" smtClean="0"/>
              <a:t>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008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5A8BC1-F7A6-4F3A-A2EB-505A0765B201}" type="datetime1">
              <a:rPr lang="lv-LV" smtClean="0"/>
              <a:t>24.05.2018</a:t>
            </a:fld>
            <a:endParaRPr lang="lv-L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lv-LV" smtClean="0"/>
              <a:t>Normunds Grinbergs 09. 01. 2018.</a:t>
            </a:r>
            <a:endParaRPr lang="lv-L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4064" y="1916832"/>
            <a:ext cx="7048872" cy="2376264"/>
          </a:xfrm>
        </p:spPr>
        <p:txBody>
          <a:bodyPr>
            <a:normAutofit/>
          </a:bodyPr>
          <a:lstStyle/>
          <a:p>
            <a:endParaRPr lang="lv-LV" dirty="0" smtClean="0">
              <a:solidFill>
                <a:schemeClr val="tx1"/>
              </a:solidFill>
            </a:endParaRPr>
          </a:p>
          <a:p>
            <a:endParaRPr lang="lv-LV" dirty="0">
              <a:solidFill>
                <a:schemeClr val="tx1"/>
              </a:solidFill>
            </a:endParaRPr>
          </a:p>
          <a:p>
            <a:endParaRPr lang="lv-LV" dirty="0">
              <a:solidFill>
                <a:schemeClr val="tx1"/>
              </a:solidFill>
            </a:endParaRPr>
          </a:p>
          <a:p>
            <a:pPr algn="ctr"/>
            <a:r>
              <a:rPr lang="lv-LV" sz="3600" b="1" dirty="0" smtClean="0">
                <a:solidFill>
                  <a:schemeClr val="tx1"/>
                </a:solidFill>
              </a:rPr>
              <a:t>Būvnieku kvalifikācija</a:t>
            </a:r>
          </a:p>
          <a:p>
            <a:pPr algn="ctr"/>
            <a:endParaRPr lang="lv-LV" sz="3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2784216" cy="365125"/>
          </a:xfrm>
        </p:spPr>
        <p:txBody>
          <a:bodyPr/>
          <a:lstStyle/>
          <a:p>
            <a:r>
              <a:rPr lang="lv-LV" dirty="0" smtClean="0"/>
              <a:t>Normunds </a:t>
            </a:r>
            <a:r>
              <a:rPr lang="lv-LV" dirty="0" err="1" smtClean="0"/>
              <a:t>Grinbergs</a:t>
            </a:r>
            <a:r>
              <a:rPr lang="lv-LV" dirty="0" smtClean="0"/>
              <a:t> 24. 05. 2018.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</a:t>
            </a:fld>
            <a:endParaRPr lang="lv-LV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6022"/>
            <a:ext cx="3817417" cy="165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92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10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7786" y="1484784"/>
            <a:ext cx="835067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Izglītības obligāto saturu un programmu atbilstību LKI līmeņiem nosaka valsts izglītības standartu saturs: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dirty="0"/>
              <a:t>Vispārējā izglītībā – pamatizglītības un vispārējās vidējās izglītības standarts;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dirty="0"/>
              <a:t>Profesionālajā izglītībā – profesionālās vidējās izglītības standarts un arodizglītības standarts;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dirty="0"/>
              <a:t>Augstākajā izglītībā – 1. līmeņa profesionālās augstākās izglītības standarts un 2. līmeņa profesionālās augstākās izglītības standarts un akadēmiskās izglītības standarti.</a:t>
            </a:r>
          </a:p>
        </p:txBody>
      </p:sp>
    </p:spTree>
    <p:extLst>
      <p:ext uri="{BB962C8B-B14F-4D97-AF65-F5344CB8AC3E}">
        <p14:creationId xmlns:p14="http://schemas.microsoft.com/office/powerpoint/2010/main" val="19783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11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6399" y="1340768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Profesionālās izglītības likums</a:t>
            </a:r>
          </a:p>
          <a:p>
            <a:r>
              <a:rPr lang="lv-LV" dirty="0" smtClean="0"/>
              <a:t>5.pants</a:t>
            </a:r>
            <a:r>
              <a:rPr lang="lv-LV" dirty="0"/>
              <a:t>. Profesionālās kvalifikācijas līmeņi</a:t>
            </a:r>
          </a:p>
          <a:p>
            <a:endParaRPr lang="lv-LV" dirty="0"/>
          </a:p>
          <a:p>
            <a:r>
              <a:rPr lang="lv-LV" dirty="0"/>
              <a:t>Profesionālās kvalifikācijas līmeņi ir šādi:</a:t>
            </a:r>
          </a:p>
          <a:p>
            <a:endParaRPr lang="lv-LV" dirty="0"/>
          </a:p>
          <a:p>
            <a:pPr marL="342900" indent="-342900">
              <a:buAutoNum type="arabicParenR"/>
            </a:pPr>
            <a:r>
              <a:rPr lang="lv-LV" dirty="0" smtClean="0"/>
              <a:t>pirmais </a:t>
            </a:r>
            <a:r>
              <a:rPr lang="lv-LV" dirty="0"/>
              <a:t>profesionālās kvalifikācijas līmenis — teorētiskā un praktiskā sagatavotība, kas dod iespēju veikt vienkāršus uzdevumus noteiktā praktiskās darbības sfērā (atbilst otrajam Latvijas kvalifikāciju </a:t>
            </a:r>
            <a:r>
              <a:rPr lang="lv-LV" dirty="0" err="1"/>
              <a:t>ietvarstruktūras</a:t>
            </a:r>
            <a:r>
              <a:rPr lang="lv-LV" dirty="0"/>
              <a:t> līmenim</a:t>
            </a:r>
            <a:r>
              <a:rPr lang="lv-LV" dirty="0" smtClean="0"/>
              <a:t>);</a:t>
            </a:r>
          </a:p>
          <a:p>
            <a:pPr marL="342900" indent="-342900">
              <a:buFontTx/>
              <a:buAutoNum type="arabicParenR"/>
            </a:pPr>
            <a:r>
              <a:rPr lang="lv-LV" dirty="0"/>
              <a:t>otrais profesionālās kvalifikācijas līmenis — teorētiskā un praktiskā sagatavotība, kas dod iespēju patstāvīgi veikt kvalificētu izpildītāja darbu (atbilst trešajam Latvijas kvalifikāciju </a:t>
            </a:r>
            <a:r>
              <a:rPr lang="lv-LV" dirty="0" err="1"/>
              <a:t>ietvarstruktūras</a:t>
            </a:r>
            <a:r>
              <a:rPr lang="lv-LV" dirty="0"/>
              <a:t> līmenim</a:t>
            </a:r>
            <a:r>
              <a:rPr lang="lv-LV" dirty="0" smtClean="0"/>
              <a:t>);</a:t>
            </a:r>
          </a:p>
          <a:p>
            <a:pPr marL="342900" indent="-342900">
              <a:buFontTx/>
              <a:buAutoNum type="arabicParenR"/>
            </a:pPr>
            <a:r>
              <a:rPr lang="lv-LV" dirty="0"/>
              <a:t>trešais profesionālās kvalifikācijas līmenis — paaugstināta teorētiskā sagatavotība un profesionālā meistarība, kas dod iespēju veikt noteiktus izpildītāja pienākumus, kuros ietilpst arī izpildāmā darba plānošana un organizēšana (atbilst ceturtajam Latvijas kvalifikāciju </a:t>
            </a:r>
            <a:r>
              <a:rPr lang="lv-LV" dirty="0" err="1"/>
              <a:t>ietvarstruktūras</a:t>
            </a:r>
            <a:r>
              <a:rPr lang="lv-LV" dirty="0"/>
              <a:t> līmenim);</a:t>
            </a:r>
          </a:p>
          <a:p>
            <a:pPr marL="342900" indent="-342900">
              <a:buAutoNum type="arabicParenR"/>
            </a:pPr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783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12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6399" y="1340768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Profesionālās izglītības likums</a:t>
            </a:r>
          </a:p>
          <a:p>
            <a:r>
              <a:rPr lang="lv-LV" dirty="0" smtClean="0"/>
              <a:t>5.pants. Profesionālās kvalifikācijas līmeņi</a:t>
            </a:r>
          </a:p>
          <a:p>
            <a:endParaRPr lang="lv-LV" dirty="0" smtClean="0"/>
          </a:p>
          <a:p>
            <a:r>
              <a:rPr lang="lv-LV" dirty="0" smtClean="0"/>
              <a:t>Profesionālās </a:t>
            </a:r>
            <a:r>
              <a:rPr lang="lv-LV" dirty="0"/>
              <a:t>kvalifikācijas līmeņi ir šādi</a:t>
            </a:r>
            <a:r>
              <a:rPr lang="lv-LV" dirty="0" smtClean="0"/>
              <a:t>:</a:t>
            </a:r>
          </a:p>
          <a:p>
            <a:endParaRPr lang="lv-LV" dirty="0"/>
          </a:p>
          <a:p>
            <a:pPr marL="342900" indent="-342900" algn="just">
              <a:buFont typeface="+mj-lt"/>
              <a:buAutoNum type="arabicParenR" startAt="4"/>
            </a:pPr>
            <a:r>
              <a:rPr lang="lv-LV" dirty="0" smtClean="0"/>
              <a:t>ceturtais </a:t>
            </a:r>
            <a:r>
              <a:rPr lang="lv-LV" dirty="0"/>
              <a:t>profesionālās kvalifikācijas līmenis — teorētiskā un praktiskā sagatavotība, kas dod iespēju veikt sarežģītu izpildītāja darbu, kā arī organizēt un vadīt citu speciālistu darbu (atbilst piektajam Latvijas kvalifikāciju </a:t>
            </a:r>
            <a:r>
              <a:rPr lang="lv-LV" dirty="0" err="1"/>
              <a:t>ietvarstruktūras</a:t>
            </a:r>
            <a:r>
              <a:rPr lang="lv-LV" dirty="0"/>
              <a:t> līmenim</a:t>
            </a:r>
            <a:r>
              <a:rPr lang="lv-LV" dirty="0" smtClean="0"/>
              <a:t>);</a:t>
            </a:r>
          </a:p>
          <a:p>
            <a:pPr marL="342900" indent="-342900" algn="just">
              <a:buFont typeface="+mj-lt"/>
              <a:buAutoNum type="arabicParenR" startAt="4"/>
            </a:pPr>
            <a:r>
              <a:rPr lang="lv-LV" dirty="0"/>
              <a:t>piektais profesionālās kvalifikācijas līmenis — noteiktas nozares speciālista augstākā kvalifikācija, kas dod iespēju plānot un veikt arī zinātniskās pētniecības darbu attiecīgajā nozarē (atbilst sestajam un septītajam Latvijas kvalifikāciju </a:t>
            </a:r>
            <a:r>
              <a:rPr lang="lv-LV" dirty="0" err="1"/>
              <a:t>ietvarstruktūras</a:t>
            </a:r>
            <a:r>
              <a:rPr lang="lv-LV" dirty="0"/>
              <a:t> līmenim).</a:t>
            </a:r>
          </a:p>
          <a:p>
            <a:pPr algn="just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491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13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99792" y="1412776"/>
            <a:ext cx="3143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EKI = LKI &lt;= kvalifikācijas</a:t>
            </a:r>
          </a:p>
        </p:txBody>
      </p:sp>
      <p:sp>
        <p:nvSpPr>
          <p:cNvPr id="5" name="Rectangle 4"/>
          <p:cNvSpPr/>
          <p:nvPr/>
        </p:nvSpPr>
        <p:spPr>
          <a:xfrm>
            <a:off x="346609" y="1916832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Zināšanas, prasmes un kompetences līmeņos</a:t>
            </a:r>
            <a:r>
              <a:rPr lang="lv-LV" dirty="0" smtClean="0"/>
              <a:t>:</a:t>
            </a:r>
          </a:p>
          <a:p>
            <a:endParaRPr lang="lv-LV" dirty="0" smtClean="0"/>
          </a:p>
          <a:p>
            <a:r>
              <a:rPr lang="lv-LV" dirty="0"/>
              <a:t> - Eiropas kvalifikāciju </a:t>
            </a:r>
            <a:r>
              <a:rPr lang="lv-LV" dirty="0" err="1"/>
              <a:t>ietvarstruktūra</a:t>
            </a:r>
            <a:r>
              <a:rPr lang="lv-LV" dirty="0"/>
              <a:t> (EKI) ir atsauces sistēma</a:t>
            </a:r>
          </a:p>
          <a:p>
            <a:r>
              <a:rPr lang="lv-LV" dirty="0"/>
              <a:t>dažādu Eiropas valstu kvalifikāciju salīdzināšanai. </a:t>
            </a:r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- Latvijas </a:t>
            </a:r>
            <a:r>
              <a:rPr lang="lv-LV" dirty="0"/>
              <a:t>kvalifikāciju </a:t>
            </a:r>
            <a:r>
              <a:rPr lang="lv-LV" dirty="0" err="1"/>
              <a:t>ietvarstrūktūra</a:t>
            </a:r>
            <a:r>
              <a:rPr lang="lv-LV" dirty="0"/>
              <a:t> (LKI) ir pēc EKI līdzības veidota</a:t>
            </a:r>
          </a:p>
          <a:p>
            <a:r>
              <a:rPr lang="lv-LV" dirty="0"/>
              <a:t>nacionāla mēroga atsauces sistēma, kas ļauj LKI līmeņus pielīdzina EKI</a:t>
            </a:r>
          </a:p>
          <a:p>
            <a:r>
              <a:rPr lang="lv-LV" dirty="0" smtClean="0"/>
              <a:t>Līmeņiem</a:t>
            </a:r>
          </a:p>
          <a:p>
            <a:endParaRPr lang="lv-LV" dirty="0" smtClean="0"/>
          </a:p>
          <a:p>
            <a:r>
              <a:rPr lang="lv-LV" dirty="0"/>
              <a:t>- Latvijas izglītībā iegūstamās kvalifikācijas atbilstoši standartos </a:t>
            </a:r>
            <a:r>
              <a:rPr lang="lv-LV" dirty="0" smtClean="0"/>
              <a:t>noteiktajām zināšanām</a:t>
            </a:r>
            <a:r>
              <a:rPr lang="lv-LV" dirty="0"/>
              <a:t>, prasmēm un kompetencēm kārto LKI līmeņos</a:t>
            </a:r>
          </a:p>
        </p:txBody>
      </p:sp>
    </p:spTree>
    <p:extLst>
      <p:ext uri="{BB962C8B-B14F-4D97-AF65-F5344CB8AC3E}">
        <p14:creationId xmlns:p14="http://schemas.microsoft.com/office/powerpoint/2010/main" val="33916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14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50" y="1052736"/>
            <a:ext cx="8905949" cy="4703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6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15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2" y="937119"/>
            <a:ext cx="9082268" cy="488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6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16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02" y="1385400"/>
            <a:ext cx="9139750" cy="396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1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17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3528" y="1166843"/>
            <a:ext cx="86895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Ikviens strādājošais vai </a:t>
            </a:r>
            <a:r>
              <a:rPr lang="lv-LV" dirty="0" err="1"/>
              <a:t>pašnodarbinātais</a:t>
            </a:r>
            <a:r>
              <a:rPr lang="lv-LV" dirty="0"/>
              <a:t> vecumā no 25 gadiem var pieteikties ārpus formālās izglītības sistēmas apgūtās profesionālās kompetences novērtēšanai un atgūt šajā pakalpojumā ieguldīto naudu 90 % vai 100 % apmērā, iesaistoties Valsts izglītības attīstības aģentūras (VIAA) īstenotajā pieaugušo izglītības projektā “Nodarbināto personu profesionālās kompetences pilnveide”.</a:t>
            </a:r>
          </a:p>
          <a:p>
            <a:endParaRPr lang="lv-LV" dirty="0"/>
          </a:p>
          <a:p>
            <a:r>
              <a:rPr lang="lv-LV" dirty="0"/>
              <a:t>ESF fonds un valsts apmaksā 90 % vai 100 % no izdevumiem par kvalifikācijas </a:t>
            </a:r>
            <a:r>
              <a:rPr lang="lv-LV" dirty="0" smtClean="0"/>
              <a:t>eksāmenu</a:t>
            </a:r>
          </a:p>
          <a:p>
            <a:endParaRPr lang="lv-LV" dirty="0"/>
          </a:p>
          <a:p>
            <a:endParaRPr lang="lv-LV" dirty="0" smtClean="0"/>
          </a:p>
          <a:p>
            <a:endParaRPr lang="lv-LV" dirty="0"/>
          </a:p>
          <a:p>
            <a:r>
              <a:rPr lang="lv-LV" b="1" dirty="0" smtClean="0"/>
              <a:t>www.ikvd.gov.lv/arpus-formala-izglitiba</a:t>
            </a:r>
            <a:r>
              <a:rPr lang="lv-LV" b="1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4491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18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4763" y="937119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dirty="0" smtClean="0"/>
              <a:t>Secinājumi </a:t>
            </a:r>
          </a:p>
          <a:p>
            <a:pPr algn="just"/>
            <a:r>
              <a:rPr lang="lv-LV" dirty="0" smtClean="0"/>
              <a:t>• </a:t>
            </a:r>
            <a:r>
              <a:rPr lang="lv-LV" dirty="0"/>
              <a:t>Pašlaik ir izveidota nozaru kvalifikāciju </a:t>
            </a:r>
            <a:r>
              <a:rPr lang="lv-LV" dirty="0" err="1"/>
              <a:t>infrastuktūra</a:t>
            </a:r>
            <a:r>
              <a:rPr lang="lv-LV" dirty="0"/>
              <a:t> – </a:t>
            </a:r>
            <a:r>
              <a:rPr lang="lv-LV" dirty="0" smtClean="0"/>
              <a:t>PINTSA ir </a:t>
            </a:r>
            <a:r>
              <a:rPr lang="lv-LV" dirty="0"/>
              <a:t>apstiprinājusi 15 Nozaru kvalifikāciju struktūras, </a:t>
            </a:r>
            <a:r>
              <a:rPr lang="lv-LV" dirty="0" smtClean="0"/>
              <a:t>nosakot attiecīgo </a:t>
            </a:r>
            <a:r>
              <a:rPr lang="lv-LV" dirty="0"/>
              <a:t>nozaru pamatprofesijas, specializācijas un </a:t>
            </a:r>
            <a:r>
              <a:rPr lang="lv-LV" dirty="0" smtClean="0"/>
              <a:t>saistītās profesijas.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• Profesionālās kvalifikācijas piešķiršanas sistēmai ir </a:t>
            </a:r>
            <a:r>
              <a:rPr lang="lv-LV" dirty="0" smtClean="0"/>
              <a:t>jābūt vienotai</a:t>
            </a:r>
            <a:r>
              <a:rPr lang="lv-LV" dirty="0"/>
              <a:t>. Pašlaik Latvijā ir iesaistītas vairākas institūcijas</a:t>
            </a:r>
            <a:r>
              <a:rPr lang="lv-LV" dirty="0" smtClean="0"/>
              <a:t>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• Profesionālās kvalifikācijas prasības ir vienādas </a:t>
            </a:r>
            <a:r>
              <a:rPr lang="lv-LV" dirty="0" smtClean="0"/>
              <a:t>visiem, neatkarīgi </a:t>
            </a:r>
            <a:r>
              <a:rPr lang="lv-LV" dirty="0"/>
              <a:t>no tā, kā ir iegūtas profesionālajai </a:t>
            </a:r>
            <a:r>
              <a:rPr lang="lv-LV" dirty="0" smtClean="0"/>
              <a:t>darbībai nepieciešamās </a:t>
            </a:r>
            <a:r>
              <a:rPr lang="lv-LV" dirty="0"/>
              <a:t>zināšanas, prasmes un kompetences</a:t>
            </a:r>
            <a:r>
              <a:rPr lang="lv-LV" dirty="0" smtClean="0"/>
              <a:t>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• Daudzas prasmes un kompetences ir iespējams iegūt </a:t>
            </a:r>
            <a:r>
              <a:rPr lang="lv-LV" dirty="0" smtClean="0"/>
              <a:t>tikai profesionālas </a:t>
            </a:r>
            <a:r>
              <a:rPr lang="lv-LV" dirty="0"/>
              <a:t>darbības procesā (darba pieredze). Lai </a:t>
            </a:r>
            <a:r>
              <a:rPr lang="lv-LV" dirty="0" smtClean="0"/>
              <a:t>pilnībā ieviestu </a:t>
            </a:r>
            <a:r>
              <a:rPr lang="lv-LV" dirty="0"/>
              <a:t>LKI sistēmu, ir jāspēj novērtēt pilnveidoto </a:t>
            </a:r>
            <a:r>
              <a:rPr lang="lv-LV" dirty="0" smtClean="0"/>
              <a:t>kvalifikācijas līmeni </a:t>
            </a:r>
            <a:r>
              <a:rPr lang="lv-LV" dirty="0"/>
              <a:t>visa profesionālās darbības mūža garumā.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2" y="5289019"/>
            <a:ext cx="7121525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5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19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71600" y="1720840"/>
            <a:ext cx="69847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Nozarēs turpmāk diskutējamie jautājumi</a:t>
            </a:r>
          </a:p>
          <a:p>
            <a:r>
              <a:rPr lang="lv-LV" dirty="0"/>
              <a:t>• Profesionālo kvalifikāciju dalījumu starp 6. LKI un</a:t>
            </a:r>
          </a:p>
          <a:p>
            <a:r>
              <a:rPr lang="lv-LV" dirty="0"/>
              <a:t>7. LKI</a:t>
            </a:r>
          </a:p>
          <a:p>
            <a:r>
              <a:rPr lang="lv-LV" dirty="0"/>
              <a:t>• Profesionālo kvalifikāciju nosaukumi, atbilstoši</a:t>
            </a:r>
          </a:p>
          <a:p>
            <a:r>
              <a:rPr lang="lv-LV" dirty="0"/>
              <a:t>veicamajiem darbiem/ apguves līmenim</a:t>
            </a:r>
          </a:p>
          <a:p>
            <a:r>
              <a:rPr lang="lv-LV" dirty="0"/>
              <a:t>• Profesionālo kvalifikāciju nepieciešamība 5. LKI</a:t>
            </a:r>
          </a:p>
          <a:p>
            <a:r>
              <a:rPr lang="lv-LV" dirty="0"/>
              <a:t>• Nākotnes prasmju iekļaušana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349" y="4797152"/>
            <a:ext cx="7121525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5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0" y="1582341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Kas ir Kvalifikācija?</a:t>
            </a:r>
          </a:p>
          <a:p>
            <a:endParaRPr lang="lv-LV" dirty="0" smtClean="0"/>
          </a:p>
          <a:p>
            <a:r>
              <a:rPr lang="lv-LV" dirty="0" smtClean="0"/>
              <a:t>Kvalifikācija </a:t>
            </a:r>
            <a:r>
              <a:rPr lang="lv-LV" dirty="0"/>
              <a:t>= Nosaukums + LKI/EKI līmenis + </a:t>
            </a:r>
            <a:r>
              <a:rPr lang="lv-LV" dirty="0" smtClean="0"/>
              <a:t>Mācīšanās rezultāti</a:t>
            </a:r>
            <a:endParaRPr lang="lv-LV" dirty="0"/>
          </a:p>
          <a:p>
            <a:endParaRPr lang="lv-LV" dirty="0" smtClean="0"/>
          </a:p>
          <a:p>
            <a:r>
              <a:rPr lang="lv-LV" dirty="0" smtClean="0"/>
              <a:t>Definīcija</a:t>
            </a:r>
          </a:p>
          <a:p>
            <a:endParaRPr lang="lv-LV" dirty="0"/>
          </a:p>
          <a:p>
            <a:r>
              <a:rPr lang="lv-LV" dirty="0"/>
              <a:t>Kvalifikācija ir oficiāls vērtēšanas un atzīšanas </a:t>
            </a:r>
            <a:r>
              <a:rPr lang="lv-LV" dirty="0" smtClean="0"/>
              <a:t>procesa rezultāts</a:t>
            </a:r>
            <a:r>
              <a:rPr lang="lv-LV" dirty="0"/>
              <a:t>, t.i., dokumentāli apstiprināts novērtējums, </a:t>
            </a:r>
            <a:r>
              <a:rPr lang="lv-LV" dirty="0" smtClean="0"/>
              <a:t>ko iegūst</a:t>
            </a:r>
            <a:r>
              <a:rPr lang="lv-LV" dirty="0"/>
              <a:t>, kad kompetenta iestāde konstatē, ka persona </a:t>
            </a:r>
            <a:r>
              <a:rPr lang="lv-LV" dirty="0" smtClean="0"/>
              <a:t>ir sasniegusi </a:t>
            </a:r>
            <a:r>
              <a:rPr lang="lv-LV" dirty="0"/>
              <a:t>mācīšanās rezultātus atbilstoši </a:t>
            </a:r>
            <a:r>
              <a:rPr lang="lv-LV" dirty="0" smtClean="0"/>
              <a:t>noteiktiem standartiem</a:t>
            </a:r>
            <a:r>
              <a:rPr lang="lv-LV" dirty="0"/>
              <a:t>. (AIC-NKP, 2016)</a:t>
            </a:r>
          </a:p>
        </p:txBody>
      </p:sp>
    </p:spTree>
    <p:extLst>
      <p:ext uri="{BB962C8B-B14F-4D97-AF65-F5344CB8AC3E}">
        <p14:creationId xmlns:p14="http://schemas.microsoft.com/office/powerpoint/2010/main" val="19783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20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0692" y="1772816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400" b="1" dirty="0"/>
              <a:t>Ir iespējams jauns attīstības posms, lai</a:t>
            </a:r>
          </a:p>
          <a:p>
            <a:pPr algn="ctr"/>
            <a:r>
              <a:rPr lang="lv-LV" sz="2400" b="1" dirty="0"/>
              <a:t>sauklis profesionālās izglītības atbilstība</a:t>
            </a:r>
          </a:p>
          <a:p>
            <a:pPr algn="ctr"/>
            <a:r>
              <a:rPr lang="lv-LV" sz="2400" b="1" dirty="0"/>
              <a:t>darba tirgus prasībām</a:t>
            </a:r>
          </a:p>
          <a:p>
            <a:pPr algn="ctr"/>
            <a:r>
              <a:rPr lang="lv-LV" sz="2400" b="1" dirty="0"/>
              <a:t>kļūtu realitāte</a:t>
            </a:r>
            <a:r>
              <a:rPr lang="lv-LV" sz="2400" b="1" dirty="0" smtClean="0"/>
              <a:t>.</a:t>
            </a:r>
          </a:p>
          <a:p>
            <a:pPr algn="ctr"/>
            <a:endParaRPr lang="lv-LV" sz="2400" b="1" dirty="0"/>
          </a:p>
          <a:p>
            <a:pPr algn="ctr"/>
            <a:r>
              <a:rPr lang="lv-LV" sz="2400" b="1" dirty="0"/>
              <a:t>Mūsu uzdevums nodrošināt,</a:t>
            </a:r>
          </a:p>
          <a:p>
            <a:pPr algn="ctr"/>
            <a:r>
              <a:rPr lang="lv-LV" sz="2400" b="1" dirty="0"/>
              <a:t>lai iespēja kļūtu par realitāti!</a:t>
            </a:r>
          </a:p>
        </p:txBody>
      </p:sp>
      <p:sp>
        <p:nvSpPr>
          <p:cNvPr id="5" name="Rectangle 4"/>
          <p:cNvSpPr/>
          <p:nvPr/>
        </p:nvSpPr>
        <p:spPr>
          <a:xfrm>
            <a:off x="890692" y="5085184"/>
            <a:ext cx="71198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dirty="0"/>
              <a:t>ESF projekta 8.5.2.</a:t>
            </a:r>
          </a:p>
          <a:p>
            <a:pPr algn="ctr"/>
            <a:r>
              <a:rPr lang="lv-LV" sz="1600" dirty="0"/>
              <a:t>"Nozaru kvalifikācijas sistēmas pilnveide</a:t>
            </a:r>
          </a:p>
          <a:p>
            <a:pPr algn="ctr"/>
            <a:r>
              <a:rPr lang="lv-LV" sz="1600" dirty="0"/>
              <a:t>profesionālās izglītības attīstībai un kvalitātes nodrošināšanai"</a:t>
            </a:r>
          </a:p>
          <a:p>
            <a:pPr algn="ctr"/>
            <a:r>
              <a:rPr lang="lv-LV" sz="1600" dirty="0"/>
              <a:t>Struktūrvienības vadītāja</a:t>
            </a:r>
          </a:p>
          <a:p>
            <a:pPr algn="ctr"/>
            <a:r>
              <a:rPr lang="lv-LV" sz="1600" dirty="0"/>
              <a:t>Sarmīte </a:t>
            </a:r>
            <a:r>
              <a:rPr lang="lv-LV" sz="1600" dirty="0" err="1"/>
              <a:t>Valaine</a:t>
            </a:r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5095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21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1859340"/>
            <a:ext cx="8467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 smtClean="0"/>
              <a:t>Lai identificētu būvlaukumā nodarbinātas personas kvalifikāciju nepieciešams:</a:t>
            </a:r>
            <a:endParaRPr lang="lv-LV" dirty="0"/>
          </a:p>
          <a:p>
            <a:endParaRPr lang="lv-LV" dirty="0"/>
          </a:p>
          <a:p>
            <a:pPr marL="342900" indent="-342900">
              <a:buAutoNum type="arabicParenBoth"/>
            </a:pPr>
            <a:r>
              <a:rPr lang="lv-LV" dirty="0" smtClean="0"/>
              <a:t>Būvlaukumā nodarbinātās </a:t>
            </a:r>
            <a:r>
              <a:rPr lang="lv-LV" dirty="0"/>
              <a:t>personas </a:t>
            </a:r>
            <a:r>
              <a:rPr lang="lv-LV" dirty="0" smtClean="0"/>
              <a:t>identificēšana</a:t>
            </a:r>
          </a:p>
          <a:p>
            <a:pPr marL="342900" indent="-342900">
              <a:buAutoNum type="arabicParenBoth"/>
            </a:pPr>
            <a:r>
              <a:rPr lang="lv-LV" dirty="0"/>
              <a:t>Būvlaukumā nodarbinātās personas </a:t>
            </a:r>
            <a:r>
              <a:rPr lang="lv-LV" dirty="0" smtClean="0"/>
              <a:t>kvalifikācijas identificēšana</a:t>
            </a:r>
            <a:endParaRPr lang="lv-LV" dirty="0"/>
          </a:p>
          <a:p>
            <a:endParaRPr lang="lv-LV" dirty="0" smtClean="0"/>
          </a:p>
          <a:p>
            <a:pPr marL="342900" indent="-342900">
              <a:buAutoNum type="arabicParenBoth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6605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22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1859340"/>
            <a:ext cx="8467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 smtClean="0"/>
              <a:t>Likumā </a:t>
            </a:r>
            <a:r>
              <a:rPr lang="lv-LV" dirty="0"/>
              <a:t>"Par nodokļiem un nodevām"</a:t>
            </a:r>
          </a:p>
          <a:p>
            <a:r>
              <a:rPr lang="lv-LV" dirty="0" smtClean="0"/>
              <a:t>111</a:t>
            </a:r>
            <a:r>
              <a:rPr lang="lv-LV" dirty="0"/>
              <a:t>. pants. Būvlaukumā nodarbinātas personas elektroniskā identifikācija</a:t>
            </a:r>
          </a:p>
          <a:p>
            <a:endParaRPr lang="lv-LV" dirty="0"/>
          </a:p>
          <a:p>
            <a:pPr marL="342900" indent="-342900">
              <a:buAutoNum type="arabicParenBoth"/>
            </a:pPr>
            <a:r>
              <a:rPr lang="lv-LV" dirty="0" smtClean="0"/>
              <a:t>Būvlaukumā </a:t>
            </a:r>
            <a:r>
              <a:rPr lang="lv-LV" dirty="0"/>
              <a:t>nodarbinātas personas identificēšanai izmantojama individuāli pielāgota ierīce vai informācijas tehnoloģiju risinājums, kas nodrošina būvlaukumā nodarbinātas personas identificēšanu un darba laika reģistrēšanu elektroniskās darba laika uzskaites sistēmā</a:t>
            </a:r>
            <a:r>
              <a:rPr lang="lv-LV" dirty="0" smtClean="0"/>
              <a:t>.</a:t>
            </a:r>
          </a:p>
          <a:p>
            <a:pPr marL="342900" indent="-342900">
              <a:buAutoNum type="arabicParenBoth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095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23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512" y="1859340"/>
            <a:ext cx="8467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 smtClean="0"/>
              <a:t>Lai identificētu būvlaukumā nodarbinātas personas kvalifikāciju nepieciešams:</a:t>
            </a:r>
            <a:endParaRPr lang="lv-LV" dirty="0"/>
          </a:p>
          <a:p>
            <a:endParaRPr lang="lv-LV" dirty="0"/>
          </a:p>
          <a:p>
            <a:r>
              <a:rPr lang="lv-LV" dirty="0" smtClean="0"/>
              <a:t>Būvlaukumā nodarbinātās </a:t>
            </a:r>
            <a:r>
              <a:rPr lang="lv-LV" dirty="0"/>
              <a:t>personas </a:t>
            </a:r>
            <a:r>
              <a:rPr lang="lv-LV" dirty="0" smtClean="0"/>
              <a:t>identificēšana</a:t>
            </a:r>
          </a:p>
          <a:p>
            <a:pPr algn="ctr"/>
            <a:r>
              <a:rPr lang="lv-LV" b="1" dirty="0"/>
              <a:t>+</a:t>
            </a:r>
            <a:endParaRPr lang="lv-LV" b="1" dirty="0" smtClean="0"/>
          </a:p>
          <a:p>
            <a:r>
              <a:rPr lang="lv-LV" dirty="0"/>
              <a:t>Būvlaukumā nodarbinātās personas </a:t>
            </a:r>
            <a:r>
              <a:rPr lang="lv-LV" dirty="0" smtClean="0"/>
              <a:t>kvalifikācija</a:t>
            </a:r>
            <a:endParaRPr lang="lv-LV" dirty="0"/>
          </a:p>
          <a:p>
            <a:endParaRPr lang="lv-LV" dirty="0" smtClean="0"/>
          </a:p>
          <a:p>
            <a:pPr marL="342900" indent="-342900">
              <a:buAutoNum type="arabicParenBoth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491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12. 05. 2018.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24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67544" y="1124744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/>
              <a:t>Vienotās elektroniskās darba laika uzskaites datubāzes darbības noteikumi </a:t>
            </a:r>
            <a:r>
              <a:rPr lang="lv-LV" b="1" dirty="0" smtClean="0"/>
              <a:t>(projekts)</a:t>
            </a: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Noteikumi </a:t>
            </a:r>
            <a:r>
              <a:rPr lang="lv-LV" dirty="0"/>
              <a:t>nosaka: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v-LV" dirty="0"/>
              <a:t>1.1</a:t>
            </a:r>
            <a:r>
              <a:rPr lang="lv-LV" dirty="0" smtClean="0"/>
              <a:t>. </a:t>
            </a:r>
            <a:r>
              <a:rPr lang="lv-LV" dirty="0"/>
              <a:t>vienotās elektroniskās darba laika uzskaites datubāzes (turpmāk – VEDLUDB) turētāja pienākumus, tiesības un atbildību;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v-LV" dirty="0"/>
              <a:t>1.2</a:t>
            </a:r>
            <a:r>
              <a:rPr lang="lv-LV" dirty="0" smtClean="0"/>
              <a:t>. </a:t>
            </a:r>
            <a:r>
              <a:rPr lang="lv-LV" dirty="0"/>
              <a:t>par VEDLUDB izveidi un uzturēšanu atbildīgo iestādi;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v-LV" dirty="0"/>
              <a:t>1.3</a:t>
            </a:r>
            <a:r>
              <a:rPr lang="lv-LV" dirty="0" smtClean="0"/>
              <a:t>. </a:t>
            </a:r>
            <a:r>
              <a:rPr lang="lv-LV" dirty="0"/>
              <a:t>VEDLUDB tehniskās prasības;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v-LV" dirty="0" smtClean="0"/>
              <a:t>1.4. noteikumus </a:t>
            </a:r>
            <a:r>
              <a:rPr lang="lv-LV" dirty="0"/>
              <a:t>un kārtību datu apmaiņai starp VEDLUDB un VEDLUDB lietotājiem.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2. VEDLUDB </a:t>
            </a:r>
            <a:r>
              <a:rPr lang="lv-LV" dirty="0"/>
              <a:t>pārzinis ir Būvniecības valsts kontroles birojs.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3. VEDLUDB </a:t>
            </a:r>
            <a:r>
              <a:rPr lang="lv-LV" dirty="0"/>
              <a:t>ir valsts informācijas sistēma, kurā apkopoti, uzkrāti un apstrādāti elektroniskās darba laika uzskaites sistēmu dati par jaunas trešās grupas būves būvniecību vai par būvdarbiem, kuru izmaksas ir 1 miljons </a:t>
            </a:r>
            <a:r>
              <a:rPr lang="lv-LV" dirty="0" err="1"/>
              <a:t>euro</a:t>
            </a:r>
            <a:r>
              <a:rPr lang="lv-LV" dirty="0"/>
              <a:t> vai vairāk.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 smtClean="0"/>
          </a:p>
          <a:p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49028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25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1916832"/>
            <a:ext cx="6912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Mērķis:</a:t>
            </a:r>
          </a:p>
          <a:p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P</a:t>
            </a:r>
            <a:r>
              <a:rPr lang="lv-LV" dirty="0" smtClean="0"/>
              <a:t>rasības darbaspēkam (minimālās prasības)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Patiesa ticama informācija par šobrīd nodarbinātā darbaspēka kvalifikāciju</a:t>
            </a:r>
          </a:p>
          <a:p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Atskaites </a:t>
            </a:r>
            <a:r>
              <a:rPr lang="lv-LV" dirty="0" smtClean="0"/>
              <a:t>punkts (kāda ir situācija šodien), lai nākotnē celtu būvniecībā nodarbināto kvalifikācijas līmeni</a:t>
            </a:r>
          </a:p>
          <a:p>
            <a:endParaRPr lang="lv-LV" dirty="0" smtClean="0"/>
          </a:p>
          <a:p>
            <a:pPr algn="ctr"/>
            <a:r>
              <a:rPr lang="lv-LV" dirty="0"/>
              <a:t>Būtiska </a:t>
            </a:r>
            <a:r>
              <a:rPr lang="lv-LV" dirty="0" smtClean="0"/>
              <a:t>izšķiršanās</a:t>
            </a:r>
          </a:p>
          <a:p>
            <a:pPr algn="ctr"/>
            <a:r>
              <a:rPr lang="lv-LV" dirty="0" smtClean="0"/>
              <a:t>Ieviest </a:t>
            </a:r>
            <a:r>
              <a:rPr lang="lv-LV" dirty="0"/>
              <a:t>/ </a:t>
            </a:r>
            <a:r>
              <a:rPr lang="lv-LV" dirty="0" smtClean="0"/>
              <a:t>neieviest Sistēma kvalificēta darbaspēka identificēšanai</a:t>
            </a: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789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26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95736" y="4869160"/>
            <a:ext cx="40527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800" b="1" dirty="0" smtClean="0"/>
              <a:t>Paldies par uzmanību!</a:t>
            </a:r>
            <a:endParaRPr lang="lv-LV" sz="2800" b="1" dirty="0"/>
          </a:p>
        </p:txBody>
      </p:sp>
      <p:pic>
        <p:nvPicPr>
          <p:cNvPr id="1026" name="Picture 2" descr="SaistÄ«ts attÄ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35" y="1196752"/>
            <a:ext cx="4508540" cy="301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64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3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2274838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 smtClean="0"/>
              <a:t>Kas ir Kvalifikācija?</a:t>
            </a:r>
          </a:p>
          <a:p>
            <a:endParaRPr lang="lv-LV" dirty="0" smtClean="0"/>
          </a:p>
          <a:p>
            <a:r>
              <a:rPr lang="lv-LV" dirty="0" smtClean="0"/>
              <a:t>Kvalifikāciju </a:t>
            </a:r>
            <a:r>
              <a:rPr lang="lv-LV" dirty="0" err="1" smtClean="0"/>
              <a:t>ietvarstruktūras</a:t>
            </a:r>
            <a:r>
              <a:rPr lang="lv-LV" dirty="0" smtClean="0"/>
              <a:t> un Latvijas kvalifikāciju datubāzes kontekstā kvalifikācija ir: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izglītības dokuments, kas apliecina mācību vai studiju laikā apgūtās zināšanas, prasmes un kompetences un piešķir tās īpašniekam tiesības attiecībā uz tālāko izglītību un/vai darbu.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 smtClean="0"/>
          </a:p>
          <a:p>
            <a:r>
              <a:rPr lang="lv-LV" sz="2400" dirty="0" smtClean="0"/>
              <a:t>www.latvijaskvalifikacijas.lv</a:t>
            </a: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489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4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1700808"/>
            <a:ext cx="80648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Astoņu līmeņu sistēma, kurā sakārtotas Latvijā iegūstamās kvalifikācijas</a:t>
            </a:r>
            <a:r>
              <a:rPr lang="lv-LV" dirty="0" smtClean="0"/>
              <a:t>.</a:t>
            </a:r>
          </a:p>
          <a:p>
            <a:r>
              <a:rPr lang="lv-LV" dirty="0" smtClean="0"/>
              <a:t>LKI </a:t>
            </a:r>
            <a:r>
              <a:rPr lang="lv-LV" dirty="0"/>
              <a:t>līmeņu apraksti ir balstīti mācīšanās rezultātos pieaugošā sarežģītībā (1. – zemākais, 8. – augstākais). Līdzīgi kā EKI, mācīšanās rezultāti ir izteikti ar zināšanām, prasmēm un kompetencēm. Līmeņu apraksti tika veidoti, izmantojot valsts izglītības standartus, profesiju standartus un EKI līmeņu aprakstus.</a:t>
            </a:r>
          </a:p>
          <a:p>
            <a:endParaRPr lang="lv-LV" dirty="0"/>
          </a:p>
          <a:p>
            <a:r>
              <a:rPr lang="lv-LV" dirty="0"/>
              <a:t>LKI </a:t>
            </a:r>
            <a:r>
              <a:rPr lang="lv-LV" dirty="0" smtClean="0"/>
              <a:t>ietver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formālās </a:t>
            </a:r>
            <a:r>
              <a:rPr lang="lv-LV" dirty="0"/>
              <a:t>izglītības kvalifikācijas; </a:t>
            </a:r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augstākās</a:t>
            </a:r>
            <a:r>
              <a:rPr lang="lv-LV" dirty="0"/>
              <a:t>, vidējās izglītības un pamatizglītības pakāpes kvalifikācijas; </a:t>
            </a:r>
            <a:endParaRPr lang="lv-L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 smtClean="0"/>
              <a:t>vispārējās</a:t>
            </a:r>
            <a:r>
              <a:rPr lang="lv-LV" dirty="0"/>
              <a:t>, profesionālās un akadēmiskās izglītības kvalifikācijas.</a:t>
            </a:r>
          </a:p>
        </p:txBody>
      </p:sp>
    </p:spTree>
    <p:extLst>
      <p:ext uri="{BB962C8B-B14F-4D97-AF65-F5344CB8AC3E}">
        <p14:creationId xmlns:p14="http://schemas.microsoft.com/office/powerpoint/2010/main" val="33916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5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359" y="514328"/>
            <a:ext cx="637222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89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6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9592" y="1443841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Latvijā izglītībā izdala trīs izglītības </a:t>
            </a:r>
            <a:r>
              <a:rPr lang="lv-LV" dirty="0" smtClean="0"/>
              <a:t>veidus kurus </a:t>
            </a:r>
            <a:r>
              <a:rPr lang="lv-LV" dirty="0"/>
              <a:t>īsteno dažādās izglītības pakāpēs: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b="1" dirty="0" smtClean="0"/>
              <a:t>Vispārējo izglītību </a:t>
            </a:r>
            <a:r>
              <a:rPr lang="lv-LV" dirty="0" smtClean="0"/>
              <a:t>apgūst pirmsskolas </a:t>
            </a:r>
            <a:r>
              <a:rPr lang="lv-LV" dirty="0"/>
              <a:t>izglītības, pamatizglītības un vidējā izglītības pakāpē;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b="1" dirty="0" smtClean="0"/>
              <a:t>Profesionālo izglītību apgūst pamatizglītības</a:t>
            </a:r>
            <a:r>
              <a:rPr lang="lv-LV" b="1" dirty="0"/>
              <a:t>, vidējās izglītības un augstākās izglītības pakāpē</a:t>
            </a:r>
            <a:r>
              <a:rPr lang="lv-LV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b="1" dirty="0" smtClean="0"/>
              <a:t>Akadēmisko izglītību </a:t>
            </a:r>
            <a:r>
              <a:rPr lang="lv-LV" dirty="0" smtClean="0"/>
              <a:t>apgūst augstākās </a:t>
            </a:r>
            <a:r>
              <a:rPr lang="lv-LV" dirty="0"/>
              <a:t>izglītības pakāpē.</a:t>
            </a:r>
          </a:p>
        </p:txBody>
      </p:sp>
    </p:spTree>
    <p:extLst>
      <p:ext uri="{BB962C8B-B14F-4D97-AF65-F5344CB8AC3E}">
        <p14:creationId xmlns:p14="http://schemas.microsoft.com/office/powerpoint/2010/main" val="25546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7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760510"/>
              </p:ext>
            </p:extLst>
          </p:nvPr>
        </p:nvGraphicFramePr>
        <p:xfrm>
          <a:off x="539552" y="1268760"/>
          <a:ext cx="8206797" cy="4525962"/>
        </p:xfrm>
        <a:graphic>
          <a:graphicData uri="http://schemas.openxmlformats.org/drawingml/2006/table">
            <a:tbl>
              <a:tblPr/>
              <a:tblGrid>
                <a:gridCol w="23886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138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42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5256"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lv-LV" sz="16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PAMATIZGLĪTĪBAS PAKĀPE</a:t>
                      </a:r>
                      <a:endParaRPr lang="lv-LV" sz="16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6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Izglītība</a:t>
                      </a:r>
                      <a:endParaRPr lang="lv-LV" sz="16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6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Kvalifikācija</a:t>
                      </a:r>
                      <a:endParaRPr lang="lv-LV" sz="16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6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LKI līmenis</a:t>
                      </a:r>
                      <a:endParaRPr lang="lv-LV" sz="16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3910"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Vispārējā pamatizglītība (speciālā)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6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Apliecība par vispārējo pamatizglītību (speciālās izglītības programmas skolēniem ar smagiem garīgās attīstības traucējumiem vai vairākiem smagiem attīstības traucējumiem)</a:t>
                      </a:r>
                    </a:p>
                    <a:p>
                      <a:pPr fontAlgn="base"/>
                      <a:r>
                        <a:rPr lang="lv-LV" sz="16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Apliecība par vispārējo pamatizglītību (speciālās izglītības programmas skolēniem ar garīgās attīstības traucējumiem)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1</a:t>
                      </a:r>
                    </a:p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 </a:t>
                      </a:r>
                    </a:p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1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Vispārējā pamatizglītība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Apliecība par vispārējo pamatizglītību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2</a:t>
                      </a:r>
                    </a:p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2</a:t>
                      </a:r>
                    </a:p>
                    <a:p>
                      <a:pPr algn="ctr" fontAlgn="base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2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pamatizglītība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Apliecība par profesionālo pamatizglītību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tālākizglītība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6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Profesionālās kvalifikācijas apliecība (1.PKL)</a:t>
                      </a:r>
                    </a:p>
                  </a:txBody>
                  <a:tcPr marL="83814" marR="83814" marT="41907" marB="41907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6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8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895478"/>
          <a:ext cx="8229600" cy="3697282"/>
        </p:xfrm>
        <a:graphic>
          <a:graphicData uri="http://schemas.openxmlformats.org/drawingml/2006/table">
            <a:tbl>
              <a:tblPr/>
              <a:tblGrid>
                <a:gridCol w="23666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947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8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6188"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lv-LV" sz="17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VIDĒJĀS IZGLĪTĪBAS PAKĀPE</a:t>
                      </a:r>
                      <a:endParaRPr lang="lv-LV" sz="17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8329"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7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Izglītība</a:t>
                      </a:r>
                      <a:endParaRPr lang="lv-LV" sz="17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7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Kvalifikācija</a:t>
                      </a:r>
                      <a:endParaRPr lang="lv-LV" sz="17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7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LKI līmenis</a:t>
                      </a:r>
                      <a:endParaRPr lang="lv-LV" sz="17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6188"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Arodizglītība</a:t>
                      </a: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Atestāts par arodizglītību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3</a:t>
                      </a:r>
                    </a:p>
                    <a:p>
                      <a:pPr algn="ctr"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3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8329"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tālākizglītība</a:t>
                      </a: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Profesionālās kvalifikācijas apliecība (2.PKL)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329"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Vispārējā vidējā izglītība</a:t>
                      </a: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Atestāts par vispārējo vidējo izglītību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4</a:t>
                      </a:r>
                    </a:p>
                    <a:p>
                      <a:pPr algn="ctr"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4</a:t>
                      </a:r>
                    </a:p>
                    <a:p>
                      <a:pPr algn="ctr"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4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329"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vidējā izglītība</a:t>
                      </a: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Diploms par profesionālo vidējo izglītību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8329"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tālākizglītība</a:t>
                      </a:r>
                    </a:p>
                  </a:txBody>
                  <a:tcPr marL="84047" marR="84047" marT="42023" marB="42023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7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Profesionālās kvalifikācijas apliecība (3.PKL)</a:t>
                      </a:r>
                    </a:p>
                  </a:txBody>
                  <a:tcPr marL="84047" marR="84047" marT="42023" marB="42023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6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4" y="6390001"/>
            <a:ext cx="1822893" cy="365125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Normunds </a:t>
            </a:r>
            <a:r>
              <a:rPr lang="lv-LV" dirty="0" err="1" smtClean="0">
                <a:solidFill>
                  <a:schemeClr val="accent1">
                    <a:lumMod val="50000"/>
                  </a:schemeClr>
                </a:solidFill>
              </a:rPr>
              <a:t>Grinbergs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24. 05. 2018.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9</a:t>
            </a:fld>
            <a:endParaRPr lang="lv-LV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0"/>
            <a:ext cx="1887436" cy="820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103183"/>
              </p:ext>
            </p:extLst>
          </p:nvPr>
        </p:nvGraphicFramePr>
        <p:xfrm>
          <a:off x="755576" y="1052736"/>
          <a:ext cx="7293785" cy="4996823"/>
        </p:xfrm>
        <a:graphic>
          <a:graphicData uri="http://schemas.openxmlformats.org/drawingml/2006/table">
            <a:tbl>
              <a:tblPr/>
              <a:tblGrid>
                <a:gridCol w="21157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190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90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6677"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lv-LV" sz="1400" b="1" i="0" dirty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AUGSTĀKĀS IZGLĪTĪBAS PAKĀPE</a:t>
                      </a:r>
                      <a:endParaRPr lang="lv-LV" sz="1400" b="0" i="0" dirty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7896"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4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Izglītība</a:t>
                      </a:r>
                      <a:endParaRPr lang="lv-LV" sz="14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4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Kvalifikācija</a:t>
                      </a:r>
                      <a:endParaRPr lang="lv-LV" sz="14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lv-LV" sz="1400" b="1" i="0">
                          <a:solidFill>
                            <a:srgbClr val="0A5E9E"/>
                          </a:solidFill>
                          <a:effectLst/>
                          <a:latin typeface="roboto_condensedbold"/>
                        </a:rPr>
                        <a:t>LKI līmenis</a:t>
                      </a:r>
                      <a:endParaRPr lang="lv-LV" sz="1400" b="0" i="0">
                        <a:solidFill>
                          <a:srgbClr val="212121"/>
                        </a:solidFill>
                        <a:effectLst/>
                        <a:latin typeface="Open Sans"/>
                      </a:endParaRP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9115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1.līmeņa profesionālā augstākā izglītība (koledža)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Pirmā līmeņa profesionālās augstākās izglītības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5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6677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Bakalaura studijas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Bakalaura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6</a:t>
                      </a:r>
                    </a:p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6</a:t>
                      </a:r>
                    </a:p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 6 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31552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2.līmeņa profesionālā augstākā izglītība (profesionālais bakalaurs, profesionālā augstākā izglītība)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bakalaura diploms</a:t>
                      </a:r>
                    </a:p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Profesionālās augstākās izglītības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6677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Maģistra studijas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Maģistra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 7</a:t>
                      </a:r>
                    </a:p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7</a:t>
                      </a:r>
                    </a:p>
                    <a:p>
                      <a:pPr algn="ctr"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7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31552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2.līmeņa profesionālā augstākā izglītība (profesionālais maģistrs, profesionālā augstākā izglītība)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 maģistra diploms</a:t>
                      </a:r>
                    </a:p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Profesionālās augstākās izglītības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F3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6677"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Doktora studijas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lv-LV" sz="1400" b="0" i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Doktora diploms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0" i="0" dirty="0">
                          <a:solidFill>
                            <a:srgbClr val="212121"/>
                          </a:solidFill>
                          <a:effectLst/>
                          <a:latin typeface="Open Sans"/>
                        </a:rPr>
                        <a:t>8</a:t>
                      </a:r>
                    </a:p>
                  </a:txBody>
                  <a:tcPr marL="69630" marR="69630" marT="34815" marB="34815" anchor="ctr">
                    <a:lnL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EB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6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9">
      <a:dk1>
        <a:srgbClr val="790507"/>
      </a:dk1>
      <a:lt1>
        <a:sysClr val="window" lastClr="FFFFFF"/>
      </a:lt1>
      <a:dk2>
        <a:srgbClr val="464646"/>
      </a:dk2>
      <a:lt2>
        <a:srgbClr val="DEF5FA"/>
      </a:lt2>
      <a:accent1>
        <a:srgbClr val="A2080A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</TotalTime>
  <Words>1450</Words>
  <Application>Microsoft Office PowerPoint</Application>
  <PresentationFormat>On-screen Show (4:3)</PresentationFormat>
  <Paragraphs>271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Lucida Sans Unicode</vt:lpstr>
      <vt:lpstr>Open Sans</vt:lpstr>
      <vt:lpstr>roboto_condensedbold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Normunds</dc:creator>
  <cp:lastModifiedBy>Lietotajs</cp:lastModifiedBy>
  <cp:revision>86</cp:revision>
  <dcterms:created xsi:type="dcterms:W3CDTF">2018-01-08T10:08:53Z</dcterms:created>
  <dcterms:modified xsi:type="dcterms:W3CDTF">2018-05-24T14:16:05Z</dcterms:modified>
</cp:coreProperties>
</file>