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2" r:id="rId3"/>
    <p:sldId id="289" r:id="rId4"/>
    <p:sldId id="303" r:id="rId5"/>
    <p:sldId id="277" r:id="rId6"/>
    <p:sldId id="304" r:id="rId7"/>
    <p:sldId id="306" r:id="rId8"/>
    <p:sldId id="264" r:id="rId9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70" autoAdjust="0"/>
  </p:normalViewPr>
  <p:slideViewPr>
    <p:cSldViewPr snapToGrid="0" snapToObjects="1">
      <p:cViewPr varScale="1">
        <p:scale>
          <a:sx n="87" d="100"/>
          <a:sy n="87" d="100"/>
        </p:scale>
        <p:origin x="133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6F01E2-D27E-424B-A5C3-DE5A57AFFDF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CCDBA5-D2EA-4C8D-8D17-A5BCC7FCB98C}">
      <dgm:prSet phldrT="[Text]" custT="1"/>
      <dgm:spPr/>
      <dgm:t>
        <a:bodyPr/>
        <a:lstStyle/>
        <a:p>
          <a:r>
            <a:rPr lang="lv-LV" sz="1800" dirty="0"/>
            <a:t>Administratīvā sloga mazināšana </a:t>
          </a:r>
        </a:p>
        <a:p>
          <a:r>
            <a:rPr lang="lv-LV" sz="1800" dirty="0"/>
            <a:t>192 =&gt; 74 dienas</a:t>
          </a:r>
          <a:endParaRPr lang="en-US" sz="1800" dirty="0"/>
        </a:p>
      </dgm:t>
    </dgm:pt>
    <dgm:pt modelId="{A8DF8AB5-E957-419B-9379-49EC9285D065}" type="parTrans" cxnId="{83F984A1-1C64-4959-AA2C-26B38E29D8E3}">
      <dgm:prSet/>
      <dgm:spPr/>
      <dgm:t>
        <a:bodyPr/>
        <a:lstStyle/>
        <a:p>
          <a:endParaRPr lang="en-US"/>
        </a:p>
      </dgm:t>
    </dgm:pt>
    <dgm:pt modelId="{1DF63BEF-3E59-4454-B662-B9EA0405D229}" type="sibTrans" cxnId="{83F984A1-1C64-4959-AA2C-26B38E29D8E3}">
      <dgm:prSet/>
      <dgm:spPr/>
      <dgm:t>
        <a:bodyPr/>
        <a:lstStyle/>
        <a:p>
          <a:endParaRPr lang="en-US"/>
        </a:p>
      </dgm:t>
    </dgm:pt>
    <dgm:pt modelId="{176AD3DE-2675-4C8F-A6D3-11BB17642FD5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/>
            <a:t>Pilna elektroniskā būvniecības ierosināšanas, saskaņošanas un būvatļaujas procesa ieviešana (BIS):</a:t>
          </a:r>
          <a:endParaRPr lang="en-US" sz="1600" dirty="0"/>
        </a:p>
      </dgm:t>
    </dgm:pt>
    <dgm:pt modelId="{7EB8107F-6D6E-411F-9BFE-6D2D62C85FD4}" type="parTrans" cxnId="{E9A66615-841F-4857-827C-84FE02B2A23C}">
      <dgm:prSet/>
      <dgm:spPr/>
      <dgm:t>
        <a:bodyPr/>
        <a:lstStyle/>
        <a:p>
          <a:endParaRPr lang="en-US"/>
        </a:p>
      </dgm:t>
    </dgm:pt>
    <dgm:pt modelId="{81E9EFEA-A232-4CF5-ACDC-BB4930B8EBB9}" type="sibTrans" cxnId="{E9A66615-841F-4857-827C-84FE02B2A23C}">
      <dgm:prSet/>
      <dgm:spPr/>
      <dgm:t>
        <a:bodyPr/>
        <a:lstStyle/>
        <a:p>
          <a:endParaRPr lang="en-US"/>
        </a:p>
      </dgm:t>
    </dgm:pt>
    <dgm:pt modelId="{2E0EDDB0-40D7-4201-9EB5-3DBC34A00CCA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ü"/>
          </a:pPr>
          <a:r>
            <a:rPr lang="lv-LV" sz="1600" dirty="0"/>
            <a:t>būvniecības dokumentu </a:t>
          </a:r>
          <a:r>
            <a:rPr lang="lv-LV" sz="1600" dirty="0" err="1"/>
            <a:t>digitalizācija</a:t>
          </a:r>
          <a:r>
            <a:rPr lang="lv-LV" sz="1600" dirty="0"/>
            <a:t>;</a:t>
          </a:r>
          <a:endParaRPr lang="en-US" sz="1600" dirty="0"/>
        </a:p>
      </dgm:t>
    </dgm:pt>
    <dgm:pt modelId="{5948B040-910F-4F4E-B6C1-BEA0CBCE5904}" type="parTrans" cxnId="{B3B24718-C5AF-4499-A11D-F7B8743981B2}">
      <dgm:prSet/>
      <dgm:spPr/>
      <dgm:t>
        <a:bodyPr/>
        <a:lstStyle/>
        <a:p>
          <a:endParaRPr lang="en-US"/>
        </a:p>
      </dgm:t>
    </dgm:pt>
    <dgm:pt modelId="{BB6FB503-EE00-4A54-9439-5D12CC78B061}" type="sibTrans" cxnId="{B3B24718-C5AF-4499-A11D-F7B8743981B2}">
      <dgm:prSet/>
      <dgm:spPr/>
      <dgm:t>
        <a:bodyPr/>
        <a:lstStyle/>
        <a:p>
          <a:endParaRPr lang="en-US"/>
        </a:p>
      </dgm:t>
    </dgm:pt>
    <dgm:pt modelId="{7424EADE-19A0-4E03-9C16-60217AC3C88C}">
      <dgm:prSet phldrT="[Text]" custT="1"/>
      <dgm:spPr/>
      <dgm:t>
        <a:bodyPr/>
        <a:lstStyle/>
        <a:p>
          <a:r>
            <a:rPr lang="lv-LV" sz="1800" dirty="0"/>
            <a:t>Ēnu ekonomikas mazināšana</a:t>
          </a:r>
        </a:p>
        <a:p>
          <a:r>
            <a:rPr lang="lv-LV" sz="1800" dirty="0"/>
            <a:t>Par 50%</a:t>
          </a:r>
          <a:endParaRPr lang="en-US" sz="1800" dirty="0"/>
        </a:p>
      </dgm:t>
    </dgm:pt>
    <dgm:pt modelId="{F5343E3D-B428-4455-8F53-DB3076008F65}" type="parTrans" cxnId="{A301E942-01B2-4046-9D31-D791B73E0651}">
      <dgm:prSet/>
      <dgm:spPr/>
      <dgm:t>
        <a:bodyPr/>
        <a:lstStyle/>
        <a:p>
          <a:endParaRPr lang="en-US"/>
        </a:p>
      </dgm:t>
    </dgm:pt>
    <dgm:pt modelId="{4C73D847-C3A3-417E-8E6F-FB3EBFD11B03}" type="sibTrans" cxnId="{A301E942-01B2-4046-9D31-D791B73E0651}">
      <dgm:prSet/>
      <dgm:spPr/>
      <dgm:t>
        <a:bodyPr/>
        <a:lstStyle/>
        <a:p>
          <a:endParaRPr lang="en-US"/>
        </a:p>
      </dgm:t>
    </dgm:pt>
    <dgm:pt modelId="{CE04E4BA-96C1-407E-9DE2-5D5482072129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/>
            <a:t>Elektroniskās darba laika uzskaites ieviešana būvlaukumos.</a:t>
          </a:r>
          <a:endParaRPr lang="en-US" sz="1600" dirty="0"/>
        </a:p>
      </dgm:t>
    </dgm:pt>
    <dgm:pt modelId="{786E99F1-A15A-4EB5-BECE-FD9A804A8D27}" type="parTrans" cxnId="{70C0B324-FECA-4E5F-9BC6-9ABE850F5E34}">
      <dgm:prSet/>
      <dgm:spPr/>
      <dgm:t>
        <a:bodyPr/>
        <a:lstStyle/>
        <a:p>
          <a:endParaRPr lang="en-US"/>
        </a:p>
      </dgm:t>
    </dgm:pt>
    <dgm:pt modelId="{1F5ACE61-1853-4894-891D-3644D58E2C3F}" type="sibTrans" cxnId="{70C0B324-FECA-4E5F-9BC6-9ABE850F5E34}">
      <dgm:prSet/>
      <dgm:spPr/>
      <dgm:t>
        <a:bodyPr/>
        <a:lstStyle/>
        <a:p>
          <a:endParaRPr lang="en-US"/>
        </a:p>
      </dgm:t>
    </dgm:pt>
    <dgm:pt modelId="{1711BC68-01F2-4CE4-BCAA-24CF3E228BFF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 err="1"/>
            <a:t>Ģenerālvienošanās</a:t>
          </a:r>
          <a:r>
            <a:rPr lang="lv-LV" sz="1600" dirty="0"/>
            <a:t> noslēgšanas veicināšana, ar kuru nosaka minimālos atalgojumu līmeņus būvniecības profesijās.</a:t>
          </a:r>
          <a:endParaRPr lang="en-US" sz="1600" dirty="0"/>
        </a:p>
      </dgm:t>
    </dgm:pt>
    <dgm:pt modelId="{9E6908ED-BADA-4073-9324-07C393998140}" type="parTrans" cxnId="{41442843-4B68-4EDD-BD19-85FDEAC72E3A}">
      <dgm:prSet/>
      <dgm:spPr/>
      <dgm:t>
        <a:bodyPr/>
        <a:lstStyle/>
        <a:p>
          <a:endParaRPr lang="en-US"/>
        </a:p>
      </dgm:t>
    </dgm:pt>
    <dgm:pt modelId="{98181303-D824-4807-94D4-B63CDAC89E0F}" type="sibTrans" cxnId="{41442843-4B68-4EDD-BD19-85FDEAC72E3A}">
      <dgm:prSet/>
      <dgm:spPr/>
      <dgm:t>
        <a:bodyPr/>
        <a:lstStyle/>
        <a:p>
          <a:endParaRPr lang="en-US"/>
        </a:p>
      </dgm:t>
    </dgm:pt>
    <dgm:pt modelId="{6AB00C9D-8DD5-4781-9785-9F97EC5C16C5}">
      <dgm:prSet phldrT="[Text]" custT="1"/>
      <dgm:spPr/>
      <dgm:t>
        <a:bodyPr/>
        <a:lstStyle/>
        <a:p>
          <a:r>
            <a:rPr lang="lv-LV" sz="1800" dirty="0"/>
            <a:t>Kvalitātes uzlabošana</a:t>
          </a:r>
          <a:endParaRPr lang="en-US" sz="1800" dirty="0"/>
        </a:p>
      </dgm:t>
    </dgm:pt>
    <dgm:pt modelId="{E490B18D-9D5E-4F2C-BDF1-F012FFCD47E0}" type="parTrans" cxnId="{3064E938-AA92-4C12-8BD0-9665318E2637}">
      <dgm:prSet/>
      <dgm:spPr/>
      <dgm:t>
        <a:bodyPr/>
        <a:lstStyle/>
        <a:p>
          <a:endParaRPr lang="en-US"/>
        </a:p>
      </dgm:t>
    </dgm:pt>
    <dgm:pt modelId="{5BE9D68A-59EA-4600-BF80-0EAB657720B7}" type="sibTrans" cxnId="{3064E938-AA92-4C12-8BD0-9665318E2637}">
      <dgm:prSet/>
      <dgm:spPr/>
      <dgm:t>
        <a:bodyPr/>
        <a:lstStyle/>
        <a:p>
          <a:endParaRPr lang="en-US"/>
        </a:p>
      </dgm:t>
    </dgm:pt>
    <dgm:pt modelId="{1F980597-3A77-4993-8030-7A5D5713E4E7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/>
            <a:t>Skaidrs un samērīgs atbildību sadalījums starp būvniecības procesa dalībniekiem.</a:t>
          </a:r>
          <a:endParaRPr lang="en-US" sz="1600" dirty="0"/>
        </a:p>
      </dgm:t>
    </dgm:pt>
    <dgm:pt modelId="{27FF845B-652D-4C6C-A863-A037679C80AE}" type="parTrans" cxnId="{F0EFED70-0183-4445-9564-658AF456D4A1}">
      <dgm:prSet/>
      <dgm:spPr/>
      <dgm:t>
        <a:bodyPr/>
        <a:lstStyle/>
        <a:p>
          <a:endParaRPr lang="en-US"/>
        </a:p>
      </dgm:t>
    </dgm:pt>
    <dgm:pt modelId="{E5CC27BC-1251-43DB-86E6-7C66190EEB43}" type="sibTrans" cxnId="{F0EFED70-0183-4445-9564-658AF456D4A1}">
      <dgm:prSet/>
      <dgm:spPr/>
      <dgm:t>
        <a:bodyPr/>
        <a:lstStyle/>
        <a:p>
          <a:endParaRPr lang="en-US"/>
        </a:p>
      </dgm:t>
    </dgm:pt>
    <dgm:pt modelId="{2D2950CD-CB2A-4706-A0AE-5D1E8B4506D0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/>
            <a:t>Trešo personu tiesību efektīva aizsardzība, pilnveidojot obligāto apdrošināšanu.</a:t>
          </a:r>
          <a:endParaRPr lang="en-US" sz="1600" dirty="0"/>
        </a:p>
      </dgm:t>
    </dgm:pt>
    <dgm:pt modelId="{8BF453EC-972F-4F96-A189-F0B42779C904}" type="parTrans" cxnId="{E9A7255C-D11A-47E8-A173-E9584FF3FD9D}">
      <dgm:prSet/>
      <dgm:spPr/>
      <dgm:t>
        <a:bodyPr/>
        <a:lstStyle/>
        <a:p>
          <a:endParaRPr lang="en-US"/>
        </a:p>
      </dgm:t>
    </dgm:pt>
    <dgm:pt modelId="{3D9E722A-91D2-4E66-B74E-B31BCF50E3AF}" type="sibTrans" cxnId="{E9A7255C-D11A-47E8-A173-E9584FF3FD9D}">
      <dgm:prSet/>
      <dgm:spPr/>
      <dgm:t>
        <a:bodyPr/>
        <a:lstStyle/>
        <a:p>
          <a:endParaRPr lang="en-US"/>
        </a:p>
      </dgm:t>
    </dgm:pt>
    <dgm:pt modelId="{AD7699A5-0444-41D5-967E-02CCA4C81D3A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ü"/>
          </a:pPr>
          <a:r>
            <a:rPr lang="lv-LV" sz="1600" dirty="0"/>
            <a:t>ātrāks saskaņošanas process</a:t>
          </a:r>
          <a:endParaRPr lang="en-US" sz="1600" dirty="0"/>
        </a:p>
      </dgm:t>
    </dgm:pt>
    <dgm:pt modelId="{8D7FFC0A-300F-4A56-B9BF-54847ABABE59}" type="parTrans" cxnId="{033576AA-C1F6-4030-9052-3D299D5412DC}">
      <dgm:prSet/>
      <dgm:spPr/>
      <dgm:t>
        <a:bodyPr/>
        <a:lstStyle/>
        <a:p>
          <a:endParaRPr lang="en-US"/>
        </a:p>
      </dgm:t>
    </dgm:pt>
    <dgm:pt modelId="{DA720103-B225-4F43-B87E-46B864E534EE}" type="sibTrans" cxnId="{033576AA-C1F6-4030-9052-3D299D5412DC}">
      <dgm:prSet/>
      <dgm:spPr/>
      <dgm:t>
        <a:bodyPr/>
        <a:lstStyle/>
        <a:p>
          <a:endParaRPr lang="en-US"/>
        </a:p>
      </dgm:t>
    </dgm:pt>
    <dgm:pt modelId="{3F7D9607-23C6-4CA0-951F-3BF1E0FE446F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/>
            <a:t>Tipveida līgumu izstrāde publiskajos iepirkumos.</a:t>
          </a:r>
          <a:endParaRPr lang="en-US" sz="1600" dirty="0"/>
        </a:p>
      </dgm:t>
    </dgm:pt>
    <dgm:pt modelId="{2C184C53-714C-41B1-AF10-21E4036A357E}" type="parTrans" cxnId="{BAB28F96-B777-443B-B39D-D053D3326ED6}">
      <dgm:prSet/>
      <dgm:spPr/>
      <dgm:t>
        <a:bodyPr/>
        <a:lstStyle/>
        <a:p>
          <a:endParaRPr lang="en-US"/>
        </a:p>
      </dgm:t>
    </dgm:pt>
    <dgm:pt modelId="{FCA3F9D9-0145-4AA9-9BDB-6E45566B1D17}" type="sibTrans" cxnId="{BAB28F96-B777-443B-B39D-D053D3326ED6}">
      <dgm:prSet/>
      <dgm:spPr/>
      <dgm:t>
        <a:bodyPr/>
        <a:lstStyle/>
        <a:p>
          <a:endParaRPr lang="en-US"/>
        </a:p>
      </dgm:t>
    </dgm:pt>
    <dgm:pt modelId="{97F89EBD-51D0-4AE5-8A7C-CDCAF7B3065B}">
      <dgm:prSet phldrT="[Text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dirty="0"/>
            <a:t>Būvnormatīvu aktualizēšana.</a:t>
          </a:r>
          <a:endParaRPr lang="en-US" sz="1600" dirty="0"/>
        </a:p>
      </dgm:t>
    </dgm:pt>
    <dgm:pt modelId="{C4C00A3F-5AB2-41CC-8140-160EC42DED50}" type="parTrans" cxnId="{6F63EE0B-2357-4C51-804C-51643545018F}">
      <dgm:prSet/>
      <dgm:spPr/>
      <dgm:t>
        <a:bodyPr/>
        <a:lstStyle/>
        <a:p>
          <a:endParaRPr lang="en-US"/>
        </a:p>
      </dgm:t>
    </dgm:pt>
    <dgm:pt modelId="{4ACD0E24-491F-49CC-8BBC-5973A84D5751}" type="sibTrans" cxnId="{6F63EE0B-2357-4C51-804C-51643545018F}">
      <dgm:prSet/>
      <dgm:spPr/>
      <dgm:t>
        <a:bodyPr/>
        <a:lstStyle/>
        <a:p>
          <a:endParaRPr lang="en-US"/>
        </a:p>
      </dgm:t>
    </dgm:pt>
    <dgm:pt modelId="{014D7231-3A8C-459C-AC7E-B78DA2555B25}" type="pres">
      <dgm:prSet presAssocID="{B76F01E2-D27E-424B-A5C3-DE5A57AFFDF4}" presName="Name0" presStyleCnt="0">
        <dgm:presLayoutVars>
          <dgm:dir/>
          <dgm:animLvl val="lvl"/>
          <dgm:resizeHandles val="exact"/>
        </dgm:presLayoutVars>
      </dgm:prSet>
      <dgm:spPr/>
    </dgm:pt>
    <dgm:pt modelId="{F770167A-1E7C-4C17-923E-34109D10FB23}" type="pres">
      <dgm:prSet presAssocID="{11CCDBA5-D2EA-4C8D-8D17-A5BCC7FCB98C}" presName="composite" presStyleCnt="0"/>
      <dgm:spPr/>
    </dgm:pt>
    <dgm:pt modelId="{8F1D99F9-5046-4084-B047-FE03134C6F56}" type="pres">
      <dgm:prSet presAssocID="{11CCDBA5-D2EA-4C8D-8D17-A5BCC7FCB98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9A045BF-3678-4FD7-9151-F1546FDDF6F9}" type="pres">
      <dgm:prSet presAssocID="{11CCDBA5-D2EA-4C8D-8D17-A5BCC7FCB98C}" presName="desTx" presStyleLbl="alignAccFollowNode1" presStyleIdx="0" presStyleCnt="3">
        <dgm:presLayoutVars>
          <dgm:bulletEnabled val="1"/>
        </dgm:presLayoutVars>
      </dgm:prSet>
      <dgm:spPr/>
    </dgm:pt>
    <dgm:pt modelId="{BF2A78D9-D9E7-4254-97E1-FF35A4AA9440}" type="pres">
      <dgm:prSet presAssocID="{1DF63BEF-3E59-4454-B662-B9EA0405D229}" presName="space" presStyleCnt="0"/>
      <dgm:spPr/>
    </dgm:pt>
    <dgm:pt modelId="{44CEAE8D-63AA-481D-86E4-D4A2AA246D05}" type="pres">
      <dgm:prSet presAssocID="{7424EADE-19A0-4E03-9C16-60217AC3C88C}" presName="composite" presStyleCnt="0"/>
      <dgm:spPr/>
    </dgm:pt>
    <dgm:pt modelId="{68D33F64-75BC-4DFA-B015-B7946BF5AC24}" type="pres">
      <dgm:prSet presAssocID="{7424EADE-19A0-4E03-9C16-60217AC3C88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F21211D-8614-4EA4-8F6A-374E673CFF62}" type="pres">
      <dgm:prSet presAssocID="{7424EADE-19A0-4E03-9C16-60217AC3C88C}" presName="desTx" presStyleLbl="alignAccFollowNode1" presStyleIdx="1" presStyleCnt="3" custLinFactNeighborX="352" custLinFactNeighborY="924">
        <dgm:presLayoutVars>
          <dgm:bulletEnabled val="1"/>
        </dgm:presLayoutVars>
      </dgm:prSet>
      <dgm:spPr/>
    </dgm:pt>
    <dgm:pt modelId="{0C3A89EB-FD2A-4696-B9C6-1E5B26252AEC}" type="pres">
      <dgm:prSet presAssocID="{4C73D847-C3A3-417E-8E6F-FB3EBFD11B03}" presName="space" presStyleCnt="0"/>
      <dgm:spPr/>
    </dgm:pt>
    <dgm:pt modelId="{38796A20-DF12-4724-B011-07491E0870C0}" type="pres">
      <dgm:prSet presAssocID="{6AB00C9D-8DD5-4781-9785-9F97EC5C16C5}" presName="composite" presStyleCnt="0"/>
      <dgm:spPr/>
    </dgm:pt>
    <dgm:pt modelId="{E023BB05-5C0B-43FA-96F9-B2BB6D9D728F}" type="pres">
      <dgm:prSet presAssocID="{6AB00C9D-8DD5-4781-9785-9F97EC5C16C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02EEC3E-E83E-4408-A907-54DA40E3120A}" type="pres">
      <dgm:prSet presAssocID="{6AB00C9D-8DD5-4781-9785-9F97EC5C16C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6579CB3-EF88-4330-A6AC-E55198DC375B}" type="presOf" srcId="{CE04E4BA-96C1-407E-9DE2-5D5482072129}" destId="{4F21211D-8614-4EA4-8F6A-374E673CFF62}" srcOrd="0" destOrd="0" presId="urn:microsoft.com/office/officeart/2005/8/layout/hList1"/>
    <dgm:cxn modelId="{47C6E671-C69E-47FF-ABB5-0889463A0AF1}" type="presOf" srcId="{1711BC68-01F2-4CE4-BCAA-24CF3E228BFF}" destId="{4F21211D-8614-4EA4-8F6A-374E673CFF62}" srcOrd="0" destOrd="1" presId="urn:microsoft.com/office/officeart/2005/8/layout/hList1"/>
    <dgm:cxn modelId="{F0EFED70-0183-4445-9564-658AF456D4A1}" srcId="{6AB00C9D-8DD5-4781-9785-9F97EC5C16C5}" destId="{1F980597-3A77-4993-8030-7A5D5713E4E7}" srcOrd="0" destOrd="0" parTransId="{27FF845B-652D-4C6C-A863-A037679C80AE}" sibTransId="{E5CC27BC-1251-43DB-86E6-7C66190EEB43}"/>
    <dgm:cxn modelId="{83F984A1-1C64-4959-AA2C-26B38E29D8E3}" srcId="{B76F01E2-D27E-424B-A5C3-DE5A57AFFDF4}" destId="{11CCDBA5-D2EA-4C8D-8D17-A5BCC7FCB98C}" srcOrd="0" destOrd="0" parTransId="{A8DF8AB5-E957-419B-9379-49EC9285D065}" sibTransId="{1DF63BEF-3E59-4454-B662-B9EA0405D229}"/>
    <dgm:cxn modelId="{EBC09284-74A8-4287-949F-24E22EE7C5D0}" type="presOf" srcId="{7424EADE-19A0-4E03-9C16-60217AC3C88C}" destId="{68D33F64-75BC-4DFA-B015-B7946BF5AC24}" srcOrd="0" destOrd="0" presId="urn:microsoft.com/office/officeart/2005/8/layout/hList1"/>
    <dgm:cxn modelId="{BEBD3822-085E-41FF-ACF9-EAA9D4357E38}" type="presOf" srcId="{2D2950CD-CB2A-4706-A0AE-5D1E8B4506D0}" destId="{502EEC3E-E83E-4408-A907-54DA40E3120A}" srcOrd="0" destOrd="1" presId="urn:microsoft.com/office/officeart/2005/8/layout/hList1"/>
    <dgm:cxn modelId="{BDB33E7B-0C8C-451B-8710-C6B62559CEE7}" type="presOf" srcId="{176AD3DE-2675-4C8F-A6D3-11BB17642FD5}" destId="{19A045BF-3678-4FD7-9151-F1546FDDF6F9}" srcOrd="0" destOrd="0" presId="urn:microsoft.com/office/officeart/2005/8/layout/hList1"/>
    <dgm:cxn modelId="{A301E942-01B2-4046-9D31-D791B73E0651}" srcId="{B76F01E2-D27E-424B-A5C3-DE5A57AFFDF4}" destId="{7424EADE-19A0-4E03-9C16-60217AC3C88C}" srcOrd="1" destOrd="0" parTransId="{F5343E3D-B428-4455-8F53-DB3076008F65}" sibTransId="{4C73D847-C3A3-417E-8E6F-FB3EBFD11B03}"/>
    <dgm:cxn modelId="{B3B24718-C5AF-4499-A11D-F7B8743981B2}" srcId="{176AD3DE-2675-4C8F-A6D3-11BB17642FD5}" destId="{2E0EDDB0-40D7-4201-9EB5-3DBC34A00CCA}" srcOrd="0" destOrd="0" parTransId="{5948B040-910F-4F4E-B6C1-BEA0CBCE5904}" sibTransId="{BB6FB503-EE00-4A54-9439-5D12CC78B061}"/>
    <dgm:cxn modelId="{70C0B324-FECA-4E5F-9BC6-9ABE850F5E34}" srcId="{7424EADE-19A0-4E03-9C16-60217AC3C88C}" destId="{CE04E4BA-96C1-407E-9DE2-5D5482072129}" srcOrd="0" destOrd="0" parTransId="{786E99F1-A15A-4EB5-BECE-FD9A804A8D27}" sibTransId="{1F5ACE61-1853-4894-891D-3644D58E2C3F}"/>
    <dgm:cxn modelId="{E9A7255C-D11A-47E8-A173-E9584FF3FD9D}" srcId="{6AB00C9D-8DD5-4781-9785-9F97EC5C16C5}" destId="{2D2950CD-CB2A-4706-A0AE-5D1E8B4506D0}" srcOrd="1" destOrd="0" parTransId="{8BF453EC-972F-4F96-A189-F0B42779C904}" sibTransId="{3D9E722A-91D2-4E66-B74E-B31BCF50E3AF}"/>
    <dgm:cxn modelId="{F418F055-8BC6-4A93-B90F-65946D7D8B41}" type="presOf" srcId="{97F89EBD-51D0-4AE5-8A7C-CDCAF7B3065B}" destId="{502EEC3E-E83E-4408-A907-54DA40E3120A}" srcOrd="0" destOrd="2" presId="urn:microsoft.com/office/officeart/2005/8/layout/hList1"/>
    <dgm:cxn modelId="{6F63EE0B-2357-4C51-804C-51643545018F}" srcId="{6AB00C9D-8DD5-4781-9785-9F97EC5C16C5}" destId="{97F89EBD-51D0-4AE5-8A7C-CDCAF7B3065B}" srcOrd="2" destOrd="0" parTransId="{C4C00A3F-5AB2-41CC-8140-160EC42DED50}" sibTransId="{4ACD0E24-491F-49CC-8BBC-5973A84D5751}"/>
    <dgm:cxn modelId="{E445D7A1-6492-4E69-817C-31F297A6886C}" type="presOf" srcId="{AD7699A5-0444-41D5-967E-02CCA4C81D3A}" destId="{19A045BF-3678-4FD7-9151-F1546FDDF6F9}" srcOrd="0" destOrd="2" presId="urn:microsoft.com/office/officeart/2005/8/layout/hList1"/>
    <dgm:cxn modelId="{BAB28F96-B777-443B-B39D-D053D3326ED6}" srcId="{7424EADE-19A0-4E03-9C16-60217AC3C88C}" destId="{3F7D9607-23C6-4CA0-951F-3BF1E0FE446F}" srcOrd="2" destOrd="0" parTransId="{2C184C53-714C-41B1-AF10-21E4036A357E}" sibTransId="{FCA3F9D9-0145-4AA9-9BDB-6E45566B1D17}"/>
    <dgm:cxn modelId="{1BD75A2B-685F-410B-A100-9774A13D7968}" type="presOf" srcId="{6AB00C9D-8DD5-4781-9785-9F97EC5C16C5}" destId="{E023BB05-5C0B-43FA-96F9-B2BB6D9D728F}" srcOrd="0" destOrd="0" presId="urn:microsoft.com/office/officeart/2005/8/layout/hList1"/>
    <dgm:cxn modelId="{3064E938-AA92-4C12-8BD0-9665318E2637}" srcId="{B76F01E2-D27E-424B-A5C3-DE5A57AFFDF4}" destId="{6AB00C9D-8DD5-4781-9785-9F97EC5C16C5}" srcOrd="2" destOrd="0" parTransId="{E490B18D-9D5E-4F2C-BDF1-F012FFCD47E0}" sibTransId="{5BE9D68A-59EA-4600-BF80-0EAB657720B7}"/>
    <dgm:cxn modelId="{033576AA-C1F6-4030-9052-3D299D5412DC}" srcId="{176AD3DE-2675-4C8F-A6D3-11BB17642FD5}" destId="{AD7699A5-0444-41D5-967E-02CCA4C81D3A}" srcOrd="1" destOrd="0" parTransId="{8D7FFC0A-300F-4A56-B9BF-54847ABABE59}" sibTransId="{DA720103-B225-4F43-B87E-46B864E534EE}"/>
    <dgm:cxn modelId="{7CC35DDB-7C65-480B-84E4-482526D7F29C}" type="presOf" srcId="{B76F01E2-D27E-424B-A5C3-DE5A57AFFDF4}" destId="{014D7231-3A8C-459C-AC7E-B78DA2555B25}" srcOrd="0" destOrd="0" presId="urn:microsoft.com/office/officeart/2005/8/layout/hList1"/>
    <dgm:cxn modelId="{E9A66615-841F-4857-827C-84FE02B2A23C}" srcId="{11CCDBA5-D2EA-4C8D-8D17-A5BCC7FCB98C}" destId="{176AD3DE-2675-4C8F-A6D3-11BB17642FD5}" srcOrd="0" destOrd="0" parTransId="{7EB8107F-6D6E-411F-9BFE-6D2D62C85FD4}" sibTransId="{81E9EFEA-A232-4CF5-ACDC-BB4930B8EBB9}"/>
    <dgm:cxn modelId="{7CC31953-BC53-4737-BB7E-8FD27F5D2B07}" type="presOf" srcId="{2E0EDDB0-40D7-4201-9EB5-3DBC34A00CCA}" destId="{19A045BF-3678-4FD7-9151-F1546FDDF6F9}" srcOrd="0" destOrd="1" presId="urn:microsoft.com/office/officeart/2005/8/layout/hList1"/>
    <dgm:cxn modelId="{229295C3-5D74-4D1F-84BB-27DAA61F50A7}" type="presOf" srcId="{11CCDBA5-D2EA-4C8D-8D17-A5BCC7FCB98C}" destId="{8F1D99F9-5046-4084-B047-FE03134C6F56}" srcOrd="0" destOrd="0" presId="urn:microsoft.com/office/officeart/2005/8/layout/hList1"/>
    <dgm:cxn modelId="{26EE58FE-ED12-4F65-A29C-78F3F42BCEE7}" type="presOf" srcId="{3F7D9607-23C6-4CA0-951F-3BF1E0FE446F}" destId="{4F21211D-8614-4EA4-8F6A-374E673CFF62}" srcOrd="0" destOrd="2" presId="urn:microsoft.com/office/officeart/2005/8/layout/hList1"/>
    <dgm:cxn modelId="{41442843-4B68-4EDD-BD19-85FDEAC72E3A}" srcId="{7424EADE-19A0-4E03-9C16-60217AC3C88C}" destId="{1711BC68-01F2-4CE4-BCAA-24CF3E228BFF}" srcOrd="1" destOrd="0" parTransId="{9E6908ED-BADA-4073-9324-07C393998140}" sibTransId="{98181303-D824-4807-94D4-B63CDAC89E0F}"/>
    <dgm:cxn modelId="{868CECFB-9C90-4E1A-8E40-0D263A575797}" type="presOf" srcId="{1F980597-3A77-4993-8030-7A5D5713E4E7}" destId="{502EEC3E-E83E-4408-A907-54DA40E3120A}" srcOrd="0" destOrd="0" presId="urn:microsoft.com/office/officeart/2005/8/layout/hList1"/>
    <dgm:cxn modelId="{BDCE4C00-9A41-4525-97C6-FCFFF3268ED0}" type="presParOf" srcId="{014D7231-3A8C-459C-AC7E-B78DA2555B25}" destId="{F770167A-1E7C-4C17-923E-34109D10FB23}" srcOrd="0" destOrd="0" presId="urn:microsoft.com/office/officeart/2005/8/layout/hList1"/>
    <dgm:cxn modelId="{7B6CF745-4BDB-4F34-B3EF-6375F1CE22F9}" type="presParOf" srcId="{F770167A-1E7C-4C17-923E-34109D10FB23}" destId="{8F1D99F9-5046-4084-B047-FE03134C6F56}" srcOrd="0" destOrd="0" presId="urn:microsoft.com/office/officeart/2005/8/layout/hList1"/>
    <dgm:cxn modelId="{1D55B3E4-D697-4120-80CE-1476570846FE}" type="presParOf" srcId="{F770167A-1E7C-4C17-923E-34109D10FB23}" destId="{19A045BF-3678-4FD7-9151-F1546FDDF6F9}" srcOrd="1" destOrd="0" presId="urn:microsoft.com/office/officeart/2005/8/layout/hList1"/>
    <dgm:cxn modelId="{1EE8CB85-61EF-4E98-AC93-C36F09BACC0D}" type="presParOf" srcId="{014D7231-3A8C-459C-AC7E-B78DA2555B25}" destId="{BF2A78D9-D9E7-4254-97E1-FF35A4AA9440}" srcOrd="1" destOrd="0" presId="urn:microsoft.com/office/officeart/2005/8/layout/hList1"/>
    <dgm:cxn modelId="{837A9CAD-1E79-4CE7-870C-32FB05DBDDEF}" type="presParOf" srcId="{014D7231-3A8C-459C-AC7E-B78DA2555B25}" destId="{44CEAE8D-63AA-481D-86E4-D4A2AA246D05}" srcOrd="2" destOrd="0" presId="urn:microsoft.com/office/officeart/2005/8/layout/hList1"/>
    <dgm:cxn modelId="{9E7054C6-A9BB-4439-9DE9-BB6F6F964371}" type="presParOf" srcId="{44CEAE8D-63AA-481D-86E4-D4A2AA246D05}" destId="{68D33F64-75BC-4DFA-B015-B7946BF5AC24}" srcOrd="0" destOrd="0" presId="urn:microsoft.com/office/officeart/2005/8/layout/hList1"/>
    <dgm:cxn modelId="{FC6A7C42-805D-43C9-9392-9D7930995931}" type="presParOf" srcId="{44CEAE8D-63AA-481D-86E4-D4A2AA246D05}" destId="{4F21211D-8614-4EA4-8F6A-374E673CFF62}" srcOrd="1" destOrd="0" presId="urn:microsoft.com/office/officeart/2005/8/layout/hList1"/>
    <dgm:cxn modelId="{CF7D9447-D089-4201-AC00-0D018395D110}" type="presParOf" srcId="{014D7231-3A8C-459C-AC7E-B78DA2555B25}" destId="{0C3A89EB-FD2A-4696-B9C6-1E5B26252AEC}" srcOrd="3" destOrd="0" presId="urn:microsoft.com/office/officeart/2005/8/layout/hList1"/>
    <dgm:cxn modelId="{186A7148-BEE7-48E8-B206-69AA07FC0878}" type="presParOf" srcId="{014D7231-3A8C-459C-AC7E-B78DA2555B25}" destId="{38796A20-DF12-4724-B011-07491E0870C0}" srcOrd="4" destOrd="0" presId="urn:microsoft.com/office/officeart/2005/8/layout/hList1"/>
    <dgm:cxn modelId="{ABFFDA01-C040-4233-BBC3-B94D7D3E2A42}" type="presParOf" srcId="{38796A20-DF12-4724-B011-07491E0870C0}" destId="{E023BB05-5C0B-43FA-96F9-B2BB6D9D728F}" srcOrd="0" destOrd="0" presId="urn:microsoft.com/office/officeart/2005/8/layout/hList1"/>
    <dgm:cxn modelId="{8B8AD365-7881-431F-9B39-0CB7D986E8AF}" type="presParOf" srcId="{38796A20-DF12-4724-B011-07491E0870C0}" destId="{502EEC3E-E83E-4408-A907-54DA40E312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1D99F9-5046-4084-B047-FE03134C6F56}">
      <dsp:nvSpPr>
        <dsp:cNvPr id="0" name=""/>
        <dsp:cNvSpPr/>
      </dsp:nvSpPr>
      <dsp:spPr>
        <a:xfrm>
          <a:off x="2560" y="260018"/>
          <a:ext cx="2496815" cy="998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Administratīvā sloga mazināšana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192 =&gt; 74 dienas</a:t>
          </a:r>
          <a:endParaRPr lang="en-US" sz="1800" kern="1200" dirty="0"/>
        </a:p>
      </dsp:txBody>
      <dsp:txXfrm>
        <a:off x="2560" y="260018"/>
        <a:ext cx="2496815" cy="998726"/>
      </dsp:txXfrm>
    </dsp:sp>
    <dsp:sp modelId="{19A045BF-3678-4FD7-9151-F1546FDDF6F9}">
      <dsp:nvSpPr>
        <dsp:cNvPr id="0" name=""/>
        <dsp:cNvSpPr/>
      </dsp:nvSpPr>
      <dsp:spPr>
        <a:xfrm>
          <a:off x="2560" y="1258744"/>
          <a:ext cx="2496815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/>
            <a:t>Pilna elektroniskā būvniecības ierosināšanas, saskaņošanas un būvatļaujas procesa ieviešana (BIS):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ü"/>
          </a:pPr>
          <a:r>
            <a:rPr lang="lv-LV" sz="1600" kern="1200" dirty="0"/>
            <a:t>būvniecības dokumentu </a:t>
          </a:r>
          <a:r>
            <a:rPr lang="lv-LV" sz="1600" kern="1200" dirty="0" err="1"/>
            <a:t>digitalizācija</a:t>
          </a:r>
          <a:r>
            <a:rPr lang="lv-LV" sz="1600" kern="1200" dirty="0"/>
            <a:t>;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ü"/>
          </a:pPr>
          <a:r>
            <a:rPr lang="lv-LV" sz="1600" kern="1200" dirty="0"/>
            <a:t>ātrāks saskaņošanas process</a:t>
          </a:r>
          <a:endParaRPr lang="en-US" sz="1600" kern="1200" dirty="0"/>
        </a:p>
      </dsp:txBody>
      <dsp:txXfrm>
        <a:off x="2560" y="1258744"/>
        <a:ext cx="2496815" cy="2854800"/>
      </dsp:txXfrm>
    </dsp:sp>
    <dsp:sp modelId="{68D33F64-75BC-4DFA-B015-B7946BF5AC24}">
      <dsp:nvSpPr>
        <dsp:cNvPr id="0" name=""/>
        <dsp:cNvSpPr/>
      </dsp:nvSpPr>
      <dsp:spPr>
        <a:xfrm>
          <a:off x="2848929" y="260018"/>
          <a:ext cx="2496815" cy="998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Ēnu ekonomikas mazināšana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Par 50%</a:t>
          </a:r>
          <a:endParaRPr lang="en-US" sz="1800" kern="1200" dirty="0"/>
        </a:p>
      </dsp:txBody>
      <dsp:txXfrm>
        <a:off x="2848929" y="260018"/>
        <a:ext cx="2496815" cy="998726"/>
      </dsp:txXfrm>
    </dsp:sp>
    <dsp:sp modelId="{4F21211D-8614-4EA4-8F6A-374E673CFF62}">
      <dsp:nvSpPr>
        <dsp:cNvPr id="0" name=""/>
        <dsp:cNvSpPr/>
      </dsp:nvSpPr>
      <dsp:spPr>
        <a:xfrm>
          <a:off x="2857718" y="1285122"/>
          <a:ext cx="2496815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/>
            <a:t>Elektroniskās darba laika uzskaites ieviešana būvlaukumos.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 err="1"/>
            <a:t>Ģenerālvienošanās</a:t>
          </a:r>
          <a:r>
            <a:rPr lang="lv-LV" sz="1600" kern="1200" dirty="0"/>
            <a:t> noslēgšanas veicināšana, ar kuru nosaka minimālos atalgojumu līmeņus būvniecības profesijās.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/>
            <a:t>Tipveida līgumu izstrāde publiskajos iepirkumos.</a:t>
          </a:r>
          <a:endParaRPr lang="en-US" sz="1600" kern="1200" dirty="0"/>
        </a:p>
      </dsp:txBody>
      <dsp:txXfrm>
        <a:off x="2857718" y="1285122"/>
        <a:ext cx="2496815" cy="2854800"/>
      </dsp:txXfrm>
    </dsp:sp>
    <dsp:sp modelId="{E023BB05-5C0B-43FA-96F9-B2BB6D9D728F}">
      <dsp:nvSpPr>
        <dsp:cNvPr id="0" name=""/>
        <dsp:cNvSpPr/>
      </dsp:nvSpPr>
      <dsp:spPr>
        <a:xfrm>
          <a:off x="5695299" y="260018"/>
          <a:ext cx="2496815" cy="998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Kvalitātes uzlabošana</a:t>
          </a:r>
          <a:endParaRPr lang="en-US" sz="1800" kern="1200" dirty="0"/>
        </a:p>
      </dsp:txBody>
      <dsp:txXfrm>
        <a:off x="5695299" y="260018"/>
        <a:ext cx="2496815" cy="998726"/>
      </dsp:txXfrm>
    </dsp:sp>
    <dsp:sp modelId="{502EEC3E-E83E-4408-A907-54DA40E3120A}">
      <dsp:nvSpPr>
        <dsp:cNvPr id="0" name=""/>
        <dsp:cNvSpPr/>
      </dsp:nvSpPr>
      <dsp:spPr>
        <a:xfrm>
          <a:off x="5695299" y="1258744"/>
          <a:ext cx="2496815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/>
            <a:t>Skaidrs un samērīgs atbildību sadalījums starp būvniecības procesa dalībniekiem.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/>
            <a:t>Trešo personu tiesību efektīva aizsardzība, pilnveidojot obligāto apdrošināšanu.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Ø"/>
          </a:pPr>
          <a:r>
            <a:rPr lang="lv-LV" sz="1600" kern="1200" dirty="0"/>
            <a:t>Būvnormatīvu aktualizēšana.</a:t>
          </a:r>
          <a:endParaRPr lang="en-US" sz="1600" kern="1200" dirty="0"/>
        </a:p>
      </dsp:txBody>
      <dsp:txXfrm>
        <a:off x="5695299" y="1258744"/>
        <a:ext cx="2496815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4F0A7A2-02AC-4801-BD68-F788547CEC02}" type="datetimeFigureOut">
              <a:rPr lang="lv-LV"/>
              <a:pPr>
                <a:defRPr/>
              </a:pPr>
              <a:t>14.12.2017.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BD6A9F-287F-4D88-A612-14B2A7ADAC88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44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C3D6D7-4917-4322-8B96-E8425DA07ECB}" type="datetimeFigureOut">
              <a:rPr lang="lv-LV"/>
              <a:pPr>
                <a:defRPr/>
              </a:pPr>
              <a:t>14.12.2017.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02E323-1C4B-44D4-84EF-9B2432333C3B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5721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/>
              <a:t>tērauda, kurš ir ieguvis atbilstības novērtējumu ikvienam Eiropas Ekonomikas zonas dalībvalstu standartam, kā arī atbilst noteikumos izvirzītajām minimālajām prasībām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1385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2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937B3D2-9EA0-42E3-98F5-02574E4B83C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0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BFDB71F-C6B9-45F5-ACA0-BA0D5515591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1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2222DF1-8D50-4487-9837-D90AAA3D635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383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EF4C4B5-2A7F-4D73-868E-125CCF8779A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52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0C25FD5-4B3B-44CA-B2C7-0430E07A0B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2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B10AEE-491D-4AD9-AC80-E8DC31BDE1A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402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084F99B-4FC3-4C7A-B66E-2C87B25D74C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764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54DBAC-0964-4B2B-AA7D-8201D6100879}" type="datetime1">
              <a:rPr lang="en-US"/>
              <a:pPr>
                <a:defRPr/>
              </a:pPr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720A98-876A-4478-92C7-E7D5A60F22E2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.gov.lv/" TargetMode="External"/><Relationship Id="rId2" Type="http://schemas.openxmlformats.org/officeDocument/2006/relationships/hyperlink" Target="mailto:pasts@em.gov.lv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facebook.com/atbalstsuznemejiem" TargetMode="External"/><Relationship Id="rId4" Type="http://schemas.openxmlformats.org/officeDocument/2006/relationships/hyperlink" Target="http://www.youtube.com/ekonomikasministrij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2858220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altLang="lv-LV" dirty="0"/>
              <a:t>Par paveikto un 2018.gada prioritārajiem darbiem būvniecības regulējuma pilnveidošanā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/>
        <p:txBody>
          <a:bodyPr anchor="ctr"/>
          <a:lstStyle/>
          <a:p>
            <a:endParaRPr lang="lv-LV" altLang="lv-LV" dirty="0"/>
          </a:p>
          <a:p>
            <a:r>
              <a:rPr lang="lv-LV" altLang="lv-LV" dirty="0"/>
              <a:t>Edmunds Valantis</a:t>
            </a:r>
            <a:br>
              <a:rPr lang="lv-LV" altLang="lv-LV" dirty="0"/>
            </a:br>
            <a:r>
              <a:rPr lang="lv-LV" altLang="lv-LV" dirty="0"/>
              <a:t>Valsts sekretāra vietnieks</a:t>
            </a:r>
          </a:p>
          <a:p>
            <a:endParaRPr lang="lv-LV" altLang="lv-LV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lv-LV" altLang="lv-LV" dirty="0"/>
              <a:t>14.12.2017.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023" y="2774245"/>
            <a:ext cx="8252178" cy="1036642"/>
          </a:xfrm>
        </p:spPr>
        <p:txBody>
          <a:bodyPr>
            <a:normAutofit/>
          </a:bodyPr>
          <a:lstStyle/>
          <a:p>
            <a:pPr algn="ctr"/>
            <a:r>
              <a:rPr 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Būvniecības nozares attīstības mērķi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937B3D2-9EA0-42E3-98F5-02574E4B83CB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61434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Būvniecības nozares attīstības stratēģija 2017. – 2024. gadam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023560"/>
              </p:ext>
            </p:extLst>
          </p:nvPr>
        </p:nvGraphicFramePr>
        <p:xfrm>
          <a:off x="661988" y="1922694"/>
          <a:ext cx="7872411" cy="45413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1525">
                  <a:extLst>
                    <a:ext uri="{9D8B030D-6E8A-4147-A177-3AD203B41FA5}">
                      <a16:colId xmlns:a16="http://schemas.microsoft.com/office/drawing/2014/main" val="768857697"/>
                    </a:ext>
                  </a:extLst>
                </a:gridCol>
                <a:gridCol w="2648753">
                  <a:extLst>
                    <a:ext uri="{9D8B030D-6E8A-4147-A177-3AD203B41FA5}">
                      <a16:colId xmlns:a16="http://schemas.microsoft.com/office/drawing/2014/main" val="3845705333"/>
                    </a:ext>
                  </a:extLst>
                </a:gridCol>
                <a:gridCol w="4312133">
                  <a:extLst>
                    <a:ext uri="{9D8B030D-6E8A-4147-A177-3AD203B41FA5}">
                      <a16:colId xmlns:a16="http://schemas.microsoft.com/office/drawing/2014/main" val="360362917"/>
                    </a:ext>
                  </a:extLst>
                </a:gridCol>
              </a:tblGrid>
              <a:tr h="560436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Nr.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Mērķis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Rezultatīvie radītāji līdz 2024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extLst>
                  <a:ext uri="{0D108BD9-81ED-4DB2-BD59-A6C34878D82A}">
                    <a16:rowId xmlns:a16="http://schemas.microsoft.com/office/drawing/2014/main" val="1013495892"/>
                  </a:ext>
                </a:extLst>
              </a:tr>
              <a:tr h="605941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altLang="lv-LV" sz="1400" dirty="0"/>
                        <a:t>Panākt v</a:t>
                      </a:r>
                      <a:r>
                        <a:rPr lang="lv-LV" sz="1400" dirty="0">
                          <a:effectLst/>
                        </a:rPr>
                        <a:t>ienmērīgu </a:t>
                      </a:r>
                      <a:r>
                        <a:rPr lang="lv-LV" altLang="lv-LV" sz="1400" dirty="0"/>
                        <a:t>būvniecības nozares apgrozījumu </a:t>
                      </a:r>
                      <a:r>
                        <a:rPr lang="lv-LV" sz="1400" dirty="0">
                          <a:effectLst/>
                        </a:rPr>
                        <a:t>pieaugums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3 miljardi </a:t>
                      </a:r>
                      <a:r>
                        <a:rPr lang="lv-LV" sz="1400" dirty="0" err="1">
                          <a:effectLst/>
                        </a:rPr>
                        <a:t>Eur</a:t>
                      </a:r>
                      <a:r>
                        <a:rPr lang="lv-LV" sz="1400" dirty="0">
                          <a:effectLst/>
                        </a:rPr>
                        <a:t> gadā (nozares pašu spēkiem veiktie būvdarbi)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extLst>
                  <a:ext uri="{0D108BD9-81ED-4DB2-BD59-A6C34878D82A}">
                    <a16:rowId xmlns:a16="http://schemas.microsoft.com/office/drawing/2014/main" val="3663008150"/>
                  </a:ext>
                </a:extLst>
              </a:tr>
              <a:tr h="816885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Kāpināt nozares produktivitāti 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LV ir starp TOP 10 produktīvākajām ES dalībvalstīm būvniecībā. (&gt;50tūkst. </a:t>
                      </a:r>
                      <a:r>
                        <a:rPr lang="lv-LV" sz="1400" dirty="0" err="1">
                          <a:effectLst/>
                        </a:rPr>
                        <a:t>Eur</a:t>
                      </a:r>
                      <a:r>
                        <a:rPr lang="lv-LV" sz="1400" dirty="0">
                          <a:effectLst/>
                        </a:rPr>
                        <a:t>/gadā)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extLst>
                  <a:ext uri="{0D108BD9-81ED-4DB2-BD59-A6C34878D82A}">
                    <a16:rowId xmlns:a16="http://schemas.microsoft.com/office/drawing/2014/main" val="3742149720"/>
                  </a:ext>
                </a:extLst>
              </a:tr>
              <a:tr h="856222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Uzlabot būvniecības pakalpojumu kvalitāti un veidot vienotu kvalitātes mērījumu sistēmu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effectLst/>
                        </a:rPr>
                        <a:t>Ieviesta</a:t>
                      </a:r>
                      <a:r>
                        <a:rPr lang="lv-LV" sz="1400" baseline="0" dirty="0">
                          <a:effectLst/>
                        </a:rPr>
                        <a:t> v</a:t>
                      </a:r>
                      <a:r>
                        <a:rPr lang="lv-LV" sz="1400" dirty="0">
                          <a:effectLst/>
                        </a:rPr>
                        <a:t>ienota būvniecības kvalitātes novērtēšanas sistēma un pozitīva būvniecības procesa dalībnieku apmierinātība ar pakalpojumiem un būvēm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extLst>
                  <a:ext uri="{0D108BD9-81ED-4DB2-BD59-A6C34878D82A}">
                    <a16:rowId xmlns:a16="http://schemas.microsoft.com/office/drawing/2014/main" val="4126720408"/>
                  </a:ext>
                </a:extLst>
              </a:tr>
              <a:tr h="848400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Gudri speciālisti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Vidējais eksāmenu rezultātu un apmierinātības rādītājs &gt;80%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extLst>
                  <a:ext uri="{0D108BD9-81ED-4DB2-BD59-A6C34878D82A}">
                    <a16:rowId xmlns:a16="http://schemas.microsoft.com/office/drawing/2014/main" val="768320354"/>
                  </a:ext>
                </a:extLst>
              </a:tr>
              <a:tr h="351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Efektīvi būvniecības procesi</a:t>
                      </a: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400" dirty="0">
                        <a:effectLst/>
                      </a:endParaRPr>
                    </a:p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effectLst/>
                        </a:rPr>
                        <a:t>2x ātrāki termiņi dokumentu skaņošana no būvniecības ieceres līdz objekta nodošanai ekspluatācijā</a:t>
                      </a:r>
                    </a:p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1663" marR="61663" marT="0" marB="0" anchor="ctr"/>
                </a:tc>
                <a:extLst>
                  <a:ext uri="{0D108BD9-81ED-4DB2-BD59-A6C34878D82A}">
                    <a16:rowId xmlns:a16="http://schemas.microsoft.com/office/drawing/2014/main" val="1487892642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937B3D2-9EA0-42E3-98F5-02574E4B83CB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7144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023" y="2774245"/>
            <a:ext cx="8252178" cy="1036642"/>
          </a:xfrm>
        </p:spPr>
        <p:txBody>
          <a:bodyPr/>
          <a:lstStyle/>
          <a:p>
            <a:pPr algn="ctr"/>
            <a: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Paveiktais 2017. gadā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937B3D2-9EA0-42E3-98F5-02574E4B83CB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7956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77374" y="381000"/>
            <a:ext cx="6409426" cy="1036638"/>
          </a:xfrm>
        </p:spPr>
        <p:txBody>
          <a:bodyPr>
            <a:normAutofit/>
          </a:bodyPr>
          <a:lstStyle/>
          <a:p>
            <a: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Paveiktais iepriekšējā gadā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59125" y="1752600"/>
            <a:ext cx="7927675" cy="4373563"/>
          </a:xfrm>
        </p:spPr>
        <p:txBody>
          <a:bodyPr>
            <a:normAutofit/>
          </a:bodyPr>
          <a:lstStyle/>
          <a:p>
            <a:pPr marL="342900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altLang="lv-LV" sz="1900" dirty="0"/>
              <a:t>Ieviesta Elektroniskās darba laika uzskaite</a:t>
            </a:r>
          </a:p>
          <a:p>
            <a:pPr marL="342900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altLang="lv-LV" sz="1900" dirty="0"/>
              <a:t>Ieviesti motivējoši pasākumi </a:t>
            </a:r>
            <a:r>
              <a:rPr lang="lv-LV" altLang="lv-LV" sz="1900" dirty="0" err="1"/>
              <a:t>ģenerālvienošanās</a:t>
            </a:r>
            <a:r>
              <a:rPr lang="lv-LV" altLang="lv-LV" sz="1900" dirty="0"/>
              <a:t> noslēgšanai</a:t>
            </a:r>
          </a:p>
          <a:p>
            <a:pPr marL="342900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sz="1900" dirty="0"/>
              <a:t>Pilnveidots Būvniecības likums</a:t>
            </a:r>
          </a:p>
          <a:p>
            <a:pPr marL="342900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sz="1900" dirty="0"/>
              <a:t>Pielāgots regulējums koka ēku būvniecības veicināšanai</a:t>
            </a:r>
            <a:endParaRPr lang="lv-LV" altLang="lv-LV" sz="1900" dirty="0"/>
          </a:p>
          <a:p>
            <a:pPr marL="342900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altLang="lv-LV" sz="1900" dirty="0"/>
              <a:t>Modernizēti </a:t>
            </a:r>
            <a:r>
              <a:rPr lang="lv-LV" sz="1900" dirty="0"/>
              <a:t>būvnormatīvi:</a:t>
            </a:r>
          </a:p>
          <a:p>
            <a:pPr marL="1104900" lvl="1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sz="1900" dirty="0"/>
              <a:t>LBN 221-15 “Ēku iekšējais ūdensvads un kanalizācija”</a:t>
            </a:r>
          </a:p>
          <a:p>
            <a:pPr marL="1104900" lvl="1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sz="1900" dirty="0"/>
              <a:t>LBN 222-15 “Ūdensapgādes būves”</a:t>
            </a:r>
            <a:endParaRPr lang="lv-LV" altLang="lv-LV" sz="1900" dirty="0"/>
          </a:p>
          <a:p>
            <a:pPr marL="1104900" lvl="1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sz="1900" dirty="0"/>
              <a:t>LBN 223-15  “Kanalizācijas būves”</a:t>
            </a:r>
            <a:endParaRPr lang="lv-LV" altLang="lv-LV" sz="1900" dirty="0"/>
          </a:p>
          <a:p>
            <a:pPr marL="342900" indent="-342900" algn="just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lv-LV" altLang="lv-LV" sz="1900" dirty="0"/>
              <a:t>Mazināts birokrātiskais slogs stiegrojuma prasībām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3207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023" y="2774245"/>
            <a:ext cx="8252178" cy="1036642"/>
          </a:xfrm>
        </p:spPr>
        <p:txBody>
          <a:bodyPr/>
          <a:lstStyle/>
          <a:p>
            <a:pPr algn="ctr"/>
            <a:r>
              <a:rPr lang="lv-LV" altLang="lv-LV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2018. gadā veicamie darbi 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937B3D2-9EA0-42E3-98F5-02574E4B83CB}" type="slidenum">
              <a:rPr lang="en-US" altLang="lv-LV" smtClean="0"/>
              <a:pPr/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82752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Nākošajā gadā veicamie darbi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775714"/>
              </p:ext>
            </p:extLst>
          </p:nvPr>
        </p:nvGraphicFramePr>
        <p:xfrm>
          <a:off x="492125" y="1752600"/>
          <a:ext cx="8194675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937B3D2-9EA0-42E3-98F5-02574E4B83CB}" type="slidenum">
              <a:rPr lang="en-US" altLang="lv-LV" smtClean="0"/>
              <a:pPr/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27237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5800" y="3479800"/>
            <a:ext cx="7772400" cy="1422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lv-LV" altLang="lv-LV" sz="440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lv-LV" altLang="lv-LV" sz="4000">
              <a:ea typeface="ＭＳ Ｐゴシック" panose="020B0600070205080204" pitchFamily="34" charset="-128"/>
            </a:endParaRPr>
          </a:p>
        </p:txBody>
      </p:sp>
      <p:sp>
        <p:nvSpPr>
          <p:cNvPr id="1945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902200"/>
            <a:ext cx="7772400" cy="16430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b="1" dirty="0">
                <a:cs typeface="Arial" pitchFamily="34" charset="0"/>
              </a:rPr>
              <a:t>Ekonomikas ministrija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Adrese: Brīvības 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Tālrunis: +371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+371 6 7280 882</a:t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 err="1">
                <a:solidFill>
                  <a:srgbClr val="83D7EA"/>
                </a:solidFill>
                <a:cs typeface="Arial" pitchFamily="34" charset="0"/>
                <a:hlinkClick r:id="rId2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Mājaslapa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 err="1">
                <a:solidFill>
                  <a:srgbClr val="005374"/>
                </a:solidFill>
                <a:cs typeface="Arial" pitchFamily="34" charset="0"/>
                <a:hlinkClick r:id="rId3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4"/>
              </a:rPr>
              <a:t>http://www.youtube.com/ekonomikasministrija</a:t>
            </a:r>
            <a:endParaRPr lang="lv-LV" altLang="lv-LV" u="sng" dirty="0">
              <a:solidFill>
                <a:srgbClr val="005374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Facebook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en-AU" dirty="0"/>
              <a:t> </a:t>
            </a:r>
            <a:r>
              <a:rPr lang="en-AU" dirty="0">
                <a:hlinkClick r:id="rId5"/>
              </a:rPr>
              <a:t>http:/</a:t>
            </a:r>
            <a:r>
              <a:rPr lang="lv-LV" dirty="0">
                <a:hlinkClick r:id="rId5"/>
              </a:rPr>
              <a:t>/</a:t>
            </a:r>
            <a:r>
              <a:rPr lang="en-AU" u="sng" dirty="0">
                <a:hlinkClick r:id="rId5"/>
              </a:rPr>
              <a:t>www.facebook.com/atbalstsuznemejiem</a:t>
            </a:r>
            <a:r>
              <a:rPr lang="lv-LV" u="sng" dirty="0"/>
              <a:t> </a:t>
            </a:r>
            <a:endParaRPr lang="lv-LV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endParaRPr lang="lv-LV" alt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29</TotalTime>
  <Words>324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Verdana</vt:lpstr>
      <vt:lpstr>Wingdings</vt:lpstr>
      <vt:lpstr>89_Prezentacija_templateLV</vt:lpstr>
      <vt:lpstr>Par paveikto un 2018.gada prioritārajiem darbiem būvniecības regulējuma pilnveidošanā</vt:lpstr>
      <vt:lpstr>Būvniecības nozares attīstības mērķi</vt:lpstr>
      <vt:lpstr>Būvniecības nozares attīstības stratēģija 2017. – 2024. gadam</vt:lpstr>
      <vt:lpstr>Paveiktais 2017. gadā</vt:lpstr>
      <vt:lpstr>Paveiktais iepriekšējā gadā</vt:lpstr>
      <vt:lpstr>2018. gadā veicamie darbi </vt:lpstr>
      <vt:lpstr>Nākošajā gadā veicamie darbi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Ilze Beināre</cp:lastModifiedBy>
  <cp:revision>110</cp:revision>
  <cp:lastPrinted>2015-01-05T10:31:46Z</cp:lastPrinted>
  <dcterms:created xsi:type="dcterms:W3CDTF">2014-11-20T14:46:47Z</dcterms:created>
  <dcterms:modified xsi:type="dcterms:W3CDTF">2017-12-14T08:51:41Z</dcterms:modified>
</cp:coreProperties>
</file>