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
  </p:notesMasterIdLst>
  <p:handoutMasterIdLst>
    <p:handoutMasterId r:id="rId9"/>
  </p:handoutMasterIdLst>
  <p:sldIdLst>
    <p:sldId id="256" r:id="rId2"/>
    <p:sldId id="278" r:id="rId3"/>
    <p:sldId id="315" r:id="rId4"/>
    <p:sldId id="328" r:id="rId5"/>
    <p:sldId id="329" r:id="rId6"/>
    <p:sldId id="294" r:id="rId7"/>
  </p:sldIdLst>
  <p:sldSz cx="9144000" cy="6858000" type="screen4x3"/>
  <p:notesSz cx="6669088" cy="9926638"/>
  <p:defaultTextStyle>
    <a:defPPr>
      <a:defRPr lang="en-US"/>
    </a:defPPr>
    <a:lvl1pPr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ārtiņš Auders" initials="MA" lastIdx="1" clrIdx="0">
    <p:extLst/>
  </p:cmAuthor>
  <p:cmAuthor id="2" name="Dace Vītola" initials="DV" lastIdx="4" clrIdx="1">
    <p:extLst/>
  </p:cmAuthor>
  <p:cmAuthor id="3" name="Andrejs Buharins" initials="AB" lastIdx="5"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374"/>
    <a:srgbClr val="228B9D"/>
    <a:srgbClr val="00859B"/>
    <a:srgbClr val="00808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1" autoAdjust="0"/>
    <p:restoredTop sz="66398" autoAdjust="0"/>
  </p:normalViewPr>
  <p:slideViewPr>
    <p:cSldViewPr snapToGrid="0" snapToObjects="1">
      <p:cViewPr varScale="1">
        <p:scale>
          <a:sx n="111" d="100"/>
          <a:sy n="111" d="100"/>
        </p:scale>
        <p:origin x="169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890665" cy="496888"/>
          </a:xfrm>
          <a:prstGeom prst="rect">
            <a:avLst/>
          </a:prstGeom>
        </p:spPr>
        <p:txBody>
          <a:bodyPr vert="horz" lIns="90729" tIns="45365" rIns="90729" bIns="45365" rtlCol="0"/>
          <a:lstStyle>
            <a:lvl1pPr algn="l">
              <a:defRPr sz="1200">
                <a:cs typeface="Arial" charset="0"/>
              </a:defRPr>
            </a:lvl1pPr>
          </a:lstStyle>
          <a:p>
            <a:pPr>
              <a:defRPr/>
            </a:pPr>
            <a:endParaRPr lang="lv-LV"/>
          </a:p>
        </p:txBody>
      </p:sp>
      <p:sp>
        <p:nvSpPr>
          <p:cNvPr id="3" name="Date Placeholder 2"/>
          <p:cNvSpPr>
            <a:spLocks noGrp="1"/>
          </p:cNvSpPr>
          <p:nvPr>
            <p:ph type="dt" sz="quarter" idx="1"/>
          </p:nvPr>
        </p:nvSpPr>
        <p:spPr>
          <a:xfrm>
            <a:off x="3776866" y="0"/>
            <a:ext cx="2890665" cy="496888"/>
          </a:xfrm>
          <a:prstGeom prst="rect">
            <a:avLst/>
          </a:prstGeom>
        </p:spPr>
        <p:txBody>
          <a:bodyPr vert="horz" lIns="90729" tIns="45365" rIns="90729" bIns="45365" rtlCol="0"/>
          <a:lstStyle>
            <a:lvl1pPr algn="r">
              <a:defRPr sz="1200">
                <a:cs typeface="Arial" charset="0"/>
              </a:defRPr>
            </a:lvl1pPr>
          </a:lstStyle>
          <a:p>
            <a:pPr>
              <a:defRPr/>
            </a:pPr>
            <a:fld id="{B1449EBD-6AB0-4D33-B86C-3CD9BC214695}" type="datetimeFigureOut">
              <a:rPr lang="lv-LV"/>
              <a:pPr>
                <a:defRPr/>
              </a:pPr>
              <a:t>08.11.2017.</a:t>
            </a:fld>
            <a:endParaRPr lang="lv-LV"/>
          </a:p>
        </p:txBody>
      </p:sp>
      <p:sp>
        <p:nvSpPr>
          <p:cNvPr id="4" name="Footer Placeholder 3"/>
          <p:cNvSpPr>
            <a:spLocks noGrp="1"/>
          </p:cNvSpPr>
          <p:nvPr>
            <p:ph type="ftr" sz="quarter" idx="2"/>
          </p:nvPr>
        </p:nvSpPr>
        <p:spPr>
          <a:xfrm>
            <a:off x="1" y="9428165"/>
            <a:ext cx="2890665" cy="496887"/>
          </a:xfrm>
          <a:prstGeom prst="rect">
            <a:avLst/>
          </a:prstGeom>
        </p:spPr>
        <p:txBody>
          <a:bodyPr vert="horz" lIns="90729" tIns="45365" rIns="90729" bIns="45365" rtlCol="0" anchor="b"/>
          <a:lstStyle>
            <a:lvl1pPr algn="l">
              <a:defRPr sz="1200">
                <a:cs typeface="Arial" charset="0"/>
              </a:defRPr>
            </a:lvl1pPr>
          </a:lstStyle>
          <a:p>
            <a:pPr>
              <a:defRPr/>
            </a:pPr>
            <a:endParaRPr lang="lv-LV"/>
          </a:p>
        </p:txBody>
      </p:sp>
      <p:sp>
        <p:nvSpPr>
          <p:cNvPr id="5" name="Slide Number Placeholder 4"/>
          <p:cNvSpPr>
            <a:spLocks noGrp="1"/>
          </p:cNvSpPr>
          <p:nvPr>
            <p:ph type="sldNum" sz="quarter" idx="3"/>
          </p:nvPr>
        </p:nvSpPr>
        <p:spPr>
          <a:xfrm>
            <a:off x="3776866" y="9428165"/>
            <a:ext cx="2890665" cy="496887"/>
          </a:xfrm>
          <a:prstGeom prst="rect">
            <a:avLst/>
          </a:prstGeom>
        </p:spPr>
        <p:txBody>
          <a:bodyPr vert="horz" wrap="square" lIns="90729" tIns="45365" rIns="90729" bIns="45365" numCol="1" anchor="b" anchorCtr="0" compatLnSpc="1">
            <a:prstTxWarp prst="textNoShape">
              <a:avLst/>
            </a:prstTxWarp>
          </a:bodyPr>
          <a:lstStyle>
            <a:lvl1pPr algn="r">
              <a:defRPr sz="1200"/>
            </a:lvl1pPr>
          </a:lstStyle>
          <a:p>
            <a:fld id="{4D2E7992-DA02-4AAC-8B99-6133321F333C}" type="slidenum">
              <a:rPr lang="lv-LV" altLang="lv-LV"/>
              <a:pPr/>
              <a:t>‹#›</a:t>
            </a:fld>
            <a:endParaRPr lang="lv-LV" altLang="lv-LV"/>
          </a:p>
        </p:txBody>
      </p:sp>
    </p:spTree>
    <p:extLst>
      <p:ext uri="{BB962C8B-B14F-4D97-AF65-F5344CB8AC3E}">
        <p14:creationId xmlns:p14="http://schemas.microsoft.com/office/powerpoint/2010/main" val="38257674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890665" cy="496888"/>
          </a:xfrm>
          <a:prstGeom prst="rect">
            <a:avLst/>
          </a:prstGeom>
        </p:spPr>
        <p:txBody>
          <a:bodyPr vert="horz" lIns="90729" tIns="45365" rIns="90729" bIns="45365" rtlCol="0"/>
          <a:lstStyle>
            <a:lvl1pPr algn="l" defTabSz="932267" fontAlgn="auto">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776866" y="0"/>
            <a:ext cx="2890665" cy="496888"/>
          </a:xfrm>
          <a:prstGeom prst="rect">
            <a:avLst/>
          </a:prstGeom>
        </p:spPr>
        <p:txBody>
          <a:bodyPr vert="horz" lIns="90729" tIns="45365" rIns="90729" bIns="45365" rtlCol="0"/>
          <a:lstStyle>
            <a:lvl1pPr algn="r" defTabSz="932267" fontAlgn="auto">
              <a:spcBef>
                <a:spcPts val="0"/>
              </a:spcBef>
              <a:spcAft>
                <a:spcPts val="0"/>
              </a:spcAft>
              <a:defRPr sz="1200">
                <a:latin typeface="+mn-lt"/>
                <a:cs typeface="+mn-cs"/>
              </a:defRPr>
            </a:lvl1pPr>
          </a:lstStyle>
          <a:p>
            <a:pPr>
              <a:defRPr/>
            </a:pPr>
            <a:fld id="{1C664014-8435-401A-A27D-765F7B608E33}" type="datetimeFigureOut">
              <a:rPr lang="lv-LV"/>
              <a:pPr>
                <a:defRPr/>
              </a:pPr>
              <a:t>08.11.2017.</a:t>
            </a:fld>
            <a:endParaRPr lang="lv-LV"/>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0729" tIns="45365" rIns="90729" bIns="45365" rtlCol="0" anchor="ctr"/>
          <a:lstStyle/>
          <a:p>
            <a:pPr lvl="0"/>
            <a:endParaRPr lang="lv-LV" noProof="0"/>
          </a:p>
        </p:txBody>
      </p:sp>
      <p:sp>
        <p:nvSpPr>
          <p:cNvPr id="5" name="Notes Placeholder 4"/>
          <p:cNvSpPr>
            <a:spLocks noGrp="1"/>
          </p:cNvSpPr>
          <p:nvPr>
            <p:ph type="body" sz="quarter" idx="3"/>
          </p:nvPr>
        </p:nvSpPr>
        <p:spPr>
          <a:xfrm>
            <a:off x="666600" y="4714877"/>
            <a:ext cx="5335893" cy="4467225"/>
          </a:xfrm>
          <a:prstGeom prst="rect">
            <a:avLst/>
          </a:prstGeom>
        </p:spPr>
        <p:txBody>
          <a:bodyPr vert="horz" lIns="90729" tIns="45365" rIns="90729" bIns="45365"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1" y="9428165"/>
            <a:ext cx="2890665" cy="496887"/>
          </a:xfrm>
          <a:prstGeom prst="rect">
            <a:avLst/>
          </a:prstGeom>
        </p:spPr>
        <p:txBody>
          <a:bodyPr vert="horz" lIns="90729" tIns="45365" rIns="90729" bIns="45365" rtlCol="0" anchor="b"/>
          <a:lstStyle>
            <a:lvl1pPr algn="l" defTabSz="932267" fontAlgn="auto">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776866" y="9428165"/>
            <a:ext cx="2890665" cy="496887"/>
          </a:xfrm>
          <a:prstGeom prst="rect">
            <a:avLst/>
          </a:prstGeom>
        </p:spPr>
        <p:txBody>
          <a:bodyPr vert="horz" wrap="square" lIns="90729" tIns="45365" rIns="90729" bIns="45365" numCol="1" anchor="b" anchorCtr="0" compatLnSpc="1">
            <a:prstTxWarp prst="textNoShape">
              <a:avLst/>
            </a:prstTxWarp>
          </a:bodyPr>
          <a:lstStyle>
            <a:lvl1pPr algn="r">
              <a:defRPr sz="1200">
                <a:latin typeface="Calibri" panose="020F0502020204030204" pitchFamily="34" charset="0"/>
              </a:defRPr>
            </a:lvl1pPr>
          </a:lstStyle>
          <a:p>
            <a:fld id="{ACC58A83-4685-4212-A986-477B9E195F2C}" type="slidenum">
              <a:rPr lang="lv-LV" altLang="lv-LV"/>
              <a:pPr/>
              <a:t>‹#›</a:t>
            </a:fld>
            <a:endParaRPr lang="lv-LV" altLang="lv-LV"/>
          </a:p>
        </p:txBody>
      </p:sp>
    </p:spTree>
    <p:extLst>
      <p:ext uri="{BB962C8B-B14F-4D97-AF65-F5344CB8AC3E}">
        <p14:creationId xmlns:p14="http://schemas.microsoft.com/office/powerpoint/2010/main" val="113001312"/>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ACC58A83-4685-4212-A986-477B9E195F2C}" type="slidenum">
              <a:rPr lang="lv-LV" altLang="lv-LV" smtClean="0"/>
              <a:pPr/>
              <a:t>2</a:t>
            </a:fld>
            <a:endParaRPr lang="lv-LV" altLang="lv-LV"/>
          </a:p>
        </p:txBody>
      </p:sp>
    </p:spTree>
    <p:extLst>
      <p:ext uri="{BB962C8B-B14F-4D97-AF65-F5344CB8AC3E}">
        <p14:creationId xmlns:p14="http://schemas.microsoft.com/office/powerpoint/2010/main" val="2909484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ACC58A83-4685-4212-A986-477B9E195F2C}" type="slidenum">
              <a:rPr lang="lv-LV" altLang="lv-LV" smtClean="0"/>
              <a:pPr/>
              <a:t>3</a:t>
            </a:fld>
            <a:endParaRPr lang="lv-LV" altLang="lv-LV"/>
          </a:p>
        </p:txBody>
      </p:sp>
    </p:spTree>
    <p:extLst>
      <p:ext uri="{BB962C8B-B14F-4D97-AF65-F5344CB8AC3E}">
        <p14:creationId xmlns:p14="http://schemas.microsoft.com/office/powerpoint/2010/main" val="3754540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ACC58A83-4685-4212-A986-477B9E195F2C}" type="slidenum">
              <a:rPr lang="lv-LV" altLang="lv-LV" smtClean="0"/>
              <a:pPr/>
              <a:t>4</a:t>
            </a:fld>
            <a:endParaRPr lang="lv-LV" altLang="lv-LV"/>
          </a:p>
        </p:txBody>
      </p:sp>
    </p:spTree>
    <p:extLst>
      <p:ext uri="{BB962C8B-B14F-4D97-AF65-F5344CB8AC3E}">
        <p14:creationId xmlns:p14="http://schemas.microsoft.com/office/powerpoint/2010/main" val="901544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ACC58A83-4685-4212-A986-477B9E195F2C}" type="slidenum">
              <a:rPr lang="lv-LV" altLang="lv-LV" smtClean="0"/>
              <a:pPr/>
              <a:t>5</a:t>
            </a:fld>
            <a:endParaRPr lang="lv-LV" altLang="lv-LV"/>
          </a:p>
        </p:txBody>
      </p:sp>
    </p:spTree>
    <p:extLst>
      <p:ext uri="{BB962C8B-B14F-4D97-AF65-F5344CB8AC3E}">
        <p14:creationId xmlns:p14="http://schemas.microsoft.com/office/powerpoint/2010/main" val="37248071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596659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0E466ADA-D24F-4538-A237-D6F0255529BA}" type="slidenum">
              <a:rPr lang="en-US" altLang="lv-LV"/>
              <a:pPr/>
              <a:t>‹#›</a:t>
            </a:fld>
            <a:endParaRPr lang="en-US" altLang="lv-LV"/>
          </a:p>
        </p:txBody>
      </p:sp>
    </p:spTree>
    <p:extLst>
      <p:ext uri="{BB962C8B-B14F-4D97-AF65-F5344CB8AC3E}">
        <p14:creationId xmlns:p14="http://schemas.microsoft.com/office/powerpoint/2010/main" val="665968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FA335369-1E47-4603-8510-469FF5A2A534}" type="slidenum">
              <a:rPr lang="en-US" altLang="lv-LV"/>
              <a:pPr/>
              <a:t>‹#›</a:t>
            </a:fld>
            <a:endParaRPr lang="en-US" altLang="lv-LV"/>
          </a:p>
        </p:txBody>
      </p:sp>
    </p:spTree>
    <p:extLst>
      <p:ext uri="{BB962C8B-B14F-4D97-AF65-F5344CB8AC3E}">
        <p14:creationId xmlns:p14="http://schemas.microsoft.com/office/powerpoint/2010/main" val="1674383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DE90E718-6A73-4D80-9736-2DD75435639A}" type="slidenum">
              <a:rPr lang="en-US" altLang="lv-LV"/>
              <a:pPr/>
              <a:t>‹#›</a:t>
            </a:fld>
            <a:endParaRPr lang="en-US" altLang="lv-LV"/>
          </a:p>
        </p:txBody>
      </p:sp>
    </p:spTree>
    <p:extLst>
      <p:ext uri="{BB962C8B-B14F-4D97-AF65-F5344CB8AC3E}">
        <p14:creationId xmlns:p14="http://schemas.microsoft.com/office/powerpoint/2010/main" val="3323506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C6CFD8D8-F18F-403F-90B1-F459A650DA54}" type="slidenum">
              <a:rPr lang="en-US" altLang="lv-LV"/>
              <a:pPr/>
              <a:t>‹#›</a:t>
            </a:fld>
            <a:endParaRPr lang="en-US" altLang="lv-LV"/>
          </a:p>
        </p:txBody>
      </p:sp>
    </p:spTree>
    <p:extLst>
      <p:ext uri="{BB962C8B-B14F-4D97-AF65-F5344CB8AC3E}">
        <p14:creationId xmlns:p14="http://schemas.microsoft.com/office/powerpoint/2010/main" val="1277157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D1F895BC-0E6A-46A5-97F5-236A67A1AC37}" type="slidenum">
              <a:rPr lang="en-US" altLang="lv-LV"/>
              <a:pPr/>
              <a:t>‹#›</a:t>
            </a:fld>
            <a:endParaRPr lang="en-US" altLang="lv-LV"/>
          </a:p>
        </p:txBody>
      </p:sp>
    </p:spTree>
    <p:extLst>
      <p:ext uri="{BB962C8B-B14F-4D97-AF65-F5344CB8AC3E}">
        <p14:creationId xmlns:p14="http://schemas.microsoft.com/office/powerpoint/2010/main" val="2407589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67015FCB-00B7-4404-90FB-6F7964379ED0}" type="slidenum">
              <a:rPr lang="en-US" altLang="lv-LV"/>
              <a:pPr/>
              <a:t>‹#›</a:t>
            </a:fld>
            <a:endParaRPr lang="en-US" altLang="lv-LV"/>
          </a:p>
        </p:txBody>
      </p:sp>
    </p:spTree>
    <p:extLst>
      <p:ext uri="{BB962C8B-B14F-4D97-AF65-F5344CB8AC3E}">
        <p14:creationId xmlns:p14="http://schemas.microsoft.com/office/powerpoint/2010/main" val="807943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DA4228B0-C3CA-4ADF-9E55-AD49DF0C280E}" type="slidenum">
              <a:rPr lang="en-US" altLang="lv-LV"/>
              <a:pPr/>
              <a:t>‹#›</a:t>
            </a:fld>
            <a:endParaRPr lang="en-US" altLang="lv-LV"/>
          </a:p>
        </p:txBody>
      </p:sp>
    </p:spTree>
    <p:extLst>
      <p:ext uri="{BB962C8B-B14F-4D97-AF65-F5344CB8AC3E}">
        <p14:creationId xmlns:p14="http://schemas.microsoft.com/office/powerpoint/2010/main" val="1903388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877040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fontAlgn="auto">
              <a:spcBef>
                <a:spcPts val="0"/>
              </a:spcBef>
              <a:spcAft>
                <a:spcPts val="0"/>
              </a:spcAft>
              <a:defRPr sz="1200">
                <a:solidFill>
                  <a:schemeClr val="tx1">
                    <a:tint val="75000"/>
                  </a:schemeClr>
                </a:solidFill>
                <a:latin typeface="+mn-lt"/>
                <a:cs typeface="+mn-cs"/>
              </a:defRPr>
            </a:lvl1pPr>
          </a:lstStyle>
          <a:p>
            <a:pPr>
              <a:defRPr/>
            </a:pPr>
            <a:fld id="{7B1A8F73-182F-45D9-8C1F-3B8602A22AE7}" type="datetime1">
              <a:rPr lang="en-US"/>
              <a:pPr>
                <a:defRPr/>
              </a:pPr>
              <a:t>11/8/2017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fld id="{9364FAE7-78AE-4073-BB35-7A4939F7A9A9}" type="slidenum">
              <a:rPr lang="en-US" altLang="lv-LV"/>
              <a:pPr/>
              <a:t>‹#›</a:t>
            </a:fld>
            <a:endParaRPr lang="en-US" altLang="lv-LV"/>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Lst>
  <p:hf hdr="0" ftr="0" dt="0"/>
  <p:txStyles>
    <p:titleStyle>
      <a:lvl1pPr algn="ctr" defTabSz="938213" rtl="0" eaLnBrk="1" fontAlgn="base" hangingPunct="1">
        <a:spcBef>
          <a:spcPct val="0"/>
        </a:spcBef>
        <a:spcAft>
          <a:spcPct val="0"/>
        </a:spcAft>
        <a:defRPr sz="4500" kern="1200">
          <a:solidFill>
            <a:schemeClr val="tx1"/>
          </a:solidFill>
          <a:latin typeface="+mj-lt"/>
          <a:ea typeface="+mj-ea"/>
          <a:cs typeface="+mj-cs"/>
        </a:defRPr>
      </a:lvl1pPr>
      <a:lvl2pPr algn="ctr" defTabSz="938213" rtl="0" eaLnBrk="1" fontAlgn="base" hangingPunct="1">
        <a:spcBef>
          <a:spcPct val="0"/>
        </a:spcBef>
        <a:spcAft>
          <a:spcPct val="0"/>
        </a:spcAft>
        <a:defRPr sz="4500">
          <a:solidFill>
            <a:schemeClr val="tx1"/>
          </a:solidFill>
          <a:latin typeface="Times New Roman" pitchFamily="18" charset="0"/>
        </a:defRPr>
      </a:lvl2pPr>
      <a:lvl3pPr algn="ctr" defTabSz="938213" rtl="0" eaLnBrk="1" fontAlgn="base" hangingPunct="1">
        <a:spcBef>
          <a:spcPct val="0"/>
        </a:spcBef>
        <a:spcAft>
          <a:spcPct val="0"/>
        </a:spcAft>
        <a:defRPr sz="4500">
          <a:solidFill>
            <a:schemeClr val="tx1"/>
          </a:solidFill>
          <a:latin typeface="Times New Roman" pitchFamily="18" charset="0"/>
        </a:defRPr>
      </a:lvl3pPr>
      <a:lvl4pPr algn="ctr" defTabSz="938213" rtl="0" eaLnBrk="1" fontAlgn="base" hangingPunct="1">
        <a:spcBef>
          <a:spcPct val="0"/>
        </a:spcBef>
        <a:spcAft>
          <a:spcPct val="0"/>
        </a:spcAft>
        <a:defRPr sz="4500">
          <a:solidFill>
            <a:schemeClr val="tx1"/>
          </a:solidFill>
          <a:latin typeface="Times New Roman" pitchFamily="18" charset="0"/>
        </a:defRPr>
      </a:lvl4pPr>
      <a:lvl5pPr algn="ctr" defTabSz="938213" rtl="0" eaLnBrk="1" fontAlgn="base" hangingPunct="1">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1" fontAlgn="base" hangingPunct="1">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1" fontAlgn="base" hangingPunct="1">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1" fontAlgn="base" hangingPunct="1">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1" fontAlgn="base" hangingPunct="1">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1" fontAlgn="base" hangingPunct="1">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3505200"/>
            <a:ext cx="7772400" cy="960438"/>
          </a:xfrm>
        </p:spPr>
        <p:txBody>
          <a:bodyPr>
            <a:normAutofit fontScale="90000"/>
          </a:bodyPr>
          <a:lstStyle/>
          <a:p>
            <a:r>
              <a:rPr lang="lv-LV" altLang="lv-LV" dirty="0">
                <a:latin typeface="+mj-lt"/>
              </a:rPr>
              <a:t>Elektroniskā darba laika uzskaites sistēma (EDLUS) būvniecībā</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381000"/>
            <a:ext cx="5943600" cy="596900"/>
          </a:xfrm>
        </p:spPr>
        <p:txBody>
          <a:bodyPr/>
          <a:lstStyle/>
          <a:p>
            <a:r>
              <a:rPr lang="lv-LV" dirty="0">
                <a:latin typeface="+mj-lt"/>
              </a:rPr>
              <a:t>Izaicinājumi būvniecībā 2016.gadā</a:t>
            </a:r>
          </a:p>
        </p:txBody>
      </p:sp>
      <p:sp>
        <p:nvSpPr>
          <p:cNvPr id="3" name="Content Placeholder 2"/>
          <p:cNvSpPr>
            <a:spLocks noGrp="1"/>
          </p:cNvSpPr>
          <p:nvPr>
            <p:ph idx="1"/>
          </p:nvPr>
        </p:nvSpPr>
        <p:spPr>
          <a:xfrm>
            <a:off x="419100" y="1409700"/>
            <a:ext cx="8267700" cy="5245100"/>
          </a:xfrm>
        </p:spPr>
        <p:txBody>
          <a:bodyPr>
            <a:normAutofit fontScale="77500" lnSpcReduction="20000"/>
          </a:bodyPr>
          <a:lstStyle/>
          <a:p>
            <a:pPr marL="457200" indent="-457200" algn="just">
              <a:spcBef>
                <a:spcPts val="1200"/>
              </a:spcBef>
              <a:spcAft>
                <a:spcPts val="600"/>
              </a:spcAft>
              <a:buFont typeface="Arial" panose="020B0604020202020204" pitchFamily="34" charset="0"/>
              <a:buChar char="•"/>
            </a:pPr>
            <a:r>
              <a:rPr lang="lv-LV" sz="2400" dirty="0">
                <a:latin typeface="+mj-lt"/>
              </a:rPr>
              <a:t>Augsts ēnu ekonomikas apjoms - 38,5%* </a:t>
            </a:r>
          </a:p>
          <a:p>
            <a:pPr marL="457200" indent="-457200" algn="just">
              <a:spcBef>
                <a:spcPts val="1200"/>
              </a:spcBef>
              <a:spcAft>
                <a:spcPts val="600"/>
              </a:spcAft>
              <a:buFont typeface="Arial" panose="020B0604020202020204" pitchFamily="34" charset="0"/>
              <a:buChar char="•"/>
            </a:pPr>
            <a:r>
              <a:rPr lang="lv-LV" sz="2400" dirty="0">
                <a:latin typeface="+mj-lt"/>
              </a:rPr>
              <a:t>Lielākā ēnu ekonomikas komponente ir “aplokšņu” algas - 34,6%*</a:t>
            </a:r>
          </a:p>
          <a:p>
            <a:pPr marL="457200" indent="-457200" algn="just">
              <a:spcBef>
                <a:spcPts val="1200"/>
              </a:spcBef>
              <a:spcAft>
                <a:spcPts val="600"/>
              </a:spcAft>
              <a:buFont typeface="Arial" panose="020B0604020202020204" pitchFamily="34" charset="0"/>
              <a:buChar char="•"/>
            </a:pPr>
            <a:r>
              <a:rPr lang="lv-LV" sz="2400" dirty="0">
                <a:latin typeface="+mj-lt"/>
              </a:rPr>
              <a:t>48,1% strādājošiem aprēķinātie ienākumi mazāki par valstī noteikto minimālo darba algu**</a:t>
            </a:r>
          </a:p>
          <a:p>
            <a:pPr marL="457200" indent="-457200" algn="just">
              <a:spcBef>
                <a:spcPts val="1200"/>
              </a:spcBef>
              <a:spcAft>
                <a:spcPts val="600"/>
              </a:spcAft>
              <a:buFont typeface="Arial" panose="020B0604020202020204" pitchFamily="34" charset="0"/>
              <a:buChar char="•"/>
            </a:pPr>
            <a:r>
              <a:rPr lang="lv-LV" sz="2400" dirty="0">
                <a:latin typeface="+mj-lt"/>
              </a:rPr>
              <a:t>16,2% no darba ņēmējiem ir aprēķinājuši ienākumus 0 </a:t>
            </a:r>
            <a:r>
              <a:rPr lang="lv-LV" sz="2400" dirty="0" err="1">
                <a:latin typeface="+mj-lt"/>
              </a:rPr>
              <a:t>euro</a:t>
            </a:r>
            <a:r>
              <a:rPr lang="lv-LV" sz="2400" dirty="0">
                <a:latin typeface="+mj-lt"/>
              </a:rPr>
              <a:t>**</a:t>
            </a:r>
          </a:p>
          <a:p>
            <a:pPr marL="457200" indent="-457200" algn="just">
              <a:spcBef>
                <a:spcPts val="1200"/>
              </a:spcBef>
              <a:spcAft>
                <a:spcPts val="600"/>
              </a:spcAft>
              <a:buFont typeface="Arial" panose="020B0604020202020204" pitchFamily="34" charset="0"/>
              <a:buChar char="•"/>
            </a:pPr>
            <a:r>
              <a:rPr lang="lv-LV" sz="2500" dirty="0">
                <a:latin typeface="+mj-lt"/>
              </a:rPr>
              <a:t>Starpība starp darba spēka nodokļu reālajiem un potenciālajiem ieņēmumiem – 138 </a:t>
            </a:r>
            <a:r>
              <a:rPr lang="lv-LV" sz="2500" dirty="0" err="1">
                <a:latin typeface="+mj-lt"/>
              </a:rPr>
              <a:t>milj.EUR</a:t>
            </a:r>
            <a:r>
              <a:rPr lang="lv-LV" sz="2500" dirty="0">
                <a:latin typeface="+mj-lt"/>
              </a:rPr>
              <a:t>***</a:t>
            </a:r>
          </a:p>
          <a:p>
            <a:pPr marL="457200" indent="-457200" algn="just">
              <a:spcBef>
                <a:spcPts val="1200"/>
              </a:spcBef>
              <a:spcAft>
                <a:spcPts val="600"/>
              </a:spcAft>
              <a:buFont typeface="Arial" panose="020B0604020202020204" pitchFamily="34" charset="0"/>
              <a:buChar char="•"/>
            </a:pPr>
            <a:endParaRPr lang="lv-LV" sz="2400" b="1" dirty="0">
              <a:latin typeface="+mj-lt"/>
            </a:endParaRPr>
          </a:p>
          <a:p>
            <a:pPr algn="just">
              <a:spcBef>
                <a:spcPts val="1200"/>
              </a:spcBef>
              <a:spcAft>
                <a:spcPts val="600"/>
              </a:spcAft>
            </a:pPr>
            <a:r>
              <a:rPr lang="lv-LV" sz="2400" b="1" dirty="0">
                <a:latin typeface="+mj-lt"/>
              </a:rPr>
              <a:t>Augsts ēnu ekonomikas apjoms neveicina godīgu konkurenci būvniecības nozarē un investīciju veikšanu produktivitātes kāpināšanā</a:t>
            </a:r>
          </a:p>
          <a:p>
            <a:pPr lvl="0" algn="just"/>
            <a:endParaRPr lang="lv-LV" sz="2400" b="1" dirty="0">
              <a:latin typeface="+mj-lt"/>
            </a:endParaRPr>
          </a:p>
          <a:p>
            <a:pPr lvl="0" algn="just"/>
            <a:endParaRPr lang="lv-LV" sz="2400" b="1" dirty="0">
              <a:latin typeface="+mj-lt"/>
            </a:endParaRPr>
          </a:p>
          <a:p>
            <a:pPr lvl="0" algn="just"/>
            <a:endParaRPr lang="lv-LV" sz="1200" dirty="0">
              <a:latin typeface="+mj-lt"/>
            </a:endParaRPr>
          </a:p>
          <a:p>
            <a:pPr lvl="0" algn="just"/>
            <a:endParaRPr lang="lv-LV" sz="1200" dirty="0">
              <a:latin typeface="+mj-lt"/>
            </a:endParaRPr>
          </a:p>
          <a:p>
            <a:pPr lvl="0" algn="just"/>
            <a:r>
              <a:rPr lang="lv-LV" sz="1200" dirty="0">
                <a:latin typeface="+mj-lt"/>
              </a:rPr>
              <a:t>* </a:t>
            </a:r>
            <a:r>
              <a:rPr lang="lv-LV" sz="1200" dirty="0" err="1">
                <a:latin typeface="+mj-lt"/>
              </a:rPr>
              <a:t>A.Saukas</a:t>
            </a:r>
            <a:r>
              <a:rPr lang="lv-LV" sz="1200" dirty="0">
                <a:latin typeface="+mj-lt"/>
              </a:rPr>
              <a:t> pētījums “Ēnu ekonomika Latvijas būvniecības nozarē 2015 – 2016”</a:t>
            </a:r>
          </a:p>
          <a:p>
            <a:pPr lvl="0" algn="just"/>
            <a:r>
              <a:rPr lang="lv-LV" sz="1200" dirty="0">
                <a:latin typeface="+mj-lt"/>
              </a:rPr>
              <a:t>** VID dati</a:t>
            </a:r>
          </a:p>
          <a:p>
            <a:pPr lvl="0" algn="just"/>
            <a:r>
              <a:rPr lang="lv-LV" sz="1200" dirty="0">
                <a:latin typeface="+mj-lt"/>
              </a:rPr>
              <a:t>*** EM aprēķini</a:t>
            </a:r>
          </a:p>
          <a:p>
            <a:pPr lvl="0" algn="just"/>
            <a:endParaRPr lang="lv-LV" sz="1200" dirty="0">
              <a:latin typeface="+mj-lt"/>
            </a:endParaRPr>
          </a:p>
          <a:p>
            <a:pPr algn="just"/>
            <a:endParaRPr lang="lv-LV" sz="2400" b="1" dirty="0">
              <a:latin typeface="+mn-lt"/>
            </a:endParaRPr>
          </a:p>
        </p:txBody>
      </p:sp>
      <p:sp>
        <p:nvSpPr>
          <p:cNvPr id="6" name="Slide Number Placeholder 5"/>
          <p:cNvSpPr>
            <a:spLocks noGrp="1"/>
          </p:cNvSpPr>
          <p:nvPr>
            <p:ph type="sldNum" sz="quarter" idx="13"/>
          </p:nvPr>
        </p:nvSpPr>
        <p:spPr/>
        <p:txBody>
          <a:bodyPr/>
          <a:lstStyle/>
          <a:p>
            <a:fld id="{0E466ADA-D24F-4538-A237-D6F0255529BA}" type="slidenum">
              <a:rPr lang="en-US" altLang="lv-LV" smtClean="0"/>
              <a:pPr/>
              <a:t>2</a:t>
            </a:fld>
            <a:endParaRPr lang="en-US" altLang="lv-LV"/>
          </a:p>
        </p:txBody>
      </p:sp>
    </p:spTree>
    <p:extLst>
      <p:ext uri="{BB962C8B-B14F-4D97-AF65-F5344CB8AC3E}">
        <p14:creationId xmlns:p14="http://schemas.microsoft.com/office/powerpoint/2010/main" val="3289537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381000"/>
            <a:ext cx="5943600" cy="596900"/>
          </a:xfrm>
        </p:spPr>
        <p:txBody>
          <a:bodyPr>
            <a:normAutofit/>
          </a:bodyPr>
          <a:lstStyle/>
          <a:p>
            <a:r>
              <a:rPr lang="lv-LV" dirty="0">
                <a:latin typeface="+mj-lt"/>
              </a:rPr>
              <a:t>EDLUS mērķi un sasniedzamais rezultāts</a:t>
            </a:r>
          </a:p>
        </p:txBody>
      </p:sp>
      <p:sp>
        <p:nvSpPr>
          <p:cNvPr id="3" name="Content Placeholder 2"/>
          <p:cNvSpPr>
            <a:spLocks noGrp="1"/>
          </p:cNvSpPr>
          <p:nvPr>
            <p:ph idx="1"/>
          </p:nvPr>
        </p:nvSpPr>
        <p:spPr>
          <a:xfrm>
            <a:off x="419100" y="1564969"/>
            <a:ext cx="8267700" cy="5245100"/>
          </a:xfrm>
        </p:spPr>
        <p:txBody>
          <a:bodyPr>
            <a:normAutofit/>
          </a:bodyPr>
          <a:lstStyle/>
          <a:p>
            <a:pPr algn="just">
              <a:spcBef>
                <a:spcPts val="1200"/>
              </a:spcBef>
              <a:spcAft>
                <a:spcPts val="600"/>
              </a:spcAft>
            </a:pPr>
            <a:r>
              <a:rPr lang="lv-LV" b="1" dirty="0">
                <a:latin typeface="+mj-lt"/>
              </a:rPr>
              <a:t>Mērķi:</a:t>
            </a:r>
          </a:p>
          <a:p>
            <a:pPr marL="457200" indent="-457200" algn="just">
              <a:spcBef>
                <a:spcPts val="1200"/>
              </a:spcBef>
              <a:spcAft>
                <a:spcPts val="600"/>
              </a:spcAft>
              <a:buFont typeface="Arial" panose="020B0604020202020204" pitchFamily="34" charset="0"/>
              <a:buChar char="•"/>
            </a:pPr>
            <a:r>
              <a:rPr lang="lv-LV" dirty="0">
                <a:latin typeface="+mj-lt"/>
              </a:rPr>
              <a:t>Veikt nodarbināto personu faktisko stundu uzskaiti darba vietā un datus izmantot nodokļu administrēšanā </a:t>
            </a:r>
          </a:p>
          <a:p>
            <a:pPr marL="457200" indent="-457200" algn="just">
              <a:spcBef>
                <a:spcPts val="1200"/>
              </a:spcBef>
              <a:spcAft>
                <a:spcPts val="600"/>
              </a:spcAft>
              <a:buFont typeface="Arial" panose="020B0604020202020204" pitchFamily="34" charset="0"/>
              <a:buChar char="•"/>
            </a:pPr>
            <a:r>
              <a:rPr lang="lv-LV" dirty="0">
                <a:latin typeface="+mj-lt"/>
              </a:rPr>
              <a:t>Uzraudzīt un kontrolēt darba tiesisko attiecību reglamentējošo normatīvo aktu ievērošanu</a:t>
            </a:r>
          </a:p>
          <a:p>
            <a:pPr marL="457200" indent="-457200" algn="just">
              <a:spcBef>
                <a:spcPts val="1200"/>
              </a:spcBef>
              <a:spcAft>
                <a:spcPts val="600"/>
              </a:spcAft>
              <a:buFont typeface="Arial" panose="020B0604020202020204" pitchFamily="34" charset="0"/>
              <a:buChar char="•"/>
            </a:pPr>
            <a:r>
              <a:rPr lang="lv-LV" dirty="0">
                <a:latin typeface="+mj-lt"/>
              </a:rPr>
              <a:t>Iegūt datus efektīvas būvniecības politikas veidošanai un oficiālās statistikas nodrošināšanai</a:t>
            </a:r>
          </a:p>
          <a:p>
            <a:pPr algn="just">
              <a:spcBef>
                <a:spcPts val="1200"/>
              </a:spcBef>
              <a:spcAft>
                <a:spcPts val="600"/>
              </a:spcAft>
            </a:pPr>
            <a:r>
              <a:rPr lang="lv-LV" b="1" dirty="0">
                <a:latin typeface="+mj-lt"/>
              </a:rPr>
              <a:t>Sasniedzamais rezultāts</a:t>
            </a:r>
          </a:p>
          <a:p>
            <a:pPr marL="457200" indent="-457200" algn="just">
              <a:spcBef>
                <a:spcPts val="1200"/>
              </a:spcBef>
              <a:spcAft>
                <a:spcPts val="600"/>
              </a:spcAft>
              <a:buFont typeface="Arial" panose="020B0604020202020204" pitchFamily="34" charset="0"/>
              <a:buChar char="•"/>
            </a:pPr>
            <a:r>
              <a:rPr lang="lv-LV" dirty="0">
                <a:latin typeface="+mj-lt"/>
              </a:rPr>
              <a:t>Darba spēka nodokļu ieņēmumu palielinājums – 13,8 </a:t>
            </a:r>
            <a:r>
              <a:rPr lang="lv-LV" dirty="0" err="1">
                <a:latin typeface="+mj-lt"/>
              </a:rPr>
              <a:t>milj.EUR</a:t>
            </a:r>
            <a:r>
              <a:rPr lang="lv-LV" dirty="0">
                <a:latin typeface="+mj-lt"/>
              </a:rPr>
              <a:t> gadā</a:t>
            </a:r>
          </a:p>
          <a:p>
            <a:pPr algn="just"/>
            <a:endParaRPr lang="lv-LV" sz="2900" b="1" dirty="0">
              <a:latin typeface="+mj-lt"/>
            </a:endParaRPr>
          </a:p>
          <a:p>
            <a:pPr algn="just"/>
            <a:endParaRPr lang="lv-LV" sz="2900" dirty="0">
              <a:solidFill>
                <a:srgbClr val="FF0000"/>
              </a:solidFill>
              <a:latin typeface="+mj-lt"/>
            </a:endParaRPr>
          </a:p>
          <a:p>
            <a:pPr lvl="0" algn="just"/>
            <a:endParaRPr lang="lv-LV" sz="2900" dirty="0">
              <a:latin typeface="+mj-lt"/>
            </a:endParaRPr>
          </a:p>
          <a:p>
            <a:pPr algn="just"/>
            <a:endParaRPr lang="lv-LV" sz="2400" b="1" dirty="0">
              <a:latin typeface="+mn-lt"/>
            </a:endParaRPr>
          </a:p>
        </p:txBody>
      </p:sp>
      <p:sp>
        <p:nvSpPr>
          <p:cNvPr id="6" name="Slide Number Placeholder 5"/>
          <p:cNvSpPr>
            <a:spLocks noGrp="1"/>
          </p:cNvSpPr>
          <p:nvPr>
            <p:ph type="sldNum" sz="quarter" idx="13"/>
          </p:nvPr>
        </p:nvSpPr>
        <p:spPr/>
        <p:txBody>
          <a:bodyPr/>
          <a:lstStyle/>
          <a:p>
            <a:fld id="{0E466ADA-D24F-4538-A237-D6F0255529BA}" type="slidenum">
              <a:rPr lang="en-US" altLang="lv-LV" smtClean="0"/>
              <a:pPr/>
              <a:t>3</a:t>
            </a:fld>
            <a:endParaRPr lang="en-US" altLang="lv-LV"/>
          </a:p>
        </p:txBody>
      </p:sp>
    </p:spTree>
    <p:extLst>
      <p:ext uri="{BB962C8B-B14F-4D97-AF65-F5344CB8AC3E}">
        <p14:creationId xmlns:p14="http://schemas.microsoft.com/office/powerpoint/2010/main" val="2135828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381000"/>
            <a:ext cx="5943600" cy="596900"/>
          </a:xfrm>
        </p:spPr>
        <p:txBody>
          <a:bodyPr>
            <a:normAutofit fontScale="90000"/>
          </a:bodyPr>
          <a:lstStyle/>
          <a:p>
            <a:r>
              <a:rPr lang="lv-LV" dirty="0">
                <a:latin typeface="+mj-lt"/>
              </a:rPr>
              <a:t>Izmantojamie principi efektīvai EDLUS uzraudzībai un sodu sistēmai</a:t>
            </a:r>
          </a:p>
        </p:txBody>
      </p:sp>
      <p:sp>
        <p:nvSpPr>
          <p:cNvPr id="3" name="Content Placeholder 2"/>
          <p:cNvSpPr>
            <a:spLocks noGrp="1"/>
          </p:cNvSpPr>
          <p:nvPr>
            <p:ph idx="1"/>
          </p:nvPr>
        </p:nvSpPr>
        <p:spPr>
          <a:xfrm>
            <a:off x="419100" y="1564969"/>
            <a:ext cx="8267700" cy="5245100"/>
          </a:xfrm>
        </p:spPr>
        <p:txBody>
          <a:bodyPr>
            <a:normAutofit lnSpcReduction="10000"/>
          </a:bodyPr>
          <a:lstStyle/>
          <a:p>
            <a:pPr algn="just">
              <a:spcBef>
                <a:spcPts val="1200"/>
              </a:spcBef>
              <a:spcAft>
                <a:spcPts val="600"/>
              </a:spcAft>
            </a:pPr>
            <a:r>
              <a:rPr lang="lv-LV" b="1" dirty="0">
                <a:latin typeface="+mj-lt"/>
              </a:rPr>
              <a:t>Izmantojamie principi efektīvai EDLUS uzraudzībai</a:t>
            </a:r>
            <a:r>
              <a:rPr lang="lv-LV" b="1" dirty="0">
                <a:latin typeface="+mj-lt"/>
              </a:rPr>
              <a:t>:</a:t>
            </a:r>
          </a:p>
          <a:p>
            <a:pPr marL="457200" indent="-457200" algn="just">
              <a:spcBef>
                <a:spcPts val="1200"/>
              </a:spcBef>
              <a:spcAft>
                <a:spcPts val="600"/>
              </a:spcAft>
              <a:buFont typeface="Arial" panose="020B0604020202020204" pitchFamily="34" charset="0"/>
              <a:buChar char="•"/>
            </a:pPr>
            <a:r>
              <a:rPr lang="lv-LV" dirty="0">
                <a:latin typeface="+mj-lt"/>
              </a:rPr>
              <a:t>Uz riska izvērtējumu balstīta kontrolējamo objektu atlase</a:t>
            </a:r>
          </a:p>
          <a:p>
            <a:pPr marL="457200" indent="-457200" algn="just">
              <a:spcBef>
                <a:spcPts val="1200"/>
              </a:spcBef>
              <a:spcAft>
                <a:spcPts val="600"/>
              </a:spcAft>
              <a:buFont typeface="Arial" panose="020B0604020202020204" pitchFamily="34" charset="0"/>
              <a:buChar char="•"/>
            </a:pPr>
            <a:r>
              <a:rPr lang="lv-LV" dirty="0">
                <a:latin typeface="+mj-lt"/>
              </a:rPr>
              <a:t>Atbilstošs  fizisko pārbaužu skaits būvobjektos, lai gada laikā pārbaudītu visus ģenerāluzņēmējus (ja pārkāpumi, tad veicamas atkārtotas pārbaudes)</a:t>
            </a:r>
          </a:p>
          <a:p>
            <a:pPr algn="just">
              <a:spcBef>
                <a:spcPts val="1200"/>
              </a:spcBef>
              <a:spcAft>
                <a:spcPts val="600"/>
              </a:spcAft>
            </a:pPr>
            <a:r>
              <a:rPr lang="lv-LV" b="1" dirty="0">
                <a:latin typeface="+mj-lt"/>
              </a:rPr>
              <a:t>Izmantojamie principi efektīvai EDLUS sodu sistēmai</a:t>
            </a:r>
            <a:endParaRPr lang="lv-LV" b="1" dirty="0">
              <a:latin typeface="+mj-lt"/>
            </a:endParaRPr>
          </a:p>
          <a:p>
            <a:pPr marL="457200" indent="-457200" algn="just">
              <a:spcBef>
                <a:spcPts val="1200"/>
              </a:spcBef>
              <a:spcAft>
                <a:spcPts val="600"/>
              </a:spcAft>
              <a:buFont typeface="Arial" panose="020B0604020202020204" pitchFamily="34" charset="0"/>
              <a:buChar char="•"/>
            </a:pPr>
            <a:r>
              <a:rPr lang="lv-LV" dirty="0">
                <a:latin typeface="+mj-lt"/>
              </a:rPr>
              <a:t>Līdz 2019.gadam nepiemēro sodus, lai izveidotu pieredzi kompānijām un pieradinātu nodarbinātos un apmeklētājus piereģistrēties EDLUS</a:t>
            </a:r>
          </a:p>
          <a:p>
            <a:pPr marL="457200" indent="-457200" algn="just">
              <a:spcBef>
                <a:spcPts val="1200"/>
              </a:spcBef>
              <a:spcAft>
                <a:spcPts val="600"/>
              </a:spcAft>
              <a:buFont typeface="Arial" panose="020B0604020202020204" pitchFamily="34" charset="0"/>
              <a:buChar char="•"/>
            </a:pPr>
            <a:r>
              <a:rPr lang="lv-LV" dirty="0">
                <a:latin typeface="+mj-lt"/>
              </a:rPr>
              <a:t>Sodu apmērs </a:t>
            </a:r>
            <a:r>
              <a:rPr lang="lv-LV" dirty="0" err="1">
                <a:latin typeface="+mj-lt"/>
              </a:rPr>
              <a:t>demotivē</a:t>
            </a:r>
            <a:r>
              <a:rPr lang="lv-LV" dirty="0">
                <a:latin typeface="+mj-lt"/>
              </a:rPr>
              <a:t> krāpties ar darba laika uzskaiti</a:t>
            </a:r>
          </a:p>
          <a:p>
            <a:pPr marL="457200" indent="-457200" algn="just">
              <a:spcBef>
                <a:spcPts val="1200"/>
              </a:spcBef>
              <a:spcAft>
                <a:spcPts val="600"/>
              </a:spcAft>
              <a:buFont typeface="Arial" panose="020B0604020202020204" pitchFamily="34" charset="0"/>
              <a:buChar char="•"/>
            </a:pPr>
            <a:r>
              <a:rPr lang="lv-LV" dirty="0">
                <a:latin typeface="+mj-lt"/>
              </a:rPr>
              <a:t>Samērīgi sodi (</a:t>
            </a:r>
            <a:r>
              <a:rPr lang="lv-LV" i="1" dirty="0">
                <a:latin typeface="+mj-lt"/>
              </a:rPr>
              <a:t>nelieli sodi, ja pārkāpumi pirmo reizi vai neliels skaits nereģistrēto personu objektā, savukārt būtiski lielāki sodi par atbildošu sistēmas neieviešanu vai būtiskiem pārkāpumiem</a:t>
            </a:r>
            <a:r>
              <a:rPr lang="lv-LV" dirty="0">
                <a:latin typeface="+mj-lt"/>
              </a:rPr>
              <a:t>) </a:t>
            </a:r>
          </a:p>
          <a:p>
            <a:pPr marL="457200" indent="-457200" algn="just">
              <a:spcBef>
                <a:spcPts val="1200"/>
              </a:spcBef>
              <a:spcAft>
                <a:spcPts val="600"/>
              </a:spcAft>
              <a:buFont typeface="Arial" panose="020B0604020202020204" pitchFamily="34" charset="0"/>
              <a:buChar char="•"/>
            </a:pPr>
            <a:r>
              <a:rPr lang="lv-LV" dirty="0">
                <a:latin typeface="+mj-lt"/>
              </a:rPr>
              <a:t>Sodus piešķirt VID un VDI</a:t>
            </a:r>
          </a:p>
          <a:p>
            <a:pPr marL="457200" indent="-457200" algn="just">
              <a:spcBef>
                <a:spcPts val="1200"/>
              </a:spcBef>
              <a:spcAft>
                <a:spcPts val="600"/>
              </a:spcAft>
              <a:buFont typeface="Arial" panose="020B0604020202020204" pitchFamily="34" charset="0"/>
              <a:buChar char="•"/>
            </a:pPr>
            <a:endParaRPr lang="lv-LV" dirty="0">
              <a:latin typeface="+mj-lt"/>
            </a:endParaRPr>
          </a:p>
          <a:p>
            <a:pPr marL="457200" indent="-457200" algn="just">
              <a:spcBef>
                <a:spcPts val="1200"/>
              </a:spcBef>
              <a:spcAft>
                <a:spcPts val="600"/>
              </a:spcAft>
              <a:buFont typeface="Arial" panose="020B0604020202020204" pitchFamily="34" charset="0"/>
              <a:buChar char="•"/>
            </a:pPr>
            <a:endParaRPr lang="lv-LV" dirty="0">
              <a:latin typeface="+mj-lt"/>
            </a:endParaRPr>
          </a:p>
          <a:p>
            <a:pPr algn="just"/>
            <a:endParaRPr lang="lv-LV" sz="2900" b="1" dirty="0">
              <a:latin typeface="+mj-lt"/>
            </a:endParaRPr>
          </a:p>
          <a:p>
            <a:pPr algn="just"/>
            <a:endParaRPr lang="lv-LV" sz="2900" dirty="0">
              <a:solidFill>
                <a:srgbClr val="FF0000"/>
              </a:solidFill>
              <a:latin typeface="+mj-lt"/>
            </a:endParaRPr>
          </a:p>
          <a:p>
            <a:pPr lvl="0" algn="just"/>
            <a:endParaRPr lang="lv-LV" sz="2900" dirty="0">
              <a:latin typeface="+mj-lt"/>
            </a:endParaRPr>
          </a:p>
          <a:p>
            <a:pPr algn="just"/>
            <a:endParaRPr lang="lv-LV" sz="2400" b="1" dirty="0">
              <a:latin typeface="+mn-lt"/>
            </a:endParaRPr>
          </a:p>
        </p:txBody>
      </p:sp>
      <p:sp>
        <p:nvSpPr>
          <p:cNvPr id="6" name="Slide Number Placeholder 5"/>
          <p:cNvSpPr>
            <a:spLocks noGrp="1"/>
          </p:cNvSpPr>
          <p:nvPr>
            <p:ph type="sldNum" sz="quarter" idx="13"/>
          </p:nvPr>
        </p:nvSpPr>
        <p:spPr/>
        <p:txBody>
          <a:bodyPr/>
          <a:lstStyle/>
          <a:p>
            <a:fld id="{0E466ADA-D24F-4538-A237-D6F0255529BA}" type="slidenum">
              <a:rPr lang="en-US" altLang="lv-LV" smtClean="0"/>
              <a:pPr/>
              <a:t>4</a:t>
            </a:fld>
            <a:endParaRPr lang="en-US" altLang="lv-LV"/>
          </a:p>
        </p:txBody>
      </p:sp>
    </p:spTree>
    <p:extLst>
      <p:ext uri="{BB962C8B-B14F-4D97-AF65-F5344CB8AC3E}">
        <p14:creationId xmlns:p14="http://schemas.microsoft.com/office/powerpoint/2010/main" val="3213016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381000"/>
            <a:ext cx="5943600" cy="596900"/>
          </a:xfrm>
        </p:spPr>
        <p:txBody>
          <a:bodyPr>
            <a:normAutofit/>
          </a:bodyPr>
          <a:lstStyle/>
          <a:p>
            <a:r>
              <a:rPr lang="lv-LV" dirty="0">
                <a:latin typeface="+mj-lt"/>
              </a:rPr>
              <a:t>Paredzētie EDLUS sodu</a:t>
            </a:r>
          </a:p>
        </p:txBody>
      </p:sp>
      <p:sp>
        <p:nvSpPr>
          <p:cNvPr id="3" name="Content Placeholder 2"/>
          <p:cNvSpPr>
            <a:spLocks noGrp="1"/>
          </p:cNvSpPr>
          <p:nvPr>
            <p:ph idx="1"/>
          </p:nvPr>
        </p:nvSpPr>
        <p:spPr>
          <a:xfrm>
            <a:off x="419100" y="1564969"/>
            <a:ext cx="8267700" cy="5245100"/>
          </a:xfrm>
        </p:spPr>
        <p:txBody>
          <a:bodyPr>
            <a:normAutofit fontScale="92500" lnSpcReduction="20000"/>
          </a:bodyPr>
          <a:lstStyle/>
          <a:p>
            <a:pPr marL="457200" indent="-457200" algn="just">
              <a:spcBef>
                <a:spcPts val="1200"/>
              </a:spcBef>
              <a:spcAft>
                <a:spcPts val="600"/>
              </a:spcAft>
              <a:buFont typeface="Arial" panose="020B0604020202020204" pitchFamily="34" charset="0"/>
              <a:buChar char="•"/>
            </a:pPr>
            <a:r>
              <a:rPr lang="lv-LV" sz="2100" dirty="0">
                <a:latin typeface="+mj-lt"/>
              </a:rPr>
              <a:t>Nereģistrēta nodarbinātā persona - </a:t>
            </a:r>
            <a:r>
              <a:rPr lang="lv-LV" sz="2100" dirty="0">
                <a:latin typeface="+mj-lt"/>
              </a:rPr>
              <a:t>100 līdz 4000 EUR sods nodarbinātās personas darba devējam</a:t>
            </a:r>
            <a:endParaRPr lang="lv-LV" dirty="0">
              <a:latin typeface="+mj-lt"/>
            </a:endParaRPr>
          </a:p>
          <a:p>
            <a:pPr marL="457200" indent="-457200" algn="just">
              <a:spcBef>
                <a:spcPts val="1200"/>
              </a:spcBef>
              <a:spcAft>
                <a:spcPts val="600"/>
              </a:spcAft>
              <a:buFont typeface="Arial" panose="020B0604020202020204" pitchFamily="34" charset="0"/>
              <a:buChar char="•"/>
            </a:pPr>
            <a:r>
              <a:rPr lang="lv-LV" dirty="0">
                <a:latin typeface="+mj-lt"/>
              </a:rPr>
              <a:t>Nereģistrēts apmeklētājs - 100 līdz 4000 EUR sods galvenajam būvdarbu veicējam </a:t>
            </a:r>
          </a:p>
          <a:p>
            <a:pPr marL="457200" indent="-457200" algn="just">
              <a:spcBef>
                <a:spcPts val="1200"/>
              </a:spcBef>
              <a:spcAft>
                <a:spcPts val="600"/>
              </a:spcAft>
              <a:buFont typeface="Arial" panose="020B0604020202020204" pitchFamily="34" charset="0"/>
              <a:buChar char="•"/>
            </a:pPr>
            <a:r>
              <a:rPr lang="lv-LV" dirty="0">
                <a:latin typeface="+mj-lt"/>
              </a:rPr>
              <a:t>Ja </a:t>
            </a:r>
            <a:r>
              <a:rPr lang="lv-LV" sz="2100" dirty="0">
                <a:latin typeface="+mj-lt"/>
              </a:rPr>
              <a:t>nereģistrēti vismaz 30% no būvlaukumā nodarbinātajām personām un norobežotā būvlaukuma teritorijā apmeklētājiem, bet ne mazāk kā 20 cilvēki, tad sods galvenajam būvdarbu veicējam no 2000 līdz 8000 EUR par katru būvlaukumā nodarbināto personu un katru norobežotā būvlaukuma teritorijā esošu personu </a:t>
            </a:r>
          </a:p>
          <a:p>
            <a:pPr marL="457200" indent="-457200" algn="just">
              <a:spcBef>
                <a:spcPts val="1200"/>
              </a:spcBef>
              <a:spcAft>
                <a:spcPts val="600"/>
              </a:spcAft>
              <a:buFont typeface="Arial" panose="020B0604020202020204" pitchFamily="34" charset="0"/>
              <a:buChar char="•"/>
            </a:pPr>
            <a:r>
              <a:rPr lang="lv-LV" sz="2100" dirty="0">
                <a:latin typeface="+mj-lt"/>
              </a:rPr>
              <a:t>Informācijas nesniegšanu par ar apakšuzņēmējiem iepriekšējā mēnesī noslēgtajiem būvdarbu līgumiem – sods 2500 EUR</a:t>
            </a:r>
          </a:p>
          <a:p>
            <a:pPr marL="457200" indent="-457200" algn="just">
              <a:spcBef>
                <a:spcPts val="1200"/>
              </a:spcBef>
              <a:spcAft>
                <a:spcPts val="600"/>
              </a:spcAft>
              <a:buFont typeface="Arial" panose="020B0604020202020204" pitchFamily="34" charset="0"/>
              <a:buChar char="•"/>
            </a:pPr>
            <a:r>
              <a:rPr lang="lv-LV" dirty="0">
                <a:latin typeface="+mj-lt"/>
              </a:rPr>
              <a:t>Par elektroniskās darba laika uzskaites sistēmas nelietošanu - sods galvenajam būvdarbu veicējam no 500 līdz 5000 EUR par katru dienu, skaitot no atzīmes izdarīšanas par būvdarbu uzsākšanas nosacījumu izpildi (ja nav ieviesta vispār vai neatbilst regulējumam) vai no brīža, kad sistēma ir atbil</a:t>
            </a:r>
            <a:r>
              <a:rPr lang="lv-LV" dirty="0">
                <a:latin typeface="+mj-lt"/>
              </a:rPr>
              <a:t>s</a:t>
            </a:r>
            <a:r>
              <a:rPr lang="lv-LV" dirty="0">
                <a:latin typeface="+mj-lt"/>
              </a:rPr>
              <a:t>toši darbojusies, bet nepārsniedzot 10% līguma vērtības</a:t>
            </a:r>
            <a:endParaRPr lang="lv-LV" dirty="0">
              <a:latin typeface="+mj-lt"/>
            </a:endParaRPr>
          </a:p>
          <a:p>
            <a:pPr algn="just"/>
            <a:endParaRPr lang="lv-LV" sz="2900" b="1" dirty="0">
              <a:latin typeface="+mj-lt"/>
            </a:endParaRPr>
          </a:p>
          <a:p>
            <a:pPr algn="just"/>
            <a:endParaRPr lang="lv-LV" sz="2900" dirty="0">
              <a:solidFill>
                <a:srgbClr val="FF0000"/>
              </a:solidFill>
              <a:latin typeface="+mj-lt"/>
            </a:endParaRPr>
          </a:p>
          <a:p>
            <a:pPr lvl="0" algn="just"/>
            <a:endParaRPr lang="lv-LV" sz="2900" dirty="0">
              <a:latin typeface="+mj-lt"/>
            </a:endParaRPr>
          </a:p>
          <a:p>
            <a:pPr algn="just"/>
            <a:endParaRPr lang="lv-LV" sz="2400" b="1" dirty="0">
              <a:latin typeface="+mn-lt"/>
            </a:endParaRPr>
          </a:p>
        </p:txBody>
      </p:sp>
      <p:sp>
        <p:nvSpPr>
          <p:cNvPr id="6" name="Slide Number Placeholder 5"/>
          <p:cNvSpPr>
            <a:spLocks noGrp="1"/>
          </p:cNvSpPr>
          <p:nvPr>
            <p:ph type="sldNum" sz="quarter" idx="13"/>
          </p:nvPr>
        </p:nvSpPr>
        <p:spPr/>
        <p:txBody>
          <a:bodyPr/>
          <a:lstStyle/>
          <a:p>
            <a:fld id="{0E466ADA-D24F-4538-A237-D6F0255529BA}" type="slidenum">
              <a:rPr lang="en-US" altLang="lv-LV" smtClean="0"/>
              <a:pPr/>
              <a:t>5</a:t>
            </a:fld>
            <a:endParaRPr lang="en-US" altLang="lv-LV"/>
          </a:p>
        </p:txBody>
      </p:sp>
    </p:spTree>
    <p:extLst>
      <p:ext uri="{BB962C8B-B14F-4D97-AF65-F5344CB8AC3E}">
        <p14:creationId xmlns:p14="http://schemas.microsoft.com/office/powerpoint/2010/main" val="1255276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3505200"/>
            <a:ext cx="7772400" cy="960438"/>
          </a:xfrm>
        </p:spPr>
        <p:txBody>
          <a:bodyPr>
            <a:normAutofit/>
          </a:bodyPr>
          <a:lstStyle/>
          <a:p>
            <a:r>
              <a:rPr lang="lv-LV" altLang="lv-LV" dirty="0">
                <a:latin typeface="+mj-lt"/>
              </a:rPr>
              <a:t>Paldies!</a:t>
            </a:r>
          </a:p>
        </p:txBody>
      </p:sp>
    </p:spTree>
    <p:extLst>
      <p:ext uri="{BB962C8B-B14F-4D97-AF65-F5344CB8AC3E}">
        <p14:creationId xmlns:p14="http://schemas.microsoft.com/office/powerpoint/2010/main" val="1809338188"/>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Prezentacija_LV</Template>
  <TotalTime>0</TotalTime>
  <Words>418</Words>
  <Application>Microsoft Office PowerPoint</Application>
  <PresentationFormat>On-screen Show (4:3)</PresentationFormat>
  <Paragraphs>55</Paragraphs>
  <Slides>6</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Times New Roman</vt:lpstr>
      <vt:lpstr>Verdana</vt:lpstr>
      <vt:lpstr>89_Prezentacija_templateLV</vt:lpstr>
      <vt:lpstr>Elektroniskā darba laika uzskaites sistēma (EDLUS) būvniecībā</vt:lpstr>
      <vt:lpstr>Izaicinājumi būvniecībā 2016.gadā</vt:lpstr>
      <vt:lpstr>EDLUS mērķi un sasniedzamais rezultāts</vt:lpstr>
      <vt:lpstr>Izmantojamie principi efektīvai EDLUS uzraudzībai un sodu sistēmai</vt:lpstr>
      <vt:lpstr>Paredzētie EDLUS sodu</vt:lpstr>
      <vt:lpstr>Paldies!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Ministrijas prioritārie rīcības virzieni 2017.gadā</dc:title>
  <dc:creator>Mārtiņš Auders</dc:creator>
  <cp:lastModifiedBy>Edmunds Valantis</cp:lastModifiedBy>
  <cp:revision>142</cp:revision>
  <cp:lastPrinted>2017-06-06T07:49:18Z</cp:lastPrinted>
  <dcterms:created xsi:type="dcterms:W3CDTF">2016-10-03T12:10:45Z</dcterms:created>
  <dcterms:modified xsi:type="dcterms:W3CDTF">2017-11-16T12:21:24Z</dcterms:modified>
</cp:coreProperties>
</file>