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8" r:id="rId3"/>
    <p:sldId id="260" r:id="rId4"/>
    <p:sldId id="264" r:id="rId5"/>
    <p:sldId id="265" r:id="rId6"/>
    <p:sldId id="267" r:id="rId7"/>
    <p:sldId id="266" r:id="rId8"/>
    <p:sldId id="263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91F73-8AB2-4F26-94A5-8ED84F383A5D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4631D-C721-4480-953D-E6AC011CB1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8833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0688">
              <a:defRPr/>
            </a:pPr>
            <a:r>
              <a:rPr lang="lv-LV" b="1" dirty="0"/>
              <a:t>+30% īres tirgus </a:t>
            </a:r>
            <a:r>
              <a:rPr lang="lv-LV" b="1" dirty="0" err="1"/>
              <a:t>pieaugus</a:t>
            </a:r>
            <a:r>
              <a:rPr lang="lv-LV" b="1" dirty="0"/>
              <a:t> 5 gadu laikā</a:t>
            </a:r>
          </a:p>
          <a:p>
            <a:pPr defTabSz="950688">
              <a:defRPr/>
            </a:pPr>
            <a:r>
              <a:rPr lang="lv-LV" b="1" dirty="0"/>
              <a:t>Nodokļu pieaugums no ēnu ekonomikas 0,7 -3,5 </a:t>
            </a:r>
            <a:r>
              <a:rPr lang="lv-LV" b="1" dirty="0" err="1"/>
              <a:t>milj.Eur</a:t>
            </a:r>
            <a:r>
              <a:rPr lang="lv-LV" b="1" dirty="0"/>
              <a:t> (13000 īres līgumi)</a:t>
            </a:r>
          </a:p>
          <a:p>
            <a:pPr defTabSz="950688">
              <a:defRPr/>
            </a:pPr>
            <a:r>
              <a:rPr lang="lv-LV" b="1" dirty="0"/>
              <a:t>Izīrētājam 1 istabas dzīvoklī ilgstoša strīda gadījumā – 5800 </a:t>
            </a:r>
            <a:r>
              <a:rPr lang="lv-LV" b="1" dirty="0" err="1"/>
              <a:t>Euro</a:t>
            </a:r>
            <a:endParaRPr lang="lv-LV" b="1" dirty="0"/>
          </a:p>
          <a:p>
            <a:pPr defTabSz="950688">
              <a:defRPr/>
            </a:pPr>
            <a:r>
              <a:rPr lang="lv-LV" b="1" dirty="0"/>
              <a:t>No 2 gadi uz 4 mēneši</a:t>
            </a:r>
          </a:p>
          <a:p>
            <a:pPr defTabSz="950688">
              <a:defRPr/>
            </a:pPr>
            <a:endParaRPr lang="lv-LV" b="1" dirty="0"/>
          </a:p>
          <a:p>
            <a:pPr defTabSz="950688">
              <a:defRPr/>
            </a:pPr>
            <a:endParaRPr lang="lv-LV" b="1" dirty="0"/>
          </a:p>
          <a:p>
            <a:pPr algn="just">
              <a:spcAft>
                <a:spcPts val="0"/>
              </a:spcAft>
            </a:pPr>
            <a:r>
              <a:rPr lang="lv-LV" b="1" dirty="0">
                <a:ea typeface="Calibri" panose="020F0502020204030204" pitchFamily="34" charset="0"/>
                <a:cs typeface="Times New Roman" panose="02020603050405020304" pitchFamily="18" charset="0"/>
              </a:rPr>
              <a:t>Pēc izmaiņām: </a:t>
            </a: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Maksimālais strīdu izskatīšanas ilgums – aptuveni 4 mēneši (</a:t>
            </a:r>
            <a:r>
              <a:rPr lang="lv-LV" dirty="0"/>
              <a:t>97 - 114 dienas, ar personu izlikšanu no dzīvojamām telpām)</a:t>
            </a:r>
          </a:p>
          <a:p>
            <a:pPr>
              <a:spcAft>
                <a:spcPts val="0"/>
              </a:spcAft>
            </a:pP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50688">
              <a:defRPr/>
            </a:pPr>
            <a:endParaRPr lang="lv-LV" b="1" dirty="0"/>
          </a:p>
          <a:p>
            <a:pPr defTabSz="950688">
              <a:defRPr/>
            </a:pPr>
            <a:endParaRPr lang="lv-LV" b="1" dirty="0"/>
          </a:p>
          <a:p>
            <a:pPr defTabSz="950688">
              <a:defRPr/>
            </a:pPr>
            <a:endParaRPr lang="lv-LV" b="1" dirty="0"/>
          </a:p>
          <a:p>
            <a:pPr defTabSz="950688">
              <a:defRPr/>
            </a:pPr>
            <a:endParaRPr lang="lv-LV" b="1" dirty="0"/>
          </a:p>
          <a:p>
            <a:pPr defTabSz="950688">
              <a:defRPr/>
            </a:pPr>
            <a:endParaRPr lang="lv-LV" b="1" dirty="0"/>
          </a:p>
          <a:p>
            <a:pPr defTabSz="950688">
              <a:defRPr/>
            </a:pPr>
            <a:endParaRPr lang="lv-LV" b="1" dirty="0"/>
          </a:p>
          <a:p>
            <a:pPr defTabSz="950688">
              <a:defRPr/>
            </a:pPr>
            <a:endParaRPr lang="lv-LV" b="1" dirty="0"/>
          </a:p>
          <a:p>
            <a:pPr defTabSz="950688">
              <a:defRPr/>
            </a:pPr>
            <a:r>
              <a:rPr lang="lv-LV" b="1" dirty="0"/>
              <a:t>Potenciālais telpu izīrētāju skaits kopā (fiziskās personās, kas izīrē telpas fiziskām personām) - 41 934</a:t>
            </a:r>
            <a:endParaRPr lang="lv-LV" dirty="0"/>
          </a:p>
          <a:p>
            <a:r>
              <a:rPr lang="lv-LV" b="1" dirty="0"/>
              <a:t>Potenciāli reģistrējamo īres līgumu skaits – 60% no visiem īres līgumiem - 25 161</a:t>
            </a:r>
          </a:p>
          <a:p>
            <a:endParaRPr lang="lv-LV" b="1" dirty="0"/>
          </a:p>
          <a:p>
            <a:r>
              <a:rPr lang="lv-LV" b="1" dirty="0"/>
              <a:t>Plānotie ienākumi no IIN - diapazonā no 0,7 milj. </a:t>
            </a:r>
            <a:r>
              <a:rPr lang="lv-LV" b="1" dirty="0" err="1"/>
              <a:t>euro</a:t>
            </a:r>
            <a:r>
              <a:rPr lang="lv-LV" b="1" dirty="0"/>
              <a:t> līdz 3,5 milj. </a:t>
            </a:r>
            <a:r>
              <a:rPr lang="lv-LV" b="1" i="1" dirty="0" err="1"/>
              <a:t>euro</a:t>
            </a:r>
            <a:endParaRPr lang="lv-LV" dirty="0"/>
          </a:p>
          <a:p>
            <a:pPr lvl="0"/>
            <a:r>
              <a:rPr lang="lv-LV" dirty="0"/>
              <a:t>Minimālais potenciālais nodokļu ieņēmumu pieaugums, jauniem nodokļu maksātājiem maksājot minimālo IIN  (50 </a:t>
            </a:r>
            <a:r>
              <a:rPr lang="lv-LV" i="1" dirty="0" err="1"/>
              <a:t>euro</a:t>
            </a:r>
            <a:r>
              <a:rPr lang="lv-LV" dirty="0"/>
              <a:t>) - 669 850 </a:t>
            </a:r>
            <a:r>
              <a:rPr lang="lv-LV" i="1" dirty="0" err="1"/>
              <a:t>euro</a:t>
            </a:r>
            <a:endParaRPr lang="lv-LV" dirty="0"/>
          </a:p>
          <a:p>
            <a:pPr lvl="0"/>
            <a:r>
              <a:rPr lang="lv-LV" dirty="0"/>
              <a:t>Maksimālais potenciālais ienākuma pieaugums, </a:t>
            </a:r>
            <a:r>
              <a:rPr lang="lv-LV" dirty="0" err="1"/>
              <a:t>jaunreģistrētajiem</a:t>
            </a:r>
            <a:r>
              <a:rPr lang="lv-LV" dirty="0"/>
              <a:t> nodokļu maksātājiem veicot nodokļu iemaksas, kas ir līdzīgas jau reģistrēto nodokļu maksātāju nodokļu iemaksām (2016.gadā - 260 </a:t>
            </a:r>
            <a:r>
              <a:rPr lang="lv-LV" i="1" dirty="0" err="1"/>
              <a:t>euro</a:t>
            </a:r>
            <a:r>
              <a:rPr lang="lv-LV" dirty="0"/>
              <a:t>) - 3 483 220 </a:t>
            </a:r>
            <a:r>
              <a:rPr lang="lv-LV" i="1" dirty="0" err="1"/>
              <a:t>euro</a:t>
            </a:r>
            <a:endParaRPr lang="lv-LV" dirty="0"/>
          </a:p>
          <a:p>
            <a:r>
              <a:rPr lang="lv-LV" dirty="0"/>
              <a:t> </a:t>
            </a:r>
          </a:p>
          <a:p>
            <a:r>
              <a:rPr lang="lv-LV" dirty="0"/>
              <a:t>Ņemot vērā, ka lai panāktu nodokļu maksātāju reģistrāciju, VID būs jāveic virkne preventīvo pasākumu, paredzam ka papildus nodokļu ieņēmumi valsts kopbudžetā ir sagaidāmi ne ātrāk kā  1,5 – 2 gadus pēc normas ieviešanas, jo nodokļu maksātāju reģistrācijai būs nepieciešama vismaz 1,5 gadu ilga kampaņa, bet reāli nodokļu ieņēmumi tiks iekasēti tikai no </a:t>
            </a:r>
            <a:r>
              <a:rPr lang="lv-LV" dirty="0" err="1"/>
              <a:t>jaunreģistrētājiem</a:t>
            </a:r>
            <a:r>
              <a:rPr lang="lv-LV" dirty="0"/>
              <a:t> nodokļu maksātājiem, noslēdzot pirmo taksācijas gadu. Var sagaidīt, ka </a:t>
            </a:r>
            <a:r>
              <a:rPr lang="lv-LV" dirty="0" err="1"/>
              <a:t>jaunrēgistrētie</a:t>
            </a:r>
            <a:r>
              <a:rPr lang="lv-LV" dirty="0"/>
              <a:t> nodokļu maksātāji, kuri iepriekš organizējuši savu naudas plūsmu, neprognozējot nekādu nodokļu maksāšanu, pirmos taksācijas gados pēc normas ieviešanas izvēlēsies deklarēt tikai minimālo nodokļu summu (50 </a:t>
            </a:r>
            <a:r>
              <a:rPr lang="lv-LV" dirty="0" err="1"/>
              <a:t>euro</a:t>
            </a:r>
            <a:r>
              <a:rPr lang="lv-LV" dirty="0"/>
              <a:t> gadā), kas ļaus iekasēt no šī segmenta tikai ap 1 milj. </a:t>
            </a:r>
            <a:r>
              <a:rPr lang="lv-LV" dirty="0" err="1"/>
              <a:t>euro</a:t>
            </a:r>
            <a:r>
              <a:rPr lang="lv-LV" dirty="0"/>
              <a:t>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5546DD-043B-4D19-8707-46B92B8508C4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61865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58A83-4685-4212-A986-477B9E195F2C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745535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58A83-4685-4212-A986-477B9E195F2C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0675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58A83-4685-4212-A986-477B9E195F2C}" type="slidenum">
              <a:rPr lang="lv-LV" altLang="lv-LV" smtClean="0"/>
              <a:pPr/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43044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58A83-4685-4212-A986-477B9E195F2C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037459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58A83-4685-4212-A986-477B9E195F2C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93618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7355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5286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7849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170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E466ADA-D24F-4538-A237-D6F0255529B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62835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1016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E466ADA-D24F-4538-A237-D6F0255529B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68599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559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4262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782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3562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42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2496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001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946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7A251-405F-49DA-AE64-D855B7753AF5}" type="datetimeFigureOut">
              <a:rPr lang="lv-LV" smtClean="0"/>
              <a:t>16.11.2017.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F89DD-2371-47EF-AB8D-17790870BE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6423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6" r:id="rId14"/>
    <p:sldLayoutId id="214748366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altLang="lv-LV" dirty="0">
                <a:latin typeface="+mj-lt"/>
              </a:rPr>
              <a:t>Būvniecības likuma grozījumi - regulējuma pilnveidošana attiecībā uz atbildību </a:t>
            </a:r>
          </a:p>
        </p:txBody>
      </p:sp>
    </p:spTree>
    <p:extLst>
      <p:ext uri="{BB962C8B-B14F-4D97-AF65-F5344CB8AC3E}">
        <p14:creationId xmlns:p14="http://schemas.microsoft.com/office/powerpoint/2010/main" val="2004265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6052" y="616745"/>
            <a:ext cx="6096000" cy="1036642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latin typeface="+mn-lt"/>
              </a:rPr>
              <a:t>Likumprojekta «Būvniecības likums» pilnveidošanas mērķi</a:t>
            </a:r>
            <a:endParaRPr lang="lv-LV" sz="25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8466" y="1800870"/>
            <a:ext cx="8072283" cy="3951676"/>
          </a:xfrm>
        </p:spPr>
        <p:txBody>
          <a:bodyPr>
            <a:normAutofit lnSpcReduction="10000"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+mj-lt"/>
              </a:rPr>
              <a:t>Par 50% samazināt projektu saskaņošanas termiņus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+mj-lt"/>
              </a:rPr>
              <a:t>Precīzi nodalīt būvniecības dalībnieku atbildību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+mj-lt"/>
              </a:rPr>
              <a:t>Stiprināt trešo personu aizsardzību, saīsinot zaudējumu piedzīšanas termiņus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+mj-lt"/>
              </a:rPr>
              <a:t>Motivēt pieprasījumu pēc kvalitatīviem būvniecības pakalpojumiem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latin typeface="+mj-lt"/>
              </a:rPr>
              <a:t>Radīt priekšnosacījumus efektīvas apdrošināšanas sistēmas izveidošanai būvniecībā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2C0D016-9A93-4D33-9255-09B9471B6317}" type="slidenum">
              <a:rPr lang="en-US" altLang="lv-LV" smtClean="0"/>
              <a:pPr/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89095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381000"/>
            <a:ext cx="5943600" cy="596900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+mj-lt"/>
              </a:rPr>
              <a:t>Būvvaldes atbildība būvniecības ieceru izskatīšanā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100" y="1564969"/>
            <a:ext cx="8267700" cy="5245100"/>
          </a:xfrm>
        </p:spPr>
        <p:txBody>
          <a:bodyPr>
            <a:normAutofit/>
          </a:bodyPr>
          <a:lstStyle/>
          <a:p>
            <a:pPr marL="457200" indent="-457200" algn="just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dirty="0">
                <a:latin typeface="+mj-lt"/>
              </a:rPr>
              <a:t>arhitektoniskās kvalitātes princips, ciktāl tas attiecas uz būves iekļaušanos ainavā un pilsētvidē;</a:t>
            </a:r>
          </a:p>
          <a:p>
            <a:pPr marL="457200" indent="-457200" algn="just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dirty="0">
                <a:latin typeface="+mj-lt"/>
              </a:rPr>
              <a:t>vides pieejamības prasības;</a:t>
            </a:r>
          </a:p>
          <a:p>
            <a:pPr marL="457200" indent="-457200" algn="just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dirty="0">
                <a:latin typeface="+mj-lt"/>
              </a:rPr>
              <a:t>pašvaldības teritorijas plānojumā, </a:t>
            </a:r>
            <a:r>
              <a:rPr lang="lv-LV" dirty="0" err="1">
                <a:latin typeface="+mj-lt"/>
              </a:rPr>
              <a:t>lokālplānojumā</a:t>
            </a:r>
            <a:r>
              <a:rPr lang="lv-LV" dirty="0">
                <a:latin typeface="+mj-lt"/>
              </a:rPr>
              <a:t> (ja tāds ir izstrādāts) un detālplānojumā (ja tas nepieciešams saskaņā ar normatīvajiem aktiem) noteiktās prasības;</a:t>
            </a:r>
          </a:p>
          <a:p>
            <a:pPr marL="457200" indent="-457200" algn="just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lv-LV" dirty="0">
                <a:latin typeface="+mj-lt"/>
              </a:rPr>
              <a:t>normatīvajos aktos noteiktās būves novietojuma un </a:t>
            </a:r>
            <a:r>
              <a:rPr lang="lv-LV" dirty="0" err="1">
                <a:latin typeface="+mj-lt"/>
              </a:rPr>
              <a:t>insolācijas</a:t>
            </a:r>
            <a:r>
              <a:rPr lang="lv-LV" dirty="0">
                <a:latin typeface="+mj-lt"/>
              </a:rPr>
              <a:t> prasības.</a:t>
            </a:r>
          </a:p>
          <a:p>
            <a:pPr algn="just"/>
            <a:endParaRPr lang="lv-LV" dirty="0">
              <a:latin typeface="+mj-lt"/>
            </a:endParaRPr>
          </a:p>
          <a:p>
            <a:pPr lvl="0" algn="just"/>
            <a:endParaRPr lang="lv-LV" dirty="0">
              <a:latin typeface="+mj-lt"/>
            </a:endParaRPr>
          </a:p>
          <a:p>
            <a:pPr algn="just"/>
            <a:endParaRPr lang="lv-LV" sz="24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466ADA-D24F-4538-A237-D6F0255529BA}" type="slidenum">
              <a:rPr lang="en-US" altLang="lv-LV" smtClean="0"/>
              <a:pPr/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1301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381000"/>
            <a:ext cx="5943600" cy="596900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+mj-lt"/>
              </a:rPr>
              <a:t>Būvvaldes rīcība konstatējot iespējamās neatbilstības normatīvo aktu tehniskajām prasībām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100" y="1564969"/>
            <a:ext cx="8267700" cy="52451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dirty="0">
                <a:latin typeface="+mj-lt"/>
              </a:rPr>
              <a:t>informē būvniecības ierosinātāju, būvniecības ieceres izstrādātāju, atbilstošo valsts vai pašvaldības institūciju un atbilstošo kompetences pārbaudes iestādi. 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>
                <a:latin typeface="+mj-lt"/>
              </a:rPr>
              <a:t>var lemt par pienākumu būvniecības ierosinātajam iesniegt būvvaldē būves vai tās daļas ekspertīzi uz būves vai tās daļas nodošanu ekspluatācijā. </a:t>
            </a:r>
          </a:p>
          <a:p>
            <a:endParaRPr lang="lv-LV" dirty="0">
              <a:latin typeface="+mj-lt"/>
            </a:endParaRPr>
          </a:p>
          <a:p>
            <a:endParaRPr lang="lv-LV" dirty="0">
              <a:latin typeface="+mj-lt"/>
            </a:endParaRPr>
          </a:p>
          <a:p>
            <a:endParaRPr lang="lv-LV" dirty="0">
              <a:latin typeface="+mj-lt"/>
            </a:endParaRPr>
          </a:p>
          <a:p>
            <a:r>
              <a:rPr lang="lv-LV" b="1" dirty="0">
                <a:latin typeface="+mj-lt"/>
              </a:rPr>
              <a:t>Iespējamā neatbilstība nav pamats, lai būvvalde atteiktu akceptēt ieceri vai izdod būvatļauju</a:t>
            </a:r>
            <a:r>
              <a:rPr lang="lv-LV" dirty="0">
                <a:latin typeface="+mj-lt"/>
              </a:rPr>
              <a:t>, kā arī nav pamats, lai būvvalde atteiktu izdarīt atzīmi būvatļaujā par tajā ietverto projektēšanas un būvdarbu uzsākšanas nosacījumu izpildi.</a:t>
            </a:r>
          </a:p>
          <a:p>
            <a:pPr algn="just"/>
            <a:endParaRPr lang="lv-LV" dirty="0">
              <a:latin typeface="+mj-lt"/>
            </a:endParaRPr>
          </a:p>
          <a:p>
            <a:pPr lvl="0" algn="just"/>
            <a:endParaRPr lang="lv-LV" dirty="0">
              <a:latin typeface="+mj-lt"/>
            </a:endParaRPr>
          </a:p>
          <a:p>
            <a:pPr algn="just"/>
            <a:endParaRPr lang="lv-LV" sz="24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466ADA-D24F-4538-A237-D6F0255529BA}" type="slidenum">
              <a:rPr lang="en-US" altLang="lv-LV" smtClean="0"/>
              <a:pPr/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43042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381000"/>
            <a:ext cx="5943600" cy="596900"/>
          </a:xfrm>
        </p:spPr>
        <p:txBody>
          <a:bodyPr>
            <a:normAutofit/>
          </a:bodyPr>
          <a:lstStyle/>
          <a:p>
            <a:r>
              <a:rPr lang="lv-LV" dirty="0">
                <a:latin typeface="+mj-lt"/>
              </a:rPr>
              <a:t>Būvniecības ierosinātāja atbildība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100" y="1564969"/>
            <a:ext cx="8267700" cy="524510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dirty="0">
                <a:latin typeface="+mj-lt"/>
              </a:rPr>
              <a:t>1) piesaista būvniecības ieceres izstrādei un īstenošanai normatīvajiem aktiem atbilstošus būvniecības dalībniekus (izņemot speciālajos būvnoteikumos noteiktajos gadījumos), kā arī sniedz viņiem informāciju par būves lietotāja prasībām un darbu veikšanas laiku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dirty="0">
                <a:latin typeface="+mj-lt"/>
              </a:rPr>
              <a:t>2) Izraugās būvekspertīzes veicēju vai būvuzraudzības veicēju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dirty="0">
                <a:latin typeface="+mj-lt"/>
              </a:rPr>
              <a:t>3) Būvniecības procesa laikā līdz būves pieņemšanai ekspluatācijā būvniecības ierosinātājs atbild par trešajām personām nodarītajiem zaudējumiem. Būvniecības ierosinātājs ir tiesīgs nodot minēto atbildību būvniecības veicējam noslēdzot par to līgumu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dirty="0">
                <a:latin typeface="+mj-lt"/>
              </a:rPr>
              <a:t>4) Par patvaļīgu būvniecību </a:t>
            </a:r>
          </a:p>
          <a:p>
            <a:pPr algn="just"/>
            <a:endParaRPr lang="lv-LV" dirty="0">
              <a:latin typeface="+mj-lt"/>
            </a:endParaRPr>
          </a:p>
          <a:p>
            <a:pPr lvl="0" algn="just"/>
            <a:endParaRPr lang="lv-LV" dirty="0">
              <a:latin typeface="+mj-lt"/>
            </a:endParaRPr>
          </a:p>
          <a:p>
            <a:pPr algn="just"/>
            <a:endParaRPr lang="lv-LV" sz="24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466ADA-D24F-4538-A237-D6F0255529BA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19309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381000"/>
            <a:ext cx="5943600" cy="596900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+mj-lt"/>
              </a:rPr>
              <a:t>Būvniecības ieceres izstrādātāja un būvdarbu veicēja atbildība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100" y="1564969"/>
            <a:ext cx="8267700" cy="524510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b="1" dirty="0">
                <a:latin typeface="+mj-lt"/>
              </a:rPr>
              <a:t>Būvniecības ieceres izstrādātājs </a:t>
            </a:r>
            <a:r>
              <a:rPr lang="lv-LV" dirty="0">
                <a:latin typeface="+mj-lt"/>
              </a:rPr>
              <a:t>nodrošina būvniecības ieceres dokumentu: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+mj-lt"/>
              </a:rPr>
              <a:t>Atbilstību būvniecības ierosinātāja prasībām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+mj-lt"/>
              </a:rPr>
              <a:t>Atbilstību normatīvo aktu prasībām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+mj-lt"/>
              </a:rPr>
              <a:t>Izstrādāšanai nepieciešamo izpēti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b="1" dirty="0">
                <a:latin typeface="+mj-lt"/>
              </a:rPr>
              <a:t>Būvdarbu veicējs</a:t>
            </a:r>
            <a:r>
              <a:rPr lang="lv-LV" dirty="0">
                <a:latin typeface="+mj-lt"/>
              </a:rPr>
              <a:t>: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+mj-lt"/>
              </a:rPr>
              <a:t>Nodrošina būves atbilstību būvniecības ieceres dokumentiem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dirty="0">
                <a:latin typeface="+mj-lt"/>
              </a:rPr>
              <a:t>Atbild par atbilstošu būvizstrādājumu izvēli un to iestrādes tehnoloģiju izvēli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dirty="0">
                <a:latin typeface="+mj-lt"/>
              </a:rPr>
              <a:t>	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lv-LV" dirty="0">
              <a:latin typeface="+mj-lt"/>
            </a:endParaRPr>
          </a:p>
          <a:p>
            <a:pPr lvl="0" algn="just"/>
            <a:endParaRPr lang="lv-LV" dirty="0">
              <a:latin typeface="+mj-lt"/>
            </a:endParaRPr>
          </a:p>
          <a:p>
            <a:pPr algn="just"/>
            <a:endParaRPr lang="lv-LV" sz="24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466ADA-D24F-4538-A237-D6F0255529BA}" type="slidenum">
              <a:rPr lang="en-US" altLang="lv-LV" smtClean="0"/>
              <a:pPr/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38238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381000"/>
            <a:ext cx="5943600" cy="596900"/>
          </a:xfrm>
        </p:spPr>
        <p:txBody>
          <a:bodyPr>
            <a:normAutofit/>
          </a:bodyPr>
          <a:lstStyle/>
          <a:p>
            <a:r>
              <a:rPr lang="lv-LV" dirty="0">
                <a:latin typeface="+mj-lt"/>
              </a:rPr>
              <a:t>Būvuzrauga un būvekspertīzes veicēja atbildība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100" y="1564969"/>
            <a:ext cx="8267700" cy="524510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b="1" dirty="0">
                <a:latin typeface="+mj-lt"/>
              </a:rPr>
              <a:t>Būvuzraudzības veicējs </a:t>
            </a:r>
            <a:r>
              <a:rPr lang="lv-LV" dirty="0">
                <a:latin typeface="+mj-lt"/>
              </a:rPr>
              <a:t>nodrošina būvniecības ierosinātāja likumīgo interešu pārstāvību būvniecības procesā, tai skaitā visa būvdarbu procesa uzraudzību kopumā un ikviena būvuzraudzības plānā noteiktā posma kontroli.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lv-LV" dirty="0"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b="1" dirty="0">
                <a:latin typeface="+mj-lt"/>
              </a:rPr>
              <a:t>Būvekspertīzes veicējs </a:t>
            </a:r>
            <a:r>
              <a:rPr lang="lv-LV" dirty="0">
                <a:latin typeface="+mj-lt"/>
              </a:rPr>
              <a:t>atbild par ekspertīzes atzinuma saturu un tajā ietverto secinājumu pamatotību ekspertīzes uzdevuma ietvaros.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lv-LV" dirty="0">
                <a:latin typeface="+mj-lt"/>
              </a:rPr>
              <a:t>	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lv-LV" dirty="0">
              <a:latin typeface="+mj-lt"/>
            </a:endParaRPr>
          </a:p>
          <a:p>
            <a:pPr lvl="0" algn="just"/>
            <a:endParaRPr lang="lv-LV" dirty="0">
              <a:latin typeface="+mj-lt"/>
            </a:endParaRPr>
          </a:p>
          <a:p>
            <a:pPr algn="just"/>
            <a:endParaRPr lang="lv-LV" sz="24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466ADA-D24F-4538-A237-D6F0255529BA}" type="slidenum">
              <a:rPr lang="en-US" altLang="lv-LV" smtClean="0"/>
              <a:pPr/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03931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960438"/>
          </a:xfrm>
        </p:spPr>
        <p:txBody>
          <a:bodyPr>
            <a:normAutofit/>
          </a:bodyPr>
          <a:lstStyle/>
          <a:p>
            <a:r>
              <a:rPr lang="lv-LV" altLang="lv-LV" dirty="0">
                <a:latin typeface="+mj-lt"/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1809338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460</Words>
  <Application>Microsoft Office PowerPoint</Application>
  <PresentationFormat>Widescreen</PresentationFormat>
  <Paragraphs>79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Verdana</vt:lpstr>
      <vt:lpstr>Office Theme</vt:lpstr>
      <vt:lpstr>Būvniecības likuma grozījumi - regulējuma pilnveidošana attiecībā uz atbildību </vt:lpstr>
      <vt:lpstr>Likumprojekta «Būvniecības likums» pilnveidošanas mērķi</vt:lpstr>
      <vt:lpstr>Būvvaldes atbildība būvniecības ieceru izskatīšanā</vt:lpstr>
      <vt:lpstr>Būvvaldes rīcība konstatējot iespējamās neatbilstības normatīvo aktu tehniskajām prasībām</vt:lpstr>
      <vt:lpstr>Būvniecības ierosinātāja atbildība</vt:lpstr>
      <vt:lpstr>Būvniecības ieceres izstrādātāja un būvdarbu veicēja atbildība</vt:lpstr>
      <vt:lpstr>Būvuzrauga un būvekspertīzes veicēja atbildība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Būvniecības likuma grozījumi - regulējuma pilnveidošana attiecībā uz atbildību</dc:title>
  <dc:creator>Edmunds Valantis</dc:creator>
  <cp:lastModifiedBy>Edmunds Valantis</cp:lastModifiedBy>
  <cp:revision>11</cp:revision>
  <dcterms:created xsi:type="dcterms:W3CDTF">2017-11-09T04:23:34Z</dcterms:created>
  <dcterms:modified xsi:type="dcterms:W3CDTF">2017-11-16T12:27:32Z</dcterms:modified>
</cp:coreProperties>
</file>