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68" r:id="rId3"/>
    <p:sldId id="260" r:id="rId4"/>
    <p:sldId id="264" r:id="rId5"/>
    <p:sldId id="265" r:id="rId6"/>
    <p:sldId id="267" r:id="rId7"/>
    <p:sldId id="266" r:id="rId8"/>
    <p:sldId id="263" r:id="rId9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A91F73-8AB2-4F26-94A5-8ED84F383A5D}" type="datetimeFigureOut">
              <a:rPr lang="lv-LV" smtClean="0"/>
              <a:t>16.11.2017.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B4631D-C721-4480-953D-E6AC011CB1E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68833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0688">
              <a:defRPr/>
            </a:pPr>
            <a:r>
              <a:rPr lang="lv-LV" b="1" dirty="0"/>
              <a:t>+30% īres tirgus </a:t>
            </a:r>
            <a:r>
              <a:rPr lang="lv-LV" b="1" dirty="0" err="1"/>
              <a:t>pieaugus</a:t>
            </a:r>
            <a:r>
              <a:rPr lang="lv-LV" b="1" dirty="0"/>
              <a:t> 5 gadu laikā</a:t>
            </a:r>
          </a:p>
          <a:p>
            <a:pPr defTabSz="950688">
              <a:defRPr/>
            </a:pPr>
            <a:r>
              <a:rPr lang="lv-LV" b="1" dirty="0"/>
              <a:t>Nodokļu pieaugums no ēnu ekonomikas 0,7 -3,5 </a:t>
            </a:r>
            <a:r>
              <a:rPr lang="lv-LV" b="1" dirty="0" err="1"/>
              <a:t>milj.Eur</a:t>
            </a:r>
            <a:r>
              <a:rPr lang="lv-LV" b="1" dirty="0"/>
              <a:t> (13000 īres līgumi)</a:t>
            </a:r>
          </a:p>
          <a:p>
            <a:pPr defTabSz="950688">
              <a:defRPr/>
            </a:pPr>
            <a:r>
              <a:rPr lang="lv-LV" b="1" dirty="0"/>
              <a:t>Izīrētājam 1 istabas dzīvoklī ilgstoša strīda gadījumā – 5800 </a:t>
            </a:r>
            <a:r>
              <a:rPr lang="lv-LV" b="1" dirty="0" err="1"/>
              <a:t>Euro</a:t>
            </a:r>
            <a:endParaRPr lang="lv-LV" b="1" dirty="0"/>
          </a:p>
          <a:p>
            <a:pPr defTabSz="950688">
              <a:defRPr/>
            </a:pPr>
            <a:r>
              <a:rPr lang="lv-LV" b="1" dirty="0"/>
              <a:t>No 2 gadi uz 4 mēneši</a:t>
            </a:r>
          </a:p>
          <a:p>
            <a:pPr defTabSz="950688">
              <a:defRPr/>
            </a:pPr>
            <a:endParaRPr lang="lv-LV" b="1" dirty="0"/>
          </a:p>
          <a:p>
            <a:pPr defTabSz="950688">
              <a:defRPr/>
            </a:pPr>
            <a:endParaRPr lang="lv-LV" b="1" dirty="0"/>
          </a:p>
          <a:p>
            <a:pPr algn="just">
              <a:spcAft>
                <a:spcPts val="0"/>
              </a:spcAft>
            </a:pPr>
            <a:r>
              <a:rPr lang="lv-LV" b="1" dirty="0">
                <a:ea typeface="Calibri" panose="020F0502020204030204" pitchFamily="34" charset="0"/>
                <a:cs typeface="Times New Roman" panose="02020603050405020304" pitchFamily="18" charset="0"/>
              </a:rPr>
              <a:t>Pēc izmaiņām: </a:t>
            </a:r>
            <a:r>
              <a:rPr lang="lv-LV" dirty="0">
                <a:ea typeface="Calibri" panose="020F0502020204030204" pitchFamily="34" charset="0"/>
                <a:cs typeface="Times New Roman" panose="02020603050405020304" pitchFamily="18" charset="0"/>
              </a:rPr>
              <a:t>Maksimālais strīdu izskatīšanas ilgums – aptuveni 4 mēneši (</a:t>
            </a:r>
            <a:r>
              <a:rPr lang="lv-LV" dirty="0"/>
              <a:t>97 - 114 dienas, ar personu izlikšanu no dzīvojamām telpām)</a:t>
            </a:r>
          </a:p>
          <a:p>
            <a:pPr>
              <a:spcAft>
                <a:spcPts val="0"/>
              </a:spcAft>
            </a:pPr>
            <a:r>
              <a:rPr lang="lv-LV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lv-LV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50688">
              <a:defRPr/>
            </a:pPr>
            <a:endParaRPr lang="lv-LV" b="1" dirty="0"/>
          </a:p>
          <a:p>
            <a:pPr defTabSz="950688">
              <a:defRPr/>
            </a:pPr>
            <a:endParaRPr lang="lv-LV" b="1" dirty="0"/>
          </a:p>
          <a:p>
            <a:pPr defTabSz="950688">
              <a:defRPr/>
            </a:pPr>
            <a:endParaRPr lang="lv-LV" b="1" dirty="0"/>
          </a:p>
          <a:p>
            <a:pPr defTabSz="950688">
              <a:defRPr/>
            </a:pPr>
            <a:endParaRPr lang="lv-LV" b="1" dirty="0"/>
          </a:p>
          <a:p>
            <a:pPr defTabSz="950688">
              <a:defRPr/>
            </a:pPr>
            <a:endParaRPr lang="lv-LV" b="1" dirty="0"/>
          </a:p>
          <a:p>
            <a:pPr defTabSz="950688">
              <a:defRPr/>
            </a:pPr>
            <a:endParaRPr lang="lv-LV" b="1" dirty="0"/>
          </a:p>
          <a:p>
            <a:pPr defTabSz="950688">
              <a:defRPr/>
            </a:pPr>
            <a:endParaRPr lang="lv-LV" b="1" dirty="0"/>
          </a:p>
          <a:p>
            <a:pPr defTabSz="950688">
              <a:defRPr/>
            </a:pPr>
            <a:r>
              <a:rPr lang="lv-LV" b="1" dirty="0"/>
              <a:t>Potenciālais telpu izīrētāju skaits kopā (fiziskās personās, kas izīrē telpas fiziskām personām) - 41 934</a:t>
            </a:r>
            <a:endParaRPr lang="lv-LV" dirty="0"/>
          </a:p>
          <a:p>
            <a:r>
              <a:rPr lang="lv-LV" b="1" dirty="0"/>
              <a:t>Potenciāli reģistrējamo īres līgumu skaits – 60% no visiem īres līgumiem - 25 161</a:t>
            </a:r>
          </a:p>
          <a:p>
            <a:endParaRPr lang="lv-LV" b="1" dirty="0"/>
          </a:p>
          <a:p>
            <a:r>
              <a:rPr lang="lv-LV" b="1" dirty="0"/>
              <a:t>Plānotie ienākumi no IIN - diapazonā no 0,7 milj. </a:t>
            </a:r>
            <a:r>
              <a:rPr lang="lv-LV" b="1" dirty="0" err="1"/>
              <a:t>euro</a:t>
            </a:r>
            <a:r>
              <a:rPr lang="lv-LV" b="1" dirty="0"/>
              <a:t> līdz 3,5 milj. </a:t>
            </a:r>
            <a:r>
              <a:rPr lang="lv-LV" b="1" i="1" dirty="0" err="1"/>
              <a:t>euro</a:t>
            </a:r>
            <a:endParaRPr lang="lv-LV" dirty="0"/>
          </a:p>
          <a:p>
            <a:pPr lvl="0"/>
            <a:r>
              <a:rPr lang="lv-LV" dirty="0"/>
              <a:t>Minimālais potenciālais nodokļu ieņēmumu pieaugums, jauniem nodokļu maksātājiem maksājot minimālo IIN  (50 </a:t>
            </a:r>
            <a:r>
              <a:rPr lang="lv-LV" i="1" dirty="0" err="1"/>
              <a:t>euro</a:t>
            </a:r>
            <a:r>
              <a:rPr lang="lv-LV" dirty="0"/>
              <a:t>) - 669 850 </a:t>
            </a:r>
            <a:r>
              <a:rPr lang="lv-LV" i="1" dirty="0" err="1"/>
              <a:t>euro</a:t>
            </a:r>
            <a:endParaRPr lang="lv-LV" dirty="0"/>
          </a:p>
          <a:p>
            <a:pPr lvl="0"/>
            <a:r>
              <a:rPr lang="lv-LV" dirty="0"/>
              <a:t>Maksimālais potenciālais ienākuma pieaugums, </a:t>
            </a:r>
            <a:r>
              <a:rPr lang="lv-LV" dirty="0" err="1"/>
              <a:t>jaunreģistrētajiem</a:t>
            </a:r>
            <a:r>
              <a:rPr lang="lv-LV" dirty="0"/>
              <a:t> nodokļu maksātājiem veicot nodokļu iemaksas, kas ir līdzīgas jau reģistrēto nodokļu maksātāju nodokļu iemaksām (2016.gadā - 260 </a:t>
            </a:r>
            <a:r>
              <a:rPr lang="lv-LV" i="1" dirty="0" err="1"/>
              <a:t>euro</a:t>
            </a:r>
            <a:r>
              <a:rPr lang="lv-LV" dirty="0"/>
              <a:t>) - 3 483 220 </a:t>
            </a:r>
            <a:r>
              <a:rPr lang="lv-LV" i="1" dirty="0" err="1"/>
              <a:t>euro</a:t>
            </a:r>
            <a:endParaRPr lang="lv-LV" dirty="0"/>
          </a:p>
          <a:p>
            <a:r>
              <a:rPr lang="lv-LV" dirty="0"/>
              <a:t> </a:t>
            </a:r>
          </a:p>
          <a:p>
            <a:r>
              <a:rPr lang="lv-LV" dirty="0"/>
              <a:t>Ņemot vērā, ka lai panāktu nodokļu maksātāju reģistrāciju, VID būs jāveic virkne preventīvo pasākumu, paredzam ka papildus nodokļu ieņēmumi valsts kopbudžetā ir sagaidāmi ne ātrāk kā  1,5 – 2 gadus pēc normas ieviešanas, jo nodokļu maksātāju reģistrācijai būs nepieciešama vismaz 1,5 gadu ilga kampaņa, bet reāli nodokļu ieņēmumi tiks iekasēti tikai no </a:t>
            </a:r>
            <a:r>
              <a:rPr lang="lv-LV" dirty="0" err="1"/>
              <a:t>jaunreģistrētājiem</a:t>
            </a:r>
            <a:r>
              <a:rPr lang="lv-LV" dirty="0"/>
              <a:t> nodokļu maksātājiem, noslēdzot pirmo taksācijas gadu. Var sagaidīt, ka </a:t>
            </a:r>
            <a:r>
              <a:rPr lang="lv-LV" dirty="0" err="1"/>
              <a:t>jaunrēgistrētie</a:t>
            </a:r>
            <a:r>
              <a:rPr lang="lv-LV" dirty="0"/>
              <a:t> nodokļu maksātāji, kuri iepriekš organizējuši savu naudas plūsmu, neprognozējot nekādu nodokļu maksāšanu, pirmos taksācijas gados pēc normas ieviešanas izvēlēsies deklarēt tikai minimālo nodokļu summu (50 </a:t>
            </a:r>
            <a:r>
              <a:rPr lang="lv-LV" dirty="0" err="1"/>
              <a:t>euro</a:t>
            </a:r>
            <a:r>
              <a:rPr lang="lv-LV" dirty="0"/>
              <a:t> gadā), kas ļaus iekasēt no šī segmenta tikai ap 1 milj. </a:t>
            </a:r>
            <a:r>
              <a:rPr lang="lv-LV" dirty="0" err="1"/>
              <a:t>euro</a:t>
            </a:r>
            <a:r>
              <a:rPr lang="lv-LV" dirty="0"/>
              <a:t>.</a:t>
            </a: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546DD-043B-4D19-8707-46B92B8508C4}" type="slidenum">
              <a:rPr lang="lv-LV" altLang="lv-LV" smtClean="0"/>
              <a:pPr/>
              <a:t>2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261865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58A83-4685-4212-A986-477B9E195F2C}" type="slidenum">
              <a:rPr lang="lv-LV" altLang="lv-LV" smtClean="0"/>
              <a:pPr/>
              <a:t>3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745535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58A83-4685-4212-A986-477B9E195F2C}" type="slidenum">
              <a:rPr lang="lv-LV" altLang="lv-LV" smtClean="0"/>
              <a:pPr/>
              <a:t>4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606755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58A83-4685-4212-A986-477B9E195F2C}" type="slidenum">
              <a:rPr lang="lv-LV" altLang="lv-LV" smtClean="0"/>
              <a:pPr/>
              <a:t>5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143044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58A83-4685-4212-A986-477B9E195F2C}" type="slidenum">
              <a:rPr lang="lv-LV" altLang="lv-LV" smtClean="0"/>
              <a:pPr/>
              <a:t>6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0374593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58A83-4685-4212-A986-477B9E195F2C}" type="slidenum">
              <a:rPr lang="lv-LV" altLang="lv-LV" smtClean="0"/>
              <a:pPr/>
              <a:t>7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993618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7A251-405F-49DA-AE64-D855B7753AF5}" type="datetimeFigureOut">
              <a:rPr lang="lv-LV" smtClean="0"/>
              <a:t>16.11.2017.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89DD-2371-47EF-AB8D-17790870BEB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17355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7A251-405F-49DA-AE64-D855B7753AF5}" type="datetimeFigureOut">
              <a:rPr lang="lv-LV" smtClean="0"/>
              <a:t>16.11.2017.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89DD-2371-47EF-AB8D-17790870BEB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25286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7A251-405F-49DA-AE64-D855B7753AF5}" type="datetimeFigureOut">
              <a:rPr lang="lv-LV" smtClean="0"/>
              <a:t>16.11.2017.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89DD-2371-47EF-AB8D-17790870BEB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77849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8170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0E466ADA-D24F-4538-A237-D6F0255529BA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362835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1016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0E466ADA-D24F-4538-A237-D6F0255529BA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768599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7A251-405F-49DA-AE64-D855B7753AF5}" type="datetimeFigureOut">
              <a:rPr lang="lv-LV" smtClean="0"/>
              <a:t>16.11.2017.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89DD-2371-47EF-AB8D-17790870BEB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75596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7A251-405F-49DA-AE64-D855B7753AF5}" type="datetimeFigureOut">
              <a:rPr lang="lv-LV" smtClean="0"/>
              <a:t>16.11.2017.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89DD-2371-47EF-AB8D-17790870BEB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34262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7A251-405F-49DA-AE64-D855B7753AF5}" type="datetimeFigureOut">
              <a:rPr lang="lv-LV" smtClean="0"/>
              <a:t>16.11.2017.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89DD-2371-47EF-AB8D-17790870BEB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0782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7A251-405F-49DA-AE64-D855B7753AF5}" type="datetimeFigureOut">
              <a:rPr lang="lv-LV" smtClean="0"/>
              <a:t>16.11.2017.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89DD-2371-47EF-AB8D-17790870BEB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53562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7A251-405F-49DA-AE64-D855B7753AF5}" type="datetimeFigureOut">
              <a:rPr lang="lv-LV" smtClean="0"/>
              <a:t>16.11.2017.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89DD-2371-47EF-AB8D-17790870BEB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3420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7A251-405F-49DA-AE64-D855B7753AF5}" type="datetimeFigureOut">
              <a:rPr lang="lv-LV" smtClean="0"/>
              <a:t>16.11.2017.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89DD-2371-47EF-AB8D-17790870BEB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42496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7A251-405F-49DA-AE64-D855B7753AF5}" type="datetimeFigureOut">
              <a:rPr lang="lv-LV" smtClean="0"/>
              <a:t>16.11.2017.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89DD-2371-47EF-AB8D-17790870BEB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50012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7A251-405F-49DA-AE64-D855B7753AF5}" type="datetimeFigureOut">
              <a:rPr lang="lv-LV" smtClean="0"/>
              <a:t>16.11.2017.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F89DD-2371-47EF-AB8D-17790870BEB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49469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7A251-405F-49DA-AE64-D855B7753AF5}" type="datetimeFigureOut">
              <a:rPr lang="lv-LV" smtClean="0"/>
              <a:t>16.11.2017.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F89DD-2371-47EF-AB8D-17790870BEB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06423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  <p:sldLayoutId id="2147483666" r:id="rId14"/>
    <p:sldLayoutId id="2147483667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209800" y="3505200"/>
            <a:ext cx="7772400" cy="960438"/>
          </a:xfrm>
        </p:spPr>
        <p:txBody>
          <a:bodyPr>
            <a:normAutofit fontScale="90000"/>
          </a:bodyPr>
          <a:lstStyle/>
          <a:p>
            <a:r>
              <a:rPr lang="lv-LV" altLang="lv-LV" dirty="0">
                <a:latin typeface="+mj-lt"/>
              </a:rPr>
              <a:t>Būvniecības likuma grozījumi - regulējuma pilnveidošana attiecībā uz atbildību </a:t>
            </a:r>
          </a:p>
        </p:txBody>
      </p:sp>
    </p:spTree>
    <p:extLst>
      <p:ext uri="{BB962C8B-B14F-4D97-AF65-F5344CB8AC3E}">
        <p14:creationId xmlns:p14="http://schemas.microsoft.com/office/powerpoint/2010/main" val="2004265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6052" y="616745"/>
            <a:ext cx="6096000" cy="1036642"/>
          </a:xfrm>
        </p:spPr>
        <p:txBody>
          <a:bodyPr>
            <a:normAutofit/>
          </a:bodyPr>
          <a:lstStyle/>
          <a:p>
            <a:pPr algn="ctr"/>
            <a:r>
              <a:rPr lang="lv-LV" sz="2800" dirty="0">
                <a:latin typeface="+mn-lt"/>
              </a:rPr>
              <a:t>Likumprojekta «Būvniecības likums» pilnveidošanas mērķi</a:t>
            </a:r>
            <a:endParaRPr lang="lv-LV" sz="25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8466" y="1800870"/>
            <a:ext cx="8072283" cy="3951676"/>
          </a:xfrm>
        </p:spPr>
        <p:txBody>
          <a:bodyPr>
            <a:normAutofit lnSpcReduction="10000"/>
          </a:bodyPr>
          <a:lstStyle/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800" dirty="0">
                <a:latin typeface="+mj-lt"/>
              </a:rPr>
              <a:t>Par 50% samazināt projektu saskaņošanas termiņus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800" dirty="0">
                <a:latin typeface="+mj-lt"/>
              </a:rPr>
              <a:t>Precīzi nodalīt būvniecības dalībnieku atbildību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800" dirty="0">
                <a:latin typeface="+mj-lt"/>
              </a:rPr>
              <a:t>Stiprināt trešo personu aizsardzību, saīsinot zaudējumu piedzīšanas termiņus 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800" dirty="0">
                <a:latin typeface="+mj-lt"/>
              </a:rPr>
              <a:t>Motivēt pieprasījumu pēc kvalitatīviem būvniecības pakalpojumiem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800" dirty="0">
                <a:latin typeface="+mj-lt"/>
              </a:rPr>
              <a:t>Radīt priekšnosacījumus efektīvas apdrošināšanas sistēmas izveidošanai būvniecībā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2C0D016-9A93-4D33-9255-09B9471B6317}" type="slidenum">
              <a:rPr lang="en-US" altLang="lv-LV" smtClean="0"/>
              <a:pPr/>
              <a:t>2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689095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381000"/>
            <a:ext cx="5943600" cy="596900"/>
          </a:xfrm>
        </p:spPr>
        <p:txBody>
          <a:bodyPr>
            <a:normAutofit fontScale="90000"/>
          </a:bodyPr>
          <a:lstStyle/>
          <a:p>
            <a:r>
              <a:rPr lang="lv-LV" dirty="0">
                <a:latin typeface="+mj-lt"/>
              </a:rPr>
              <a:t>Būvvaldes atbildība būvniecības ieceru izskatīšanā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100" y="1564969"/>
            <a:ext cx="8267700" cy="5245100"/>
          </a:xfrm>
        </p:spPr>
        <p:txBody>
          <a:bodyPr>
            <a:normAutofit/>
          </a:bodyPr>
          <a:lstStyle/>
          <a:p>
            <a:pPr marL="457200" indent="-457200" algn="just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lv-LV" dirty="0">
                <a:latin typeface="+mj-lt"/>
              </a:rPr>
              <a:t>arhitektoniskās kvalitātes princips, ciktāl tas attiecas uz būves iekļaušanos ainavā un pilsētvidē;</a:t>
            </a:r>
          </a:p>
          <a:p>
            <a:pPr marL="457200" indent="-457200" algn="just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lv-LV" dirty="0">
                <a:latin typeface="+mj-lt"/>
              </a:rPr>
              <a:t>vides pieejamības prasības;</a:t>
            </a:r>
          </a:p>
          <a:p>
            <a:pPr marL="457200" indent="-457200" algn="just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lv-LV" dirty="0">
                <a:latin typeface="+mj-lt"/>
              </a:rPr>
              <a:t>pašvaldības teritorijas plānojumā, </a:t>
            </a:r>
            <a:r>
              <a:rPr lang="lv-LV" dirty="0" err="1">
                <a:latin typeface="+mj-lt"/>
              </a:rPr>
              <a:t>lokālplānojumā</a:t>
            </a:r>
            <a:r>
              <a:rPr lang="lv-LV" dirty="0">
                <a:latin typeface="+mj-lt"/>
              </a:rPr>
              <a:t> (ja tāds ir izstrādāts) un detālplānojumā (ja tas nepieciešams saskaņā ar normatīvajiem aktiem) noteiktās prasības;</a:t>
            </a:r>
          </a:p>
          <a:p>
            <a:pPr marL="457200" indent="-457200" algn="just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lv-LV" dirty="0">
                <a:latin typeface="+mj-lt"/>
              </a:rPr>
              <a:t>normatīvajos aktos noteiktās būves novietojuma un </a:t>
            </a:r>
            <a:r>
              <a:rPr lang="lv-LV" dirty="0" err="1">
                <a:latin typeface="+mj-lt"/>
              </a:rPr>
              <a:t>insolācijas</a:t>
            </a:r>
            <a:r>
              <a:rPr lang="lv-LV" dirty="0">
                <a:latin typeface="+mj-lt"/>
              </a:rPr>
              <a:t> prasības.</a:t>
            </a:r>
          </a:p>
          <a:p>
            <a:pPr algn="just"/>
            <a:endParaRPr lang="lv-LV" dirty="0">
              <a:latin typeface="+mj-lt"/>
            </a:endParaRPr>
          </a:p>
          <a:p>
            <a:pPr lvl="0" algn="just"/>
            <a:endParaRPr lang="lv-LV" dirty="0">
              <a:latin typeface="+mj-lt"/>
            </a:endParaRPr>
          </a:p>
          <a:p>
            <a:pPr algn="just"/>
            <a:endParaRPr lang="lv-LV" sz="2400" b="1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E466ADA-D24F-4538-A237-D6F0255529BA}" type="slidenum">
              <a:rPr lang="en-US" altLang="lv-LV" smtClean="0"/>
              <a:pPr/>
              <a:t>3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213016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381000"/>
            <a:ext cx="5943600" cy="596900"/>
          </a:xfrm>
        </p:spPr>
        <p:txBody>
          <a:bodyPr>
            <a:normAutofit fontScale="90000"/>
          </a:bodyPr>
          <a:lstStyle/>
          <a:p>
            <a:r>
              <a:rPr lang="lv-LV" dirty="0">
                <a:latin typeface="+mj-lt"/>
              </a:rPr>
              <a:t>Būvvaldes rīcība konstatējot iespējamās neatbilstības normatīvo aktu tehniskajām prasībām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100" y="1564969"/>
            <a:ext cx="8267700" cy="52451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lv-LV" dirty="0">
                <a:latin typeface="+mj-lt"/>
              </a:rPr>
              <a:t>informē būvniecības ierosinātāju, būvniecības ieceres izstrādātāju, atbilstošo valsts vai pašvaldības institūciju un atbilstošo kompetences pārbaudes iestādi. </a:t>
            </a:r>
          </a:p>
          <a:p>
            <a:pPr marL="457200" indent="-457200">
              <a:buFont typeface="+mj-lt"/>
              <a:buAutoNum type="arabicPeriod"/>
            </a:pPr>
            <a:r>
              <a:rPr lang="lv-LV" dirty="0">
                <a:latin typeface="+mj-lt"/>
              </a:rPr>
              <a:t>var lemt par pienākumu būvniecības ierosinātajam iesniegt būvvaldē būves vai tās daļas ekspertīzi uz būves vai tās daļas nodošanu ekspluatācijā. </a:t>
            </a:r>
          </a:p>
          <a:p>
            <a:endParaRPr lang="lv-LV" dirty="0">
              <a:latin typeface="+mj-lt"/>
            </a:endParaRPr>
          </a:p>
          <a:p>
            <a:endParaRPr lang="lv-LV" dirty="0">
              <a:latin typeface="+mj-lt"/>
            </a:endParaRPr>
          </a:p>
          <a:p>
            <a:endParaRPr lang="lv-LV" dirty="0">
              <a:latin typeface="+mj-lt"/>
            </a:endParaRPr>
          </a:p>
          <a:p>
            <a:r>
              <a:rPr lang="lv-LV" b="1" dirty="0">
                <a:latin typeface="+mj-lt"/>
              </a:rPr>
              <a:t>Iespējamā neatbilstība nav pamats, lai būvvalde atteiktu akceptēt ieceri vai izdod būvatļauju</a:t>
            </a:r>
            <a:r>
              <a:rPr lang="lv-LV" dirty="0">
                <a:latin typeface="+mj-lt"/>
              </a:rPr>
              <a:t>, kā arī nav pamats, lai būvvalde atteiktu izdarīt atzīmi būvatļaujā par tajā ietverto projektēšanas un būvdarbu uzsākšanas nosacījumu izpildi.</a:t>
            </a:r>
          </a:p>
          <a:p>
            <a:pPr algn="just"/>
            <a:endParaRPr lang="lv-LV" dirty="0">
              <a:latin typeface="+mj-lt"/>
            </a:endParaRPr>
          </a:p>
          <a:p>
            <a:pPr lvl="0" algn="just"/>
            <a:endParaRPr lang="lv-LV" dirty="0">
              <a:latin typeface="+mj-lt"/>
            </a:endParaRPr>
          </a:p>
          <a:p>
            <a:pPr algn="just"/>
            <a:endParaRPr lang="lv-LV" sz="2400" b="1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E466ADA-D24F-4538-A237-D6F0255529BA}" type="slidenum">
              <a:rPr lang="en-US" altLang="lv-LV" smtClean="0"/>
              <a:pPr/>
              <a:t>4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643042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381000"/>
            <a:ext cx="5943600" cy="596900"/>
          </a:xfrm>
        </p:spPr>
        <p:txBody>
          <a:bodyPr>
            <a:normAutofit/>
          </a:bodyPr>
          <a:lstStyle/>
          <a:p>
            <a:r>
              <a:rPr lang="lv-LV" dirty="0">
                <a:latin typeface="+mj-lt"/>
              </a:rPr>
              <a:t>Būvniecības ierosinātāja atbildība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100" y="1564969"/>
            <a:ext cx="8267700" cy="5245100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lv-LV" dirty="0">
                <a:latin typeface="+mj-lt"/>
              </a:rPr>
              <a:t>1) piesaista būvniecības ieceres izstrādei un īstenošanai normatīvajiem aktiem atbilstošus būvniecības dalībniekus (izņemot speciālajos būvnoteikumos noteiktajos gadījumos), kā arī sniedz viņiem informāciju par būves lietotāja prasībām un darbu veikšanas laiku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lv-LV" dirty="0">
                <a:latin typeface="+mj-lt"/>
              </a:rPr>
              <a:t>2) Izraugās būvekspertīzes veicēju vai būvuzraudzības veicēju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lv-LV" dirty="0">
                <a:latin typeface="+mj-lt"/>
              </a:rPr>
              <a:t>3) Būvniecības procesa laikā līdz būves pieņemšanai ekspluatācijā būvniecības ierosinātājs atbild par trešajām personām nodarītajiem zaudējumiem. Būvniecības ierosinātājs ir tiesīgs nodot minēto atbildību būvniecības veicējam noslēdzot par to līgumu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lv-LV" dirty="0">
                <a:latin typeface="+mj-lt"/>
              </a:rPr>
              <a:t>4) Par patvaļīgu būvniecību </a:t>
            </a:r>
          </a:p>
          <a:p>
            <a:pPr algn="just"/>
            <a:endParaRPr lang="lv-LV" dirty="0">
              <a:latin typeface="+mj-lt"/>
            </a:endParaRPr>
          </a:p>
          <a:p>
            <a:pPr lvl="0" algn="just"/>
            <a:endParaRPr lang="lv-LV" dirty="0">
              <a:latin typeface="+mj-lt"/>
            </a:endParaRPr>
          </a:p>
          <a:p>
            <a:pPr algn="just"/>
            <a:endParaRPr lang="lv-LV" sz="2400" b="1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E466ADA-D24F-4538-A237-D6F0255529BA}" type="slidenum">
              <a:rPr lang="en-US" altLang="lv-LV" smtClean="0"/>
              <a:pPr/>
              <a:t>5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319309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381000"/>
            <a:ext cx="5943600" cy="596900"/>
          </a:xfrm>
        </p:spPr>
        <p:txBody>
          <a:bodyPr>
            <a:normAutofit fontScale="90000"/>
          </a:bodyPr>
          <a:lstStyle/>
          <a:p>
            <a:r>
              <a:rPr lang="lv-LV" dirty="0">
                <a:latin typeface="+mj-lt"/>
              </a:rPr>
              <a:t>Būvniecības ieceres izstrādātāja un būvdarbu veicēja atbildība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100" y="1564969"/>
            <a:ext cx="8267700" cy="5245100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lv-LV" b="1" dirty="0">
                <a:latin typeface="+mj-lt"/>
              </a:rPr>
              <a:t>Būvniecības ieceres izstrādātājs </a:t>
            </a:r>
            <a:r>
              <a:rPr lang="lv-LV" dirty="0">
                <a:latin typeface="+mj-lt"/>
              </a:rPr>
              <a:t>nodrošina būvniecības ieceres dokumentu:</a:t>
            </a:r>
          </a:p>
          <a:p>
            <a:pPr marL="342900" indent="-342900" algn="just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dirty="0">
                <a:latin typeface="+mj-lt"/>
              </a:rPr>
              <a:t>Atbilstību būvniecības ierosinātāja prasībām</a:t>
            </a:r>
          </a:p>
          <a:p>
            <a:pPr marL="342900" indent="-342900" algn="just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dirty="0">
                <a:latin typeface="+mj-lt"/>
              </a:rPr>
              <a:t>Atbilstību normatīvo aktu prasībām</a:t>
            </a:r>
          </a:p>
          <a:p>
            <a:pPr marL="342900" indent="-342900" algn="just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dirty="0">
                <a:latin typeface="+mj-lt"/>
              </a:rPr>
              <a:t>Izstrādāšanai nepieciešamo izpēti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lv-LV" b="1" dirty="0">
                <a:latin typeface="+mj-lt"/>
              </a:rPr>
              <a:t>Būvdarbu veicējs</a:t>
            </a:r>
            <a:r>
              <a:rPr lang="lv-LV" dirty="0">
                <a:latin typeface="+mj-lt"/>
              </a:rPr>
              <a:t>:</a:t>
            </a:r>
          </a:p>
          <a:p>
            <a:pPr marL="342900" indent="-342900" algn="just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dirty="0">
                <a:latin typeface="+mj-lt"/>
              </a:rPr>
              <a:t>Nodrošina būves atbilstību būvniecības ieceres dokumentiem</a:t>
            </a:r>
          </a:p>
          <a:p>
            <a:pPr marL="342900" indent="-342900" algn="just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dirty="0">
                <a:latin typeface="+mj-lt"/>
              </a:rPr>
              <a:t>Atbild par atbilstošu būvizstrādājumu izvēli un to iestrādes tehnoloģiju izvēli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lv-LV" dirty="0">
                <a:latin typeface="+mj-lt"/>
              </a:rPr>
              <a:t>	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lv-LV" dirty="0">
              <a:latin typeface="+mj-lt"/>
            </a:endParaRPr>
          </a:p>
          <a:p>
            <a:pPr lvl="0" algn="just"/>
            <a:endParaRPr lang="lv-LV" dirty="0">
              <a:latin typeface="+mj-lt"/>
            </a:endParaRPr>
          </a:p>
          <a:p>
            <a:pPr algn="just"/>
            <a:endParaRPr lang="lv-LV" sz="2400" b="1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E466ADA-D24F-4538-A237-D6F0255529BA}" type="slidenum">
              <a:rPr lang="en-US" altLang="lv-LV" smtClean="0"/>
              <a:pPr/>
              <a:t>6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938238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381000"/>
            <a:ext cx="5943600" cy="596900"/>
          </a:xfrm>
        </p:spPr>
        <p:txBody>
          <a:bodyPr>
            <a:normAutofit/>
          </a:bodyPr>
          <a:lstStyle/>
          <a:p>
            <a:r>
              <a:rPr lang="lv-LV" dirty="0">
                <a:latin typeface="+mj-lt"/>
              </a:rPr>
              <a:t>Būvuzrauga un būvekspertīzes veicēja atbildība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100" y="1564969"/>
            <a:ext cx="8267700" cy="5245100"/>
          </a:xfrm>
        </p:spPr>
        <p:txBody>
          <a:bodyPr>
            <a:norm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lv-LV" b="1" dirty="0">
                <a:latin typeface="+mj-lt"/>
              </a:rPr>
              <a:t>Būvuzraudzības veicējs </a:t>
            </a:r>
            <a:r>
              <a:rPr lang="lv-LV" dirty="0">
                <a:latin typeface="+mj-lt"/>
              </a:rPr>
              <a:t>nodrošina būvniecības ierosinātāja likumīgo interešu pārstāvību būvniecības procesā, tai skaitā visa būvdarbu procesa uzraudzību kopumā un ikviena būvuzraudzības plānā noteiktā posma kontroli.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lv-LV" dirty="0">
              <a:latin typeface="+mj-lt"/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lv-LV" b="1" dirty="0">
                <a:latin typeface="+mj-lt"/>
              </a:rPr>
              <a:t>Būvekspertīzes veicējs </a:t>
            </a:r>
            <a:r>
              <a:rPr lang="lv-LV" dirty="0">
                <a:latin typeface="+mj-lt"/>
              </a:rPr>
              <a:t>atbild par ekspertīzes atzinuma saturu un tajā ietverto secinājumu pamatotību ekspertīzes uzdevuma ietvaros. 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lv-LV" dirty="0">
                <a:latin typeface="+mj-lt"/>
              </a:rPr>
              <a:t>	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</a:pPr>
            <a:endParaRPr lang="lv-LV" dirty="0">
              <a:latin typeface="+mj-lt"/>
            </a:endParaRPr>
          </a:p>
          <a:p>
            <a:pPr lvl="0" algn="just"/>
            <a:endParaRPr lang="lv-LV" dirty="0">
              <a:latin typeface="+mj-lt"/>
            </a:endParaRPr>
          </a:p>
          <a:p>
            <a:pPr algn="just"/>
            <a:endParaRPr lang="lv-LV" sz="2400" b="1" dirty="0">
              <a:latin typeface="+mn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E466ADA-D24F-4538-A237-D6F0255529BA}" type="slidenum">
              <a:rPr lang="en-US" altLang="lv-LV" smtClean="0"/>
              <a:pPr/>
              <a:t>7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03931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209800" y="3505200"/>
            <a:ext cx="7772400" cy="960438"/>
          </a:xfrm>
        </p:spPr>
        <p:txBody>
          <a:bodyPr>
            <a:normAutofit/>
          </a:bodyPr>
          <a:lstStyle/>
          <a:p>
            <a:r>
              <a:rPr lang="lv-LV" altLang="lv-LV" dirty="0">
                <a:latin typeface="+mj-lt"/>
              </a:rPr>
              <a:t>Paldies!</a:t>
            </a:r>
          </a:p>
        </p:txBody>
      </p:sp>
    </p:spTree>
    <p:extLst>
      <p:ext uri="{BB962C8B-B14F-4D97-AF65-F5344CB8AC3E}">
        <p14:creationId xmlns:p14="http://schemas.microsoft.com/office/powerpoint/2010/main" val="1809338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460</Words>
  <Application>Microsoft Office PowerPoint</Application>
  <PresentationFormat>Widescreen</PresentationFormat>
  <Paragraphs>79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Verdana</vt:lpstr>
      <vt:lpstr>Office Theme</vt:lpstr>
      <vt:lpstr>Būvniecības likuma grozījumi - regulējuma pilnveidošana attiecībā uz atbildību </vt:lpstr>
      <vt:lpstr>Likumprojekta «Būvniecības likums» pilnveidošanas mērķi</vt:lpstr>
      <vt:lpstr>Būvvaldes atbildība būvniecības ieceru izskatīšanā</vt:lpstr>
      <vt:lpstr>Būvvaldes rīcība konstatējot iespējamās neatbilstības normatīvo aktu tehniskajām prasībām</vt:lpstr>
      <vt:lpstr>Būvniecības ierosinātāja atbildība</vt:lpstr>
      <vt:lpstr>Būvniecības ieceres izstrādātāja un būvdarbu veicēja atbildība</vt:lpstr>
      <vt:lpstr>Būvuzrauga un būvekspertīzes veicēja atbildība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Būvniecības likuma grozījumi - regulējuma pilnveidošana attiecībā uz atbildību</dc:title>
  <dc:creator>Edmunds Valantis</dc:creator>
  <cp:lastModifiedBy>Edmunds Valantis</cp:lastModifiedBy>
  <cp:revision>11</cp:revision>
  <dcterms:created xsi:type="dcterms:W3CDTF">2017-11-09T04:23:34Z</dcterms:created>
  <dcterms:modified xsi:type="dcterms:W3CDTF">2017-11-16T12:27:32Z</dcterms:modified>
</cp:coreProperties>
</file>