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346" r:id="rId3"/>
    <p:sldId id="333" r:id="rId4"/>
    <p:sldId id="345" r:id="rId5"/>
    <p:sldId id="350" r:id="rId6"/>
    <p:sldId id="348" r:id="rId7"/>
    <p:sldId id="347" r:id="rId8"/>
    <p:sldId id="344" r:id="rId9"/>
    <p:sldId id="349" r:id="rId10"/>
  </p:sldIdLst>
  <p:sldSz cx="9144000" cy="6858000" type="screen4x3"/>
  <p:notesSz cx="6797675" cy="9926638"/>
  <p:defaultTextStyle>
    <a:defPPr>
      <a:defRPr lang="en-US"/>
    </a:defPPr>
    <a:lvl1pPr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374"/>
    <a:srgbClr val="228B9D"/>
    <a:srgbClr val="00859B"/>
    <a:srgbClr val="008080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1996" autoAdjust="0"/>
    <p:restoredTop sz="85099" autoAdjust="0"/>
  </p:normalViewPr>
  <p:slideViewPr>
    <p:cSldViewPr snapToGrid="0" snapToObjects="1">
      <p:cViewPr varScale="1">
        <p:scale>
          <a:sx n="63" d="100"/>
          <a:sy n="63" d="100"/>
        </p:scale>
        <p:origin x="1332" y="7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>
                <a:cs typeface="Arial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cs typeface="Arial" charset="0"/>
              </a:defRPr>
            </a:lvl1pPr>
          </a:lstStyle>
          <a:p>
            <a:pPr>
              <a:defRPr/>
            </a:pPr>
            <a:fld id="{54F0A7A2-02AC-4801-BD68-F788547CEC02}" type="datetimeFigureOut">
              <a:rPr lang="lv-LV"/>
              <a:pPr>
                <a:defRPr/>
              </a:pPr>
              <a:t>17.11.2017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>
                <a:cs typeface="Arial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3BD6A9F-287F-4D88-A612-14B2A7ADAC88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794431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AC3D6D7-4917-4322-8B96-E8425DA07ECB}" type="datetimeFigureOut">
              <a:rPr lang="lv-LV"/>
              <a:pPr>
                <a:defRPr/>
              </a:pPr>
              <a:t>17.11.2017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1702E323-1C4B-44D4-84EF-9B2432333C3B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572156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lv-LV" altLang="lv-LV" dirty="0" smtClean="0"/>
              <a:t>Apgrozījums</a:t>
            </a:r>
            <a:r>
              <a:rPr lang="lv-LV" altLang="lv-LV" baseline="0" dirty="0" smtClean="0"/>
              <a:t> ES fondi, publiskie iepirkumi</a:t>
            </a:r>
          </a:p>
          <a:p>
            <a:r>
              <a:rPr lang="lv-LV" altLang="lv-LV" baseline="0" dirty="0" smtClean="0"/>
              <a:t>Produktivitāte -&gt; EDLUS</a:t>
            </a:r>
          </a:p>
          <a:p>
            <a:r>
              <a:rPr lang="lv-LV" altLang="lv-LV" baseline="0" dirty="0" smtClean="0"/>
              <a:t>Procesi – Likums, LBNi, BIS</a:t>
            </a:r>
            <a:endParaRPr lang="lv-LV" altLang="lv-LV" dirty="0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2</a:t>
            </a:fld>
            <a:endParaRPr lang="lv-LV" altLang="lv-LV" smtClean="0"/>
          </a:p>
        </p:txBody>
      </p:sp>
    </p:spTree>
    <p:extLst>
      <p:ext uri="{BB962C8B-B14F-4D97-AF65-F5344CB8AC3E}">
        <p14:creationId xmlns:p14="http://schemas.microsoft.com/office/powerpoint/2010/main" val="3265031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lv-LV" altLang="lv-LV" dirty="0" smtClean="0"/>
              <a:t>Sabalansēto</a:t>
            </a:r>
            <a:r>
              <a:rPr lang="lv-LV" altLang="lv-LV" baseline="0" dirty="0" smtClean="0"/>
              <a:t> mērķu karte</a:t>
            </a:r>
            <a:endParaRPr lang="lv-LV" altLang="lv-LV" dirty="0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3</a:t>
            </a:fld>
            <a:endParaRPr lang="lv-LV" altLang="lv-LV" smtClean="0"/>
          </a:p>
        </p:txBody>
      </p:sp>
    </p:spTree>
    <p:extLst>
      <p:ext uri="{BB962C8B-B14F-4D97-AF65-F5344CB8AC3E}">
        <p14:creationId xmlns:p14="http://schemas.microsoft.com/office/powerpoint/2010/main" val="38535250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4</a:t>
            </a:fld>
            <a:endParaRPr lang="lv-LV" altLang="lv-LV" smtClean="0"/>
          </a:p>
        </p:txBody>
      </p:sp>
    </p:spTree>
    <p:extLst>
      <p:ext uri="{BB962C8B-B14F-4D97-AF65-F5344CB8AC3E}">
        <p14:creationId xmlns:p14="http://schemas.microsoft.com/office/powerpoint/2010/main" val="11730781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5</a:t>
            </a:fld>
            <a:endParaRPr lang="lv-LV" altLang="lv-LV" smtClean="0"/>
          </a:p>
        </p:txBody>
      </p:sp>
    </p:spTree>
    <p:extLst>
      <p:ext uri="{BB962C8B-B14F-4D97-AF65-F5344CB8AC3E}">
        <p14:creationId xmlns:p14="http://schemas.microsoft.com/office/powerpoint/2010/main" val="14854139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6</a:t>
            </a:fld>
            <a:endParaRPr lang="lv-LV" altLang="lv-LV" smtClean="0"/>
          </a:p>
        </p:txBody>
      </p:sp>
    </p:spTree>
    <p:extLst>
      <p:ext uri="{BB962C8B-B14F-4D97-AF65-F5344CB8AC3E}">
        <p14:creationId xmlns:p14="http://schemas.microsoft.com/office/powerpoint/2010/main" val="4250745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7</a:t>
            </a:fld>
            <a:endParaRPr lang="lv-LV" altLang="lv-LV" smtClean="0"/>
          </a:p>
        </p:txBody>
      </p:sp>
    </p:spTree>
    <p:extLst>
      <p:ext uri="{BB962C8B-B14F-4D97-AF65-F5344CB8AC3E}">
        <p14:creationId xmlns:p14="http://schemas.microsoft.com/office/powerpoint/2010/main" val="762054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8</a:t>
            </a:fld>
            <a:endParaRPr lang="lv-LV" altLang="lv-LV" smtClean="0"/>
          </a:p>
        </p:txBody>
      </p:sp>
    </p:spTree>
    <p:extLst>
      <p:ext uri="{BB962C8B-B14F-4D97-AF65-F5344CB8AC3E}">
        <p14:creationId xmlns:p14="http://schemas.microsoft.com/office/powerpoint/2010/main" val="33409068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3283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9937B3D2-9EA0-42E3-98F5-02574E4B83CB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07961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7BFDB71F-C6B9-45F5-ACA0-BA0D55155918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711649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92222DF1-8D50-4487-9837-D90AAA3D635A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863837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1EF4C4B5-2A7F-4D73-868E-125CCF8779A8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25296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90C25FD5-4B3B-44CA-B2C7-0430E07A0BE2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87299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A8B10AEE-491D-4AD9-AC80-E8DC31BDE1A7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494029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0084F99B-4FC3-4C7A-B66E-2C87B25D74C6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7647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96205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/>
              <a:t>Click to edit Master text styles</a:t>
            </a:r>
          </a:p>
          <a:p>
            <a:pPr lvl="1"/>
            <a:r>
              <a:rPr lang="en-US" altLang="lv-LV" smtClean="0"/>
              <a:t>Second level</a:t>
            </a:r>
          </a:p>
          <a:p>
            <a:pPr lvl="2"/>
            <a:r>
              <a:rPr lang="en-US" altLang="lv-LV" smtClean="0"/>
              <a:t>Third level</a:t>
            </a:r>
          </a:p>
          <a:p>
            <a:pPr lvl="3"/>
            <a:r>
              <a:rPr lang="en-US" altLang="lv-LV" smtClean="0"/>
              <a:t>Fourth level</a:t>
            </a:r>
          </a:p>
          <a:p>
            <a:pPr lvl="4"/>
            <a:r>
              <a:rPr lang="en-US" altLang="lv-LV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754DBAC-0964-4B2B-AA7D-8201D6100879}" type="datetime1">
              <a:rPr lang="en-US"/>
              <a:pPr>
                <a:defRPr/>
              </a:pPr>
              <a:t>11/17/2017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DE720A98-876A-4478-92C7-E7D5A60F22E2}" type="slidenum">
              <a:rPr lang="en-US" altLang="lv-LV"/>
              <a:pPr/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85800" y="3024981"/>
            <a:ext cx="7772400" cy="960438"/>
          </a:xfrm>
        </p:spPr>
        <p:txBody>
          <a:bodyPr>
            <a:normAutofit fontScale="90000"/>
          </a:bodyPr>
          <a:lstStyle/>
          <a:p>
            <a:r>
              <a:rPr lang="lv-LV" cap="small" dirty="0"/>
              <a:t>LATVIJAS BŪVNIECĪBAS </a:t>
            </a:r>
            <a:r>
              <a:rPr lang="lv-LV" cap="small" dirty="0" smtClean="0"/>
              <a:t>PADOME </a:t>
            </a:r>
            <a:r>
              <a:rPr lang="lv-LV" dirty="0"/>
              <a:t/>
            </a:r>
            <a:br>
              <a:rPr lang="lv-LV" dirty="0"/>
            </a:br>
            <a:r>
              <a:rPr lang="lv-LV" dirty="0"/>
              <a:t/>
            </a:r>
            <a:br>
              <a:rPr lang="lv-LV" dirty="0"/>
            </a:br>
            <a:r>
              <a:rPr lang="lv-LV" cap="small" dirty="0" smtClean="0"/>
              <a:t>2017 pārskats</a:t>
            </a:r>
            <a:endParaRPr lang="lv-LV" altLang="lv-LV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1267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422921" y="5431989"/>
            <a:ext cx="3591232" cy="1175287"/>
          </a:xfrm>
        </p:spPr>
        <p:txBody>
          <a:bodyPr anchor="ctr">
            <a:normAutofit lnSpcReduction="10000"/>
          </a:bodyPr>
          <a:lstStyle/>
          <a:p>
            <a:endParaRPr lang="lv-LV" altLang="lv-LV" dirty="0" smtClean="0"/>
          </a:p>
          <a:p>
            <a:pPr algn="l"/>
            <a:r>
              <a:rPr lang="lv-LV" altLang="lv-LV" sz="1600" dirty="0" smtClean="0">
                <a:latin typeface="Calibri" panose="020F0502020204030204" pitchFamily="34" charset="0"/>
              </a:rPr>
              <a:t>Gints Miķelsons</a:t>
            </a:r>
          </a:p>
          <a:p>
            <a:pPr algn="l"/>
            <a:r>
              <a:rPr lang="lv-LV" altLang="lv-LV" sz="1600" dirty="0" smtClean="0">
                <a:latin typeface="Calibri" panose="020F0502020204030204" pitchFamily="34" charset="0"/>
              </a:rPr>
              <a:t>Latvijas Būvniecības padome</a:t>
            </a:r>
          </a:p>
          <a:p>
            <a:pPr algn="l"/>
            <a:r>
              <a:rPr lang="lv-LV" altLang="lv-LV" sz="1600" dirty="0" smtClean="0">
                <a:latin typeface="Calibri" panose="020F0502020204030204" pitchFamily="34" charset="0"/>
              </a:rPr>
              <a:t>16.11.2017</a:t>
            </a:r>
            <a:endParaRPr lang="lv-LV" altLang="lv-LV" sz="1600" dirty="0">
              <a:latin typeface="Calibri" panose="020F0502020204030204" pitchFamily="34" charset="0"/>
            </a:endParaRPr>
          </a:p>
          <a:p>
            <a:pPr algn="l"/>
            <a:endParaRPr lang="lv-LV" altLang="lv-LV" sz="1600" dirty="0" smtClean="0">
              <a:latin typeface="Calibri" panose="020F0502020204030204" pitchFamily="34" charset="0"/>
            </a:endParaRPr>
          </a:p>
          <a:p>
            <a:endParaRPr lang="lv-LV" altLang="lv-LV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133600" y="381000"/>
            <a:ext cx="6553200" cy="1036638"/>
          </a:xfrm>
        </p:spPr>
        <p:txBody>
          <a:bodyPr>
            <a:normAutofit/>
          </a:bodyPr>
          <a:lstStyle/>
          <a:p>
            <a:r>
              <a:rPr lang="lv-LV" altLang="lv-LV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Latvijas būvniecības nozares mērķi 2024</a:t>
            </a:r>
            <a:r>
              <a:rPr lang="lv-LV" altLang="lv-LV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/>
            </a:r>
            <a:br>
              <a:rPr lang="lv-LV" altLang="lv-LV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0" y="1752600"/>
            <a:ext cx="9306232" cy="4373563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Būvniecības nozares </a:t>
            </a:r>
            <a:r>
              <a:rPr lang="lv-LV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apgrozījums pieaug</a:t>
            </a:r>
            <a:r>
              <a:rPr lang="lv-LV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3 miljardi EUR gadā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18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Produktivitāte aug</a:t>
            </a:r>
            <a:r>
              <a:rPr lang="lv-LV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&gt;50k Eur gadā / 1 nodarbinātais (LV starp Top 10 ES)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18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</a:t>
            </a:r>
            <a:r>
              <a:rPr lang="lv-LV" sz="1800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ienota </a:t>
            </a:r>
            <a:r>
              <a:rPr lang="lv-LV" sz="18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kvalitātes</a:t>
            </a:r>
            <a:r>
              <a:rPr lang="lv-LV" sz="1800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sistēma, nozares dalībnieki Apmierinātie &gt; Neapmierinātie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18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Gudri</a:t>
            </a:r>
            <a:r>
              <a:rPr lang="en-GB" sz="1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lv-LV" sz="18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</a:t>
            </a:r>
            <a:r>
              <a:rPr lang="en-GB" sz="1800" b="1" dirty="0" err="1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speciālisti</a:t>
            </a:r>
            <a:r>
              <a:rPr lang="lv-LV" sz="1800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nozares dalībnieku apmierinātības līmenis, pieaudzis vidējā un 			augstākā līmeņa kvalificēto un sertificēto skaits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Efektīvi būvprocesi</a:t>
            </a:r>
            <a:r>
              <a:rPr lang="lv-LV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mazāka birokrātija, 2x ātrāki termiņi, digitalizēti risinājumi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AutoNum type="arabicParenR"/>
            </a:pPr>
            <a:endParaRPr lang="lv-LV" altLang="lv-LV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2</a:t>
            </a:fld>
            <a:endParaRPr lang="en-US" altLang="lv-LV" smtClean="0"/>
          </a:p>
        </p:txBody>
      </p:sp>
    </p:spTree>
    <p:extLst>
      <p:ext uri="{BB962C8B-B14F-4D97-AF65-F5344CB8AC3E}">
        <p14:creationId xmlns:p14="http://schemas.microsoft.com/office/powerpoint/2010/main" val="213112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277374" y="381000"/>
            <a:ext cx="6409426" cy="1036638"/>
          </a:xfrm>
        </p:spPr>
        <p:txBody>
          <a:bodyPr>
            <a:normAutofit/>
          </a:bodyPr>
          <a:lstStyle/>
          <a:p>
            <a:r>
              <a:rPr lang="lv-LV" altLang="lv-LV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Nozares stratēģiskie mērķi 2024</a:t>
            </a:r>
            <a:r>
              <a:rPr lang="lv-LV" altLang="lv-LV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/>
            </a:r>
            <a:br>
              <a:rPr lang="lv-LV" altLang="lv-LV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3</a:t>
            </a:fld>
            <a:endParaRPr lang="en-US" altLang="lv-LV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484" y="1487484"/>
            <a:ext cx="8691716" cy="4397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378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277374" y="381000"/>
            <a:ext cx="6409426" cy="1036638"/>
          </a:xfrm>
        </p:spPr>
        <p:txBody>
          <a:bodyPr>
            <a:normAutofit/>
          </a:bodyPr>
          <a:lstStyle/>
          <a:p>
            <a:r>
              <a:rPr lang="lv-LV" altLang="lv-LV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Būvpadome 2017.g. lēmumi</a:t>
            </a:r>
            <a:r>
              <a:rPr lang="lv-LV" altLang="lv-LV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/>
            </a:r>
            <a:br>
              <a:rPr lang="lv-LV" altLang="lv-LV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235975" y="1174465"/>
            <a:ext cx="8908025" cy="4373563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lv-LV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Definēta nozares vidēja termiņa </a:t>
            </a:r>
            <a:r>
              <a:rPr lang="lv-LV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stratēģija</a:t>
            </a:r>
            <a:r>
              <a:rPr lang="lv-LV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35 aktivitātes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lv-LV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Būvniecības regulējumā atvieglota ēku </a:t>
            </a:r>
            <a:r>
              <a:rPr lang="lv-LV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renovācijas</a:t>
            </a:r>
            <a:r>
              <a:rPr lang="lv-LV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projektu skaņošana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lv-LV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Uzsākts darbs pie Būvniecības </a:t>
            </a:r>
            <a:r>
              <a:rPr lang="lv-LV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likuma</a:t>
            </a:r>
            <a:r>
              <a:rPr lang="lv-LV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VBN –&gt; pušu atbildības...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lv-LV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Nomainīta būvnieku solidārā VSOAI atbildība ar </a:t>
            </a:r>
            <a:r>
              <a:rPr lang="lv-LV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EDLUS</a:t>
            </a:r>
            <a:r>
              <a:rPr lang="lv-LV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sistēmas ieviešanu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lv-LV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Update </a:t>
            </a:r>
            <a:r>
              <a:rPr lang="lv-LV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LBN</a:t>
            </a:r>
            <a:r>
              <a:rPr lang="lv-LV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(ūdenssaimniecības būves), procesā ugunsdrošība, energoklases...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lv-LV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Update būvkomersantu </a:t>
            </a:r>
            <a:r>
              <a:rPr lang="lv-LV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klasifikācijas</a:t>
            </a:r>
            <a:r>
              <a:rPr lang="lv-LV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MK noteikumi, saikne ar PIL...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lv-LV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r>
              <a:rPr lang="lv-LV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ūvkomersantu </a:t>
            </a:r>
            <a:r>
              <a:rPr lang="lv-LV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nodevas</a:t>
            </a:r>
            <a:r>
              <a:rPr lang="lv-LV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maksājumi (maksātāju skaits un 700k Eur nozarei)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lv-LV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Izveidotas </a:t>
            </a:r>
            <a:r>
              <a:rPr lang="lv-LV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vadlīnijas</a:t>
            </a:r>
            <a:r>
              <a:rPr lang="lv-LV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saimnieciski izdevīgiem, projektēt un būvēt </a:t>
            </a:r>
            <a:r>
              <a:rPr lang="lv-LV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iepirkumiem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lv-LV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Izveidots nozares </a:t>
            </a:r>
            <a:r>
              <a:rPr lang="lv-LV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Ētikas</a:t>
            </a:r>
            <a:r>
              <a:rPr lang="lv-LV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kodekss un komisija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lv-LV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Uzklausīti 2x CFLA/FM ziņojumi par </a:t>
            </a:r>
            <a:r>
              <a:rPr lang="lv-LV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 programmām </a:t>
            </a:r>
            <a:r>
              <a:rPr lang="lv-LV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būvniecībā, riski...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lv-LV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Izveidota </a:t>
            </a:r>
            <a:r>
              <a:rPr lang="lv-LV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BIS</a:t>
            </a:r>
            <a:r>
              <a:rPr lang="lv-LV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projekta organizācija, atvērts BIS 2.0 ERAF projekts, piegādātāji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lv-LV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Līdzdalība </a:t>
            </a:r>
            <a:r>
              <a:rPr lang="lv-LV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BVKB</a:t>
            </a:r>
            <a:r>
              <a:rPr lang="lv-LV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vadības maiņā, idejas funkciju reformai...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lv-LV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Uzklausītas </a:t>
            </a:r>
            <a:r>
              <a:rPr lang="lv-LV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idejas</a:t>
            </a:r>
            <a:r>
              <a:rPr lang="lv-LV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nozares </a:t>
            </a:r>
            <a:r>
              <a:rPr lang="lv-LV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izglītība</a:t>
            </a:r>
            <a:r>
              <a:rPr lang="lv-LV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kompetenču centri/speciālistu apmācība...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lv-LV" sz="18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1800" dirty="0"/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AutoNum type="arabicParenR"/>
            </a:pPr>
            <a:endParaRPr lang="lv-LV" altLang="lv-LV" sz="1800" dirty="0">
              <a:latin typeface="Calibri" panose="020F050202020403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4</a:t>
            </a:fld>
            <a:endParaRPr lang="en-US" altLang="lv-LV" smtClean="0"/>
          </a:p>
        </p:txBody>
      </p:sp>
    </p:spTree>
    <p:extLst>
      <p:ext uri="{BB962C8B-B14F-4D97-AF65-F5344CB8AC3E}">
        <p14:creationId xmlns:p14="http://schemas.microsoft.com/office/powerpoint/2010/main" val="4166276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769374" y="381000"/>
            <a:ext cx="6409426" cy="1036638"/>
          </a:xfrm>
        </p:spPr>
        <p:txBody>
          <a:bodyPr>
            <a:normAutofit/>
          </a:bodyPr>
          <a:lstStyle/>
          <a:p>
            <a:r>
              <a:rPr lang="lv-LV" altLang="lv-LV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Būvpadome 2017.g. pašvērtējums</a:t>
            </a:r>
            <a:r>
              <a:rPr lang="lv-LV" altLang="lv-LV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/>
            </a:r>
            <a:br>
              <a:rPr lang="lv-LV" altLang="lv-LV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5</a:t>
            </a:fld>
            <a:endParaRPr lang="en-US" altLang="lv-LV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2700" y="134936"/>
            <a:ext cx="1927557" cy="128270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1779687"/>
            <a:ext cx="9144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lv-LV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Vai padome ir realizējusi vairākumu no uzdevumiem –&gt; 50%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lv-LV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Padomes ietekme –&gt; 5 balles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lv-LV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Padomes sēžu apmeklētība –&gt; 7 balles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lv-LV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Vai būvpadomei bija pietiekoša publicitāte –&gt; Nē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lv-LV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Padomes biežums –&gt; 1x mēn 3h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lv-LV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Padomes NVO sniegums –&gt; 7.5 balles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lv-LV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 sniegums –&gt; 6.5 balles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lv-LV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Padomes vadība –&gt; Priekšsēdis (6.5), Vietnieks (7), Sekretārs (8.5)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lv-LV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Resursi, kuri pietrūka: Motivācija darba grupām, analītika, lēmumi netiek ņemti vērā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lv-LV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Ieteikumi: Ministra iesaiste, lēmumu veto tiesības, NVO info apmaiņa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lv-LV" sz="1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75436" y="1122948"/>
            <a:ext cx="3187091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lv-LV" sz="16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Tikai 30% dalībnieki vērtēja!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900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277374" y="381000"/>
            <a:ext cx="6409426" cy="1036638"/>
          </a:xfrm>
        </p:spPr>
        <p:txBody>
          <a:bodyPr>
            <a:normAutofit/>
          </a:bodyPr>
          <a:lstStyle/>
          <a:p>
            <a:r>
              <a:rPr lang="lv-LV" altLang="lv-LV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Stratēģija 11/2017 statuss</a:t>
            </a:r>
            <a:r>
              <a:rPr lang="lv-LV" altLang="lv-LV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/>
            </a:r>
            <a:br>
              <a:rPr lang="lv-LV" altLang="lv-LV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6</a:t>
            </a:fld>
            <a:endParaRPr lang="en-US" altLang="lv-LV" smtClean="0"/>
          </a:p>
        </p:txBody>
      </p:sp>
      <p:sp>
        <p:nvSpPr>
          <p:cNvPr id="2" name="Rectangle 1"/>
          <p:cNvSpPr/>
          <p:nvPr/>
        </p:nvSpPr>
        <p:spPr>
          <a:xfrm>
            <a:off x="312820" y="1595021"/>
            <a:ext cx="852638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Realizētas </a:t>
            </a:r>
            <a:r>
              <a:rPr lang="lv-LV" sz="20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r>
              <a:rPr lang="lv-LV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aktivitātes (publisko iepirkumu vadlīnijas, ētikas standarts, EDLUS, papildināts nozares pārvaldības budžets)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2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Procesā </a:t>
            </a:r>
            <a:r>
              <a:rPr lang="lv-LV" sz="20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r>
              <a:rPr lang="lv-LV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aktivitātes: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lv-LV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Regulējums (likums, VBN) -&gt; pušu atbildības, apdrošināšana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lv-LV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Nozares ģenerālvienošanās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lv-LV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Tipveida līgumi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lv-LV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BIS 2.0 attīstība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lv-LV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Būvkomersantu klasifikācijas update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lv-LV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Idejas par Būvpadomes un BVKB funkciju reformu</a:t>
            </a:r>
          </a:p>
          <a:p>
            <a:pPr marL="342900" indent="-342900">
              <a:buFont typeface="+mj-lt"/>
              <a:buAutoNum type="arabicPeriod"/>
            </a:pPr>
            <a:endParaRPr lang="lv-LV" sz="18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lv-LV" sz="18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408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043" y="105890"/>
            <a:ext cx="2149543" cy="1210532"/>
          </a:xfrm>
          <a:prstGeom prst="rect">
            <a:avLst/>
          </a:prstGeom>
        </p:spPr>
      </p:pic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989221" y="381000"/>
            <a:ext cx="6697579" cy="1036638"/>
          </a:xfrm>
        </p:spPr>
        <p:txBody>
          <a:bodyPr>
            <a:normAutofit fontScale="90000"/>
          </a:bodyPr>
          <a:lstStyle/>
          <a:p>
            <a:r>
              <a:rPr lang="lv-LV" altLang="lv-LV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Būvpadome 2018.g Top 5</a:t>
            </a:r>
            <a:br>
              <a:rPr lang="lv-LV" altLang="lv-LV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lv-LV" altLang="lv-LV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prioritātes (ieteikumi)</a:t>
            </a:r>
            <a:r>
              <a:rPr lang="lv-LV" altLang="lv-LV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/>
            </a:r>
            <a:br>
              <a:rPr lang="lv-LV" altLang="lv-LV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235975" y="1663545"/>
            <a:ext cx="8908025" cy="4373563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Būvniecības regulējums (pušu atbildības)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Nozares ģenerālvienošanās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Nozares procesu digitalizācija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Nozares izglītības un profesionālās kvalifikācijas sistēma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Kvalitātes indeksa izstrāde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2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lv-LV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AutoNum type="arabicParenR"/>
            </a:pPr>
            <a:endParaRPr lang="lv-LV" altLang="lv-LV" dirty="0">
              <a:latin typeface="Calibri" panose="020F050202020403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7</a:t>
            </a:fld>
            <a:endParaRPr lang="en-US" altLang="lv-LV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100" y="5848756"/>
            <a:ext cx="1149645" cy="8435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27065" y="5057420"/>
            <a:ext cx="1604733" cy="90222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9559" y="5790086"/>
            <a:ext cx="1375012" cy="98585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437038" y="5673023"/>
            <a:ext cx="4682692" cy="4514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lv-LV" sz="18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Memorands un cīņa ar ēnu ekonomiku!</a:t>
            </a:r>
            <a:endParaRPr lang="lv-LV" sz="18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1843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277374" y="381000"/>
            <a:ext cx="6409426" cy="1036638"/>
          </a:xfrm>
        </p:spPr>
        <p:txBody>
          <a:bodyPr>
            <a:normAutofit/>
          </a:bodyPr>
          <a:lstStyle/>
          <a:p>
            <a:r>
              <a:rPr lang="lv-LV" altLang="lv-LV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Nākošie soļi</a:t>
            </a:r>
            <a:r>
              <a:rPr lang="lv-LV" altLang="lv-LV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/>
            </a:r>
            <a:br>
              <a:rPr lang="lv-LV" altLang="lv-LV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-48127" y="1663545"/>
            <a:ext cx="9304422" cy="4373563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lnSpc>
                <a:spcPct val="300000"/>
              </a:lnSpc>
              <a:buFont typeface="Arial" panose="020B0604020202020204" pitchFamily="34" charset="0"/>
              <a:buChar char="•"/>
            </a:pPr>
            <a:r>
              <a:rPr lang="lv-LV" sz="2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Vienošanās par prioritātēm (Ko? -&gt; precizēt darba uzdevumu)</a:t>
            </a:r>
          </a:p>
          <a:p>
            <a:pPr marL="285750" indent="-285750">
              <a:lnSpc>
                <a:spcPct val="300000"/>
              </a:lnSpc>
              <a:buFont typeface="Arial" panose="020B0604020202020204" pitchFamily="34" charset="0"/>
              <a:buChar char="•"/>
            </a:pPr>
            <a:r>
              <a:rPr lang="lv-LV" sz="2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Atbildību sadalījums (Kā? -&gt; Resursi, termiņi)</a:t>
            </a:r>
          </a:p>
          <a:p>
            <a:pPr marL="285750" indent="-285750">
              <a:lnSpc>
                <a:spcPct val="300000"/>
              </a:lnSpc>
              <a:buFont typeface="Arial" panose="020B0604020202020204" pitchFamily="34" charset="0"/>
              <a:buChar char="•"/>
            </a:pPr>
            <a:r>
              <a:rPr lang="lv-LV" sz="2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Padomes sēžu plānoto tēmu grafiks (6 mēn)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2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lv-LV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AutoNum type="arabicParenR"/>
            </a:pPr>
            <a:endParaRPr lang="lv-LV" altLang="lv-LV" dirty="0">
              <a:latin typeface="Calibri" panose="020F050202020403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8</a:t>
            </a:fld>
            <a:endParaRPr lang="en-US" altLang="lv-LV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3130" y="-20212"/>
            <a:ext cx="1360870" cy="136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94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85799" y="3679825"/>
            <a:ext cx="7772400" cy="1422400"/>
          </a:xfrm>
        </p:spPr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lv-LV" altLang="lv-LV" sz="4400" dirty="0" smtClean="0">
                <a:solidFill>
                  <a:srgbClr val="228B9D"/>
                </a:solidFill>
                <a:ea typeface="ＭＳ Ｐゴシック" panose="020B0600070205080204" pitchFamily="34" charset="-128"/>
              </a:rPr>
              <a:t>Paldies!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</a:pPr>
            <a:endParaRPr lang="lv-LV" altLang="lv-LV" sz="4000" dirty="0" smtClean="0">
              <a:ea typeface="ＭＳ Ｐゴシック" panose="020B0600070205080204" pitchFamily="34" charset="-12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133529" y="2875002"/>
            <a:ext cx="28769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altLang="lv-LV" sz="1800" dirty="0">
                <a:latin typeface="Calibri" panose="020F0502020204030204" pitchFamily="34" charset="0"/>
              </a:rPr>
              <a:t>Latvijas Būvniecības padome</a:t>
            </a:r>
          </a:p>
        </p:txBody>
      </p:sp>
    </p:spTree>
    <p:extLst>
      <p:ext uri="{BB962C8B-B14F-4D97-AF65-F5344CB8AC3E}">
        <p14:creationId xmlns:p14="http://schemas.microsoft.com/office/powerpoint/2010/main" val="661774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7309</TotalTime>
  <Words>444</Words>
  <Application>Microsoft Office PowerPoint</Application>
  <PresentationFormat>On-screen Show (4:3)</PresentationFormat>
  <Paragraphs>99</Paragraphs>
  <Slides>9</Slides>
  <Notes>7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ＭＳ Ｐゴシック</vt:lpstr>
      <vt:lpstr>Arial</vt:lpstr>
      <vt:lpstr>Calibri</vt:lpstr>
      <vt:lpstr>Tahoma</vt:lpstr>
      <vt:lpstr>Times New Roman</vt:lpstr>
      <vt:lpstr>Verdana</vt:lpstr>
      <vt:lpstr>89_Prezentacija_templateLV</vt:lpstr>
      <vt:lpstr>LATVIJAS BŪVNIECĪBAS PADOME   2017 pārskats</vt:lpstr>
      <vt:lpstr>Latvijas būvniecības nozares mērķi 2024 </vt:lpstr>
      <vt:lpstr>Nozares stratēģiskie mērķi 2024 </vt:lpstr>
      <vt:lpstr>Būvpadome 2017.g. lēmumi </vt:lpstr>
      <vt:lpstr>Būvpadome 2017.g. pašvērtējums </vt:lpstr>
      <vt:lpstr>Stratēģija 11/2017 statuss </vt:lpstr>
      <vt:lpstr>Būvpadome 2018.g Top 5 prioritātes (ieteikumi) </vt:lpstr>
      <vt:lpstr>Nākošie soļi 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Gints Mikelsons</cp:lastModifiedBy>
  <cp:revision>323</cp:revision>
  <cp:lastPrinted>2017-01-17T06:40:24Z</cp:lastPrinted>
  <dcterms:created xsi:type="dcterms:W3CDTF">2014-11-20T14:46:47Z</dcterms:created>
  <dcterms:modified xsi:type="dcterms:W3CDTF">2017-11-17T07:22:46Z</dcterms:modified>
</cp:coreProperties>
</file>