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333" r:id="rId3"/>
    <p:sldId id="341" r:id="rId4"/>
    <p:sldId id="342" r:id="rId5"/>
    <p:sldId id="269" r:id="rId6"/>
    <p:sldId id="334" r:id="rId7"/>
  </p:sldIdLst>
  <p:sldSz cx="9144000" cy="6858000" type="screen4x3"/>
  <p:notesSz cx="6797675" cy="9872663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8080"/>
    <a:srgbClr val="006699"/>
    <a:srgbClr val="0099CC"/>
    <a:srgbClr val="FF3300"/>
    <a:srgbClr val="46812F"/>
    <a:srgbClr val="00A4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0" autoAdjust="0"/>
    <p:restoredTop sz="86941" autoAdjust="0"/>
  </p:normalViewPr>
  <p:slideViewPr>
    <p:cSldViewPr snapToGrid="0" snapToObjects="1">
      <p:cViewPr varScale="1">
        <p:scale>
          <a:sx n="82" d="100"/>
          <a:sy n="82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9" d="100"/>
          <a:sy n="89" d="100"/>
        </p:scale>
        <p:origin x="139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275" cy="49397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defTabSz="95742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862" y="0"/>
            <a:ext cx="2946275" cy="493971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AE8C5B7-69CB-4ADF-B24F-2925A50D24F4}" type="datetimeFigureOut">
              <a:rPr lang="lv-LV" altLang="lv-LV"/>
              <a:pPr>
                <a:defRPr/>
              </a:pPr>
              <a:t>2017.08.23.</a:t>
            </a:fld>
            <a:endParaRPr lang="lv-LV" alt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385" y="4690192"/>
            <a:ext cx="5436909" cy="4442362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377007"/>
            <a:ext cx="2946275" cy="49397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defTabSz="95742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862" y="9377007"/>
            <a:ext cx="2946275" cy="493971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3F68ABF-6325-4281-9FD8-38D063DF5D1A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4621458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F68ABF-6325-4281-9FD8-38D063DF5D1A}" type="slidenum">
              <a:rPr lang="lv-LV" altLang="lv-LV" smtClean="0"/>
              <a:pPr>
                <a:defRPr/>
              </a:pPr>
              <a:t>1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01351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F68ABF-6325-4281-9FD8-38D063DF5D1A}" type="slidenum">
              <a:rPr lang="lv-LV" altLang="lv-LV" smtClean="0"/>
              <a:pPr>
                <a:defRPr/>
              </a:pPr>
              <a:t>6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771358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2525713" y="2265363"/>
            <a:ext cx="4545012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lv-LV" sz="2000">
                <a:latin typeface="Arial" panose="020B0604020202020204" pitchFamily="34" charset="0"/>
              </a:rPr>
              <a:t>Būvniecības valsts kontroles birojs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1159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1784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14288" y="1141413"/>
            <a:ext cx="2597150" cy="260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lv-LV" sz="1100">
                <a:latin typeface="Arial" panose="020B0604020202020204" pitchFamily="34" charset="0"/>
              </a:rPr>
              <a:t>Būvniecības valsts kontroles birojs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2E6D6C19-4EBD-463F-B2DB-F8EE9F5F0733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985444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14288" y="1141413"/>
            <a:ext cx="2597150" cy="260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lv-LV" sz="1100">
                <a:latin typeface="Arial" panose="020B0604020202020204" pitchFamily="34" charset="0"/>
              </a:rPr>
              <a:t>Būvniecības valsts kontroles birojs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2E6D6C19-4EBD-463F-B2DB-F8EE9F5F0733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055189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4BBDE894-CE77-44A2-B5D5-C8BBA030B6A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740767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3FAB5709-8C51-422B-A470-C2EFF3A964A9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522999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B93A8729-E4F1-478D-AC67-D930C5DE18B1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294125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333BB229-24A7-46D3-8CB1-54B1FC324001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464609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273E5787-54CC-41DE-9363-D4B2B58989D2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8426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C1A316C8-0491-42D7-AEBE-45BDCA0F3F4B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320811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1647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49C2B28-8564-4805-B11D-FD6CA4775979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9" r:id="rId11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anose="020B0600070205080204" pitchFamily="34" charset="-128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anose="020B0600070205080204" pitchFamily="34" charset="-128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anose="020B0600070205080204" pitchFamily="34" charset="-128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anose="020B0600070205080204" pitchFamily="34" charset="-128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>
          <a:xfrm>
            <a:off x="685800" y="3368040"/>
            <a:ext cx="7772400" cy="9604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lv-LV" sz="2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Būvniecības informācijas sistēma (BIS)</a:t>
            </a:r>
            <a:br>
              <a:rPr lang="lv-LV" sz="2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lv-LV" sz="2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endParaRPr lang="lv-LV" altLang="lv-LV" sz="28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75862" y="6084916"/>
            <a:ext cx="2565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EE8569B7-5C0D-4B42-A842-0BF46EC33788}" type="datetime4">
              <a:rPr lang="lv-LV" sz="1800" smtClean="0">
                <a:latin typeface="Arial" panose="020B0604020202020204" pitchFamily="34" charset="0"/>
                <a:cs typeface="Arial" panose="020B0604020202020204" pitchFamily="34" charset="0"/>
              </a:rPr>
              <a:t>2017. gada 23. augusts</a:t>
            </a:fld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2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BIS uzturēšanas jautājumi 2017.gada jūlijs/augusts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600075" y="1752600"/>
            <a:ext cx="8239125" cy="457200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lv-LV" dirty="0"/>
              <a:t>Galvenie BIS darbības rādītāji:</a:t>
            </a:r>
          </a:p>
          <a:p>
            <a:pPr marL="1104900" lvl="1" indent="-342900">
              <a:buFont typeface="Wingdings" panose="05000000000000000000" pitchFamily="2" charset="2"/>
              <a:buChar char="§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Būvniecības lietu skaita pieaugums: 39 263 (36 146 jūnija sākumā)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lv-LV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lv-LV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lv-LV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lv-LV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lv-LV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lv-LV" dirty="0"/>
              <a:t>Pieteikumi:</a:t>
            </a:r>
          </a:p>
          <a:p>
            <a:pPr marL="1104900" lvl="1" indent="-342900">
              <a:buFont typeface="Wingdings" panose="05000000000000000000" pitchFamily="2" charset="2"/>
              <a:buChar char="§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Kopā: 7766, 2017.g.: 536</a:t>
            </a:r>
            <a:r>
              <a:rPr lang="lv-LV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atrisinātie: 51</a:t>
            </a:r>
            <a:endPara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lv-LV" dirty="0"/>
              <a:t>Risināmie jautājumi:</a:t>
            </a:r>
          </a:p>
          <a:p>
            <a:pPr marL="1104900" lvl="1" indent="-342900">
              <a:buFont typeface="Wingdings" panose="05000000000000000000" pitchFamily="2" charset="2"/>
              <a:buChar char="§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Pakalpojumu kvalitātes rādītāju noteikšana</a:t>
            </a:r>
          </a:p>
          <a:p>
            <a:pPr marL="1104900" lvl="1" indent="-342900">
              <a:buFont typeface="Wingdings" panose="05000000000000000000" pitchFamily="2" charset="2"/>
              <a:buChar char="§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BIS lietošanas noteikumu atjaunošana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E6D6C19-4EBD-463F-B2DB-F8EE9F5F0733}" type="slidenum">
              <a:rPr lang="en-US" altLang="lv-LV" smtClean="0"/>
              <a:pPr>
                <a:defRPr/>
              </a:pPr>
              <a:t>2</a:t>
            </a:fld>
            <a:endParaRPr lang="en-US" altLang="lv-LV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9D8A84B-2A3F-4492-BBB1-514A83C22E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9973" y="2683998"/>
            <a:ext cx="6496280" cy="1695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013847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2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BIS darbi 2017.gada jūlijā/augustā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600075" y="1752600"/>
            <a:ext cx="8086725" cy="457200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lv-LV" dirty="0"/>
              <a:t>Dokumentu virzība uz MK: MK rīkojuma projekts iesniegts MK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lv-LV" dirty="0"/>
              <a:t>Dokumentu virzība CFLA: pamata dokumentu pakete gatava par 85%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lv-LV" dirty="0"/>
              <a:t>Programmatūras prasību apzināšanas darba grupas:</a:t>
            </a:r>
          </a:p>
          <a:p>
            <a:pPr marL="1104900" lvl="1" indent="-342900">
              <a:buFont typeface="Wingdings" panose="05000000000000000000" pitchFamily="2" charset="2"/>
              <a:buChar char="§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Specifikācijas 1ā iterācija izskatīta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lv-LV" dirty="0"/>
              <a:t>BIS KP sanāksme</a:t>
            </a:r>
          </a:p>
          <a:p>
            <a:pPr marL="1104900" lvl="1" indent="-342900">
              <a:buFont typeface="Wingdings" panose="05000000000000000000" pitchFamily="2" charset="2"/>
              <a:buChar char="§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DG sastāvu papildināšana, jauns dalībnieks – Baltcom </a:t>
            </a:r>
          </a:p>
          <a:p>
            <a:pPr marL="1104900" lvl="1" indent="-342900">
              <a:buFont typeface="Wingdings" panose="05000000000000000000" pitchFamily="2" charset="2"/>
              <a:buChar char="§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Normatīvo aktu DG dibināšana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lv-LV" dirty="0"/>
              <a:t>BIS uzturēšanas un pilnveidošanas iepirkums</a:t>
            </a:r>
          </a:p>
          <a:p>
            <a:pPr marL="1104900" lvl="1" indent="-342900">
              <a:buFont typeface="Wingdings" panose="05000000000000000000" pitchFamily="2" charset="2"/>
              <a:buChar char="§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Saņemts 1 piedāvājums, bija 2 sūdzības, IUB noraidīja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lv-LV" dirty="0"/>
              <a:t>BVKB iekšējās projekta pārvaldības pārskatīšana</a:t>
            </a:r>
            <a:endPara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E6D6C19-4EBD-463F-B2DB-F8EE9F5F0733}" type="slidenum">
              <a:rPr lang="en-US" altLang="lv-LV" smtClean="0"/>
              <a:pPr>
                <a:defRPr/>
              </a:pPr>
              <a:t>3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77103405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2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BIS plāni 2017.gada augustam/septembrim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600075" y="1752600"/>
            <a:ext cx="8086725" cy="4572000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lv-LV" dirty="0"/>
              <a:t>Dokumentu virzība uz MK: MK rīkojuma apstiprināšana 29.augustā MK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lv-LV" dirty="0"/>
              <a:t>Dokumentu virzība CFLA: iesniegšana CFLA 29.augustā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lv-LV" dirty="0"/>
              <a:t>Programmatūras prasību apzināšanas darba grupas:</a:t>
            </a:r>
          </a:p>
          <a:p>
            <a:pPr marL="1104900" lvl="1" indent="-342900">
              <a:buFont typeface="Wingdings" panose="05000000000000000000" pitchFamily="2" charset="2"/>
              <a:buChar char="§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Normatīvo aktu DG sanāksme</a:t>
            </a:r>
          </a:p>
          <a:p>
            <a:pPr marL="1104900" lvl="1" indent="-342900">
              <a:buFont typeface="Wingdings" panose="05000000000000000000" pitchFamily="2" charset="2"/>
              <a:buChar char="§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Specifikācijas nākamās redakcijas apspriešana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lv-LV" dirty="0"/>
              <a:t>BIS uzturēšanas un pilnveidošanas iepirkums</a:t>
            </a:r>
          </a:p>
          <a:p>
            <a:pPr marL="1104900" lvl="1" indent="-342900">
              <a:buFont typeface="Wingdings" panose="05000000000000000000" pitchFamily="2" charset="2"/>
              <a:buChar char="§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Piedāvājuma atvēršana 25.augustā</a:t>
            </a:r>
          </a:p>
          <a:p>
            <a:pPr marL="1104900" lvl="1" indent="-342900">
              <a:buFont typeface="Wingdings" panose="05000000000000000000" pitchFamily="2" charset="2"/>
              <a:buChar char="§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Piedāvājuma vērtēšana, līguma slēgšana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lv-LV" dirty="0"/>
              <a:t>BVKB/piegādātāja projekta pārvaldības struktūras ieviešana</a:t>
            </a:r>
            <a:endPara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E6D6C19-4EBD-463F-B2DB-F8EE9F5F0733}" type="slidenum">
              <a:rPr lang="en-US" altLang="lv-LV" smtClean="0"/>
              <a:pPr>
                <a:defRPr/>
              </a:pPr>
              <a:t>4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60045445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82875" y="0"/>
            <a:ext cx="3778250" cy="4165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621461"/>
            <a:ext cx="9144000" cy="2365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525776" y="2265298"/>
            <a:ext cx="4545330" cy="400050"/>
          </a:xfrm>
          <a:custGeom>
            <a:avLst/>
            <a:gdLst/>
            <a:ahLst/>
            <a:cxnLst/>
            <a:rect l="l" t="t" r="r" b="b"/>
            <a:pathLst>
              <a:path w="4545330" h="400050">
                <a:moveTo>
                  <a:pt x="0" y="400050"/>
                </a:moveTo>
                <a:lnTo>
                  <a:pt x="4544949" y="400050"/>
                </a:lnTo>
                <a:lnTo>
                  <a:pt x="4544949" y="0"/>
                </a:lnTo>
                <a:lnTo>
                  <a:pt x="0" y="0"/>
                </a:lnTo>
                <a:lnTo>
                  <a:pt x="0" y="400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 idx="4294967295"/>
          </p:nvPr>
        </p:nvSpPr>
        <p:spPr>
          <a:xfrm>
            <a:off x="2604897" y="2339610"/>
            <a:ext cx="3906520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0" dirty="0">
                <a:latin typeface="Arial"/>
                <a:cs typeface="Arial"/>
              </a:rPr>
              <a:t>Bū</a:t>
            </a:r>
            <a:r>
              <a:rPr sz="2000" b="0" spc="-10" dirty="0">
                <a:latin typeface="Arial"/>
                <a:cs typeface="Arial"/>
              </a:rPr>
              <a:t>v</a:t>
            </a:r>
            <a:r>
              <a:rPr sz="2000" b="0" dirty="0">
                <a:latin typeface="Arial"/>
                <a:cs typeface="Arial"/>
              </a:rPr>
              <a:t>nie</a:t>
            </a:r>
            <a:r>
              <a:rPr sz="2000" b="0" spc="5" dirty="0">
                <a:latin typeface="Arial"/>
                <a:cs typeface="Arial"/>
              </a:rPr>
              <a:t>c</a:t>
            </a:r>
            <a:r>
              <a:rPr sz="2000" b="0" spc="-20" dirty="0">
                <a:latin typeface="Arial"/>
                <a:cs typeface="Arial"/>
              </a:rPr>
              <a:t>ī</a:t>
            </a:r>
            <a:r>
              <a:rPr sz="2000" b="0" dirty="0">
                <a:latin typeface="Arial"/>
                <a:cs typeface="Arial"/>
              </a:rPr>
              <a:t>bas</a:t>
            </a:r>
            <a:r>
              <a:rPr sz="2000" b="0" spc="-10" dirty="0">
                <a:latin typeface="Arial"/>
                <a:cs typeface="Arial"/>
              </a:rPr>
              <a:t> </a:t>
            </a:r>
            <a:r>
              <a:rPr sz="2000" b="0" dirty="0">
                <a:latin typeface="Arial"/>
                <a:cs typeface="Arial"/>
              </a:rPr>
              <a:t>valsts</a:t>
            </a:r>
            <a:r>
              <a:rPr sz="2000" b="0" spc="-15" dirty="0">
                <a:latin typeface="Arial"/>
                <a:cs typeface="Arial"/>
              </a:rPr>
              <a:t> </a:t>
            </a:r>
            <a:r>
              <a:rPr sz="2000" b="0" dirty="0">
                <a:latin typeface="Arial"/>
                <a:cs typeface="Arial"/>
              </a:rPr>
              <a:t>k</a:t>
            </a:r>
            <a:r>
              <a:rPr sz="2000" b="0" spc="5" dirty="0">
                <a:latin typeface="Arial"/>
                <a:cs typeface="Arial"/>
              </a:rPr>
              <a:t>o</a:t>
            </a:r>
            <a:r>
              <a:rPr sz="2000" b="0" dirty="0">
                <a:latin typeface="Arial"/>
                <a:cs typeface="Arial"/>
              </a:rPr>
              <a:t>ntroles</a:t>
            </a:r>
            <a:r>
              <a:rPr sz="2000" b="0" spc="-35" dirty="0">
                <a:latin typeface="Arial"/>
                <a:cs typeface="Arial"/>
              </a:rPr>
              <a:t> </a:t>
            </a:r>
            <a:r>
              <a:rPr sz="2000" b="0" dirty="0">
                <a:latin typeface="Arial"/>
                <a:cs typeface="Arial"/>
              </a:rPr>
              <a:t>bir</a:t>
            </a:r>
            <a:r>
              <a:rPr sz="2000" b="0" spc="5" dirty="0">
                <a:latin typeface="Arial"/>
                <a:cs typeface="Arial"/>
              </a:rPr>
              <a:t>o</a:t>
            </a:r>
            <a:r>
              <a:rPr sz="2000" b="0" dirty="0">
                <a:latin typeface="Arial"/>
                <a:cs typeface="Arial"/>
              </a:rPr>
              <a:t>js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94448" y="3462391"/>
            <a:ext cx="392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lv-LV" sz="2800" b="1" spc="-65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Jautājumi?</a:t>
            </a:r>
            <a:endParaRPr sz="28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854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266007" y="1763736"/>
          <a:ext cx="8271361" cy="36662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08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6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1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68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18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18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18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54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41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520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0188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4771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76226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Darbības nosaukums</a:t>
                      </a:r>
                      <a:endParaRPr lang="lv-LV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b"/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Laika grafiks (ceturkšņos)*</a:t>
                      </a:r>
                    </a:p>
                  </a:txBody>
                  <a:tcPr marL="8856" marR="8856" marT="8856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058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lv-LV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b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lv-LV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b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1866265" algn="r"/>
                        </a:tabLst>
                      </a:pPr>
                      <a:r>
                        <a:rPr lang="lv-L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lv-LV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527">
                <a:tc>
                  <a:txBody>
                    <a:bodyPr/>
                    <a:lstStyle/>
                    <a:p>
                      <a:pPr algn="l" fontAlgn="ctr"/>
                      <a:endParaRPr lang="lv-LV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lv-LV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lv-LV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lv-LV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lv-LV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lv-LV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lv-LV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lv-LV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lv-LV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lv-LV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lv-LV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lv-LV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lv-LV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291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Būvkomersantu klasifikācijas funkcionalitātes izstrāde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31.01.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01.05. 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831"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E-saskaņošana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01.06. 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30.06.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831"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Būvniecības procesa uzraudzības pilnveide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01.12.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30.09.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4948"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Būvju ekspluatācijas uzraudzības ieviešana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01.06.</a:t>
                      </a: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30.04.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4948"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Ēku energoefektivitātes pārvaldības pilnveide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01.12.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31.10.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060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Būvspeciālistu</a:t>
                      </a:r>
                      <a:r>
                        <a:rPr lang="lv-LV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datu pārvaldības pilnveide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01.05.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31.12.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2831">
                <a:tc>
                  <a:txBody>
                    <a:bodyPr/>
                    <a:lstStyle/>
                    <a:p>
                      <a:pPr algn="l" fontAlgn="ctr"/>
                      <a:r>
                        <a:rPr lang="lv-LV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Būvju un būvizstrādājumu galvenās raksturojošās informācijas uzturēšana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01.05.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lv-LV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31.12.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856" marR="8856" marT="8856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42903" y="260263"/>
            <a:ext cx="6239150" cy="715097"/>
          </a:xfrm>
        </p:spPr>
        <p:txBody>
          <a:bodyPr>
            <a:noAutofit/>
          </a:bodyPr>
          <a:lstStyle/>
          <a:p>
            <a:pPr algn="ctr"/>
            <a:r>
              <a:rPr lang="lv-LV" sz="2800" dirty="0">
                <a:solidFill>
                  <a:srgbClr val="3892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 attīstības laika grafiks</a:t>
            </a:r>
            <a:endParaRPr lang="lv-LV" altLang="lv-LV" sz="2800" dirty="0">
              <a:solidFill>
                <a:srgbClr val="3892A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E6D6C19-4EBD-463F-B2DB-F8EE9F5F0733}" type="slidenum">
              <a:rPr lang="en-US" altLang="lv-LV" smtClean="0"/>
              <a:pPr>
                <a:defRPr/>
              </a:pPr>
              <a:t>6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088349789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303</Words>
  <Application>Microsoft Office PowerPoint</Application>
  <PresentationFormat>On-screen Show (4:3)</PresentationFormat>
  <Paragraphs>120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MS PGothic</vt:lpstr>
      <vt:lpstr>Arial</vt:lpstr>
      <vt:lpstr>Calibri</vt:lpstr>
      <vt:lpstr>Times New Roman</vt:lpstr>
      <vt:lpstr>Verdana</vt:lpstr>
      <vt:lpstr>Wingdings</vt:lpstr>
      <vt:lpstr>89_Prezentacija_templateLV</vt:lpstr>
      <vt:lpstr>Būvniecības informācijas sistēma (BIS)  </vt:lpstr>
      <vt:lpstr>BIS uzturēšanas jautājumi 2017.gada jūlijs/augusts</vt:lpstr>
      <vt:lpstr>BIS darbi 2017.gada jūlijā/augustā</vt:lpstr>
      <vt:lpstr>BIS plāni 2017.gada augustam/septembrim</vt:lpstr>
      <vt:lpstr>Būvniecības valsts kontroles birojs</vt:lpstr>
      <vt:lpstr>BIS attīstības laika grafiks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Peteris Drukis</dc:creator>
  <cp:lastModifiedBy>Ēriks Eglītis</cp:lastModifiedBy>
  <cp:revision>1205</cp:revision>
  <cp:lastPrinted>2017-03-31T07:23:41Z</cp:lastPrinted>
  <dcterms:created xsi:type="dcterms:W3CDTF">2014-11-20T14:46:47Z</dcterms:created>
  <dcterms:modified xsi:type="dcterms:W3CDTF">2017-08-24T09:51:21Z</dcterms:modified>
</cp:coreProperties>
</file>