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3"/>
  </p:notesMasterIdLst>
  <p:handoutMasterIdLst>
    <p:handoutMasterId r:id="rId14"/>
  </p:handoutMasterIdLst>
  <p:sldIdLst>
    <p:sldId id="256" r:id="rId2"/>
    <p:sldId id="277" r:id="rId3"/>
    <p:sldId id="280" r:id="rId4"/>
    <p:sldId id="288" r:id="rId5"/>
    <p:sldId id="281" r:id="rId6"/>
    <p:sldId id="283" r:id="rId7"/>
    <p:sldId id="289" r:id="rId8"/>
    <p:sldId id="284" r:id="rId9"/>
    <p:sldId id="286" r:id="rId10"/>
    <p:sldId id="287" r:id="rId11"/>
    <p:sldId id="264" r:id="rId12"/>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21" autoAdjust="0"/>
    <p:restoredTop sz="91582" autoAdjust="0"/>
  </p:normalViewPr>
  <p:slideViewPr>
    <p:cSldViewPr snapToGrid="0" snapToObjects="1">
      <p:cViewPr varScale="1">
        <p:scale>
          <a:sx n="105" d="100"/>
          <a:sy n="105" d="100"/>
        </p:scale>
        <p:origin x="141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cs typeface="Arial" charset="0"/>
              </a:defRPr>
            </a:lvl1pPr>
          </a:lstStyle>
          <a:p>
            <a:pPr>
              <a:defRPr/>
            </a:pPr>
            <a:endParaRPr lang="lv-LV"/>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cs typeface="Arial" charset="0"/>
              </a:defRPr>
            </a:lvl1pPr>
          </a:lstStyle>
          <a:p>
            <a:pPr>
              <a:defRPr/>
            </a:pPr>
            <a:fld id="{54F0A7A2-02AC-4801-BD68-F788547CEC02}" type="datetimeFigureOut">
              <a:rPr lang="lv-LV"/>
              <a:pPr>
                <a:defRPr/>
              </a:pPr>
              <a:t>22.08.2017.</a:t>
            </a:fld>
            <a:endParaRPr lang="lv-LV"/>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smtClean="0">
                <a:cs typeface="Arial" charset="0"/>
              </a:defRPr>
            </a:lvl1pPr>
          </a:lstStyle>
          <a:p>
            <a:pPr>
              <a:defRPr/>
            </a:pPr>
            <a:endParaRPr lang="lv-LV"/>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3BD6A9F-287F-4D88-A612-14B2A7ADAC88}" type="slidenum">
              <a:rPr lang="lv-LV" altLang="lv-LV"/>
              <a:pPr/>
              <a:t>‹#›</a:t>
            </a:fld>
            <a:endParaRPr lang="lv-LV" altLang="lv-LV"/>
          </a:p>
        </p:txBody>
      </p:sp>
    </p:spTree>
    <p:extLst>
      <p:ext uri="{BB962C8B-B14F-4D97-AF65-F5344CB8AC3E}">
        <p14:creationId xmlns:p14="http://schemas.microsoft.com/office/powerpoint/2010/main" val="379443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FAC3D6D7-4917-4322-8B96-E8425DA07ECB}" type="datetimeFigureOut">
              <a:rPr lang="lv-LV"/>
              <a:pPr>
                <a:defRPr/>
              </a:pPr>
              <a:t>22.08.2017.</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702E323-1C4B-44D4-84EF-9B2432333C3B}" type="slidenum">
              <a:rPr lang="lv-LV" altLang="lv-LV"/>
              <a:pPr/>
              <a:t>‹#›</a:t>
            </a:fld>
            <a:endParaRPr lang="lv-LV" altLang="lv-LV"/>
          </a:p>
        </p:txBody>
      </p:sp>
    </p:spTree>
    <p:extLst>
      <p:ext uri="{BB962C8B-B14F-4D97-AF65-F5344CB8AC3E}">
        <p14:creationId xmlns:p14="http://schemas.microsoft.com/office/powerpoint/2010/main" val="5721565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17328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937B3D2-9EA0-42E3-98F5-02574E4B83CB}" type="slidenum">
              <a:rPr lang="en-US" altLang="lv-LV"/>
              <a:pPr/>
              <a:t>‹#›</a:t>
            </a:fld>
            <a:endParaRPr lang="en-US" altLang="lv-LV"/>
          </a:p>
        </p:txBody>
      </p:sp>
    </p:spTree>
    <p:extLst>
      <p:ext uri="{BB962C8B-B14F-4D97-AF65-F5344CB8AC3E}">
        <p14:creationId xmlns:p14="http://schemas.microsoft.com/office/powerpoint/2010/main" val="1807961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7BFDB71F-C6B9-45F5-ACA0-BA0D55155918}" type="slidenum">
              <a:rPr lang="en-US" altLang="lv-LV"/>
              <a:pPr/>
              <a:t>‹#›</a:t>
            </a:fld>
            <a:endParaRPr lang="en-US" altLang="lv-LV"/>
          </a:p>
        </p:txBody>
      </p:sp>
    </p:spTree>
    <p:extLst>
      <p:ext uri="{BB962C8B-B14F-4D97-AF65-F5344CB8AC3E}">
        <p14:creationId xmlns:p14="http://schemas.microsoft.com/office/powerpoint/2010/main" val="71164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2222DF1-8D50-4487-9837-D90AAA3D635A}" type="slidenum">
              <a:rPr lang="en-US" altLang="lv-LV"/>
              <a:pPr/>
              <a:t>‹#›</a:t>
            </a:fld>
            <a:endParaRPr lang="en-US" altLang="lv-LV"/>
          </a:p>
        </p:txBody>
      </p:sp>
    </p:spTree>
    <p:extLst>
      <p:ext uri="{BB962C8B-B14F-4D97-AF65-F5344CB8AC3E}">
        <p14:creationId xmlns:p14="http://schemas.microsoft.com/office/powerpoint/2010/main" val="286383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1EF4C4B5-2A7F-4D73-868E-125CCF8779A8}" type="slidenum">
              <a:rPr lang="en-US" altLang="lv-LV"/>
              <a:pPr/>
              <a:t>‹#›</a:t>
            </a:fld>
            <a:endParaRPr lang="en-US" altLang="lv-LV"/>
          </a:p>
        </p:txBody>
      </p:sp>
    </p:spTree>
    <p:extLst>
      <p:ext uri="{BB962C8B-B14F-4D97-AF65-F5344CB8AC3E}">
        <p14:creationId xmlns:p14="http://schemas.microsoft.com/office/powerpoint/2010/main" val="412529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0C25FD5-4B3B-44CA-B2C7-0430E07A0BE2}" type="slidenum">
              <a:rPr lang="en-US" altLang="lv-LV"/>
              <a:pPr/>
              <a:t>‹#›</a:t>
            </a:fld>
            <a:endParaRPr lang="en-US" altLang="lv-LV"/>
          </a:p>
        </p:txBody>
      </p:sp>
    </p:spTree>
    <p:extLst>
      <p:ext uri="{BB962C8B-B14F-4D97-AF65-F5344CB8AC3E}">
        <p14:creationId xmlns:p14="http://schemas.microsoft.com/office/powerpoint/2010/main" val="387299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A8B10AEE-491D-4AD9-AC80-E8DC31BDE1A7}" type="slidenum">
              <a:rPr lang="en-US" altLang="lv-LV"/>
              <a:pPr/>
              <a:t>‹#›</a:t>
            </a:fld>
            <a:endParaRPr lang="en-US" altLang="lv-LV"/>
          </a:p>
        </p:txBody>
      </p:sp>
    </p:spTree>
    <p:extLst>
      <p:ext uri="{BB962C8B-B14F-4D97-AF65-F5344CB8AC3E}">
        <p14:creationId xmlns:p14="http://schemas.microsoft.com/office/powerpoint/2010/main" val="3494029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084F99B-4FC3-4C7A-B66E-2C87B25D74C6}" type="slidenum">
              <a:rPr lang="en-US" altLang="lv-LV"/>
              <a:pPr/>
              <a:t>‹#›</a:t>
            </a:fld>
            <a:endParaRPr lang="en-US" altLang="lv-LV"/>
          </a:p>
        </p:txBody>
      </p:sp>
    </p:spTree>
    <p:extLst>
      <p:ext uri="{BB962C8B-B14F-4D97-AF65-F5344CB8AC3E}">
        <p14:creationId xmlns:p14="http://schemas.microsoft.com/office/powerpoint/2010/main" val="187647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9620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F754DBAC-0964-4B2B-AA7D-8201D6100879}" type="datetime1">
              <a:rPr lang="en-US"/>
              <a:pPr>
                <a:defRPr/>
              </a:pPr>
              <a:t>8/22/2017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DE720A98-876A-4478-92C7-E7D5A60F22E2}"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fontScale="90000"/>
          </a:bodyPr>
          <a:lstStyle/>
          <a:p>
            <a:r>
              <a:rPr lang="lv-LV" altLang="lv-LV" dirty="0">
                <a:latin typeface="Calibri" panose="020F0502020204030204" pitchFamily="34" charset="0"/>
              </a:rPr>
              <a:t>Informācija par Eiropas Komisijas Būvniecības pastāvīgās komitejas un Būvizstrādājumu Konsultatīvās grupas aktuālajiem jautājumiem (būvizstrādājumi)</a:t>
            </a:r>
          </a:p>
        </p:txBody>
      </p:sp>
      <p:sp>
        <p:nvSpPr>
          <p:cNvPr id="11267" name="Text Placeholder 2"/>
          <p:cNvSpPr>
            <a:spLocks noGrp="1"/>
          </p:cNvSpPr>
          <p:nvPr>
            <p:ph type="body" sz="quarter" idx="10"/>
          </p:nvPr>
        </p:nvSpPr>
        <p:spPr/>
        <p:txBody>
          <a:bodyPr anchor="ctr"/>
          <a:lstStyle/>
          <a:p>
            <a:endParaRPr lang="lv-LV" altLang="lv-LV" dirty="0"/>
          </a:p>
          <a:p>
            <a:r>
              <a:rPr lang="lv-LV" altLang="lv-LV" dirty="0"/>
              <a:t> </a:t>
            </a:r>
          </a:p>
          <a:p>
            <a:endParaRPr lang="lv-LV" altLang="lv-LV" dirty="0"/>
          </a:p>
        </p:txBody>
      </p:sp>
      <p:sp>
        <p:nvSpPr>
          <p:cNvPr id="11268" name="Text Placeholder 3"/>
          <p:cNvSpPr>
            <a:spLocks noGrp="1"/>
          </p:cNvSpPr>
          <p:nvPr>
            <p:ph type="body" sz="quarter" idx="11"/>
          </p:nvPr>
        </p:nvSpPr>
        <p:spPr/>
        <p:txBody>
          <a:bodyPr anchor="ctr"/>
          <a:lstStyle/>
          <a:p>
            <a:r>
              <a:rPr lang="lv-LV" altLang="lv-LV" dirty="0"/>
              <a:t>22.08.2017.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Būvizstrādājumu Konsultatīvās grupas 8.sēde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Deleģētās regulas projekts</a:t>
            </a:r>
            <a:endParaRPr lang="lv-LV" b="1" dirty="0"/>
          </a:p>
          <a:p>
            <a:pPr algn="just"/>
            <a:r>
              <a:rPr lang="lv-LV" dirty="0"/>
              <a:t>Tika apspriests deleģētās regulas projekts par veiktspējas produktu klasifikāciju saistībā ar gaistošo organisko savienojumu emisijām iekštelpās. Komisijai tika norādīts, ka </a:t>
            </a:r>
            <a:r>
              <a:rPr lang="lv-LV" dirty="0"/>
              <a:t>deleģētās regulas projektā </a:t>
            </a:r>
            <a:r>
              <a:rPr lang="lv-LV" dirty="0"/>
              <a:t>nav atsauču uz TVOC, TSVOC un R vērtību, nepieciešams apsvērt ķīmisko vielu kopējo ietekmi, noteikt zemāko līmeni formaldehīdam (10, nevis 60), kā arī nepieciešams paredzēt atjaunināšanas procedūras.</a:t>
            </a:r>
          </a:p>
          <a:p>
            <a:r>
              <a:rPr lang="lv-LV" dirty="0"/>
              <a:t> </a:t>
            </a:r>
          </a:p>
          <a:p>
            <a:endParaRPr lang="lv-LV" dirty="0"/>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10</a:t>
            </a:fld>
            <a:endParaRPr lang="en-US" altLang="lv-LV"/>
          </a:p>
        </p:txBody>
      </p:sp>
    </p:spTree>
    <p:extLst>
      <p:ext uri="{BB962C8B-B14F-4D97-AF65-F5344CB8AC3E}">
        <p14:creationId xmlns:p14="http://schemas.microsoft.com/office/powerpoint/2010/main" val="3206922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79800"/>
            <a:ext cx="7772400" cy="1422400"/>
          </a:xfrm>
        </p:spPr>
        <p:txBody>
          <a:bodyPr/>
          <a:lstStyle/>
          <a:p>
            <a:pPr eaLnBrk="1" hangingPunct="1">
              <a:spcBef>
                <a:spcPct val="0"/>
              </a:spcBef>
              <a:spcAft>
                <a:spcPts val="600"/>
              </a:spcAft>
            </a:pPr>
            <a:r>
              <a:rPr lang="lv-LV" altLang="lv-LV" sz="440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a:ea typeface="ＭＳ Ｐゴシック" panose="020B0600070205080204"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buFont typeface="Arial" charset="0"/>
              <a:buNone/>
              <a:tabLst>
                <a:tab pos="984250" algn="l"/>
              </a:tabLst>
              <a:defRPr/>
            </a:pPr>
            <a:r>
              <a:rPr lang="lv-LV" altLang="lv-LV" b="1" dirty="0">
                <a:cs typeface="Arial" pitchFamily="34" charset="0"/>
              </a:rPr>
              <a:t>Ekonomikas ministrija</a:t>
            </a:r>
          </a:p>
          <a:p>
            <a:pPr eaLnBrk="1" hangingPunct="1">
              <a:lnSpc>
                <a:spcPct val="110000"/>
              </a:lnSpc>
              <a:spcBef>
                <a:spcPct val="0"/>
              </a:spcBef>
              <a:buClr>
                <a:srgbClr val="DAEDA9"/>
              </a:buClr>
              <a:buFont typeface="Arial" charset="0"/>
              <a:buNone/>
              <a:tabLst>
                <a:tab pos="984250" algn="l"/>
              </a:tabLst>
              <a:defRPr/>
            </a:pPr>
            <a:r>
              <a:rPr lang="lv-LV" altLang="lv-LV" dirty="0">
                <a:cs typeface="Arial" pitchFamily="34" charset="0"/>
              </a:rPr>
              <a:t>Adrese: Brīvības iela 55, Rīga, LV-1519</a:t>
            </a:r>
            <a:br>
              <a:rPr lang="lv-LV" altLang="lv-LV" dirty="0">
                <a:cs typeface="Arial" pitchFamily="34" charset="0"/>
              </a:rPr>
            </a:br>
            <a:r>
              <a:rPr lang="lv-LV" altLang="lv-LV" dirty="0">
                <a:cs typeface="Arial" pitchFamily="34" charset="0"/>
              </a:rPr>
              <a:t>Tālrunis: +371 6 7013 100</a:t>
            </a:r>
            <a:br>
              <a:rPr lang="lv-LV" altLang="lv-LV" dirty="0">
                <a:cs typeface="Arial" pitchFamily="34" charset="0"/>
              </a:rPr>
            </a:br>
            <a:r>
              <a:rPr lang="lv-LV" altLang="lv-LV" dirty="0">
                <a:cs typeface="Arial" pitchFamily="34" charset="0"/>
              </a:rPr>
              <a:t>Fakss: +371 6 7280 882</a:t>
            </a:r>
            <a:br>
              <a:rPr lang="lv-LV" altLang="lv-LV" dirty="0">
                <a:solidFill>
                  <a:srgbClr val="005374"/>
                </a:solidFill>
                <a:cs typeface="Arial" pitchFamily="34" charset="0"/>
              </a:rPr>
            </a:br>
            <a:r>
              <a:rPr lang="lv-LV" altLang="lv-LV" dirty="0">
                <a:cs typeface="Arial" pitchFamily="34" charset="0"/>
              </a:rPr>
              <a:t>E-pasts:</a:t>
            </a:r>
            <a:r>
              <a:rPr lang="lv-LV" altLang="lv-LV" dirty="0">
                <a:solidFill>
                  <a:srgbClr val="83D7EA"/>
                </a:solidFill>
                <a:cs typeface="Arial" pitchFamily="34" charset="0"/>
              </a:rPr>
              <a:t> </a:t>
            </a:r>
            <a:r>
              <a:rPr lang="lv-LV" altLang="lv-LV" dirty="0" err="1">
                <a:solidFill>
                  <a:srgbClr val="83D7EA"/>
                </a:solidFill>
                <a:cs typeface="Arial" pitchFamily="34" charset="0"/>
                <a:hlinkClick r:id="rId2"/>
              </a:rPr>
              <a:t>pasts@em.gov.lv</a:t>
            </a:r>
            <a:endParaRPr lang="lv-LV" altLang="lv-LV" dirty="0">
              <a:solidFill>
                <a:srgbClr val="83D7EA"/>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Mājaslapa</a:t>
            </a:r>
            <a:r>
              <a:rPr lang="lv-LV" altLang="lv-LV" dirty="0">
                <a:cs typeface="Arial" pitchFamily="34" charset="0"/>
              </a:rPr>
              <a:t>:</a:t>
            </a:r>
            <a:r>
              <a:rPr lang="lv-LV" altLang="lv-LV" dirty="0">
                <a:solidFill>
                  <a:srgbClr val="005374"/>
                </a:solidFill>
                <a:cs typeface="Arial" pitchFamily="34" charset="0"/>
              </a:rPr>
              <a:t> </a:t>
            </a:r>
            <a:r>
              <a:rPr lang="lv-LV" altLang="lv-LV" dirty="0" err="1">
                <a:solidFill>
                  <a:srgbClr val="005374"/>
                </a:solidFill>
                <a:cs typeface="Arial" pitchFamily="34" charset="0"/>
                <a:hlinkClick r:id="rId3"/>
              </a:rPr>
              <a:t>www.em.gov.lv</a:t>
            </a:r>
            <a:endParaRPr lang="lv-LV" altLang="lv-LV" dirty="0">
              <a:solidFill>
                <a:srgbClr val="005374"/>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Twitter</a:t>
            </a:r>
            <a:r>
              <a:rPr lang="lv-LV" altLang="lv-LV" dirty="0">
                <a:cs typeface="Arial" pitchFamily="34" charset="0"/>
              </a:rPr>
              <a:t>: @</a:t>
            </a:r>
            <a:r>
              <a:rPr lang="lv-LV" altLang="lv-LV" dirty="0" err="1">
                <a:cs typeface="Arial" pitchFamily="34" charset="0"/>
              </a:rPr>
              <a:t>EM_gov_lv</a:t>
            </a:r>
            <a:r>
              <a:rPr lang="lv-LV" altLang="lv-LV" dirty="0">
                <a:cs typeface="Arial" pitchFamily="34" charset="0"/>
              </a:rPr>
              <a:t>, @</a:t>
            </a:r>
            <a:r>
              <a:rPr lang="lv-LV" altLang="lv-LV" dirty="0" err="1">
                <a:cs typeface="Arial" pitchFamily="34" charset="0"/>
              </a:rPr>
              <a:t>siltinam</a:t>
            </a:r>
            <a:endParaRPr lang="lv-LV" altLang="lv-LV" dirty="0">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Youtube</a:t>
            </a:r>
            <a:r>
              <a:rPr lang="lv-LV" altLang="lv-LV" dirty="0">
                <a:cs typeface="Arial" pitchFamily="34" charset="0"/>
              </a:rPr>
              <a:t>: </a:t>
            </a:r>
            <a:r>
              <a:rPr lang="lv-LV" altLang="lv-LV" u="sng" dirty="0">
                <a:solidFill>
                  <a:srgbClr val="005374"/>
                </a:solidFill>
                <a:cs typeface="Arial" pitchFamily="34" charset="0"/>
                <a:hlinkClick r:id="rId4"/>
              </a:rPr>
              <a:t>http://www.youtube.com/ekonomikasministrija</a:t>
            </a:r>
            <a:endParaRPr lang="lv-LV" altLang="lv-LV" u="sng" dirty="0">
              <a:solidFill>
                <a:srgbClr val="005374"/>
              </a:solidFill>
              <a:cs typeface="Arial" pitchFamily="34" charset="0"/>
            </a:endParaRPr>
          </a:p>
          <a:p>
            <a:pPr eaLnBrk="1" hangingPunct="1">
              <a:lnSpc>
                <a:spcPct val="110000"/>
              </a:lnSpc>
              <a:spcBef>
                <a:spcPct val="0"/>
              </a:spcBef>
              <a:buClr>
                <a:srgbClr val="DAEDA9"/>
              </a:buClr>
              <a:buFont typeface="Arial" charset="0"/>
              <a:buNone/>
              <a:tabLst>
                <a:tab pos="984250" algn="l"/>
              </a:tabLst>
              <a:defRPr/>
            </a:pPr>
            <a:r>
              <a:rPr lang="lv-LV" altLang="lv-LV" dirty="0" err="1">
                <a:cs typeface="Arial" pitchFamily="34" charset="0"/>
              </a:rPr>
              <a:t>Facebook</a:t>
            </a:r>
            <a:r>
              <a:rPr lang="lv-LV" altLang="lv-LV" dirty="0">
                <a:cs typeface="Arial" pitchFamily="34" charset="0"/>
              </a:rPr>
              <a:t>:</a:t>
            </a:r>
            <a:r>
              <a:rPr lang="en-AU" dirty="0"/>
              <a:t> </a:t>
            </a:r>
            <a:r>
              <a:rPr lang="en-AU" dirty="0">
                <a:hlinkClick r:id="rId5"/>
              </a:rPr>
              <a:t>http:/</a:t>
            </a:r>
            <a:r>
              <a:rPr lang="lv-LV" dirty="0">
                <a:hlinkClick r:id="rId5"/>
              </a:rPr>
              <a:t>/</a:t>
            </a:r>
            <a:r>
              <a:rPr lang="en-AU" u="sng" dirty="0">
                <a:hlinkClick r:id="rId5"/>
              </a:rPr>
              <a:t>www.facebook.com/atbalstsuznemejiem</a:t>
            </a:r>
            <a:r>
              <a:rPr lang="lv-LV" u="sng" dirty="0"/>
              <a:t> </a:t>
            </a:r>
            <a:endParaRPr lang="lv-LV" dirty="0"/>
          </a:p>
          <a:p>
            <a:pPr eaLnBrk="1" hangingPunct="1">
              <a:lnSpc>
                <a:spcPct val="90000"/>
              </a:lnSpc>
              <a:spcBef>
                <a:spcPct val="0"/>
              </a:spcBef>
              <a:buClr>
                <a:srgbClr val="DAEDA9"/>
              </a:buClr>
              <a:buFont typeface="Arial" charset="0"/>
              <a:buNone/>
              <a:tabLst>
                <a:tab pos="984250" algn="l"/>
              </a:tabLst>
              <a:defRPr/>
            </a:pPr>
            <a:endParaRPr lang="lv-LV" altLang="lv-LV" dirty="0">
              <a:solidFill>
                <a:srgbClr val="005374"/>
              </a:solidFill>
              <a:cs typeface="Arial" pitchFamily="34" charset="0"/>
            </a:endParaRPr>
          </a:p>
          <a:p>
            <a:pPr>
              <a:buFont typeface="Arial" charset="0"/>
              <a:buNone/>
              <a:defRPr/>
            </a:pPr>
            <a:endParaRPr lang="lv-LV" alt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Būvniecības pastāvīgās komitejas 12. 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dirty="0"/>
              <a:t>    </a:t>
            </a:r>
            <a:r>
              <a:rPr lang="lv-LV" b="1" dirty="0"/>
              <a:t>Būvniecības pastāvīgā komiteja</a:t>
            </a:r>
            <a:endParaRPr lang="lv-LV" b="1" dirty="0"/>
          </a:p>
          <a:p>
            <a:pPr marL="342900" indent="-342900" algn="just">
              <a:buFont typeface="Arial" panose="020B0604020202020204" pitchFamily="34" charset="0"/>
              <a:buChar char="•"/>
            </a:pPr>
            <a:r>
              <a:rPr lang="lv-LV" dirty="0"/>
              <a:t>Būvniecības pastāvīgā komiteja izveidota saskaņā ar Eiropas Parlamenta un Padomes Regulu (ES) Nr.305/2011, ar ko nosaka saskaņotus būvizstrādājumu tirdzniecības nosacījumus un atceļ Padomes Direktīvu 89/106/EEK; </a:t>
            </a:r>
          </a:p>
          <a:p>
            <a:pPr marL="342900" indent="-342900" algn="just">
              <a:buFont typeface="Arial" panose="020B0604020202020204" pitchFamily="34" charset="0"/>
              <a:buChar char="•"/>
            </a:pPr>
            <a:r>
              <a:rPr lang="lv-LV" dirty="0"/>
              <a:t>Sēdes sasauc Eiropas Komisija (</a:t>
            </a:r>
            <a:r>
              <a:rPr lang="en-US" dirty="0"/>
              <a:t>European Commission</a:t>
            </a:r>
            <a:r>
              <a:rPr lang="lv-LV" dirty="0"/>
              <a:t>, </a:t>
            </a:r>
            <a:r>
              <a:rPr lang="en-US" dirty="0"/>
              <a:t>DG for Internal Market, Industry, Entrepreneurship and SMEs</a:t>
            </a:r>
            <a:r>
              <a:rPr lang="lv-LV" dirty="0"/>
              <a:t>);</a:t>
            </a:r>
          </a:p>
          <a:p>
            <a:pPr marL="342900" indent="-342900" algn="just">
              <a:buFont typeface="Arial" panose="020B0604020202020204" pitchFamily="34" charset="0"/>
              <a:buChar char="•"/>
            </a:pPr>
            <a:r>
              <a:rPr lang="lv-LV" dirty="0"/>
              <a:t>Sēdes notiek divas reizes gadā.</a:t>
            </a:r>
          </a:p>
          <a:p>
            <a:endParaRPr lang="en-US" dirty="0"/>
          </a:p>
          <a:p>
            <a:endParaRPr lang="en-US" dirty="0"/>
          </a:p>
          <a:p>
            <a:pPr marL="342900" indent="-342900">
              <a:buFont typeface="Arial" panose="020B0604020202020204" pitchFamily="34" charset="0"/>
              <a:buChar char="•"/>
            </a:pPr>
            <a:endParaRPr lang="lv-LV" dirty="0"/>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2</a:t>
            </a:fld>
            <a:endParaRPr lang="en-US" altLang="lv-LV"/>
          </a:p>
        </p:txBody>
      </p:sp>
    </p:spTree>
    <p:extLst>
      <p:ext uri="{BB962C8B-B14F-4D97-AF65-F5344CB8AC3E}">
        <p14:creationId xmlns:p14="http://schemas.microsoft.com/office/powerpoint/2010/main" val="714277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Būvniecības pastāvīgās komitejas 12. 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Papildu raksturlielumi harmonizētajos standartos</a:t>
            </a:r>
          </a:p>
          <a:p>
            <a:pPr algn="just"/>
            <a:r>
              <a:rPr lang="lv-LV" dirty="0"/>
              <a:t>Sēdē notika diskusijas par papildu raksturlielumiem harmonizētajos standartos.   Pamatjautājumi:</a:t>
            </a:r>
          </a:p>
          <a:p>
            <a:pPr marL="342900" indent="-342900" algn="just">
              <a:buFont typeface="Arial" panose="020B0604020202020204" pitchFamily="34" charset="0"/>
              <a:buChar char="•"/>
            </a:pPr>
            <a:r>
              <a:rPr lang="lv-LV" dirty="0"/>
              <a:t>Vai harmonizētajos standartos var iekļaut papildu raksturlielumus, neiekļaujot tos ZA pielikumā?</a:t>
            </a:r>
          </a:p>
          <a:p>
            <a:pPr marL="342900" indent="-342900" algn="just">
              <a:buFont typeface="Arial" panose="020B0604020202020204" pitchFamily="34" charset="0"/>
              <a:buChar char="•"/>
            </a:pPr>
            <a:r>
              <a:rPr lang="lv-LV" dirty="0"/>
              <a:t>Ko darīt, ja vēl nav CEN atbildes uz standarta mandātu?</a:t>
            </a:r>
          </a:p>
          <a:p>
            <a:pPr marL="342900" indent="-342900" algn="just">
              <a:buFont typeface="Arial" panose="020B0604020202020204" pitchFamily="34" charset="0"/>
              <a:buChar char="•"/>
            </a:pPr>
            <a:r>
              <a:rPr lang="lv-LV" dirty="0"/>
              <a:t>Vai dalībvalstu sniegtie komentāri jāiekļauj harmonizētajos standartos kā pielikums?</a:t>
            </a:r>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3</a:t>
            </a:fld>
            <a:endParaRPr lang="en-US" altLang="lv-LV"/>
          </a:p>
        </p:txBody>
      </p:sp>
    </p:spTree>
    <p:extLst>
      <p:ext uri="{BB962C8B-B14F-4D97-AF65-F5344CB8AC3E}">
        <p14:creationId xmlns:p14="http://schemas.microsoft.com/office/powerpoint/2010/main" val="227217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Būvniecības pastāvīgās komitejas 12. 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Iespējamā Būvizstrādājumu regulas pārskatīšana</a:t>
            </a:r>
          </a:p>
          <a:p>
            <a:pPr algn="just"/>
            <a:r>
              <a:rPr lang="lv-LV" dirty="0"/>
              <a:t>Komisija paziņoja, ka saskaņoto standartu (un saskaņotu tehnisko specifikāciju kopumā) loma un statuss acīmredzami ir viens no svarīgākajiem aspektiem, kas jāpārskata un jāgroza saistībā ar iespējamo Būvizstrādājumu regulas pārskatīšanu.</a:t>
            </a:r>
            <a:endParaRPr lang="lv-LV" dirty="0"/>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4</a:t>
            </a:fld>
            <a:endParaRPr lang="en-US" altLang="lv-LV"/>
          </a:p>
        </p:txBody>
      </p:sp>
    </p:spTree>
    <p:extLst>
      <p:ext uri="{BB962C8B-B14F-4D97-AF65-F5344CB8AC3E}">
        <p14:creationId xmlns:p14="http://schemas.microsoft.com/office/powerpoint/2010/main" val="103153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Būvniecības pastāvīgās komitejas 12. 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Pētījumi ugunsdrošības jomā</a:t>
            </a:r>
          </a:p>
          <a:p>
            <a:pPr algn="just"/>
            <a:r>
              <a:rPr lang="lv-LV" dirty="0"/>
              <a:t>EK dienesti informēja par diviem pētījumiem, kas pasūtīti ugunsdrošības jomā:</a:t>
            </a:r>
          </a:p>
          <a:p>
            <a:pPr algn="just"/>
            <a:r>
              <a:rPr lang="lv-LV" dirty="0"/>
              <a:t>• Pētījums par nepieciešamību regulēt dūmu toksisko ietekmi;</a:t>
            </a:r>
          </a:p>
          <a:p>
            <a:pPr algn="just"/>
            <a:r>
              <a:rPr lang="lv-LV" dirty="0"/>
              <a:t>• Progresa ziņojums par Eiropas pieejas izstrādi, lai novērtētu fasāžu ugunsdrošību. Pašlaik tiek plānots, ka nākamā sanāksme par šo pētījumu notiks 2017.gada rudenī.</a:t>
            </a:r>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5</a:t>
            </a:fld>
            <a:endParaRPr lang="en-US" altLang="lv-LV"/>
          </a:p>
        </p:txBody>
      </p:sp>
    </p:spTree>
    <p:extLst>
      <p:ext uri="{BB962C8B-B14F-4D97-AF65-F5344CB8AC3E}">
        <p14:creationId xmlns:p14="http://schemas.microsoft.com/office/powerpoint/2010/main" val="315279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Būvizstrādājumu Konsultatīvās grupas 8.sēde  </a:t>
            </a:r>
          </a:p>
        </p:txBody>
      </p:sp>
      <p:sp>
        <p:nvSpPr>
          <p:cNvPr id="3" name="Content Placeholder 2"/>
          <p:cNvSpPr>
            <a:spLocks noGrp="1"/>
          </p:cNvSpPr>
          <p:nvPr>
            <p:ph idx="1"/>
          </p:nvPr>
        </p:nvSpPr>
        <p:spPr>
          <a:xfrm>
            <a:off x="2082297" y="1752600"/>
            <a:ext cx="6604503" cy="4373573"/>
          </a:xfrm>
        </p:spPr>
        <p:txBody>
          <a:bodyPr>
            <a:normAutofit/>
          </a:bodyPr>
          <a:lstStyle/>
          <a:p>
            <a:pPr lvl="0" algn="ctr"/>
            <a:r>
              <a:rPr lang="lv-LV" b="1" dirty="0">
                <a:solidFill>
                  <a:prstClr val="black"/>
                </a:solidFill>
              </a:rPr>
              <a:t>Būvizstrādājumu Konsultatīvā grupa</a:t>
            </a:r>
          </a:p>
          <a:p>
            <a:pPr marL="342900" lvl="0" indent="-342900" algn="just">
              <a:buFont typeface="Arial" panose="020B0604020202020204" pitchFamily="34" charset="0"/>
              <a:buChar char="•"/>
            </a:pPr>
            <a:r>
              <a:rPr lang="lv-LV" dirty="0">
                <a:solidFill>
                  <a:prstClr val="black"/>
                </a:solidFill>
              </a:rPr>
              <a:t>Būvizstrādājumu Konsultatīvā grupa</a:t>
            </a:r>
            <a:r>
              <a:rPr lang="lv-LV" dirty="0">
                <a:solidFill>
                  <a:prstClr val="black"/>
                </a:solidFill>
              </a:rPr>
              <a:t> izveidota, lai sniegtu atbalstu Eiropas Komisijai saistībā ar Eiropas Parlamenta un Padomes Regulu (ES) Nr.305/2011, ar ko nosaka saskaņotus būvizstrādājumu tirdzniecības nosacījumus un atceļ Padomes Direktīvu 89/106/EEK; </a:t>
            </a:r>
          </a:p>
          <a:p>
            <a:pPr marL="342900" lvl="0" indent="-342900" algn="just">
              <a:buFont typeface="Arial" panose="020B0604020202020204" pitchFamily="34" charset="0"/>
              <a:buChar char="•"/>
            </a:pPr>
            <a:r>
              <a:rPr lang="lv-LV" dirty="0">
                <a:solidFill>
                  <a:prstClr val="black"/>
                </a:solidFill>
              </a:rPr>
              <a:t>Sēdes sasauc Eiropas Komisija (</a:t>
            </a:r>
            <a:r>
              <a:rPr lang="en-US" dirty="0">
                <a:solidFill>
                  <a:prstClr val="black"/>
                </a:solidFill>
              </a:rPr>
              <a:t>European Commission</a:t>
            </a:r>
            <a:r>
              <a:rPr lang="lv-LV" dirty="0">
                <a:solidFill>
                  <a:prstClr val="black"/>
                </a:solidFill>
              </a:rPr>
              <a:t>, </a:t>
            </a:r>
            <a:r>
              <a:rPr lang="en-US" dirty="0">
                <a:solidFill>
                  <a:prstClr val="black"/>
                </a:solidFill>
              </a:rPr>
              <a:t>DG for Internal Market, Industry, Entrepreneurship and SMEs</a:t>
            </a:r>
            <a:r>
              <a:rPr lang="lv-LV" dirty="0">
                <a:solidFill>
                  <a:prstClr val="black"/>
                </a:solidFill>
              </a:rPr>
              <a:t>);</a:t>
            </a:r>
          </a:p>
          <a:p>
            <a:pPr marL="342900" lvl="0" indent="-342900" algn="just">
              <a:buFont typeface="Arial" panose="020B0604020202020204" pitchFamily="34" charset="0"/>
              <a:buChar char="•"/>
            </a:pPr>
            <a:r>
              <a:rPr lang="lv-LV" dirty="0">
                <a:solidFill>
                  <a:prstClr val="black"/>
                </a:solidFill>
              </a:rPr>
              <a:t>Sēdes notiek divas reizes gadā.</a:t>
            </a:r>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6</a:t>
            </a:fld>
            <a:endParaRPr lang="en-US" altLang="lv-LV"/>
          </a:p>
        </p:txBody>
      </p:sp>
    </p:spTree>
    <p:extLst>
      <p:ext uri="{BB962C8B-B14F-4D97-AF65-F5344CB8AC3E}">
        <p14:creationId xmlns:p14="http://schemas.microsoft.com/office/powerpoint/2010/main" val="1271151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Būvizstrādājumu Konsultatīvās grupas 8.sēde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Būvizstrādājumu regulas pārskatīšana</a:t>
            </a:r>
            <a:endParaRPr lang="lv-LV" b="1" dirty="0"/>
          </a:p>
          <a:p>
            <a:pPr algn="just"/>
            <a:r>
              <a:rPr lang="lv-LV" dirty="0"/>
              <a:t>Būvizstrādājumu Konsultatīvās grupas 8.sēdē Komisija paziņoja par Būvizstrādājumu regulas pārskatīšanas priekšlikuma sabiedriskās apspriešanas izsludināšanu Eiropas Komisijas tīmekļa vietnē, kā arī par Eiropas Komisijas mājas lapā publicēto informāciju par notikušajām Būvizstrādājumu regulas Tehniskajām platformām.</a:t>
            </a:r>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7</a:t>
            </a:fld>
            <a:endParaRPr lang="en-US" altLang="lv-LV"/>
          </a:p>
        </p:txBody>
      </p:sp>
    </p:spTree>
    <p:extLst>
      <p:ext uri="{BB962C8B-B14F-4D97-AF65-F5344CB8AC3E}">
        <p14:creationId xmlns:p14="http://schemas.microsoft.com/office/powerpoint/2010/main" val="1543810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Būvizstrādājumu Konsultatīvās grupas 8.sēde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Standartizācijas jautājumi</a:t>
            </a:r>
          </a:p>
          <a:p>
            <a:pPr marL="342900" indent="-342900" algn="just">
              <a:buFont typeface="Arial" panose="020B0604020202020204" pitchFamily="34" charset="0"/>
              <a:buChar char="•"/>
            </a:pPr>
            <a:r>
              <a:rPr lang="lv-LV" dirty="0"/>
              <a:t>Komisijas konsultants iepazīstināja ar jaunāko informāciju par situāciju standartizācijas jomā. Tika sniegti norādījumi CEN par klašu dokumenta atjaunināto versiju un robežlīmeņiem saskaņotajos standartos.</a:t>
            </a:r>
          </a:p>
          <a:p>
            <a:pPr marL="342900" indent="-342900" algn="just">
              <a:buFont typeface="Arial" panose="020B0604020202020204" pitchFamily="34" charset="0"/>
              <a:buChar char="•"/>
            </a:pPr>
            <a:r>
              <a:rPr lang="lv-LV" dirty="0"/>
              <a:t>Tika apspriests jautājums par datētām un nedatētām atsaucēm uz standartiem. Komisija sniedza informāciju par priekšrocībām un trūkumiem katram apspriestajam risinājumam.</a:t>
            </a:r>
            <a:endParaRPr lang="lv-LV" dirty="0"/>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8</a:t>
            </a:fld>
            <a:endParaRPr lang="en-US" altLang="lv-LV"/>
          </a:p>
        </p:txBody>
      </p:sp>
    </p:spTree>
    <p:extLst>
      <p:ext uri="{BB962C8B-B14F-4D97-AF65-F5344CB8AC3E}">
        <p14:creationId xmlns:p14="http://schemas.microsoft.com/office/powerpoint/2010/main" val="383284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Būvizstrādājumu Konsultatīvās grupas 8.sēde  </a:t>
            </a:r>
          </a:p>
        </p:txBody>
      </p:sp>
      <p:sp>
        <p:nvSpPr>
          <p:cNvPr id="3" name="Content Placeholder 2"/>
          <p:cNvSpPr>
            <a:spLocks noGrp="1"/>
          </p:cNvSpPr>
          <p:nvPr>
            <p:ph idx="1"/>
          </p:nvPr>
        </p:nvSpPr>
        <p:spPr>
          <a:xfrm>
            <a:off x="2082297" y="1752600"/>
            <a:ext cx="6604503" cy="4373573"/>
          </a:xfrm>
        </p:spPr>
        <p:txBody>
          <a:bodyPr>
            <a:normAutofit/>
          </a:bodyPr>
          <a:lstStyle/>
          <a:p>
            <a:pPr algn="ctr"/>
            <a:r>
              <a:rPr lang="lv-LV" b="1" dirty="0"/>
              <a:t>Atkārtoti izmantoti būvizstrādājumi</a:t>
            </a:r>
          </a:p>
          <a:p>
            <a:pPr algn="just"/>
            <a:r>
              <a:rPr lang="lv-LV" dirty="0"/>
              <a:t>Tika apspriesti šādi jautājumi: atkārtoti izmantoto būvizstrādājumu izsekojamība, veiktspējas pārbaude un ražošanas kontrole, paredzētā izmantošana atkārtotas izmantošanas gadījumā (tāpat kā sākotnējās), «jaunu» un «vecu» produktu atšķirība. Komisija ierosināja turpināt darbu pie šī jautājuma un turpināt diskusiju ar dalībvalstīm. </a:t>
            </a:r>
          </a:p>
          <a:p>
            <a:endParaRPr lang="lv-LV" dirty="0"/>
          </a:p>
        </p:txBody>
      </p:sp>
      <p:sp>
        <p:nvSpPr>
          <p:cNvPr id="6" name="Slide Number Placeholder 5"/>
          <p:cNvSpPr>
            <a:spLocks noGrp="1"/>
          </p:cNvSpPr>
          <p:nvPr>
            <p:ph type="sldNum" sz="quarter" idx="13"/>
          </p:nvPr>
        </p:nvSpPr>
        <p:spPr/>
        <p:txBody>
          <a:bodyPr/>
          <a:lstStyle/>
          <a:p>
            <a:fld id="{9937B3D2-9EA0-42E3-98F5-02574E4B83CB}" type="slidenum">
              <a:rPr lang="en-US" altLang="lv-LV" smtClean="0"/>
              <a:pPr/>
              <a:t>9</a:t>
            </a:fld>
            <a:endParaRPr lang="en-US" altLang="lv-LV"/>
          </a:p>
        </p:txBody>
      </p:sp>
    </p:spTree>
    <p:extLst>
      <p:ext uri="{BB962C8B-B14F-4D97-AF65-F5344CB8AC3E}">
        <p14:creationId xmlns:p14="http://schemas.microsoft.com/office/powerpoint/2010/main" val="713900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0</TotalTime>
  <Words>569</Words>
  <Application>Microsoft Office PowerPoint</Application>
  <PresentationFormat>On-screen Show (4:3)</PresentationFormat>
  <Paragraphs>59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ＭＳ Ｐゴシック</vt:lpstr>
      <vt:lpstr>Arial</vt:lpstr>
      <vt:lpstr>Calibri</vt:lpstr>
      <vt:lpstr>Times New Roman</vt:lpstr>
      <vt:lpstr>Verdana</vt:lpstr>
      <vt:lpstr>89_Prezentacija_templateLV</vt:lpstr>
      <vt:lpstr>Informācija par Eiropas Komisijas Būvniecības pastāvīgās komitejas un Būvizstrādājumu Konsultatīvās grupas aktuālajiem jautājumiem (būvizstrādājumi)</vt:lpstr>
      <vt:lpstr>Būvniecības pastāvīgās komitejas 12. sēde </vt:lpstr>
      <vt:lpstr>Būvniecības pastāvīgās komitejas 12. sēde </vt:lpstr>
      <vt:lpstr>Būvniecības pastāvīgās komitejas 12. sēde </vt:lpstr>
      <vt:lpstr>Būvniecības pastāvīgās komitejas 12. sēde </vt:lpstr>
      <vt:lpstr>Būvizstrādājumu Konsultatīvās grupas 8.sēde  </vt:lpstr>
      <vt:lpstr>Būvizstrādājumu Konsultatīvās grupas 8.sēde  </vt:lpstr>
      <vt:lpstr>Būvizstrādājumu Konsultatīvās grupas 8.sēde  </vt:lpstr>
      <vt:lpstr>Būvizstrādājumu Konsultatīvās grupas 8.sēde  </vt:lpstr>
      <vt:lpstr>Būvizstrādājumu Konsultatīvās grupas 8.sēde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Andris Mālnieks</cp:lastModifiedBy>
  <cp:revision>139</cp:revision>
  <cp:lastPrinted>2016-12-07T08:51:25Z</cp:lastPrinted>
  <dcterms:created xsi:type="dcterms:W3CDTF">2014-11-20T14:46:47Z</dcterms:created>
  <dcterms:modified xsi:type="dcterms:W3CDTF">2017-08-22T06:38:43Z</dcterms:modified>
</cp:coreProperties>
</file>