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2"/>
  </p:notesMasterIdLst>
  <p:handoutMasterIdLst>
    <p:handoutMasterId r:id="rId13"/>
  </p:handoutMasterIdLst>
  <p:sldIdLst>
    <p:sldId id="376" r:id="rId2"/>
    <p:sldId id="519" r:id="rId3"/>
    <p:sldId id="520" r:id="rId4"/>
    <p:sldId id="521" r:id="rId5"/>
    <p:sldId id="522" r:id="rId6"/>
    <p:sldId id="523" r:id="rId7"/>
    <p:sldId id="518" r:id="rId8"/>
    <p:sldId id="524" r:id="rId9"/>
    <p:sldId id="525" r:id="rId10"/>
    <p:sldId id="517" r:id="rId11"/>
  </p:sldIdLst>
  <p:sldSz cx="9144000" cy="6858000" type="screen4x3"/>
  <p:notesSz cx="6797675" cy="9928225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9E3D"/>
    <a:srgbClr val="83D7EA"/>
    <a:srgbClr val="005374"/>
    <a:srgbClr val="000000"/>
    <a:srgbClr val="34626B"/>
    <a:srgbClr val="557260"/>
    <a:srgbClr val="50BBD1"/>
    <a:srgbClr val="7F60A6"/>
    <a:srgbClr val="9FC251"/>
    <a:srgbClr val="76C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81929" autoAdjust="0"/>
  </p:normalViewPr>
  <p:slideViewPr>
    <p:cSldViewPr>
      <p:cViewPr>
        <p:scale>
          <a:sx n="70" d="100"/>
          <a:sy n="70" d="100"/>
        </p:scale>
        <p:origin x="-53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3072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55ECE6-7A91-4E81-93FE-544A525F2A43}" type="doc">
      <dgm:prSet loTypeId="urn:microsoft.com/office/officeart/2005/8/layout/gear1" loCatId="relationship" qsTypeId="urn:microsoft.com/office/officeart/2005/8/quickstyle/3d5" qsCatId="3D" csTypeId="urn:microsoft.com/office/officeart/2005/8/colors/accent1_2" csCatId="accent1" phldr="1"/>
      <dgm:spPr/>
    </dgm:pt>
    <dgm:pt modelId="{DBE67500-17D8-4F3E-967D-ABB5FCE7D468}">
      <dgm:prSet phldrT="[Text]" custT="1"/>
      <dgm:spPr/>
      <dgm:t>
        <a:bodyPr/>
        <a:lstStyle/>
        <a:p>
          <a:r>
            <a:rPr lang="lv-LV" sz="2200" b="1" dirty="0" smtClean="0"/>
            <a:t>KVALITĀTE</a:t>
          </a:r>
          <a:endParaRPr lang="en-US" sz="2200" b="1" dirty="0"/>
        </a:p>
      </dgm:t>
    </dgm:pt>
    <dgm:pt modelId="{0D422690-6DF3-4E90-94E9-221EA78575CB}" type="parTrans" cxnId="{4FD39FE2-8A66-494A-98E5-446164F464C9}">
      <dgm:prSet/>
      <dgm:spPr/>
      <dgm:t>
        <a:bodyPr/>
        <a:lstStyle/>
        <a:p>
          <a:endParaRPr lang="en-US"/>
        </a:p>
      </dgm:t>
    </dgm:pt>
    <dgm:pt modelId="{D5957063-DB6D-4606-BA67-A981D8D3D225}" type="sibTrans" cxnId="{4FD39FE2-8A66-494A-98E5-446164F464C9}">
      <dgm:prSet/>
      <dgm:spPr/>
      <dgm:t>
        <a:bodyPr/>
        <a:lstStyle/>
        <a:p>
          <a:endParaRPr lang="en-US"/>
        </a:p>
      </dgm:t>
    </dgm:pt>
    <dgm:pt modelId="{8706743F-2FE3-463F-9D9A-AE1447BE6C55}">
      <dgm:prSet phldrT="[Text]"/>
      <dgm:spPr/>
      <dgm:t>
        <a:bodyPr/>
        <a:lstStyle/>
        <a:p>
          <a:r>
            <a:rPr lang="lv-LV" b="1" dirty="0" smtClean="0"/>
            <a:t>ILGTSPĒJA</a:t>
          </a:r>
          <a:endParaRPr lang="en-US" b="1" dirty="0"/>
        </a:p>
      </dgm:t>
    </dgm:pt>
    <dgm:pt modelId="{D0CDB5EB-0855-472E-B62E-8D941842DEC2}" type="parTrans" cxnId="{6B29FDC0-703C-4B13-B772-01BADF85B402}">
      <dgm:prSet/>
      <dgm:spPr/>
      <dgm:t>
        <a:bodyPr/>
        <a:lstStyle/>
        <a:p>
          <a:endParaRPr lang="en-US"/>
        </a:p>
      </dgm:t>
    </dgm:pt>
    <dgm:pt modelId="{A6E8D7E4-912C-4247-BD87-6D19B6606A0E}" type="sibTrans" cxnId="{6B29FDC0-703C-4B13-B772-01BADF85B402}">
      <dgm:prSet/>
      <dgm:spPr/>
      <dgm:t>
        <a:bodyPr/>
        <a:lstStyle/>
        <a:p>
          <a:endParaRPr lang="en-US"/>
        </a:p>
      </dgm:t>
    </dgm:pt>
    <dgm:pt modelId="{FB5C354C-9879-47B9-A085-638EE0C43E2C}">
      <dgm:prSet phldrT="[Text]" custT="1"/>
      <dgm:spPr/>
      <dgm:t>
        <a:bodyPr/>
        <a:lstStyle/>
        <a:p>
          <a:r>
            <a:rPr lang="lv-LV" sz="1400" b="1" dirty="0" smtClean="0"/>
            <a:t>INOVĀCIJA</a:t>
          </a:r>
          <a:endParaRPr lang="en-US" sz="1400" b="1" dirty="0"/>
        </a:p>
      </dgm:t>
    </dgm:pt>
    <dgm:pt modelId="{80CB4781-971B-4B6D-8197-4601C7753083}" type="parTrans" cxnId="{2C522FE6-4CA2-4624-80DB-67A15DCB8853}">
      <dgm:prSet/>
      <dgm:spPr/>
      <dgm:t>
        <a:bodyPr/>
        <a:lstStyle/>
        <a:p>
          <a:endParaRPr lang="en-US"/>
        </a:p>
      </dgm:t>
    </dgm:pt>
    <dgm:pt modelId="{95F9889D-0F45-4042-8C3E-726C2CA213DF}" type="sibTrans" cxnId="{2C522FE6-4CA2-4624-80DB-67A15DCB8853}">
      <dgm:prSet/>
      <dgm:spPr/>
      <dgm:t>
        <a:bodyPr/>
        <a:lstStyle/>
        <a:p>
          <a:endParaRPr lang="en-US"/>
        </a:p>
      </dgm:t>
    </dgm:pt>
    <dgm:pt modelId="{FBAE9958-8C12-4F22-9875-AE90502088E2}" type="pres">
      <dgm:prSet presAssocID="{2755ECE6-7A91-4E81-93FE-544A525F2A43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9D25D08B-4667-4554-A877-1A8618B3ACE2}" type="pres">
      <dgm:prSet presAssocID="{DBE67500-17D8-4F3E-967D-ABB5FCE7D468}" presName="gear1" presStyleLbl="node1" presStyleIdx="0" presStyleCnt="3" custLinFactX="-16141" custLinFactNeighborX="-100000" custLinFactNeighborY="-7316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BBC959-DE4A-4917-B803-115D0DEFAF06}" type="pres">
      <dgm:prSet presAssocID="{DBE67500-17D8-4F3E-967D-ABB5FCE7D468}" presName="gear1srcNode" presStyleLbl="node1" presStyleIdx="0" presStyleCnt="3"/>
      <dgm:spPr/>
      <dgm:t>
        <a:bodyPr/>
        <a:lstStyle/>
        <a:p>
          <a:endParaRPr lang="lv-LV"/>
        </a:p>
      </dgm:t>
    </dgm:pt>
    <dgm:pt modelId="{4011D556-D947-4305-99D1-DA201A9AB919}" type="pres">
      <dgm:prSet presAssocID="{DBE67500-17D8-4F3E-967D-ABB5FCE7D468}" presName="gear1dstNode" presStyleLbl="node1" presStyleIdx="0" presStyleCnt="3"/>
      <dgm:spPr/>
      <dgm:t>
        <a:bodyPr/>
        <a:lstStyle/>
        <a:p>
          <a:endParaRPr lang="lv-LV"/>
        </a:p>
      </dgm:t>
    </dgm:pt>
    <dgm:pt modelId="{5FFDB3C1-B9DB-4CC0-AE53-05DBACE123D7}" type="pres">
      <dgm:prSet presAssocID="{8706743F-2FE3-463F-9D9A-AE1447BE6C55}" presName="gear2" presStyleLbl="node1" presStyleIdx="1" presStyleCnt="3" custLinFactNeighborX="37967" custLinFactNeighborY="3029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81A04E-D74E-40AC-8B82-95A9FAC63DFF}" type="pres">
      <dgm:prSet presAssocID="{8706743F-2FE3-463F-9D9A-AE1447BE6C55}" presName="gear2srcNode" presStyleLbl="node1" presStyleIdx="1" presStyleCnt="3"/>
      <dgm:spPr/>
      <dgm:t>
        <a:bodyPr/>
        <a:lstStyle/>
        <a:p>
          <a:endParaRPr lang="lv-LV"/>
        </a:p>
      </dgm:t>
    </dgm:pt>
    <dgm:pt modelId="{BF64EAD0-8061-476C-9C6E-225619C34101}" type="pres">
      <dgm:prSet presAssocID="{8706743F-2FE3-463F-9D9A-AE1447BE6C55}" presName="gear2dstNode" presStyleLbl="node1" presStyleIdx="1" presStyleCnt="3"/>
      <dgm:spPr/>
      <dgm:t>
        <a:bodyPr/>
        <a:lstStyle/>
        <a:p>
          <a:endParaRPr lang="lv-LV"/>
        </a:p>
      </dgm:t>
    </dgm:pt>
    <dgm:pt modelId="{7E148DAD-FA93-44A3-BD10-6581439FD5C8}" type="pres">
      <dgm:prSet presAssocID="{FB5C354C-9879-47B9-A085-638EE0C43E2C}" presName="gear3" presStyleLbl="node1" presStyleIdx="2" presStyleCnt="3" custLinFactNeighborX="40431" custLinFactNeighborY="15728"/>
      <dgm:spPr/>
      <dgm:t>
        <a:bodyPr/>
        <a:lstStyle/>
        <a:p>
          <a:endParaRPr lang="en-US"/>
        </a:p>
      </dgm:t>
    </dgm:pt>
    <dgm:pt modelId="{FAB56136-D91E-4D36-8AFF-9EC933E72E35}" type="pres">
      <dgm:prSet presAssocID="{FB5C354C-9879-47B9-A085-638EE0C43E2C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27E8AD-B5B3-493C-924F-63FE2503DDC8}" type="pres">
      <dgm:prSet presAssocID="{FB5C354C-9879-47B9-A085-638EE0C43E2C}" presName="gear3srcNode" presStyleLbl="node1" presStyleIdx="2" presStyleCnt="3"/>
      <dgm:spPr/>
      <dgm:t>
        <a:bodyPr/>
        <a:lstStyle/>
        <a:p>
          <a:endParaRPr lang="lv-LV"/>
        </a:p>
      </dgm:t>
    </dgm:pt>
    <dgm:pt modelId="{9DE431F4-AB32-48EA-A7AD-53B9E2775990}" type="pres">
      <dgm:prSet presAssocID="{FB5C354C-9879-47B9-A085-638EE0C43E2C}" presName="gear3dstNode" presStyleLbl="node1" presStyleIdx="2" presStyleCnt="3"/>
      <dgm:spPr/>
      <dgm:t>
        <a:bodyPr/>
        <a:lstStyle/>
        <a:p>
          <a:endParaRPr lang="lv-LV"/>
        </a:p>
      </dgm:t>
    </dgm:pt>
    <dgm:pt modelId="{107AC543-2D75-48B8-B7D5-AA70EE34101D}" type="pres">
      <dgm:prSet presAssocID="{D5957063-DB6D-4606-BA67-A981D8D3D225}" presName="connector1" presStyleLbl="sibTrans2D1" presStyleIdx="0" presStyleCnt="3" custLinFactNeighborX="76694" custLinFactNeighborY="-66395"/>
      <dgm:spPr/>
      <dgm:t>
        <a:bodyPr/>
        <a:lstStyle/>
        <a:p>
          <a:endParaRPr lang="lv-LV"/>
        </a:p>
      </dgm:t>
    </dgm:pt>
    <dgm:pt modelId="{95200B37-6A4C-4A06-90C5-6C5C63841D22}" type="pres">
      <dgm:prSet presAssocID="{A6E8D7E4-912C-4247-BD87-6D19B6606A0E}" presName="connector2" presStyleLbl="sibTrans2D1" presStyleIdx="1" presStyleCnt="3"/>
      <dgm:spPr/>
      <dgm:t>
        <a:bodyPr/>
        <a:lstStyle/>
        <a:p>
          <a:endParaRPr lang="lv-LV"/>
        </a:p>
      </dgm:t>
    </dgm:pt>
    <dgm:pt modelId="{2AD654F5-72E5-49ED-B9D5-CE21A6F10C67}" type="pres">
      <dgm:prSet presAssocID="{95F9889D-0F45-4042-8C3E-726C2CA213DF}" presName="connector3" presStyleLbl="sibTrans2D1" presStyleIdx="2" presStyleCnt="3" custLinFactNeighborX="35008" custLinFactNeighborY="19875"/>
      <dgm:spPr/>
      <dgm:t>
        <a:bodyPr/>
        <a:lstStyle/>
        <a:p>
          <a:endParaRPr lang="lv-LV"/>
        </a:p>
      </dgm:t>
    </dgm:pt>
  </dgm:ptLst>
  <dgm:cxnLst>
    <dgm:cxn modelId="{B2DACB38-406D-46CD-9E70-DC192CE1BD21}" type="presOf" srcId="{D5957063-DB6D-4606-BA67-A981D8D3D225}" destId="{107AC543-2D75-48B8-B7D5-AA70EE34101D}" srcOrd="0" destOrd="0" presId="urn:microsoft.com/office/officeart/2005/8/layout/gear1"/>
    <dgm:cxn modelId="{55324673-22C2-4A5F-B1B8-9E0497A6E06A}" type="presOf" srcId="{DBE67500-17D8-4F3E-967D-ABB5FCE7D468}" destId="{19BBC959-DE4A-4917-B803-115D0DEFAF06}" srcOrd="1" destOrd="0" presId="urn:microsoft.com/office/officeart/2005/8/layout/gear1"/>
    <dgm:cxn modelId="{C082F86C-8AAB-4EFA-96DB-4E8349EEBAAF}" type="presOf" srcId="{8706743F-2FE3-463F-9D9A-AE1447BE6C55}" destId="{5FFDB3C1-B9DB-4CC0-AE53-05DBACE123D7}" srcOrd="0" destOrd="0" presId="urn:microsoft.com/office/officeart/2005/8/layout/gear1"/>
    <dgm:cxn modelId="{0183670C-CBAD-4FA2-BA3C-F3597949DCA4}" type="presOf" srcId="{FB5C354C-9879-47B9-A085-638EE0C43E2C}" destId="{9DE431F4-AB32-48EA-A7AD-53B9E2775990}" srcOrd="3" destOrd="0" presId="urn:microsoft.com/office/officeart/2005/8/layout/gear1"/>
    <dgm:cxn modelId="{227A1A4A-5C43-4E1E-9A86-832B078BE1A4}" type="presOf" srcId="{FB5C354C-9879-47B9-A085-638EE0C43E2C}" destId="{FAB56136-D91E-4D36-8AFF-9EC933E72E35}" srcOrd="1" destOrd="0" presId="urn:microsoft.com/office/officeart/2005/8/layout/gear1"/>
    <dgm:cxn modelId="{FF9F68D9-39EC-4867-A9E8-4793110F5C76}" type="presOf" srcId="{2755ECE6-7A91-4E81-93FE-544A525F2A43}" destId="{FBAE9958-8C12-4F22-9875-AE90502088E2}" srcOrd="0" destOrd="0" presId="urn:microsoft.com/office/officeart/2005/8/layout/gear1"/>
    <dgm:cxn modelId="{25FC20C1-E21F-46A7-B8EA-74E86C8118F7}" type="presOf" srcId="{DBE67500-17D8-4F3E-967D-ABB5FCE7D468}" destId="{4011D556-D947-4305-99D1-DA201A9AB919}" srcOrd="2" destOrd="0" presId="urn:microsoft.com/office/officeart/2005/8/layout/gear1"/>
    <dgm:cxn modelId="{6B29FDC0-703C-4B13-B772-01BADF85B402}" srcId="{2755ECE6-7A91-4E81-93FE-544A525F2A43}" destId="{8706743F-2FE3-463F-9D9A-AE1447BE6C55}" srcOrd="1" destOrd="0" parTransId="{D0CDB5EB-0855-472E-B62E-8D941842DEC2}" sibTransId="{A6E8D7E4-912C-4247-BD87-6D19B6606A0E}"/>
    <dgm:cxn modelId="{2C522FE6-4CA2-4624-80DB-67A15DCB8853}" srcId="{2755ECE6-7A91-4E81-93FE-544A525F2A43}" destId="{FB5C354C-9879-47B9-A085-638EE0C43E2C}" srcOrd="2" destOrd="0" parTransId="{80CB4781-971B-4B6D-8197-4601C7753083}" sibTransId="{95F9889D-0F45-4042-8C3E-726C2CA213DF}"/>
    <dgm:cxn modelId="{6A83A01B-1274-4272-8B11-61E679BD3005}" type="presOf" srcId="{FB5C354C-9879-47B9-A085-638EE0C43E2C}" destId="{7E148DAD-FA93-44A3-BD10-6581439FD5C8}" srcOrd="0" destOrd="0" presId="urn:microsoft.com/office/officeart/2005/8/layout/gear1"/>
    <dgm:cxn modelId="{E9F5E6A9-8B52-4F39-996D-543A7CCB2B21}" type="presOf" srcId="{FB5C354C-9879-47B9-A085-638EE0C43E2C}" destId="{5A27E8AD-B5B3-493C-924F-63FE2503DDC8}" srcOrd="2" destOrd="0" presId="urn:microsoft.com/office/officeart/2005/8/layout/gear1"/>
    <dgm:cxn modelId="{82133BD4-7689-4B04-A27C-ECE9A0860DE3}" type="presOf" srcId="{A6E8D7E4-912C-4247-BD87-6D19B6606A0E}" destId="{95200B37-6A4C-4A06-90C5-6C5C63841D22}" srcOrd="0" destOrd="0" presId="urn:microsoft.com/office/officeart/2005/8/layout/gear1"/>
    <dgm:cxn modelId="{4FD39FE2-8A66-494A-98E5-446164F464C9}" srcId="{2755ECE6-7A91-4E81-93FE-544A525F2A43}" destId="{DBE67500-17D8-4F3E-967D-ABB5FCE7D468}" srcOrd="0" destOrd="0" parTransId="{0D422690-6DF3-4E90-94E9-221EA78575CB}" sibTransId="{D5957063-DB6D-4606-BA67-A981D8D3D225}"/>
    <dgm:cxn modelId="{F31B3AB7-8C5D-4C33-BCE9-7D3A99ABBDA6}" type="presOf" srcId="{DBE67500-17D8-4F3E-967D-ABB5FCE7D468}" destId="{9D25D08B-4667-4554-A877-1A8618B3ACE2}" srcOrd="0" destOrd="0" presId="urn:microsoft.com/office/officeart/2005/8/layout/gear1"/>
    <dgm:cxn modelId="{2EBE2514-B2F8-4656-9F54-ABBF7D5584F1}" type="presOf" srcId="{8706743F-2FE3-463F-9D9A-AE1447BE6C55}" destId="{BF64EAD0-8061-476C-9C6E-225619C34101}" srcOrd="2" destOrd="0" presId="urn:microsoft.com/office/officeart/2005/8/layout/gear1"/>
    <dgm:cxn modelId="{A4532797-EBBB-433E-8247-28F0419C2C7B}" type="presOf" srcId="{8706743F-2FE3-463F-9D9A-AE1447BE6C55}" destId="{0281A04E-D74E-40AC-8B82-95A9FAC63DFF}" srcOrd="1" destOrd="0" presId="urn:microsoft.com/office/officeart/2005/8/layout/gear1"/>
    <dgm:cxn modelId="{05B9FA63-A065-48E4-9035-434051ADF333}" type="presOf" srcId="{95F9889D-0F45-4042-8C3E-726C2CA213DF}" destId="{2AD654F5-72E5-49ED-B9D5-CE21A6F10C67}" srcOrd="0" destOrd="0" presId="urn:microsoft.com/office/officeart/2005/8/layout/gear1"/>
    <dgm:cxn modelId="{CCB11D08-D30C-43E0-B3E2-9C49E02CAA4C}" type="presParOf" srcId="{FBAE9958-8C12-4F22-9875-AE90502088E2}" destId="{9D25D08B-4667-4554-A877-1A8618B3ACE2}" srcOrd="0" destOrd="0" presId="urn:microsoft.com/office/officeart/2005/8/layout/gear1"/>
    <dgm:cxn modelId="{EEBB5FDE-B655-4FEF-B058-6FB3BA8C68D2}" type="presParOf" srcId="{FBAE9958-8C12-4F22-9875-AE90502088E2}" destId="{19BBC959-DE4A-4917-B803-115D0DEFAF06}" srcOrd="1" destOrd="0" presId="urn:microsoft.com/office/officeart/2005/8/layout/gear1"/>
    <dgm:cxn modelId="{1140B196-4DB6-4E28-A1B5-2595BBAD42B7}" type="presParOf" srcId="{FBAE9958-8C12-4F22-9875-AE90502088E2}" destId="{4011D556-D947-4305-99D1-DA201A9AB919}" srcOrd="2" destOrd="0" presId="urn:microsoft.com/office/officeart/2005/8/layout/gear1"/>
    <dgm:cxn modelId="{23BA666D-BEE9-49BA-ADEF-FAD376AE19E4}" type="presParOf" srcId="{FBAE9958-8C12-4F22-9875-AE90502088E2}" destId="{5FFDB3C1-B9DB-4CC0-AE53-05DBACE123D7}" srcOrd="3" destOrd="0" presId="urn:microsoft.com/office/officeart/2005/8/layout/gear1"/>
    <dgm:cxn modelId="{F57C5FBA-6AEE-43F8-A437-BE94DCA3DFE4}" type="presParOf" srcId="{FBAE9958-8C12-4F22-9875-AE90502088E2}" destId="{0281A04E-D74E-40AC-8B82-95A9FAC63DFF}" srcOrd="4" destOrd="0" presId="urn:microsoft.com/office/officeart/2005/8/layout/gear1"/>
    <dgm:cxn modelId="{BB049026-328F-4994-9179-39F4000F7E27}" type="presParOf" srcId="{FBAE9958-8C12-4F22-9875-AE90502088E2}" destId="{BF64EAD0-8061-476C-9C6E-225619C34101}" srcOrd="5" destOrd="0" presId="urn:microsoft.com/office/officeart/2005/8/layout/gear1"/>
    <dgm:cxn modelId="{0E738204-BE73-492B-B590-238B1E8968A7}" type="presParOf" srcId="{FBAE9958-8C12-4F22-9875-AE90502088E2}" destId="{7E148DAD-FA93-44A3-BD10-6581439FD5C8}" srcOrd="6" destOrd="0" presId="urn:microsoft.com/office/officeart/2005/8/layout/gear1"/>
    <dgm:cxn modelId="{DCE03E6F-BB98-4E92-B14C-AAD45916986E}" type="presParOf" srcId="{FBAE9958-8C12-4F22-9875-AE90502088E2}" destId="{FAB56136-D91E-4D36-8AFF-9EC933E72E35}" srcOrd="7" destOrd="0" presId="urn:microsoft.com/office/officeart/2005/8/layout/gear1"/>
    <dgm:cxn modelId="{32815737-47D3-4462-B296-B12FF3365A22}" type="presParOf" srcId="{FBAE9958-8C12-4F22-9875-AE90502088E2}" destId="{5A27E8AD-B5B3-493C-924F-63FE2503DDC8}" srcOrd="8" destOrd="0" presId="urn:microsoft.com/office/officeart/2005/8/layout/gear1"/>
    <dgm:cxn modelId="{5E60BE12-B7DF-4C00-9C5C-66C5F15C2729}" type="presParOf" srcId="{FBAE9958-8C12-4F22-9875-AE90502088E2}" destId="{9DE431F4-AB32-48EA-A7AD-53B9E2775990}" srcOrd="9" destOrd="0" presId="urn:microsoft.com/office/officeart/2005/8/layout/gear1"/>
    <dgm:cxn modelId="{4C2B52D1-55C5-4397-B46E-8510CC36A06A}" type="presParOf" srcId="{FBAE9958-8C12-4F22-9875-AE90502088E2}" destId="{107AC543-2D75-48B8-B7D5-AA70EE34101D}" srcOrd="10" destOrd="0" presId="urn:microsoft.com/office/officeart/2005/8/layout/gear1"/>
    <dgm:cxn modelId="{4D02B193-1DA5-4E02-A59C-7E34031C775C}" type="presParOf" srcId="{FBAE9958-8C12-4F22-9875-AE90502088E2}" destId="{95200B37-6A4C-4A06-90C5-6C5C63841D22}" srcOrd="11" destOrd="0" presId="urn:microsoft.com/office/officeart/2005/8/layout/gear1"/>
    <dgm:cxn modelId="{0FA1F3C2-158D-4D12-80C6-51355F552011}" type="presParOf" srcId="{FBAE9958-8C12-4F22-9875-AE90502088E2}" destId="{2AD654F5-72E5-49ED-B9D5-CE21A6F10C67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25D08B-4667-4554-A877-1A8618B3ACE2}">
      <dsp:nvSpPr>
        <dsp:cNvPr id="0" name=""/>
        <dsp:cNvSpPr/>
      </dsp:nvSpPr>
      <dsp:spPr>
        <a:xfrm>
          <a:off x="889018" y="216027"/>
          <a:ext cx="2495350" cy="2495350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b="1" kern="1200" dirty="0" smtClean="0"/>
            <a:t>KVALITĀTE</a:t>
          </a:r>
          <a:endParaRPr lang="en-US" sz="2200" b="1" kern="1200" dirty="0"/>
        </a:p>
      </dsp:txBody>
      <dsp:txXfrm>
        <a:off x="1390694" y="800551"/>
        <a:ext cx="1491998" cy="1282661"/>
      </dsp:txXfrm>
    </dsp:sp>
    <dsp:sp modelId="{5FFDB3C1-B9DB-4CC0-AE53-05DBACE123D7}">
      <dsp:nvSpPr>
        <dsp:cNvPr id="0" name=""/>
        <dsp:cNvSpPr/>
      </dsp:nvSpPr>
      <dsp:spPr>
        <a:xfrm>
          <a:off x="3024328" y="2001615"/>
          <a:ext cx="1814800" cy="181480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b="1" kern="1200" dirty="0" smtClean="0"/>
            <a:t>ILGTSPĒJA</a:t>
          </a:r>
          <a:endParaRPr lang="en-US" sz="1400" b="1" kern="1200" dirty="0"/>
        </a:p>
      </dsp:txBody>
      <dsp:txXfrm>
        <a:off x="3481209" y="2461258"/>
        <a:ext cx="901038" cy="895514"/>
      </dsp:txXfrm>
    </dsp:sp>
    <dsp:sp modelId="{7E148DAD-FA93-44A3-BD10-6581439FD5C8}">
      <dsp:nvSpPr>
        <dsp:cNvPr id="0" name=""/>
        <dsp:cNvSpPr/>
      </dsp:nvSpPr>
      <dsp:spPr>
        <a:xfrm rot="20700000">
          <a:off x="4232266" y="542331"/>
          <a:ext cx="1778133" cy="1778133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b="1" kern="1200" dirty="0" smtClean="0"/>
            <a:t>INOVĀCIJA</a:t>
          </a:r>
          <a:endParaRPr lang="en-US" sz="1400" b="1" kern="1200" dirty="0"/>
        </a:p>
      </dsp:txBody>
      <dsp:txXfrm rot="-20700000">
        <a:off x="4622263" y="932328"/>
        <a:ext cx="998140" cy="998140"/>
      </dsp:txXfrm>
    </dsp:sp>
    <dsp:sp modelId="{107AC543-2D75-48B8-B7D5-AA70EE34101D}">
      <dsp:nvSpPr>
        <dsp:cNvPr id="0" name=""/>
        <dsp:cNvSpPr/>
      </dsp:nvSpPr>
      <dsp:spPr>
        <a:xfrm>
          <a:off x="6048687" y="-457732"/>
          <a:ext cx="3194048" cy="3194048"/>
        </a:xfrm>
        <a:prstGeom prst="circularArrow">
          <a:avLst>
            <a:gd name="adj1" fmla="val 4688"/>
            <a:gd name="adj2" fmla="val 299029"/>
            <a:gd name="adj3" fmla="val 2523800"/>
            <a:gd name="adj4" fmla="val 15844927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200B37-6A4C-4A06-90C5-6C5C63841D22}">
      <dsp:nvSpPr>
        <dsp:cNvPr id="0" name=""/>
        <dsp:cNvSpPr/>
      </dsp:nvSpPr>
      <dsp:spPr>
        <a:xfrm>
          <a:off x="2013905" y="1048822"/>
          <a:ext cx="2320676" cy="232067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D654F5-72E5-49ED-B9D5-CE21A6F10C67}">
      <dsp:nvSpPr>
        <dsp:cNvPr id="0" name=""/>
        <dsp:cNvSpPr/>
      </dsp:nvSpPr>
      <dsp:spPr>
        <a:xfrm>
          <a:off x="3816430" y="306167"/>
          <a:ext cx="2502156" cy="250215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F47BADE-8441-44F3-9371-A9F64E0C98F0}" type="datetimeFigureOut">
              <a:rPr lang="lv-LV"/>
              <a:pPr>
                <a:defRPr/>
              </a:pPr>
              <a:t>09.12.2013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68B8355-EDA2-4F9F-981D-D3910613C04B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29776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629"/>
            <a:ext cx="5438775" cy="4467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noProof="0" smtClean="0"/>
              <a:t>Click to edit Master text styles</a:t>
            </a:r>
          </a:p>
          <a:p>
            <a:pPr lvl="1"/>
            <a:r>
              <a:rPr lang="lv-LV" noProof="0" smtClean="0"/>
              <a:t>Second level</a:t>
            </a:r>
          </a:p>
          <a:p>
            <a:pPr lvl="2"/>
            <a:r>
              <a:rPr lang="lv-LV" noProof="0" smtClean="0"/>
              <a:t>Third level</a:t>
            </a:r>
          </a:p>
          <a:p>
            <a:pPr lvl="3"/>
            <a:r>
              <a:rPr lang="lv-LV" noProof="0" smtClean="0"/>
              <a:t>Fourth level</a:t>
            </a:r>
          </a:p>
          <a:p>
            <a:pPr lvl="4"/>
            <a:r>
              <a:rPr lang="lv-LV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671"/>
            <a:ext cx="2946400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671"/>
            <a:ext cx="2946400" cy="4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BA1A633-9C3C-4669-B2F5-247675D0BD09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82358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00011" indent="-200011">
              <a:spcBef>
                <a:spcPct val="20000"/>
              </a:spcBef>
              <a:buClr>
                <a:schemeClr val="accent2"/>
              </a:buClr>
            </a:pPr>
            <a:endParaRPr lang="lv-LV" sz="1100" kern="0" dirty="0" smtClean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8EA4C-B070-4638-8F65-8DF036F1616C}" type="slidenum">
              <a:rPr lang="lv-LV" smtClean="0"/>
              <a:pPr/>
              <a:t>1</a:t>
            </a:fld>
            <a:endParaRPr lang="lv-LV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A633-9C3C-4669-B2F5-247675D0BD09}" type="slidenum">
              <a:rPr lang="lv-LV" smtClean="0"/>
              <a:pPr>
                <a:defRPr/>
              </a:pPr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76075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A633-9C3C-4669-B2F5-247675D0BD09}" type="slidenum">
              <a:rPr lang="lv-LV" smtClean="0"/>
              <a:pPr>
                <a:defRPr/>
              </a:pPr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826266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A633-9C3C-4669-B2F5-247675D0BD09}" type="slidenum">
              <a:rPr lang="lv-LV" smtClean="0"/>
              <a:pPr>
                <a:defRPr/>
              </a:pPr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67670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A1A633-9C3C-4669-B2F5-247675D0BD09}" type="slidenum">
              <a:rPr lang="lv-LV" smtClean="0"/>
              <a:pPr>
                <a:defRPr/>
              </a:pPr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06955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-01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1406" y="71414"/>
            <a:ext cx="9003810" cy="672999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5616780" y="5286388"/>
            <a:ext cx="33843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0" i="0" kern="1200" dirty="0" smtClean="0">
                <a:solidFill>
                  <a:schemeClr val="bg1"/>
                </a:solidFill>
                <a:latin typeface="Century Gothic" pitchFamily="34" charset="0"/>
                <a:ea typeface="+mn-ea"/>
                <a:cs typeface="+mn-cs"/>
              </a:rPr>
              <a:t>LATVIJAS REPUBLIKAS EKONOMIKAS MINISTRIJA</a:t>
            </a:r>
          </a:p>
          <a:p>
            <a:r>
              <a:rPr lang="en-US" sz="1100" b="0" i="0" kern="1200" dirty="0" smtClean="0">
                <a:solidFill>
                  <a:schemeClr val="bg1"/>
                </a:solidFill>
                <a:latin typeface="Century Gothic" pitchFamily="34" charset="0"/>
                <a:ea typeface="+mn-ea"/>
                <a:cs typeface="+mn-cs"/>
              </a:rPr>
              <a:t>MINISTRY OF ECONOMICS </a:t>
            </a:r>
            <a:endParaRPr lang="lv-LV" sz="1100" b="0" i="0" kern="1200" dirty="0" smtClean="0">
              <a:solidFill>
                <a:schemeClr val="bg1"/>
              </a:solidFill>
              <a:latin typeface="Century Gothic" pitchFamily="34" charset="0"/>
              <a:ea typeface="+mn-ea"/>
              <a:cs typeface="+mn-cs"/>
            </a:endParaRPr>
          </a:p>
          <a:p>
            <a:r>
              <a:rPr lang="en-US" sz="1100" b="0" i="0" kern="1200" dirty="0" smtClean="0">
                <a:solidFill>
                  <a:schemeClr val="bg1"/>
                </a:solidFill>
                <a:latin typeface="Century Gothic" pitchFamily="34" charset="0"/>
                <a:ea typeface="+mn-ea"/>
                <a:cs typeface="+mn-cs"/>
              </a:rPr>
              <a:t>OF THE REPUBLIC OF LATVIA</a:t>
            </a:r>
            <a:endParaRPr lang="en-US" sz="1100" b="0" i="0" kern="1200" dirty="0">
              <a:solidFill>
                <a:schemeClr val="bg1"/>
              </a:solidFill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>
                <a:latin typeface="Museo Sans 300" pitchFamily="50" charset="-7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63688" y="548680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Museo Sans 300" pitchFamily="50" charset="-7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pPr>
              <a:defRPr/>
            </a:pPr>
            <a:endParaRPr lang="lv-LV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  <a:prstGeom prst="rect">
            <a:avLst/>
          </a:prstGeom>
        </p:spPr>
        <p:txBody>
          <a:bodyPr vert="eaVert"/>
          <a:lstStyle>
            <a:lvl1pPr algn="l">
              <a:defRPr sz="3200" b="1">
                <a:solidFill>
                  <a:srgbClr val="005374"/>
                </a:solidFill>
                <a:latin typeface="Century Gothi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>
            <a:lvl1pPr>
              <a:defRPr>
                <a:latin typeface="Century Gothic" pitchFamily="34" charset="0"/>
              </a:defRPr>
            </a:lvl1pPr>
            <a:lvl2pPr>
              <a:defRPr>
                <a:latin typeface="Century Gothic" pitchFamily="34" charset="0"/>
              </a:defRPr>
            </a:lvl2pPr>
            <a:lvl3pPr>
              <a:defRPr>
                <a:latin typeface="Century Gothic" pitchFamily="34" charset="0"/>
              </a:defRPr>
            </a:lvl3pPr>
            <a:lvl4pPr>
              <a:defRPr>
                <a:latin typeface="Century Gothic" pitchFamily="34" charset="0"/>
              </a:defRPr>
            </a:lvl4pPr>
            <a:lvl5pPr>
              <a:defRPr>
                <a:latin typeface="Century Gothic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v-LV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pPr>
              <a:defRPr/>
            </a:pPr>
            <a:endParaRPr lang="lv-LV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pPr>
              <a:defRPr/>
            </a:pPr>
            <a:endParaRPr lang="lv-LV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7544" y="2212975"/>
            <a:ext cx="8027988" cy="3744913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>
                <a:latin typeface="Century Gothic" pitchFamily="34" charset="0"/>
              </a:defRPr>
            </a:lvl1pPr>
            <a:lvl2pPr>
              <a:buClr>
                <a:schemeClr val="accent2">
                  <a:lumMod val="50000"/>
                </a:schemeClr>
              </a:buClr>
              <a:buFont typeface="Wingdings" pitchFamily="2" charset="2"/>
              <a:buChar char="Ø"/>
              <a:defRPr>
                <a:latin typeface="Century Gothic" pitchFamily="34" charset="0"/>
              </a:defRPr>
            </a:lvl2pPr>
            <a:lvl3pPr>
              <a:buClr>
                <a:schemeClr val="accent2">
                  <a:lumMod val="50000"/>
                </a:schemeClr>
              </a:buClr>
              <a:defRPr>
                <a:latin typeface="Century Gothic" pitchFamily="34" charset="0"/>
              </a:defRPr>
            </a:lvl3pPr>
            <a:lvl4pPr>
              <a:buClr>
                <a:schemeClr val="accent2">
                  <a:lumMod val="50000"/>
                </a:schemeClr>
              </a:buClr>
              <a:defRPr>
                <a:latin typeface="Century Gothic" pitchFamily="34" charset="0"/>
              </a:defRPr>
            </a:lvl4pPr>
            <a:lvl5pPr>
              <a:buClr>
                <a:schemeClr val="accent2">
                  <a:lumMod val="50000"/>
                </a:schemeClr>
              </a:buClr>
              <a:defRPr>
                <a:latin typeface="Century Gothic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v-LV" dirty="0"/>
          </a:p>
        </p:txBody>
      </p:sp>
      <p:sp>
        <p:nvSpPr>
          <p:cNvPr id="7" name="Rectangle 11"/>
          <p:cNvSpPr txBox="1">
            <a:spLocks noChangeArrowheads="1"/>
          </p:cNvSpPr>
          <p:nvPr userDrawn="1"/>
        </p:nvSpPr>
        <p:spPr bwMode="auto">
          <a:xfrm>
            <a:off x="6705600" y="63976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36AE797-2EB1-4D6C-B3F2-375449BC42E0}" type="slidenum">
              <a:rPr kumimoji="0" lang="lv-LV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lv-LV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00034" y="188640"/>
            <a:ext cx="8001000" cy="576064"/>
          </a:xfrm>
          <a:prstGeom prst="rect">
            <a:avLst/>
          </a:prstGeom>
        </p:spPr>
        <p:txBody>
          <a:bodyPr/>
          <a:lstStyle>
            <a:lvl1pPr algn="l">
              <a:defRPr sz="3200" b="1" i="0">
                <a:solidFill>
                  <a:srgbClr val="005374"/>
                </a:solidFill>
                <a:latin typeface="Century Gothic" pitchFamily="34" charset="0"/>
                <a:ea typeface="MS Gothic" pitchFamily="49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lv-LV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pPr>
              <a:defRPr/>
            </a:pPr>
            <a:endParaRPr lang="lv-LV" dirty="0"/>
          </a:p>
        </p:txBody>
      </p:sp>
      <p:sp>
        <p:nvSpPr>
          <p:cNvPr id="5" name="Title 1"/>
          <p:cNvSpPr txBox="1">
            <a:spLocks/>
          </p:cNvSpPr>
          <p:nvPr userDrawn="1"/>
        </p:nvSpPr>
        <p:spPr>
          <a:xfrm>
            <a:off x="874713" y="45593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all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Click to edit Master title style</a:t>
            </a:r>
            <a:endParaRPr kumimoji="0" lang="lv-LV" sz="4000" b="1" i="0" u="none" strike="noStrike" kern="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874713" y="30591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entury Gothic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Rectangle 11"/>
          <p:cNvSpPr txBox="1">
            <a:spLocks noChangeArrowheads="1"/>
          </p:cNvSpPr>
          <p:nvPr userDrawn="1"/>
        </p:nvSpPr>
        <p:spPr bwMode="auto">
          <a:xfrm>
            <a:off x="6705600" y="63976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D880F5F-979D-4494-8FC6-3706B4A6076A}" type="slidenum">
              <a:rPr kumimoji="0" lang="lv-LV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lv-LV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>
                <a:latin typeface="Century Gothic" pitchFamily="34" charset="0"/>
              </a:defRPr>
            </a:lvl1pPr>
            <a:lvl2pPr>
              <a:defRPr sz="2400">
                <a:latin typeface="Century Gothic" pitchFamily="34" charset="0"/>
              </a:defRPr>
            </a:lvl2pPr>
            <a:lvl3pPr>
              <a:defRPr sz="2000">
                <a:latin typeface="Century Gothic" pitchFamily="34" charset="0"/>
              </a:defRPr>
            </a:lvl3pPr>
            <a:lvl4pPr>
              <a:defRPr sz="1800">
                <a:latin typeface="Century Gothic" pitchFamily="34" charset="0"/>
              </a:defRPr>
            </a:lvl4pPr>
            <a:lvl5pPr>
              <a:defRPr sz="1800">
                <a:latin typeface="Century Gothic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v-LV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>
                <a:latin typeface="Century Gothic" pitchFamily="34" charset="0"/>
              </a:defRPr>
            </a:lvl1pPr>
            <a:lvl2pPr>
              <a:defRPr sz="2400">
                <a:latin typeface="Century Gothic" pitchFamily="34" charset="0"/>
              </a:defRPr>
            </a:lvl2pPr>
            <a:lvl3pPr>
              <a:defRPr sz="2000">
                <a:latin typeface="Century Gothic" pitchFamily="34" charset="0"/>
              </a:defRPr>
            </a:lvl3pPr>
            <a:lvl4pPr>
              <a:defRPr sz="1800">
                <a:latin typeface="Century Gothic" pitchFamily="34" charset="0"/>
              </a:defRPr>
            </a:lvl4pPr>
            <a:lvl5pPr>
              <a:defRPr sz="1800">
                <a:latin typeface="Century Gothic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v-LV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pPr>
              <a:defRPr/>
            </a:pPr>
            <a:endParaRPr lang="lv-LV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0034" y="188640"/>
            <a:ext cx="8001000" cy="576064"/>
          </a:xfrm>
          <a:prstGeom prst="rect">
            <a:avLst/>
          </a:prstGeom>
        </p:spPr>
        <p:txBody>
          <a:bodyPr/>
          <a:lstStyle>
            <a:lvl1pPr algn="l">
              <a:defRPr sz="3200" b="1" i="0">
                <a:solidFill>
                  <a:srgbClr val="005374"/>
                </a:solidFill>
                <a:latin typeface="Century Gothic" pitchFamily="34" charset="0"/>
                <a:ea typeface="MS Gothic" pitchFamily="49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lv-LV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000" b="1">
                <a:latin typeface="Century Gothic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entury Gothic" pitchFamily="34" charset="0"/>
                <a:ea typeface="MS Gothic" pitchFamily="49" charset="-128"/>
              </a:defRPr>
            </a:lvl1pPr>
            <a:lvl2pPr>
              <a:defRPr sz="2000">
                <a:latin typeface="Century Gothic" pitchFamily="34" charset="0"/>
                <a:ea typeface="MS Gothic" pitchFamily="49" charset="-128"/>
              </a:defRPr>
            </a:lvl2pPr>
            <a:lvl3pPr>
              <a:defRPr sz="1800">
                <a:latin typeface="Century Gothic" pitchFamily="34" charset="0"/>
                <a:ea typeface="MS Gothic" pitchFamily="49" charset="-128"/>
              </a:defRPr>
            </a:lvl3pPr>
            <a:lvl4pPr>
              <a:defRPr sz="1600">
                <a:latin typeface="Century Gothic" pitchFamily="34" charset="0"/>
                <a:ea typeface="MS Gothic" pitchFamily="49" charset="-128"/>
              </a:defRPr>
            </a:lvl4pPr>
            <a:lvl5pPr>
              <a:defRPr sz="1600">
                <a:latin typeface="Century Gothic" pitchFamily="34" charset="0"/>
                <a:ea typeface="MS Gothic" pitchFamily="49" charset="-128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v-LV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000" b="1">
                <a:latin typeface="Century Gothic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entury Gothic" pitchFamily="34" charset="0"/>
              </a:defRPr>
            </a:lvl1pPr>
            <a:lvl2pPr>
              <a:defRPr sz="2000">
                <a:latin typeface="Century Gothic" pitchFamily="34" charset="0"/>
              </a:defRPr>
            </a:lvl2pPr>
            <a:lvl3pPr>
              <a:defRPr sz="1800">
                <a:latin typeface="Century Gothic" pitchFamily="34" charset="0"/>
              </a:defRPr>
            </a:lvl3pPr>
            <a:lvl4pPr>
              <a:defRPr sz="1600">
                <a:latin typeface="Century Gothic" pitchFamily="34" charset="0"/>
              </a:defRPr>
            </a:lvl4pPr>
            <a:lvl5pPr>
              <a:defRPr sz="1600">
                <a:latin typeface="Century Gothic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v-LV" dirty="0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pPr>
              <a:defRPr/>
            </a:pPr>
            <a:endParaRPr lang="lv-LV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0034" y="188640"/>
            <a:ext cx="8001000" cy="576064"/>
          </a:xfrm>
          <a:prstGeom prst="rect">
            <a:avLst/>
          </a:prstGeom>
        </p:spPr>
        <p:txBody>
          <a:bodyPr/>
          <a:lstStyle>
            <a:lvl1pPr algn="l">
              <a:defRPr sz="3200" b="1" i="0">
                <a:solidFill>
                  <a:srgbClr val="005374"/>
                </a:solidFill>
                <a:latin typeface="Century Gothi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pPr>
              <a:defRPr/>
            </a:pPr>
            <a:endParaRPr lang="lv-LV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001000" cy="576064"/>
          </a:xfrm>
          <a:prstGeom prst="rect">
            <a:avLst/>
          </a:prstGeom>
        </p:spPr>
        <p:txBody>
          <a:bodyPr/>
          <a:lstStyle>
            <a:lvl1pPr algn="l">
              <a:defRPr sz="3200" b="1" i="0">
                <a:solidFill>
                  <a:srgbClr val="005374"/>
                </a:solidFill>
                <a:latin typeface="Century Gothi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lv-LV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pPr>
              <a:defRPr/>
            </a:pPr>
            <a:endParaRPr lang="lv-LV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entury Gothic" pitchFamily="34" charset="0"/>
              </a:defRPr>
            </a:lvl1pPr>
            <a:lvl2pPr>
              <a:defRPr>
                <a:latin typeface="Century Gothic" pitchFamily="34" charset="0"/>
              </a:defRPr>
            </a:lvl2pPr>
            <a:lvl3pPr>
              <a:defRPr>
                <a:latin typeface="Century Gothic" pitchFamily="34" charset="0"/>
              </a:defRPr>
            </a:lvl3pPr>
            <a:lvl4pPr>
              <a:defRPr>
                <a:latin typeface="Century Gothic" pitchFamily="34" charset="0"/>
              </a:defRPr>
            </a:lvl4pPr>
            <a:lvl5pPr>
              <a:defRPr>
                <a:latin typeface="Century Gothic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v-LV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pPr>
              <a:defRPr/>
            </a:pPr>
            <a:endParaRPr lang="lv-LV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0034" y="188640"/>
            <a:ext cx="8001000" cy="576064"/>
          </a:xfrm>
          <a:prstGeom prst="rect">
            <a:avLst/>
          </a:prstGeom>
        </p:spPr>
        <p:txBody>
          <a:bodyPr/>
          <a:lstStyle>
            <a:lvl1pPr algn="l">
              <a:defRPr sz="3200" b="1" i="0">
                <a:solidFill>
                  <a:srgbClr val="005374"/>
                </a:solidFill>
                <a:latin typeface="Century Gothi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lv-LV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>
                <a:solidFill>
                  <a:srgbClr val="005374"/>
                </a:solidFill>
                <a:latin typeface="Century Gothi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entury Gothic" pitchFamily="34" charset="0"/>
              </a:defRPr>
            </a:lvl1pPr>
            <a:lvl2pPr>
              <a:defRPr sz="2800">
                <a:latin typeface="Century Gothic" pitchFamily="34" charset="0"/>
              </a:defRPr>
            </a:lvl2pPr>
            <a:lvl3pPr>
              <a:defRPr sz="2400">
                <a:latin typeface="Century Gothic" pitchFamily="34" charset="0"/>
              </a:defRPr>
            </a:lvl3pPr>
            <a:lvl4pPr>
              <a:defRPr sz="2000">
                <a:latin typeface="Century Gothic" pitchFamily="34" charset="0"/>
              </a:defRPr>
            </a:lvl4pPr>
            <a:lvl5pPr>
              <a:defRPr sz="2000">
                <a:latin typeface="Century Gothic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entury Gothic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pPr>
              <a:defRPr/>
            </a:pPr>
            <a:endParaRPr lang="lv-LV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9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5715008" y="6242471"/>
            <a:ext cx="4464496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b="0" i="0" kern="1200" dirty="0" smtClean="0">
                <a:solidFill>
                  <a:schemeClr val="bg1"/>
                </a:solidFill>
                <a:effectLst/>
                <a:latin typeface="Century Gothic" pitchFamily="34" charset="0"/>
                <a:ea typeface="+mn-ea"/>
                <a:cs typeface="+mn-cs"/>
              </a:rPr>
              <a:t>LATVIJAS REPUBLIKAS EKONOMIKAS MINISTRIJA</a:t>
            </a:r>
          </a:p>
          <a:p>
            <a:r>
              <a:rPr lang="en-US" sz="700" b="0" i="0" kern="1200" dirty="0" smtClean="0">
                <a:solidFill>
                  <a:schemeClr val="bg1"/>
                </a:solidFill>
                <a:effectLst/>
                <a:latin typeface="Century Gothic" pitchFamily="34" charset="0"/>
                <a:ea typeface="+mn-ea"/>
                <a:cs typeface="+mn-cs"/>
              </a:rPr>
              <a:t>MINISTRY OF ECONOMICS</a:t>
            </a:r>
            <a:r>
              <a:rPr lang="lv-LV" sz="700" b="0" i="0" kern="1200" dirty="0" smtClean="0">
                <a:solidFill>
                  <a:schemeClr val="bg1"/>
                </a:solidFill>
                <a:effectLst/>
                <a:latin typeface="Century Gothic" pitchFamily="34" charset="0"/>
                <a:ea typeface="+mn-ea"/>
                <a:cs typeface="+mn-cs"/>
              </a:rPr>
              <a:t> OF</a:t>
            </a:r>
            <a:r>
              <a:rPr lang="lv-LV" sz="700" b="0" i="0" kern="1200" baseline="0" dirty="0" smtClean="0">
                <a:solidFill>
                  <a:schemeClr val="bg1"/>
                </a:solidFill>
                <a:effectLst/>
                <a:latin typeface="Century Gothic" pitchFamily="34" charset="0"/>
                <a:ea typeface="+mn-ea"/>
                <a:cs typeface="+mn-cs"/>
              </a:rPr>
              <a:t> THE</a:t>
            </a:r>
            <a:r>
              <a:rPr lang="en-US" sz="700" b="0" i="0" kern="1200" dirty="0" smtClean="0">
                <a:solidFill>
                  <a:schemeClr val="bg1"/>
                </a:solidFill>
                <a:effectLst/>
                <a:latin typeface="Century Gothic" pitchFamily="34" charset="0"/>
                <a:ea typeface="+mn-ea"/>
                <a:cs typeface="+mn-cs"/>
              </a:rPr>
              <a:t> REPUBLIC OF LATVIA</a:t>
            </a:r>
          </a:p>
          <a:p>
            <a:r>
              <a:rPr lang="en-US" sz="900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/>
            </a:r>
            <a:br>
              <a:rPr lang="en-US" sz="900" dirty="0" smtClean="0">
                <a:solidFill>
                  <a:schemeClr val="bg1"/>
                </a:solidFill>
                <a:effectLst/>
                <a:latin typeface="Century Gothic" pitchFamily="34" charset="0"/>
              </a:rPr>
            </a:br>
            <a:endParaRPr lang="en-US" sz="900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2060575"/>
            <a:ext cx="8027988" cy="374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dirty="0" smtClean="0"/>
              <a:t>Click to edit Master text styles</a:t>
            </a:r>
          </a:p>
          <a:p>
            <a:pPr lvl="1"/>
            <a:r>
              <a:rPr lang="lv-LV" dirty="0" smtClean="0"/>
              <a:t>Second level</a:t>
            </a:r>
          </a:p>
          <a:p>
            <a:pPr lvl="2"/>
            <a:r>
              <a:rPr lang="lv-LV" dirty="0" smtClean="0"/>
              <a:t>Third level</a:t>
            </a:r>
          </a:p>
          <a:p>
            <a:pPr lvl="3"/>
            <a:r>
              <a:rPr lang="lv-LV" dirty="0" smtClean="0"/>
              <a:t>Fourth level</a:t>
            </a:r>
          </a:p>
          <a:p>
            <a:pPr lvl="4"/>
            <a:r>
              <a:rPr lang="lv-LV" dirty="0" smtClean="0"/>
              <a:t>Fifth level</a:t>
            </a:r>
          </a:p>
        </p:txBody>
      </p:sp>
      <p:sp>
        <p:nvSpPr>
          <p:cNvPr id="1025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Calibri" pitchFamily="34" charset="0"/>
              </a:defRPr>
            </a:lvl1pPr>
          </a:lstStyle>
          <a:p>
            <a:pPr>
              <a:defRPr/>
            </a:pPr>
            <a:fld id="{D63B9806-8F32-43D8-BD89-8F1A55A47303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  <p:sp>
        <p:nvSpPr>
          <p:cNvPr id="1025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Calibri" pitchFamily="34" charset="0"/>
              </a:defRPr>
            </a:lvl1pPr>
          </a:lstStyle>
          <a:p>
            <a:pPr>
              <a:defRPr/>
            </a:pPr>
            <a:endParaRPr lang="lv-LV" dirty="0"/>
          </a:p>
        </p:txBody>
      </p:sp>
      <p:pic>
        <p:nvPicPr>
          <p:cNvPr id="11" name="Picture 10" descr="logo-02.pn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70095" y="64001"/>
            <a:ext cx="9003810" cy="6729998"/>
          </a:xfrm>
          <a:prstGeom prst="rect">
            <a:avLst/>
          </a:prstGeom>
        </p:spPr>
      </p:pic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5496" y="6448251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3370C6-6791-4E75-9A43-E3863450A4F7}" type="slidenum">
              <a:rPr kumimoji="0" lang="lv-LV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lv-LV" sz="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8" r:id="rId2"/>
    <p:sldLayoutId id="2147483969" r:id="rId3"/>
    <p:sldLayoutId id="2147483953" r:id="rId4"/>
    <p:sldLayoutId id="2147483954" r:id="rId5"/>
    <p:sldLayoutId id="2147483955" r:id="rId6"/>
    <p:sldLayoutId id="2147483956" r:id="rId7"/>
    <p:sldLayoutId id="2147483959" r:id="rId8"/>
    <p:sldLayoutId id="2147483957" r:id="rId9"/>
    <p:sldLayoutId id="2147483958" r:id="rId10"/>
    <p:sldLayoutId id="2147483960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FFFFFF"/>
          </a:solidFill>
          <a:latin typeface="Calibri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FFFFFF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FFFFFF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FFFFFF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FFFFFF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Century Gothic" pitchFamily="34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Century Gothic" pitchFamily="34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Century Gothic" pitchFamily="34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Century Gothic" pitchFamily="34" charset="0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0034" y="908720"/>
            <a:ext cx="8001000" cy="576262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lv-LV" sz="4200" b="1" kern="1200" dirty="0" smtClean="0">
                <a:solidFill>
                  <a:srgbClr val="005374"/>
                </a:solidFill>
                <a:latin typeface="Century Gothic" pitchFamily="34" charset="0"/>
                <a:ea typeface="+mn-ea"/>
                <a:cs typeface="Calibri" pitchFamily="34" charset="0"/>
              </a:rPr>
              <a:t>Tūrisma politikas plānošana</a:t>
            </a:r>
            <a:br>
              <a:rPr lang="lv-LV" sz="4200" b="1" kern="1200" dirty="0" smtClean="0">
                <a:solidFill>
                  <a:srgbClr val="005374"/>
                </a:solidFill>
                <a:latin typeface="Century Gothic" pitchFamily="34" charset="0"/>
                <a:ea typeface="+mn-ea"/>
                <a:cs typeface="Calibri" pitchFamily="34" charset="0"/>
              </a:rPr>
            </a:br>
            <a:r>
              <a:rPr lang="lv-LV" sz="4200" b="1" kern="1200" dirty="0" smtClean="0">
                <a:solidFill>
                  <a:srgbClr val="005374"/>
                </a:solidFill>
                <a:latin typeface="Century Gothic" pitchFamily="34" charset="0"/>
                <a:ea typeface="+mn-ea"/>
                <a:cs typeface="Calibri" pitchFamily="34" charset="0"/>
              </a:rPr>
              <a:t>2014.-2020.gada struktūrfondu plānošanas periodā</a:t>
            </a:r>
            <a:endParaRPr lang="lv-LV" sz="4200" b="1" kern="1200" dirty="0">
              <a:solidFill>
                <a:srgbClr val="005374"/>
              </a:solidFill>
              <a:latin typeface="Century Gothic" pitchFamily="34" charset="0"/>
              <a:ea typeface="+mn-ea"/>
              <a:cs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8032" y="5517232"/>
            <a:ext cx="42839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lv-LV" sz="1400" dirty="0" smtClean="0">
                <a:solidFill>
                  <a:schemeClr val="bg1"/>
                </a:solidFill>
                <a:latin typeface="Century Gothic" pitchFamily="34" charset="0"/>
                <a:cs typeface="Arial"/>
              </a:rPr>
              <a:t>Ārvalstu investīciju piesaistes, tūrisma un eksporta veicināšanas nodaļas vadītājs </a:t>
            </a:r>
          </a:p>
          <a:p>
            <a:pPr eaLnBrk="0" hangingPunct="0"/>
            <a:r>
              <a:rPr lang="lv-LV" sz="1400" b="1" dirty="0" smtClean="0">
                <a:solidFill>
                  <a:schemeClr val="bg1"/>
                </a:solidFill>
                <a:latin typeface="Century Gothic" pitchFamily="34" charset="0"/>
                <a:cs typeface="Arial"/>
              </a:rPr>
              <a:t>Jānis Volberts </a:t>
            </a:r>
            <a:endParaRPr lang="tr-TR" sz="1400" b="1" dirty="0">
              <a:solidFill>
                <a:schemeClr val="bg1"/>
              </a:solidFill>
              <a:latin typeface="Century Gothic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26590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03" y="2060848"/>
            <a:ext cx="8022629" cy="2952328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Latvija – </a:t>
            </a:r>
            <a:br>
              <a:rPr lang="lv-LV" dirty="0" smtClean="0"/>
            </a:br>
            <a:r>
              <a:rPr lang="lv-LV" dirty="0" smtClean="0"/>
              <a:t>OECD Tūrisma komitejas dalībnieks</a:t>
            </a:r>
            <a:endParaRPr lang="en-US" dirty="0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539552" y="5229200"/>
            <a:ext cx="8001000" cy="576064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i="0">
                <a:solidFill>
                  <a:srgbClr val="005374"/>
                </a:solidFill>
                <a:latin typeface="Century Gothic" pitchFamily="34" charset="0"/>
                <a:ea typeface="MS Gothic" pitchFamily="49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FFFFFF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FFFFFF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FFFFFF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FFFFFF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The </a:t>
            </a:r>
            <a:r>
              <a:rPr lang="en-US" sz="2000" dirty="0" err="1">
                <a:solidFill>
                  <a:schemeClr val="bg2">
                    <a:lumMod val="50000"/>
                  </a:schemeClr>
                </a:solidFill>
              </a:rPr>
              <a:t>Organisation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 for Economic Co-operation and Development </a:t>
            </a:r>
          </a:p>
        </p:txBody>
      </p:sp>
    </p:spTree>
    <p:extLst>
      <p:ext uri="{BB962C8B-B14F-4D97-AF65-F5344CB8AC3E}">
        <p14:creationId xmlns:p14="http://schemas.microsoft.com/office/powerpoint/2010/main" val="224705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476176"/>
            <a:ext cx="8892480" cy="4617120"/>
          </a:xfrm>
        </p:spPr>
        <p:txBody>
          <a:bodyPr/>
          <a:lstStyle/>
          <a:p>
            <a:r>
              <a:rPr lang="lv-LV" sz="2600" dirty="0" smtClean="0"/>
              <a:t>Veicināt </a:t>
            </a:r>
            <a:r>
              <a:rPr lang="lv-LV" sz="2600" u="sng" dirty="0" err="1" smtClean="0"/>
              <a:t>vairākdienu</a:t>
            </a:r>
            <a:r>
              <a:rPr lang="lv-LV" sz="2600" u="sng" dirty="0" smtClean="0"/>
              <a:t> ceļotāju </a:t>
            </a:r>
            <a:r>
              <a:rPr lang="lv-LV" sz="2600" dirty="0" smtClean="0"/>
              <a:t>skaita palielināšanos</a:t>
            </a:r>
          </a:p>
          <a:p>
            <a:endParaRPr lang="lv-LV" sz="1800" dirty="0" smtClean="0"/>
          </a:p>
          <a:p>
            <a:r>
              <a:rPr lang="lv-LV" sz="2600" dirty="0" smtClean="0"/>
              <a:t>Mazināt </a:t>
            </a:r>
            <a:r>
              <a:rPr lang="lv-LV" sz="2600" u="sng" dirty="0" smtClean="0"/>
              <a:t>sezonalitātes efektu</a:t>
            </a:r>
            <a:r>
              <a:rPr lang="lv-LV" sz="2600" dirty="0" smtClean="0"/>
              <a:t>, palielināt tūristu mītņu noslodzi ārpus vasaras sezonas</a:t>
            </a:r>
          </a:p>
          <a:p>
            <a:endParaRPr lang="lv-LV" sz="1800" dirty="0" smtClean="0"/>
          </a:p>
          <a:p>
            <a:r>
              <a:rPr lang="lv-LV" sz="2600" dirty="0" smtClean="0"/>
              <a:t>Nodrošināt </a:t>
            </a:r>
            <a:r>
              <a:rPr lang="lv-LV" sz="2600" u="sng" dirty="0" smtClean="0">
                <a:solidFill>
                  <a:srgbClr val="FF0000"/>
                </a:solidFill>
              </a:rPr>
              <a:t>ienesīguma</a:t>
            </a:r>
            <a:r>
              <a:rPr lang="lv-LV" sz="2600" dirty="0" smtClean="0"/>
              <a:t> pieaugumu</a:t>
            </a:r>
          </a:p>
          <a:p>
            <a:endParaRPr lang="lv-LV" sz="1800" dirty="0" smtClean="0"/>
          </a:p>
          <a:p>
            <a:r>
              <a:rPr lang="lv-LV" sz="2600" dirty="0" smtClean="0"/>
              <a:t>Nodrošināt </a:t>
            </a:r>
            <a:r>
              <a:rPr lang="lv-LV" sz="2600" u="sng" dirty="0" smtClean="0"/>
              <a:t>eksporta pieaugumu</a:t>
            </a:r>
            <a:endParaRPr lang="en-US" sz="2600" u="sn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POLITIKAS MĒRĶI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147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412777"/>
            <a:ext cx="8712968" cy="4545112"/>
          </a:xfrm>
        </p:spPr>
        <p:txBody>
          <a:bodyPr/>
          <a:lstStyle/>
          <a:p>
            <a:r>
              <a:rPr lang="lv-LV" sz="2600" dirty="0" smtClean="0"/>
              <a:t>Veicināt konkurētspējīgu </a:t>
            </a:r>
            <a:r>
              <a:rPr lang="lv-LV" sz="2600" u="sng" dirty="0" smtClean="0"/>
              <a:t>tūrisma produktu attīstību</a:t>
            </a:r>
            <a:r>
              <a:rPr lang="lv-LV" sz="2600" dirty="0" smtClean="0"/>
              <a:t>, atbalstot ar augstāku pievienoto vērtību produktu izstrādi</a:t>
            </a:r>
          </a:p>
          <a:p>
            <a:endParaRPr lang="lv-LV" sz="1800" dirty="0" smtClean="0"/>
          </a:p>
          <a:p>
            <a:r>
              <a:rPr lang="lv-LV" sz="2600" dirty="0" smtClean="0"/>
              <a:t>Uzlabot tūrisma produktu </a:t>
            </a:r>
            <a:r>
              <a:rPr lang="lv-LV" sz="2600" u="sng" dirty="0" smtClean="0"/>
              <a:t>kvalitāti</a:t>
            </a:r>
          </a:p>
          <a:p>
            <a:endParaRPr lang="lv-LV" sz="1800" dirty="0" smtClean="0"/>
          </a:p>
          <a:p>
            <a:r>
              <a:rPr lang="lv-LV" sz="2600" dirty="0" smtClean="0"/>
              <a:t>Nodrošināt Latvijas tūrisma piedāvājuma </a:t>
            </a:r>
            <a:r>
              <a:rPr lang="lv-LV" sz="2600" u="sng" dirty="0" smtClean="0"/>
              <a:t>atpazīstamību</a:t>
            </a:r>
            <a:r>
              <a:rPr lang="lv-LV" sz="2600" dirty="0" smtClean="0"/>
              <a:t> mērķa tirgos</a:t>
            </a:r>
            <a:endParaRPr lang="en-US" sz="2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GALVENIE RĪCĪBAS VIRZIENI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63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7738112"/>
              </p:ext>
            </p:extLst>
          </p:nvPr>
        </p:nvGraphicFramePr>
        <p:xfrm>
          <a:off x="251520" y="1268760"/>
          <a:ext cx="8027987" cy="4537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PĒC KĀDIEM PRINCIPIEM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873701" y="698872"/>
            <a:ext cx="8738859" cy="5348307"/>
            <a:chOff x="873701" y="698872"/>
            <a:chExt cx="8738859" cy="5348307"/>
          </a:xfrm>
          <a:scene3d>
            <a:camera prst="isometricOffAxis2Left" zoom="95000"/>
            <a:lightRig rig="flat" dir="t"/>
          </a:scene3d>
        </p:grpSpPr>
        <p:sp>
          <p:nvSpPr>
            <p:cNvPr id="7" name="Freeform 6"/>
            <p:cNvSpPr/>
            <p:nvPr/>
          </p:nvSpPr>
          <p:spPr>
            <a:xfrm>
              <a:off x="6300196" y="1124742"/>
              <a:ext cx="2582962" cy="2582962"/>
            </a:xfrm>
            <a:custGeom>
              <a:avLst/>
              <a:gdLst>
                <a:gd name="connsiteX0" fmla="*/ 1833397 w 2582962"/>
                <a:gd name="connsiteY0" fmla="*/ 411823 h 2582962"/>
                <a:gd name="connsiteX1" fmla="*/ 2034311 w 2582962"/>
                <a:gd name="connsiteY1" fmla="*/ 243228 h 2582962"/>
                <a:gd name="connsiteX2" fmla="*/ 2194817 w 2582962"/>
                <a:gd name="connsiteY2" fmla="*/ 377909 h 2582962"/>
                <a:gd name="connsiteX3" fmla="*/ 2063672 w 2582962"/>
                <a:gd name="connsiteY3" fmla="*/ 605047 h 2582962"/>
                <a:gd name="connsiteX4" fmla="*/ 2272046 w 2582962"/>
                <a:gd name="connsiteY4" fmla="*/ 965962 h 2582962"/>
                <a:gd name="connsiteX5" fmla="*/ 2534326 w 2582962"/>
                <a:gd name="connsiteY5" fmla="*/ 965955 h 2582962"/>
                <a:gd name="connsiteX6" fmla="*/ 2570710 w 2582962"/>
                <a:gd name="connsiteY6" fmla="*/ 1172298 h 2582962"/>
                <a:gd name="connsiteX7" fmla="*/ 2324245 w 2582962"/>
                <a:gd name="connsiteY7" fmla="*/ 1261996 h 2582962"/>
                <a:gd name="connsiteX8" fmla="*/ 2251877 w 2582962"/>
                <a:gd name="connsiteY8" fmla="*/ 1672413 h 2582962"/>
                <a:gd name="connsiteX9" fmla="*/ 2452800 w 2582962"/>
                <a:gd name="connsiteY9" fmla="*/ 1840998 h 2582962"/>
                <a:gd name="connsiteX10" fmla="*/ 2348036 w 2582962"/>
                <a:gd name="connsiteY10" fmla="*/ 2022454 h 2582962"/>
                <a:gd name="connsiteX11" fmla="*/ 2101577 w 2582962"/>
                <a:gd name="connsiteY11" fmla="*/ 1932742 h 2582962"/>
                <a:gd name="connsiteX12" fmla="*/ 1782329 w 2582962"/>
                <a:gd name="connsiteY12" fmla="*/ 2200623 h 2582962"/>
                <a:gd name="connsiteX13" fmla="*/ 1827880 w 2582962"/>
                <a:gd name="connsiteY13" fmla="*/ 2458917 h 2582962"/>
                <a:gd name="connsiteX14" fmla="*/ 1630989 w 2582962"/>
                <a:gd name="connsiteY14" fmla="*/ 2530579 h 2582962"/>
                <a:gd name="connsiteX15" fmla="*/ 1499855 w 2582962"/>
                <a:gd name="connsiteY15" fmla="*/ 2303435 h 2582962"/>
                <a:gd name="connsiteX16" fmla="*/ 1083106 w 2582962"/>
                <a:gd name="connsiteY16" fmla="*/ 2303435 h 2582962"/>
                <a:gd name="connsiteX17" fmla="*/ 951973 w 2582962"/>
                <a:gd name="connsiteY17" fmla="*/ 2530579 h 2582962"/>
                <a:gd name="connsiteX18" fmla="*/ 755082 w 2582962"/>
                <a:gd name="connsiteY18" fmla="*/ 2458917 h 2582962"/>
                <a:gd name="connsiteX19" fmla="*/ 800633 w 2582962"/>
                <a:gd name="connsiteY19" fmla="*/ 2200623 h 2582962"/>
                <a:gd name="connsiteX20" fmla="*/ 481385 w 2582962"/>
                <a:gd name="connsiteY20" fmla="*/ 1932742 h 2582962"/>
                <a:gd name="connsiteX21" fmla="*/ 234926 w 2582962"/>
                <a:gd name="connsiteY21" fmla="*/ 2022454 h 2582962"/>
                <a:gd name="connsiteX22" fmla="*/ 130162 w 2582962"/>
                <a:gd name="connsiteY22" fmla="*/ 1840998 h 2582962"/>
                <a:gd name="connsiteX23" fmla="*/ 331085 w 2582962"/>
                <a:gd name="connsiteY23" fmla="*/ 1672414 h 2582962"/>
                <a:gd name="connsiteX24" fmla="*/ 258717 w 2582962"/>
                <a:gd name="connsiteY24" fmla="*/ 1261997 h 2582962"/>
                <a:gd name="connsiteX25" fmla="*/ 12252 w 2582962"/>
                <a:gd name="connsiteY25" fmla="*/ 1172298 h 2582962"/>
                <a:gd name="connsiteX26" fmla="*/ 48636 w 2582962"/>
                <a:gd name="connsiteY26" fmla="*/ 965955 h 2582962"/>
                <a:gd name="connsiteX27" fmla="*/ 310916 w 2582962"/>
                <a:gd name="connsiteY27" fmla="*/ 965961 h 2582962"/>
                <a:gd name="connsiteX28" fmla="*/ 519290 w 2582962"/>
                <a:gd name="connsiteY28" fmla="*/ 605046 h 2582962"/>
                <a:gd name="connsiteX29" fmla="*/ 388145 w 2582962"/>
                <a:gd name="connsiteY29" fmla="*/ 377909 h 2582962"/>
                <a:gd name="connsiteX30" fmla="*/ 548651 w 2582962"/>
                <a:gd name="connsiteY30" fmla="*/ 243228 h 2582962"/>
                <a:gd name="connsiteX31" fmla="*/ 749565 w 2582962"/>
                <a:gd name="connsiteY31" fmla="*/ 411823 h 2582962"/>
                <a:gd name="connsiteX32" fmla="*/ 1141181 w 2582962"/>
                <a:gd name="connsiteY32" fmla="*/ 269286 h 2582962"/>
                <a:gd name="connsiteX33" fmla="*/ 1186718 w 2582962"/>
                <a:gd name="connsiteY33" fmla="*/ 10991 h 2582962"/>
                <a:gd name="connsiteX34" fmla="*/ 1396244 w 2582962"/>
                <a:gd name="connsiteY34" fmla="*/ 10991 h 2582962"/>
                <a:gd name="connsiteX35" fmla="*/ 1441782 w 2582962"/>
                <a:gd name="connsiteY35" fmla="*/ 269287 h 2582962"/>
                <a:gd name="connsiteX36" fmla="*/ 1833398 w 2582962"/>
                <a:gd name="connsiteY36" fmla="*/ 411823 h 2582962"/>
                <a:gd name="connsiteX37" fmla="*/ 1833397 w 2582962"/>
                <a:gd name="connsiteY37" fmla="*/ 411823 h 2582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2582962" h="2582962">
                  <a:moveTo>
                    <a:pt x="1833397" y="411823"/>
                  </a:moveTo>
                  <a:lnTo>
                    <a:pt x="2034311" y="243228"/>
                  </a:lnTo>
                  <a:lnTo>
                    <a:pt x="2194817" y="377909"/>
                  </a:lnTo>
                  <a:lnTo>
                    <a:pt x="2063672" y="605047"/>
                  </a:lnTo>
                  <a:cubicBezTo>
                    <a:pt x="2156924" y="709949"/>
                    <a:pt x="2227824" y="832752"/>
                    <a:pt x="2272046" y="965962"/>
                  </a:cubicBezTo>
                  <a:lnTo>
                    <a:pt x="2534326" y="965955"/>
                  </a:lnTo>
                  <a:lnTo>
                    <a:pt x="2570710" y="1172298"/>
                  </a:lnTo>
                  <a:lnTo>
                    <a:pt x="2324245" y="1261996"/>
                  </a:lnTo>
                  <a:cubicBezTo>
                    <a:pt x="2328251" y="1402297"/>
                    <a:pt x="2303627" y="1541943"/>
                    <a:pt x="2251877" y="1672413"/>
                  </a:cubicBezTo>
                  <a:lnTo>
                    <a:pt x="2452800" y="1840998"/>
                  </a:lnTo>
                  <a:lnTo>
                    <a:pt x="2348036" y="2022454"/>
                  </a:lnTo>
                  <a:lnTo>
                    <a:pt x="2101577" y="1932742"/>
                  </a:lnTo>
                  <a:cubicBezTo>
                    <a:pt x="2014462" y="2042794"/>
                    <a:pt x="1905836" y="2133941"/>
                    <a:pt x="1782329" y="2200623"/>
                  </a:cubicBezTo>
                  <a:lnTo>
                    <a:pt x="1827880" y="2458917"/>
                  </a:lnTo>
                  <a:lnTo>
                    <a:pt x="1630989" y="2530579"/>
                  </a:lnTo>
                  <a:lnTo>
                    <a:pt x="1499855" y="2303435"/>
                  </a:lnTo>
                  <a:cubicBezTo>
                    <a:pt x="1362381" y="2331743"/>
                    <a:pt x="1220580" y="2331743"/>
                    <a:pt x="1083106" y="2303435"/>
                  </a:cubicBezTo>
                  <a:lnTo>
                    <a:pt x="951973" y="2530579"/>
                  </a:lnTo>
                  <a:lnTo>
                    <a:pt x="755082" y="2458917"/>
                  </a:lnTo>
                  <a:lnTo>
                    <a:pt x="800633" y="2200623"/>
                  </a:lnTo>
                  <a:cubicBezTo>
                    <a:pt x="677126" y="2133941"/>
                    <a:pt x="568500" y="2042794"/>
                    <a:pt x="481385" y="1932742"/>
                  </a:cubicBezTo>
                  <a:lnTo>
                    <a:pt x="234926" y="2022454"/>
                  </a:lnTo>
                  <a:lnTo>
                    <a:pt x="130162" y="1840998"/>
                  </a:lnTo>
                  <a:lnTo>
                    <a:pt x="331085" y="1672414"/>
                  </a:lnTo>
                  <a:cubicBezTo>
                    <a:pt x="279335" y="1541944"/>
                    <a:pt x="254712" y="1402298"/>
                    <a:pt x="258717" y="1261997"/>
                  </a:cubicBezTo>
                  <a:lnTo>
                    <a:pt x="12252" y="1172298"/>
                  </a:lnTo>
                  <a:lnTo>
                    <a:pt x="48636" y="965955"/>
                  </a:lnTo>
                  <a:lnTo>
                    <a:pt x="310916" y="965961"/>
                  </a:lnTo>
                  <a:cubicBezTo>
                    <a:pt x="355138" y="832751"/>
                    <a:pt x="426038" y="709948"/>
                    <a:pt x="519290" y="605046"/>
                  </a:cubicBezTo>
                  <a:lnTo>
                    <a:pt x="388145" y="377909"/>
                  </a:lnTo>
                  <a:lnTo>
                    <a:pt x="548651" y="243228"/>
                  </a:lnTo>
                  <a:lnTo>
                    <a:pt x="749565" y="411823"/>
                  </a:lnTo>
                  <a:cubicBezTo>
                    <a:pt x="869067" y="338204"/>
                    <a:pt x="1002315" y="289705"/>
                    <a:pt x="1141181" y="269286"/>
                  </a:cubicBezTo>
                  <a:lnTo>
                    <a:pt x="1186718" y="10991"/>
                  </a:lnTo>
                  <a:lnTo>
                    <a:pt x="1396244" y="10991"/>
                  </a:lnTo>
                  <a:lnTo>
                    <a:pt x="1441782" y="269287"/>
                  </a:lnTo>
                  <a:cubicBezTo>
                    <a:pt x="1580647" y="289705"/>
                    <a:pt x="1713896" y="338204"/>
                    <a:pt x="1833398" y="411823"/>
                  </a:cubicBezTo>
                  <a:lnTo>
                    <a:pt x="1833397" y="411823"/>
                  </a:lnTo>
                  <a:close/>
                </a:path>
              </a:pathLst>
            </a:custGeom>
            <a:sp3d extrusionH="381000" contourW="38100" prstMaterial="matte">
              <a:contourClr>
                <a:schemeClr val="lt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45960" tIns="631717" rIns="545960" bIns="67689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700" b="1" dirty="0" smtClean="0">
                  <a:solidFill>
                    <a:schemeClr val="bg1"/>
                  </a:solidFill>
                </a:rPr>
                <a:t>EKSPORTSPĒJA</a:t>
              </a:r>
              <a:endParaRPr lang="en-US" sz="170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1331640" y="3926746"/>
              <a:ext cx="1878518" cy="1878518"/>
            </a:xfrm>
            <a:custGeom>
              <a:avLst/>
              <a:gdLst>
                <a:gd name="connsiteX0" fmla="*/ 1405595 w 1878518"/>
                <a:gd name="connsiteY0" fmla="*/ 475781 h 1878518"/>
                <a:gd name="connsiteX1" fmla="*/ 1682740 w 1878518"/>
                <a:gd name="connsiteY1" fmla="*/ 392255 h 1878518"/>
                <a:gd name="connsiteX2" fmla="*/ 1784719 w 1878518"/>
                <a:gd name="connsiteY2" fmla="*/ 568887 h 1878518"/>
                <a:gd name="connsiteX3" fmla="*/ 1573811 w 1878518"/>
                <a:gd name="connsiteY3" fmla="*/ 767139 h 1878518"/>
                <a:gd name="connsiteX4" fmla="*/ 1573811 w 1878518"/>
                <a:gd name="connsiteY4" fmla="*/ 1111379 h 1878518"/>
                <a:gd name="connsiteX5" fmla="*/ 1784719 w 1878518"/>
                <a:gd name="connsiteY5" fmla="*/ 1309631 h 1878518"/>
                <a:gd name="connsiteX6" fmla="*/ 1682740 w 1878518"/>
                <a:gd name="connsiteY6" fmla="*/ 1486263 h 1878518"/>
                <a:gd name="connsiteX7" fmla="*/ 1405595 w 1878518"/>
                <a:gd name="connsiteY7" fmla="*/ 1402737 h 1878518"/>
                <a:gd name="connsiteX8" fmla="*/ 1107474 w 1878518"/>
                <a:gd name="connsiteY8" fmla="*/ 1574857 h 1878518"/>
                <a:gd name="connsiteX9" fmla="*/ 1041238 w 1878518"/>
                <a:gd name="connsiteY9" fmla="*/ 1856635 h 1878518"/>
                <a:gd name="connsiteX10" fmla="*/ 837280 w 1878518"/>
                <a:gd name="connsiteY10" fmla="*/ 1856635 h 1878518"/>
                <a:gd name="connsiteX11" fmla="*/ 771043 w 1878518"/>
                <a:gd name="connsiteY11" fmla="*/ 1574857 h 1878518"/>
                <a:gd name="connsiteX12" fmla="*/ 472922 w 1878518"/>
                <a:gd name="connsiteY12" fmla="*/ 1402737 h 1878518"/>
                <a:gd name="connsiteX13" fmla="*/ 195778 w 1878518"/>
                <a:gd name="connsiteY13" fmla="*/ 1486263 h 1878518"/>
                <a:gd name="connsiteX14" fmla="*/ 93799 w 1878518"/>
                <a:gd name="connsiteY14" fmla="*/ 1309631 h 1878518"/>
                <a:gd name="connsiteX15" fmla="*/ 304707 w 1878518"/>
                <a:gd name="connsiteY15" fmla="*/ 1111379 h 1878518"/>
                <a:gd name="connsiteX16" fmla="*/ 304707 w 1878518"/>
                <a:gd name="connsiteY16" fmla="*/ 767139 h 1878518"/>
                <a:gd name="connsiteX17" fmla="*/ 93799 w 1878518"/>
                <a:gd name="connsiteY17" fmla="*/ 568887 h 1878518"/>
                <a:gd name="connsiteX18" fmla="*/ 195778 w 1878518"/>
                <a:gd name="connsiteY18" fmla="*/ 392255 h 1878518"/>
                <a:gd name="connsiteX19" fmla="*/ 472923 w 1878518"/>
                <a:gd name="connsiteY19" fmla="*/ 475781 h 1878518"/>
                <a:gd name="connsiteX20" fmla="*/ 771044 w 1878518"/>
                <a:gd name="connsiteY20" fmla="*/ 303661 h 1878518"/>
                <a:gd name="connsiteX21" fmla="*/ 837280 w 1878518"/>
                <a:gd name="connsiteY21" fmla="*/ 21883 h 1878518"/>
                <a:gd name="connsiteX22" fmla="*/ 1041238 w 1878518"/>
                <a:gd name="connsiteY22" fmla="*/ 21883 h 1878518"/>
                <a:gd name="connsiteX23" fmla="*/ 1107475 w 1878518"/>
                <a:gd name="connsiteY23" fmla="*/ 303661 h 1878518"/>
                <a:gd name="connsiteX24" fmla="*/ 1405596 w 1878518"/>
                <a:gd name="connsiteY24" fmla="*/ 475781 h 1878518"/>
                <a:gd name="connsiteX25" fmla="*/ 1405595 w 1878518"/>
                <a:gd name="connsiteY25" fmla="*/ 475781 h 1878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878518" h="1878518">
                  <a:moveTo>
                    <a:pt x="1405595" y="475781"/>
                  </a:moveTo>
                  <a:lnTo>
                    <a:pt x="1682740" y="392255"/>
                  </a:lnTo>
                  <a:lnTo>
                    <a:pt x="1784719" y="568887"/>
                  </a:lnTo>
                  <a:lnTo>
                    <a:pt x="1573811" y="767139"/>
                  </a:lnTo>
                  <a:cubicBezTo>
                    <a:pt x="1604383" y="879849"/>
                    <a:pt x="1604383" y="998669"/>
                    <a:pt x="1573811" y="1111379"/>
                  </a:cubicBezTo>
                  <a:lnTo>
                    <a:pt x="1784719" y="1309631"/>
                  </a:lnTo>
                  <a:lnTo>
                    <a:pt x="1682740" y="1486263"/>
                  </a:lnTo>
                  <a:lnTo>
                    <a:pt x="1405595" y="1402737"/>
                  </a:lnTo>
                  <a:cubicBezTo>
                    <a:pt x="1323271" y="1485569"/>
                    <a:pt x="1220370" y="1544978"/>
                    <a:pt x="1107474" y="1574857"/>
                  </a:cubicBezTo>
                  <a:lnTo>
                    <a:pt x="1041238" y="1856635"/>
                  </a:lnTo>
                  <a:lnTo>
                    <a:pt x="837280" y="1856635"/>
                  </a:lnTo>
                  <a:lnTo>
                    <a:pt x="771043" y="1574857"/>
                  </a:lnTo>
                  <a:cubicBezTo>
                    <a:pt x="658147" y="1544978"/>
                    <a:pt x="555246" y="1485568"/>
                    <a:pt x="472922" y="1402737"/>
                  </a:cubicBezTo>
                  <a:lnTo>
                    <a:pt x="195778" y="1486263"/>
                  </a:lnTo>
                  <a:lnTo>
                    <a:pt x="93799" y="1309631"/>
                  </a:lnTo>
                  <a:lnTo>
                    <a:pt x="304707" y="1111379"/>
                  </a:lnTo>
                  <a:cubicBezTo>
                    <a:pt x="274135" y="998669"/>
                    <a:pt x="274135" y="879849"/>
                    <a:pt x="304707" y="767139"/>
                  </a:cubicBezTo>
                  <a:lnTo>
                    <a:pt x="93799" y="568887"/>
                  </a:lnTo>
                  <a:lnTo>
                    <a:pt x="195778" y="392255"/>
                  </a:lnTo>
                  <a:lnTo>
                    <a:pt x="472923" y="475781"/>
                  </a:lnTo>
                  <a:cubicBezTo>
                    <a:pt x="555247" y="392949"/>
                    <a:pt x="658148" y="333540"/>
                    <a:pt x="771044" y="303661"/>
                  </a:cubicBezTo>
                  <a:lnTo>
                    <a:pt x="837280" y="21883"/>
                  </a:lnTo>
                  <a:lnTo>
                    <a:pt x="1041238" y="21883"/>
                  </a:lnTo>
                  <a:lnTo>
                    <a:pt x="1107475" y="303661"/>
                  </a:lnTo>
                  <a:cubicBezTo>
                    <a:pt x="1220371" y="333540"/>
                    <a:pt x="1323272" y="392950"/>
                    <a:pt x="1405596" y="475781"/>
                  </a:cubicBezTo>
                  <a:lnTo>
                    <a:pt x="1405595" y="475781"/>
                  </a:lnTo>
                  <a:close/>
                </a:path>
              </a:pathLst>
            </a:custGeom>
            <a:sp3d extrusionH="381000" contourW="38100" prstMaterial="matte">
              <a:contourClr>
                <a:schemeClr val="lt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21183" tIns="524041" rIns="521183" bIns="524041" numCol="1" spcCol="1270" anchor="ctr" anchorCtr="0">
              <a:noAutofit/>
            </a:bodyPr>
            <a:lstStyle/>
            <a:p>
              <a:pPr lvl="0"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3800" kern="1200" dirty="0" smtClean="0"/>
                <a:t>APV</a:t>
              </a:r>
              <a:endParaRPr lang="en-US" sz="3800" kern="1200" dirty="0"/>
            </a:p>
          </p:txBody>
        </p:sp>
        <p:sp>
          <p:nvSpPr>
            <p:cNvPr id="9" name="Freeform 8"/>
            <p:cNvSpPr/>
            <p:nvPr/>
          </p:nvSpPr>
          <p:spPr>
            <a:xfrm>
              <a:off x="5580112" y="3335018"/>
              <a:ext cx="2254222" cy="2254222"/>
            </a:xfrm>
            <a:custGeom>
              <a:avLst/>
              <a:gdLst>
                <a:gd name="connsiteX0" fmla="*/ 1377196 w 1840564"/>
                <a:gd name="connsiteY0" fmla="*/ 466168 h 1840564"/>
                <a:gd name="connsiteX1" fmla="*/ 1648742 w 1840564"/>
                <a:gd name="connsiteY1" fmla="*/ 384329 h 1840564"/>
                <a:gd name="connsiteX2" fmla="*/ 1748661 w 1840564"/>
                <a:gd name="connsiteY2" fmla="*/ 557394 h 1840564"/>
                <a:gd name="connsiteX3" fmla="*/ 1542013 w 1840564"/>
                <a:gd name="connsiteY3" fmla="*/ 751639 h 1840564"/>
                <a:gd name="connsiteX4" fmla="*/ 1542013 w 1840564"/>
                <a:gd name="connsiteY4" fmla="*/ 1088924 h 1840564"/>
                <a:gd name="connsiteX5" fmla="*/ 1748661 w 1840564"/>
                <a:gd name="connsiteY5" fmla="*/ 1283170 h 1840564"/>
                <a:gd name="connsiteX6" fmla="*/ 1648742 w 1840564"/>
                <a:gd name="connsiteY6" fmla="*/ 1456235 h 1840564"/>
                <a:gd name="connsiteX7" fmla="*/ 1377196 w 1840564"/>
                <a:gd name="connsiteY7" fmla="*/ 1374396 h 1840564"/>
                <a:gd name="connsiteX8" fmla="*/ 1085099 w 1840564"/>
                <a:gd name="connsiteY8" fmla="*/ 1543039 h 1840564"/>
                <a:gd name="connsiteX9" fmla="*/ 1020201 w 1840564"/>
                <a:gd name="connsiteY9" fmla="*/ 1819123 h 1840564"/>
                <a:gd name="connsiteX10" fmla="*/ 820363 w 1840564"/>
                <a:gd name="connsiteY10" fmla="*/ 1819123 h 1840564"/>
                <a:gd name="connsiteX11" fmla="*/ 755465 w 1840564"/>
                <a:gd name="connsiteY11" fmla="*/ 1543039 h 1840564"/>
                <a:gd name="connsiteX12" fmla="*/ 463368 w 1840564"/>
                <a:gd name="connsiteY12" fmla="*/ 1374396 h 1840564"/>
                <a:gd name="connsiteX13" fmla="*/ 191822 w 1840564"/>
                <a:gd name="connsiteY13" fmla="*/ 1456235 h 1840564"/>
                <a:gd name="connsiteX14" fmla="*/ 91903 w 1840564"/>
                <a:gd name="connsiteY14" fmla="*/ 1283170 h 1840564"/>
                <a:gd name="connsiteX15" fmla="*/ 298551 w 1840564"/>
                <a:gd name="connsiteY15" fmla="*/ 1088925 h 1840564"/>
                <a:gd name="connsiteX16" fmla="*/ 298551 w 1840564"/>
                <a:gd name="connsiteY16" fmla="*/ 751640 h 1840564"/>
                <a:gd name="connsiteX17" fmla="*/ 91903 w 1840564"/>
                <a:gd name="connsiteY17" fmla="*/ 557394 h 1840564"/>
                <a:gd name="connsiteX18" fmla="*/ 191822 w 1840564"/>
                <a:gd name="connsiteY18" fmla="*/ 384329 h 1840564"/>
                <a:gd name="connsiteX19" fmla="*/ 463368 w 1840564"/>
                <a:gd name="connsiteY19" fmla="*/ 466168 h 1840564"/>
                <a:gd name="connsiteX20" fmla="*/ 755465 w 1840564"/>
                <a:gd name="connsiteY20" fmla="*/ 297525 h 1840564"/>
                <a:gd name="connsiteX21" fmla="*/ 820363 w 1840564"/>
                <a:gd name="connsiteY21" fmla="*/ 21441 h 1840564"/>
                <a:gd name="connsiteX22" fmla="*/ 1020201 w 1840564"/>
                <a:gd name="connsiteY22" fmla="*/ 21441 h 1840564"/>
                <a:gd name="connsiteX23" fmla="*/ 1085099 w 1840564"/>
                <a:gd name="connsiteY23" fmla="*/ 297525 h 1840564"/>
                <a:gd name="connsiteX24" fmla="*/ 1377196 w 1840564"/>
                <a:gd name="connsiteY24" fmla="*/ 466168 h 1840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840564" h="1840564">
                  <a:moveTo>
                    <a:pt x="1184673" y="465576"/>
                  </a:moveTo>
                  <a:lnTo>
                    <a:pt x="1381540" y="343648"/>
                  </a:lnTo>
                  <a:lnTo>
                    <a:pt x="1496916" y="459024"/>
                  </a:lnTo>
                  <a:lnTo>
                    <a:pt x="1374987" y="655890"/>
                  </a:lnTo>
                  <a:cubicBezTo>
                    <a:pt x="1421949" y="736656"/>
                    <a:pt x="1446551" y="828473"/>
                    <a:pt x="1446264" y="921899"/>
                  </a:cubicBezTo>
                  <a:lnTo>
                    <a:pt x="1650291" y="1031426"/>
                  </a:lnTo>
                  <a:lnTo>
                    <a:pt x="1608060" y="1189033"/>
                  </a:lnTo>
                  <a:lnTo>
                    <a:pt x="1376604" y="1181873"/>
                  </a:lnTo>
                  <a:cubicBezTo>
                    <a:pt x="1330140" y="1262926"/>
                    <a:pt x="1262926" y="1330140"/>
                    <a:pt x="1181873" y="1376605"/>
                  </a:cubicBezTo>
                  <a:lnTo>
                    <a:pt x="1189033" y="1608060"/>
                  </a:lnTo>
                  <a:lnTo>
                    <a:pt x="1031426" y="1650291"/>
                  </a:lnTo>
                  <a:lnTo>
                    <a:pt x="921899" y="1446265"/>
                  </a:lnTo>
                  <a:cubicBezTo>
                    <a:pt x="828473" y="1446552"/>
                    <a:pt x="736656" y="1421950"/>
                    <a:pt x="655891" y="1374988"/>
                  </a:cubicBezTo>
                  <a:lnTo>
                    <a:pt x="459024" y="1496916"/>
                  </a:lnTo>
                  <a:lnTo>
                    <a:pt x="343648" y="1381540"/>
                  </a:lnTo>
                  <a:lnTo>
                    <a:pt x="465577" y="1184674"/>
                  </a:lnTo>
                  <a:cubicBezTo>
                    <a:pt x="418615" y="1103908"/>
                    <a:pt x="394013" y="1012091"/>
                    <a:pt x="394300" y="918665"/>
                  </a:cubicBezTo>
                  <a:lnTo>
                    <a:pt x="190273" y="809138"/>
                  </a:lnTo>
                  <a:lnTo>
                    <a:pt x="232504" y="651531"/>
                  </a:lnTo>
                  <a:lnTo>
                    <a:pt x="463960" y="658691"/>
                  </a:lnTo>
                  <a:cubicBezTo>
                    <a:pt x="510424" y="577638"/>
                    <a:pt x="577638" y="510424"/>
                    <a:pt x="658691" y="463959"/>
                  </a:cubicBezTo>
                  <a:lnTo>
                    <a:pt x="651531" y="232504"/>
                  </a:lnTo>
                  <a:lnTo>
                    <a:pt x="809138" y="190273"/>
                  </a:lnTo>
                  <a:lnTo>
                    <a:pt x="918665" y="394299"/>
                  </a:lnTo>
                  <a:cubicBezTo>
                    <a:pt x="1012091" y="394012"/>
                    <a:pt x="1103908" y="418614"/>
                    <a:pt x="1184673" y="465576"/>
                  </a:cubicBezTo>
                  <a:close/>
                </a:path>
              </a:pathLst>
            </a:custGeom>
            <a:sp3d extrusionH="381000" contourW="38100" prstMaterial="matte">
              <a:contourClr>
                <a:schemeClr val="lt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37188" tIns="637188" rIns="637189" bIns="637189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400" b="1" dirty="0" smtClean="0"/>
                <a:t>SADARBĪBA</a:t>
              </a:r>
              <a:endParaRPr lang="en-US" sz="1400" b="1" kern="1200" dirty="0"/>
            </a:p>
          </p:txBody>
        </p:sp>
        <p:sp>
          <p:nvSpPr>
            <p:cNvPr id="10" name="Circular Arrow 9"/>
            <p:cNvSpPr/>
            <p:nvPr/>
          </p:nvSpPr>
          <p:spPr>
            <a:xfrm>
              <a:off x="6306368" y="698872"/>
              <a:ext cx="3306192" cy="3306192"/>
            </a:xfrm>
            <a:prstGeom prst="circularArrow">
              <a:avLst>
                <a:gd name="adj1" fmla="val 4688"/>
                <a:gd name="adj2" fmla="val 299029"/>
                <a:gd name="adj3" fmla="val 2526980"/>
                <a:gd name="adj4" fmla="val 15838174"/>
                <a:gd name="adj5" fmla="val 5469"/>
              </a:avLst>
            </a:prstGeom>
            <a:sp3d z="-52400" extrusionH="181000" contourW="38100" prstMaterial="matte">
              <a:contourClr>
                <a:schemeClr val="lt1"/>
              </a:contourClr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Shape 10"/>
            <p:cNvSpPr/>
            <p:nvPr/>
          </p:nvSpPr>
          <p:spPr>
            <a:xfrm>
              <a:off x="873701" y="3645024"/>
              <a:ext cx="2402155" cy="2402155"/>
            </a:xfrm>
            <a:prstGeom prst="leftCircularArrow">
              <a:avLst>
                <a:gd name="adj1" fmla="val 6452"/>
                <a:gd name="adj2" fmla="val 429999"/>
                <a:gd name="adj3" fmla="val 10489124"/>
                <a:gd name="adj4" fmla="val 14837806"/>
                <a:gd name="adj5" fmla="val 7527"/>
              </a:avLst>
            </a:prstGeom>
            <a:sp3d z="-52400" extrusionH="181000" contourW="38100" prstMaterial="matte">
              <a:contourClr>
                <a:schemeClr val="lt1"/>
              </a:contourClr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Circular Arrow 11"/>
            <p:cNvSpPr/>
            <p:nvPr/>
          </p:nvSpPr>
          <p:spPr>
            <a:xfrm>
              <a:off x="5438377" y="3212976"/>
              <a:ext cx="2590007" cy="2590007"/>
            </a:xfrm>
            <a:prstGeom prst="circularArrow">
              <a:avLst>
                <a:gd name="adj1" fmla="val 5984"/>
                <a:gd name="adj2" fmla="val 394124"/>
                <a:gd name="adj3" fmla="val 13313824"/>
                <a:gd name="adj4" fmla="val 10508221"/>
                <a:gd name="adj5" fmla="val 6981"/>
              </a:avLst>
            </a:prstGeom>
            <a:sp3d z="-52400" extrusionH="181000" contourW="38100" prstMaterial="matte">
              <a:contourClr>
                <a:schemeClr val="lt1"/>
              </a:contourClr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4094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700808"/>
            <a:ext cx="8027988" cy="3744913"/>
          </a:xfrm>
        </p:spPr>
        <p:txBody>
          <a:bodyPr/>
          <a:lstStyle/>
          <a:p>
            <a:r>
              <a:rPr lang="lv-LV" sz="2600" dirty="0" smtClean="0"/>
              <a:t>Darījumu un pasākumu tūrisms</a:t>
            </a:r>
          </a:p>
          <a:p>
            <a:endParaRPr lang="lv-LV" sz="1800" dirty="0" smtClean="0"/>
          </a:p>
          <a:p>
            <a:r>
              <a:rPr lang="lv-LV" sz="2600" dirty="0" smtClean="0"/>
              <a:t>Veselības tūrisms</a:t>
            </a:r>
          </a:p>
          <a:p>
            <a:endParaRPr lang="lv-LV" sz="1800" dirty="0" smtClean="0"/>
          </a:p>
          <a:p>
            <a:r>
              <a:rPr lang="lv-LV" sz="2600" dirty="0" smtClean="0"/>
              <a:t>Dabas tūrisms</a:t>
            </a:r>
          </a:p>
          <a:p>
            <a:endParaRPr lang="lv-LV" sz="1800" dirty="0" smtClean="0"/>
          </a:p>
          <a:p>
            <a:r>
              <a:rPr lang="lv-LV" sz="2600" dirty="0" smtClean="0"/>
              <a:t>Kultūras tūrisms un radošās industrijas</a:t>
            </a:r>
            <a:endParaRPr lang="en-US" sz="2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STRATĒĢISKIE TŪRISMA VEIDI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561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484784"/>
            <a:ext cx="8784976" cy="3744913"/>
          </a:xfrm>
        </p:spPr>
        <p:txBody>
          <a:bodyPr/>
          <a:lstStyle/>
          <a:p>
            <a:r>
              <a:rPr lang="lv-LV" sz="2600" dirty="0" smtClean="0"/>
              <a:t>Atrašanās vieta un piekļūšana</a:t>
            </a:r>
          </a:p>
          <a:p>
            <a:endParaRPr lang="lv-LV" sz="1800" dirty="0" smtClean="0"/>
          </a:p>
          <a:p>
            <a:r>
              <a:rPr lang="lv-LV" sz="2600" dirty="0" smtClean="0"/>
              <a:t>Esošās tūristu plūsmas</a:t>
            </a:r>
          </a:p>
          <a:p>
            <a:endParaRPr lang="lv-LV" sz="1800" dirty="0" smtClean="0"/>
          </a:p>
          <a:p>
            <a:r>
              <a:rPr lang="lv-LV" sz="2600" dirty="0" smtClean="0"/>
              <a:t>Infrastruktūra, tūrisma pakalpojumu sniedzēji</a:t>
            </a:r>
          </a:p>
          <a:p>
            <a:endParaRPr lang="lv-LV" sz="1800" dirty="0" smtClean="0"/>
          </a:p>
          <a:p>
            <a:r>
              <a:rPr lang="lv-LV" sz="2600" dirty="0" smtClean="0"/>
              <a:t>Vietas atpazīstamība, mārketings</a:t>
            </a:r>
          </a:p>
          <a:p>
            <a:endParaRPr lang="lv-LV" sz="1800" dirty="0" smtClean="0"/>
          </a:p>
          <a:p>
            <a:r>
              <a:rPr lang="lv-LV" sz="2600" dirty="0" smtClean="0"/>
              <a:t>Tūrisma plānošanas dokumenti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ATBALSTĀMĀS TŪRISMA TERITORIJAS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492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 descr="TUR_galamerku_karte.pdf - Adobe Reader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6" t="15812" r="7729" b="9893"/>
          <a:stretch/>
        </p:blipFill>
        <p:spPr>
          <a:xfrm>
            <a:off x="399814" y="44624"/>
            <a:ext cx="8348650" cy="5674901"/>
          </a:xfrm>
        </p:spPr>
      </p:pic>
    </p:spTree>
    <p:extLst>
      <p:ext uri="{BB962C8B-B14F-4D97-AF65-F5344CB8AC3E}">
        <p14:creationId xmlns:p14="http://schemas.microsoft.com/office/powerpoint/2010/main" val="364447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12968" cy="576064"/>
          </a:xfrm>
        </p:spPr>
        <p:txBody>
          <a:bodyPr/>
          <a:lstStyle/>
          <a:p>
            <a:r>
              <a:rPr lang="lv-LV" dirty="0" smtClean="0"/>
              <a:t>STRUKTŪRFONDU FINANSĒJUMS (INDIKATĪVI)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4129494"/>
              </p:ext>
            </p:extLst>
          </p:nvPr>
        </p:nvGraphicFramePr>
        <p:xfrm>
          <a:off x="144010" y="1412776"/>
          <a:ext cx="8892486" cy="39188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5742"/>
                <a:gridCol w="1368152"/>
                <a:gridCol w="1512168"/>
                <a:gridCol w="1584176"/>
                <a:gridCol w="1008112"/>
                <a:gridCol w="1224136"/>
              </a:tblGrid>
              <a:tr h="517749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EM</a:t>
                      </a:r>
                      <a:r>
                        <a:rPr lang="lv-LV" sz="18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p</a:t>
                      </a:r>
                      <a:r>
                        <a:rPr lang="en-US" sz="18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rogrammas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ES </a:t>
                      </a:r>
                      <a:r>
                        <a:rPr lang="en-US" sz="18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fondi</a:t>
                      </a:r>
                      <a:r>
                        <a:rPr lang="lv-LV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,</a:t>
                      </a:r>
                      <a:r>
                        <a:rPr lang="lv-LV" sz="18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  <a:p>
                      <a:pPr algn="ctr" fontAlgn="ctr"/>
                      <a:r>
                        <a:rPr lang="lv-LV" sz="1800" b="1" i="0" u="none" strike="noStrike" baseline="0" dirty="0" err="1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milj</a:t>
                      </a:r>
                      <a:r>
                        <a:rPr lang="lv-LV" sz="18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. eiro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Valsts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budžeta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finansējums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Privātais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līdzfinansējums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Kopā</a:t>
                      </a:r>
                      <a:r>
                        <a:rPr lang="lv-LV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,</a:t>
                      </a:r>
                    </a:p>
                    <a:p>
                      <a:pPr algn="ctr" fontAlgn="ctr"/>
                      <a:r>
                        <a:rPr lang="lv-LV" sz="18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milj</a:t>
                      </a:r>
                      <a:r>
                        <a:rPr lang="lv-LV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. eiro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800" b="1" i="0" u="none" strike="noStrike" dirty="0" smtClean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ES </a:t>
                      </a:r>
                      <a:r>
                        <a:rPr lang="en-US" sz="18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vidējā</a:t>
                      </a:r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intensitāte</a:t>
                      </a:r>
                      <a:endParaRPr lang="lv-LV" sz="1800" b="1" i="0" u="none" strike="noStrike" dirty="0" smtClean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177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MVK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eksportspēja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56,18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4,06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33,18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93,42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D9D9D9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</a:tr>
              <a:tr h="5177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Tūrisma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mārketings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+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pasākumu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piesaiste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63%</a:t>
                      </a:r>
                    </a:p>
                  </a:txBody>
                  <a:tcPr marL="9525" marR="9525" marT="9525" marB="0" anchor="ctr"/>
                </a:tc>
              </a:tr>
              <a:tr h="5177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Klasteri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D9D9D9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50%</a:t>
                      </a:r>
                    </a:p>
                  </a:txBody>
                  <a:tcPr marL="9525" marR="9525" marT="9525" marB="0" anchor="ctr"/>
                </a:tc>
              </a:tr>
              <a:tr h="5177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Ārējie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tirgi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izstādes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sertifikācija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D9D9D9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50%</a:t>
                      </a:r>
                    </a:p>
                  </a:txBody>
                  <a:tcPr marL="9525" marR="9525" marT="9525" marB="0" anchor="ctr"/>
                </a:tc>
              </a:tr>
              <a:tr h="5177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LIAA (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eksporta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pasākumi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nacionālie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stendi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investīciju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piesaite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0453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76176"/>
            <a:ext cx="9144000" cy="4617120"/>
          </a:xfrm>
        </p:spPr>
        <p:txBody>
          <a:bodyPr/>
          <a:lstStyle/>
          <a:p>
            <a:r>
              <a:rPr lang="lv-LV" sz="2600" dirty="0" smtClean="0"/>
              <a:t>Starptautiskas nozīmes tūrisma produktu attīstībai, kas saistīti ar materiālā un nemateriālā </a:t>
            </a:r>
            <a:r>
              <a:rPr lang="lv-LV" sz="2600" u="sng" dirty="0" smtClean="0"/>
              <a:t>kultūras un dabas </a:t>
            </a:r>
            <a:r>
              <a:rPr lang="lv-LV" sz="2600" dirty="0" smtClean="0"/>
              <a:t>mantojuma efektīvu izmantošanu – 35 </a:t>
            </a:r>
            <a:r>
              <a:rPr lang="lv-LV" sz="2600" dirty="0" err="1" smtClean="0"/>
              <a:t>milj</a:t>
            </a:r>
            <a:r>
              <a:rPr lang="lv-LV" sz="2600" dirty="0" smtClean="0"/>
              <a:t>. eiro (KM)</a:t>
            </a:r>
          </a:p>
          <a:p>
            <a:endParaRPr lang="lv-LV" sz="1800" dirty="0" smtClean="0"/>
          </a:p>
          <a:p>
            <a:r>
              <a:rPr lang="lv-LV" sz="2600" dirty="0" smtClean="0"/>
              <a:t>Nacionāla līmeņa un lokālo dabas tūrisma produktu attīstība – 20 </a:t>
            </a:r>
            <a:r>
              <a:rPr lang="lv-LV" sz="2600" dirty="0" err="1" smtClean="0"/>
              <a:t>milj</a:t>
            </a:r>
            <a:r>
              <a:rPr lang="lv-LV" sz="2600" dirty="0" smtClean="0"/>
              <a:t>. eiro (VARAM)</a:t>
            </a:r>
          </a:p>
          <a:p>
            <a:endParaRPr lang="lv-LV" sz="1800" dirty="0" smtClean="0"/>
          </a:p>
          <a:p>
            <a:r>
              <a:rPr lang="lv-LV" sz="2600" dirty="0" err="1" smtClean="0"/>
              <a:t>Koncert</a:t>
            </a:r>
            <a:r>
              <a:rPr lang="lv-LV" sz="2600" dirty="0" smtClean="0"/>
              <a:t>/</a:t>
            </a:r>
            <a:r>
              <a:rPr lang="lv-LV" sz="2600" dirty="0" err="1" smtClean="0"/>
              <a:t>konferenč</a:t>
            </a:r>
            <a:r>
              <a:rPr lang="lv-LV" sz="2600" dirty="0" smtClean="0"/>
              <a:t> </a:t>
            </a:r>
            <a:r>
              <a:rPr lang="lv-LV" sz="2600" dirty="0" smtClean="0"/>
              <a:t>zāle</a:t>
            </a:r>
            <a:r>
              <a:rPr lang="lv-LV" sz="2600" dirty="0" smtClean="0"/>
              <a:t>, LMM??? (KM)</a:t>
            </a:r>
          </a:p>
          <a:p>
            <a:endParaRPr lang="lv-LV" sz="1800" dirty="0" smtClean="0"/>
          </a:p>
          <a:p>
            <a:r>
              <a:rPr lang="lv-LV" sz="2600" dirty="0" smtClean="0"/>
              <a:t>Apmācības (EM)</a:t>
            </a:r>
            <a:endParaRPr lang="en-US" sz="2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576064"/>
          </a:xfrm>
        </p:spPr>
        <p:txBody>
          <a:bodyPr/>
          <a:lstStyle/>
          <a:p>
            <a:r>
              <a:rPr lang="lv-LV" dirty="0" smtClean="0"/>
              <a:t>STRUKTŪRFONDU FINANSĒJUMS (INDIKATĪVI)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337657"/>
      </p:ext>
    </p:extLst>
  </p:cSld>
  <p:clrMapOvr>
    <a:masterClrMapping/>
  </p:clrMapOvr>
</p:sld>
</file>

<file path=ppt/theme/theme1.xml><?xml version="1.0" encoding="utf-8"?>
<a:theme xmlns:a="http://schemas.openxmlformats.org/drawingml/2006/main" name="Profile">
  <a:themeElements>
    <a:clrScheme name="Custom 1">
      <a:dk1>
        <a:srgbClr val="005374"/>
      </a:dk1>
      <a:lt1>
        <a:srgbClr val="FFFFFF"/>
      </a:lt1>
      <a:dk2>
        <a:srgbClr val="005374"/>
      </a:dk2>
      <a:lt2>
        <a:srgbClr val="FFFFFF"/>
      </a:lt2>
      <a:accent1>
        <a:srgbClr val="007492"/>
      </a:accent1>
      <a:accent2>
        <a:srgbClr val="DAEDA9"/>
      </a:accent2>
      <a:accent3>
        <a:srgbClr val="89993A"/>
      </a:accent3>
      <a:accent4>
        <a:srgbClr val="00492B"/>
      </a:accent4>
      <a:accent5>
        <a:srgbClr val="004F7F"/>
      </a:accent5>
      <a:accent6>
        <a:srgbClr val="B9D416"/>
      </a:accent6>
      <a:hlink>
        <a:srgbClr val="FF9900"/>
      </a:hlink>
      <a:folHlink>
        <a:srgbClr val="969696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effectLst>
          <a:innerShdw blurRad="114300">
            <a:prstClr val="black"/>
          </a:innerShdw>
        </a:effectLst>
      </a:spPr>
      <a:bodyPr wrap="square" rtlCol="0">
        <a:spAutoFit/>
      </a:bodyPr>
      <a:lstStyle>
        <a:defPPr algn="ctr">
          <a:defRPr dirty="0">
            <a:latin typeface="Century Gothic" panose="020B0502020202020204" pitchFamily="34" charset="0"/>
          </a:defRPr>
        </a:defPPr>
      </a:lstStyle>
    </a:tx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7592</TotalTime>
  <Words>264</Words>
  <Application>Microsoft Office PowerPoint</Application>
  <PresentationFormat>On-screen Show (4:3)</PresentationFormat>
  <Paragraphs>96</Paragraphs>
  <Slides>10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Profile</vt:lpstr>
      <vt:lpstr>Tūrisma politikas plānošana 2014.-2020.gada struktūrfondu plānošanas periodā</vt:lpstr>
      <vt:lpstr>POLITIKAS MĒRĶI</vt:lpstr>
      <vt:lpstr>GALVENIE RĪCĪBAS VIRZIENI</vt:lpstr>
      <vt:lpstr>PĒC KĀDIEM PRINCIPIEM</vt:lpstr>
      <vt:lpstr>STRATĒĢISKIE TŪRISMA VEIDI</vt:lpstr>
      <vt:lpstr>ATBALSTĀMĀS TŪRISMA TERITORIJAS</vt:lpstr>
      <vt:lpstr>PowerPoint Presentation</vt:lpstr>
      <vt:lpstr>STRUKTŪRFONDU FINANSĒJUMS (INDIKATĪVI)</vt:lpstr>
      <vt:lpstr>STRUKTŪRFONDU FINANSĒJUMS (INDIKATĪVI)</vt:lpstr>
      <vt:lpstr>Latvija –  OECD Tūrisma komitejas dalībnieks</vt:lpstr>
    </vt:vector>
  </TitlesOfParts>
  <Company>LR Ekonomikas ministrija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Ekonomikas ministrijas prezentācija</dc:title>
  <dc:creator>Webmaster</dc:creator>
  <cp:lastModifiedBy>Ilze Jankava</cp:lastModifiedBy>
  <cp:revision>786</cp:revision>
  <cp:lastPrinted>2013-09-04T07:41:42Z</cp:lastPrinted>
  <dcterms:created xsi:type="dcterms:W3CDTF">2013-03-19T16:37:36Z</dcterms:created>
  <dcterms:modified xsi:type="dcterms:W3CDTF">2013-12-09T09:23:27Z</dcterms:modified>
</cp:coreProperties>
</file>