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332" r:id="rId3"/>
    <p:sldId id="333" r:id="rId4"/>
    <p:sldId id="269" r:id="rId5"/>
    <p:sldId id="334" r:id="rId6"/>
    <p:sldId id="336" r:id="rId7"/>
    <p:sldId id="335" r:id="rId8"/>
    <p:sldId id="337" r:id="rId9"/>
    <p:sldId id="338" r:id="rId10"/>
    <p:sldId id="339" r:id="rId11"/>
    <p:sldId id="340" r:id="rId12"/>
  </p:sldIdLst>
  <p:sldSz cx="9144000" cy="6858000" type="screen4x3"/>
  <p:notesSz cx="6797675" cy="9872663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8080"/>
    <a:srgbClr val="006699"/>
    <a:srgbClr val="0099CC"/>
    <a:srgbClr val="FF3300"/>
    <a:srgbClr val="46812F"/>
    <a:srgbClr val="00A4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30" autoAdjust="0"/>
    <p:restoredTop sz="86941" autoAdjust="0"/>
  </p:normalViewPr>
  <p:slideViewPr>
    <p:cSldViewPr snapToGrid="0" snapToObjects="1">
      <p:cViewPr varScale="1">
        <p:scale>
          <a:sx n="66" d="100"/>
          <a:sy n="66" d="100"/>
        </p:scale>
        <p:origin x="4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9" d="100"/>
          <a:sy n="89" d="100"/>
        </p:scale>
        <p:origin x="139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6275" cy="49397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defTabSz="957427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862" y="0"/>
            <a:ext cx="2946275" cy="493971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AE8C5B7-69CB-4ADF-B24F-2925A50D24F4}" type="datetimeFigureOut">
              <a:rPr lang="lv-LV" altLang="lv-LV"/>
              <a:pPr>
                <a:defRPr/>
              </a:pPr>
              <a:t>14.06.2017</a:t>
            </a:fld>
            <a:endParaRPr lang="lv-LV" alt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385" y="4690192"/>
            <a:ext cx="5436909" cy="4442362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377007"/>
            <a:ext cx="2946275" cy="49397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defTabSz="957427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862" y="9377007"/>
            <a:ext cx="2946275" cy="493971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3F68ABF-6325-4281-9FD8-38D063DF5D1A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4621458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F68ABF-6325-4281-9FD8-38D063DF5D1A}" type="slidenum">
              <a:rPr lang="lv-LV" altLang="lv-LV" smtClean="0"/>
              <a:pPr>
                <a:defRPr/>
              </a:pPr>
              <a:t>1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01351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F68ABF-6325-4281-9FD8-38D063DF5D1A}" type="slidenum">
              <a:rPr lang="lv-LV" altLang="lv-LV" smtClean="0"/>
              <a:pPr>
                <a:defRPr/>
              </a:pPr>
              <a:t>5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771358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2525713" y="2265363"/>
            <a:ext cx="4545012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lv-LV" sz="2000">
                <a:latin typeface="Arial" panose="020B0604020202020204" pitchFamily="34" charset="0"/>
              </a:rPr>
              <a:t>Būvniecības valsts kontroles birojs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61159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1784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14288" y="1141413"/>
            <a:ext cx="2597150" cy="260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lv-LV" sz="1100">
                <a:latin typeface="Arial" panose="020B0604020202020204" pitchFamily="34" charset="0"/>
              </a:rPr>
              <a:t>Būvniecības valsts kontroles birojs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E6D6C19-4EBD-463F-B2DB-F8EE9F5F073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985444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14288" y="1141413"/>
            <a:ext cx="2597150" cy="260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lv-LV" sz="1100">
                <a:latin typeface="Arial" panose="020B0604020202020204" pitchFamily="34" charset="0"/>
              </a:rPr>
              <a:t>Būvniecības valsts kontroles birojs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E6D6C19-4EBD-463F-B2DB-F8EE9F5F073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055189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4BBDE894-CE77-44A2-B5D5-C8BBA030B6A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74076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FAB5709-8C51-422B-A470-C2EFF3A964A9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522999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93A8729-E4F1-478D-AC67-D930C5DE18B1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94125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33BB229-24A7-46D3-8CB1-54B1FC324001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64609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73E5787-54CC-41DE-9363-D4B2B58989D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42666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C1A316C8-0491-42D7-AEBE-45BDCA0F3F4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320811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1647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49C2B28-8564-4805-B11D-FD6CA4775979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9" r:id="rId11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anose="020B0600070205080204" pitchFamily="34" charset="-128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mailto:viesturs@building.lv" TargetMode="External"/><Relationship Id="rId3" Type="http://schemas.openxmlformats.org/officeDocument/2006/relationships/hyperlink" Target="mailto:ugis.nackalns@sadalestikls.lv" TargetMode="External"/><Relationship Id="rId7" Type="http://schemas.openxmlformats.org/officeDocument/2006/relationships/hyperlink" Target="mailto:gatavins@gmail.com" TargetMode="External"/><Relationship Id="rId2" Type="http://schemas.openxmlformats.org/officeDocument/2006/relationships/hyperlink" Target="mailto:gatis.jukams@sadalestikls.l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agrita.kulvanovska@bv.liepaja.lv" TargetMode="External"/><Relationship Id="rId5" Type="http://schemas.openxmlformats.org/officeDocument/2006/relationships/hyperlink" Target="mailto:Ilmars.leikums@vni.lv" TargetMode="External"/><Relationship Id="rId10" Type="http://schemas.openxmlformats.org/officeDocument/2006/relationships/hyperlink" Target="mailto:oskars.krakts@riga.lv" TargetMode="External"/><Relationship Id="rId4" Type="http://schemas.openxmlformats.org/officeDocument/2006/relationships/hyperlink" Target="mailto:jelena.kresle@rs.lv" TargetMode="External"/><Relationship Id="rId9" Type="http://schemas.openxmlformats.org/officeDocument/2006/relationships/hyperlink" Target="mailto:maris.linins@vdzti.gov.lv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Gatis.Kalnins@tieto.com" TargetMode="External"/><Relationship Id="rId2" Type="http://schemas.openxmlformats.org/officeDocument/2006/relationships/hyperlink" Target="mailto:gatavins@gmail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agrita.kulvanovska@bv.liepaja.lv" TargetMode="External"/><Relationship Id="rId5" Type="http://schemas.openxmlformats.org/officeDocument/2006/relationships/hyperlink" Target="mailto:oskars.krakts@riga.lv" TargetMode="External"/><Relationship Id="rId4" Type="http://schemas.openxmlformats.org/officeDocument/2006/relationships/hyperlink" Target="mailto:viesturs@building.lv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gatavins@gmail.com" TargetMode="External"/><Relationship Id="rId2" Type="http://schemas.openxmlformats.org/officeDocument/2006/relationships/hyperlink" Target="mailto:agrita.kulvanovska@bv.liepaja.lv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oskars.krakts@riga.lv" TargetMode="External"/><Relationship Id="rId4" Type="http://schemas.openxmlformats.org/officeDocument/2006/relationships/hyperlink" Target="mailto:viesturs@building.l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/>
          <p:cNvSpPr>
            <a:spLocks noGrp="1"/>
          </p:cNvSpPr>
          <p:nvPr>
            <p:ph type="title"/>
          </p:nvPr>
        </p:nvSpPr>
        <p:spPr>
          <a:xfrm>
            <a:off x="685800" y="3368040"/>
            <a:ext cx="7772400" cy="960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Būvniecības informācijas sistēma (BIS)</a:t>
            </a:r>
            <a:b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lang="lv-LV" altLang="lv-LV" sz="28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75862" y="6084916"/>
            <a:ext cx="2565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EE8569B7-5C0D-4B42-A842-0BF46EC33788}" type="datetime4">
              <a:rPr lang="lv-LV" sz="1800" smtClean="0">
                <a:latin typeface="Arial" panose="020B0604020202020204" pitchFamily="34" charset="0"/>
                <a:cs typeface="Arial" panose="020B0604020202020204" pitchFamily="34" charset="0"/>
              </a:rPr>
              <a:t>2017. gada 14. jūnijs</a:t>
            </a:fld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Darba grupa - Elektronisko būvprojektu saskaņošanas process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E6D6C19-4EBD-463F-B2DB-F8EE9F5F0733}" type="slidenum">
              <a:rPr lang="en-US" altLang="lv-LV" smtClean="0"/>
              <a:pPr>
                <a:defRPr/>
              </a:pPr>
              <a:t>10</a:t>
            </a:fld>
            <a:endParaRPr lang="en-US" altLang="lv-LV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596063" y="1257300"/>
            <a:ext cx="11715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600" b="0" i="0" u="none" strike="noStrike" cap="none" normalizeH="0" baseline="0">
                <a:ln>
                  <a:noFill/>
                </a:ln>
                <a:solidFill>
                  <a:srgbClr val="AAAAA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159158"/>
              </p:ext>
            </p:extLst>
          </p:nvPr>
        </p:nvGraphicFramePr>
        <p:xfrm>
          <a:off x="352426" y="1600199"/>
          <a:ext cx="8334376" cy="8503920"/>
        </p:xfrm>
        <a:graphic>
          <a:graphicData uri="http://schemas.openxmlformats.org/drawingml/2006/table">
            <a:tbl>
              <a:tblPr/>
              <a:tblGrid>
                <a:gridCol w="276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22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35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051">
                <a:tc>
                  <a:txBody>
                    <a:bodyPr/>
                    <a:lstStyle/>
                    <a:p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Iestāde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Dalībnieka vārds, uzvārds, amats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Kontaktinformācija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1090">
                <a:tc>
                  <a:txBody>
                    <a:bodyPr/>
                    <a:lstStyle/>
                    <a:p>
                      <a:r>
                        <a:rPr lang="lv-LV" sz="900"/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Inženierkomunikāciju turētāju sadarbības padome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Gatis Jukāms, AS Sadales tīkls, Kapitālieguldījumu direktors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Uģis Nāckalns, AS Sadales tīkls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Uldis Kocers, AS "Latvijas Gāze" Perspektīvās attīstības daļas vadītājs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Jeļena Krēsle, AS "RĪGAS SILTUMS" Tehniskās daļas </a:t>
                      </a:r>
                      <a:r>
                        <a:rPr lang="lv-LV" sz="900" dirty="0" err="1"/>
                        <a:t>Pieslēgumu</a:t>
                      </a:r>
                      <a:r>
                        <a:rPr lang="lv-LV" sz="900" dirty="0"/>
                        <a:t> un projektēšanas grupas vadītāja vietniece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Una Krutova, SIA "Mērniecības Datu Centrs" izpilddirektore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hlinkClick r:id="rId2"/>
                        </a:rPr>
                        <a:t>gatis.jukams@sadalestikls.lv</a:t>
                      </a:r>
                      <a:r>
                        <a:rPr lang="lv-LV" sz="900"/>
                        <a:t>; 29497351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>
                          <a:hlinkClick r:id="rId3"/>
                        </a:rPr>
                        <a:t>ugis.nackalns@sadalestikls.lv</a:t>
                      </a:r>
                      <a:r>
                        <a:rPr lang="lv-LV" sz="900"/>
                        <a:t>; 28676316 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>
                          <a:hlinkClick r:id="rId4"/>
                        </a:rPr>
                        <a:t>jelena.kresle@rs.lv</a:t>
                      </a:r>
                      <a:r>
                        <a:rPr lang="lv-LV" sz="900"/>
                        <a:t>; 67017328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una.krutova@mdc.lv; 26496038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4616">
                <a:tc>
                  <a:txBody>
                    <a:bodyPr/>
                    <a:lstStyle/>
                    <a:p>
                      <a:r>
                        <a:rPr lang="lv-LV" sz="900"/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Nepārstāv nevienu no augstāk minētajām Padomes dalīborganizācijām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Evalds Rubins, inženieris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Jūlija Ivanova, inženiere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Andris Razgalis, būvinženieris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Mārtiņš Taurenis, AS "Ceļuprojekts" Tiltu un Ēku nodaļas vadītājs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Mārtiņš Liepiņš, AS "Ceļuprojekts" valdes priekšsēdētājs, Transportbūvju inženieru asociācijas valdes loceklis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Andris Zābelis, SIA "Lattelecom" PPUD RN Tīkla uzraudzības sektora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evalds.rubins@lmt.lv; 29248240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Julija.Ivanova@lmt.lv; 29248146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andris@kurbadatilti.lv; 26575867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m.taurenis@gmail.com; 67840575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martins@celuprojekts.lv; 29496288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andris.zabelis@lattelecom.lv; 20395522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308">
                <a:tc>
                  <a:txBody>
                    <a:bodyPr/>
                    <a:lstStyle/>
                    <a:p>
                      <a:r>
                        <a:rPr lang="lv-LV" sz="900"/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VAS "Valsts Nekustamie Īpašumi"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Ilmārs Leikums, VAS "Valsts Nekustamie Īpašumi" Attīsības pārvaldes direktora vietnieks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Inga Priedīte-Grūbe VAS "Valsts nekustamie īpašumi" Attīstības pārvaldes Būvprocesa vadības daļas vadītāja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hlinkClick r:id="rId5"/>
                        </a:rPr>
                        <a:t>Ilmars.leikums@vni.lv</a:t>
                      </a:r>
                      <a:r>
                        <a:rPr lang="lv-LV" sz="900"/>
                        <a:t>; 29520009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inga.priedite-grube@vni.lv; 67024683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1154">
                <a:tc>
                  <a:txBody>
                    <a:bodyPr/>
                    <a:lstStyle/>
                    <a:p>
                      <a:r>
                        <a:rPr lang="lv-LV" sz="900"/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Valsts zemes dienests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Ints Pīrāgs, Kadastra departamenta Būvju kadastrālās uzmērīšanas daļas vadošais metodikas eksperts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ints.pirags@vzd.gov.lv; 67038670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4103">
                <a:tc>
                  <a:txBody>
                    <a:bodyPr/>
                    <a:lstStyle/>
                    <a:p>
                      <a:r>
                        <a:rPr lang="lv-LV" sz="900"/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Ekonomikas ministrija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llze Beināre</a:t>
                      </a:r>
                    </a:p>
                    <a:p>
                      <a:r>
                        <a:rPr lang="lv-LV" sz="900"/>
                        <a:t>Būvniecības politikas departamenta direktores vietniece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ilze.beinare@em.gov.lv; 67013174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308">
                <a:tc>
                  <a:txBody>
                    <a:bodyPr/>
                    <a:lstStyle/>
                    <a:p>
                      <a:r>
                        <a:rPr lang="lv-LV" sz="900"/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Latvijas Lielo pilsētu asociācija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Alvils Pierhurovičs, Jelgavas pilsētas domes administrācijas IT pārvaldes vadītāja vietnieks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Dainis Petzāls, Jelgavas pilsētas domes administrācijas Būvvaldes Komunikāciju sektora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Alvils.Pierhurovics@dome.jelgava.lv; 26337564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Dainis.Petzals@dome.jelgava.lv; 63005561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0577">
                <a:tc>
                  <a:txBody>
                    <a:bodyPr/>
                    <a:lstStyle/>
                    <a:p>
                      <a:r>
                        <a:rPr lang="lv-LV" sz="900"/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Latvijas Pašvaldību savienība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Agrita Kulvanovska, Liepājas pilsētas būvvalde vadītāja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hlinkClick r:id="rId6"/>
                        </a:rPr>
                        <a:t>agrita.kulvanovska@bv.liepaja.lv</a:t>
                      </a:r>
                      <a:r>
                        <a:rPr lang="lv-LV" sz="900"/>
                        <a:t>; 29416746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7628">
                <a:tc>
                  <a:txBody>
                    <a:bodyPr/>
                    <a:lstStyle/>
                    <a:p>
                      <a:r>
                        <a:rPr lang="lv-LV" sz="900"/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LIKTA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Mārtiņš Gataviņš valdes loceklis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Gatis Kalniņš, projektu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hlinkClick r:id="rId7"/>
                        </a:rPr>
                        <a:t>gatavins@gmail.com</a:t>
                      </a:r>
                      <a:r>
                        <a:rPr lang="lv-LV" sz="900"/>
                        <a:t>; 29213133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03462">
                <a:tc>
                  <a:txBody>
                    <a:bodyPr/>
                    <a:lstStyle/>
                    <a:p>
                      <a:r>
                        <a:rPr lang="lv-LV" sz="900"/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BVKB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Rasa Atauga, BISN vecākais analītiķis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Jānis Palmarčuks, Kontroles departamenta direktora vietnieks, Valsts galvenais būvinespektors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Renārs Špade, Departamenta direktora vietnieks, Metodiskās vadības nodaļas vadītājs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Iļja Zapoļskihs, BISN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rasa.atauga@bvkb.gov.lv; 67013319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janis.palamarcuks@bvkb.gov.lv; 67013315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renars.spade@bvkb.gov.lv; 67013370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ilja.zapolskihs@bvkb.gov.lv; 67013308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4103">
                <a:tc>
                  <a:txBody>
                    <a:bodyPr/>
                    <a:lstStyle/>
                    <a:p>
                      <a:r>
                        <a:rPr lang="lv-LV" sz="900"/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VAS "Latvijas Valsts ceļi"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Līga Saleniece, Ceļu pārvaldīšanas un uzturēšanas pārvaldes direktora vietniece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liga.saleniece@lvceli.lv; 26170714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7051">
                <a:tc>
                  <a:txBody>
                    <a:bodyPr/>
                    <a:lstStyle/>
                    <a:p>
                      <a:r>
                        <a:rPr lang="lv-LV" sz="900"/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Latvijas būvinženieru savienība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Viesturs Duša, būvinženieris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hlinkClick r:id="rId8"/>
                        </a:rPr>
                        <a:t>viesturs@building.lv</a:t>
                      </a:r>
                      <a:r>
                        <a:rPr lang="lv-LV" sz="900"/>
                        <a:t>; 26403978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4103">
                <a:tc>
                  <a:txBody>
                    <a:bodyPr/>
                    <a:lstStyle/>
                    <a:p>
                      <a:r>
                        <a:rPr lang="lv-LV" sz="900"/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Valsts dzelzceļa tehniskā inspekcija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Māris Liniņš, Būvniecības un sertificēšanas daļas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hlinkClick r:id="rId9"/>
                        </a:rPr>
                        <a:t>maris.linins@vdzti.gov.lv</a:t>
                      </a:r>
                      <a:r>
                        <a:rPr lang="lv-LV" sz="900"/>
                        <a:t>; 29532055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00577">
                <a:tc>
                  <a:txBody>
                    <a:bodyPr/>
                    <a:lstStyle/>
                    <a:p>
                      <a:r>
                        <a:rPr lang="lv-LV" sz="900"/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Rīgas pilsētas būvvalde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Oskars Krakts, Procesu kontroles nodaļas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hlinkClick r:id="rId10"/>
                        </a:rPr>
                        <a:t>oskars.krakts@riga.lv</a:t>
                      </a:r>
                      <a:r>
                        <a:rPr lang="lv-LV" sz="900"/>
                        <a:t>; 67037367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00577">
                <a:tc>
                  <a:txBody>
                    <a:bodyPr/>
                    <a:lstStyle/>
                    <a:p>
                      <a:r>
                        <a:rPr lang="lv-LV" sz="900"/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Ķekavas novada dome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Lilita Fogelmane, Būvvaldes lietvede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lilita.fogelmane@kekava.lv; 26540075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4103">
                <a:tc>
                  <a:txBody>
                    <a:bodyPr/>
                    <a:lstStyle/>
                    <a:p>
                      <a:r>
                        <a:rPr lang="lv-LV" sz="900"/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Ādažu novada būvvalde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Jānis Tilčiks, Ādažu novada būvvaldes inženierkomunikāciju būvinspektors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Janis.Tilciks@adazi.lv; 67895701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1154">
                <a:tc>
                  <a:txBody>
                    <a:bodyPr/>
                    <a:lstStyle/>
                    <a:p>
                      <a:r>
                        <a:rPr lang="lv-LV" sz="900"/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Latvijas arhitektu savienība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Uldis Zanders, "DEPO projekts" valdes priekšsēdētājs</a:t>
                      </a:r>
                    </a:p>
                    <a:p>
                      <a:r>
                        <a:rPr lang="lv-LV" sz="900"/>
                        <a:t>Juris Saknītis, "DEPO projekts" projektu koordinators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uldis@depoprojekts.lv; 29227624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juris@depoprojekts.lv; 28244112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2040191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Darba grupa - DVS-BIS </a:t>
            </a:r>
            <a:r>
              <a:rPr lang="lv-LV" sz="28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saskarnes</a:t>
            </a:r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pilnveide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E6D6C19-4EBD-463F-B2DB-F8EE9F5F0733}" type="slidenum">
              <a:rPr lang="en-US" altLang="lv-LV" smtClean="0"/>
              <a:pPr>
                <a:defRPr/>
              </a:pPr>
              <a:t>11</a:t>
            </a:fld>
            <a:endParaRPr lang="en-US" altLang="lv-LV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596063" y="1257300"/>
            <a:ext cx="11715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600" b="0" i="0" u="none" strike="noStrike" cap="none" normalizeH="0" baseline="0">
                <a:ln>
                  <a:noFill/>
                </a:ln>
                <a:solidFill>
                  <a:srgbClr val="AAAAA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284699"/>
              </p:ext>
            </p:extLst>
          </p:nvPr>
        </p:nvGraphicFramePr>
        <p:xfrm>
          <a:off x="600075" y="1600200"/>
          <a:ext cx="7934326" cy="4587941"/>
        </p:xfrm>
        <a:graphic>
          <a:graphicData uri="http://schemas.openxmlformats.org/drawingml/2006/table">
            <a:tbl>
              <a:tblPr/>
              <a:tblGrid>
                <a:gridCol w="438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9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45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3331">
                <a:tc>
                  <a:txBody>
                    <a:bodyPr/>
                    <a:lstStyle/>
                    <a:p>
                      <a:r>
                        <a:rPr lang="lv-LV" sz="900"/>
                        <a:t>Iestāde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Dalībnieka vārds, uzvārds, amats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Kontakinformācija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lv-LV" sz="900"/>
                    </a:p>
                  </a:txBody>
                  <a:tcPr marL="17176" marR="17176" marT="8588" marB="85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1328">
                <a:tc>
                  <a:txBody>
                    <a:bodyPr/>
                    <a:lstStyle/>
                    <a:p>
                      <a:r>
                        <a:rPr lang="lv-LV" sz="900"/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VAS "Latvijas Valsts ceļi"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Līga Saleniece, Ceļu pārvaldīšanas un uzturēšanas pārvaldes direktora vietniece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liga.saleniece@lvceli.lv; 26170714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1992">
                <a:tc>
                  <a:txBody>
                    <a:bodyPr/>
                    <a:lstStyle/>
                    <a:p>
                      <a:r>
                        <a:rPr lang="lv-LV" sz="900"/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Nepārstāv nevienu no augstāk minētajām Padomes dalīborganizācijām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Jānis Rozītis, Latvijas Ģeotehniķu Savienība - valdes loceklis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Jānis Tilčiks, Ādažu novada būvvaldes inženierkomunikāciju būvinspektors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jr@celuprojekts.lv; 29299712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Janis.Tilciks@adazi.lv; 67895701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7327">
                <a:tc>
                  <a:txBody>
                    <a:bodyPr/>
                    <a:lstStyle/>
                    <a:p>
                      <a:r>
                        <a:rPr lang="lv-LV" sz="900"/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Valsts zemes dienests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Ints Pīrāgs, Kadastra departamenta Būvju kadastrālās uzmērīšanas daļas vadošais metodikas eksperts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ints.pirags@vzd.gov.lv; 67038670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1998">
                <a:tc>
                  <a:txBody>
                    <a:bodyPr/>
                    <a:lstStyle/>
                    <a:p>
                      <a:r>
                        <a:rPr lang="lv-LV" sz="900"/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BVKB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Iļja Zapoļskihs, BISN vadītājs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ilja.zapolskihs@bvkb.gov.lv; 67013308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6663">
                <a:tc>
                  <a:txBody>
                    <a:bodyPr/>
                    <a:lstStyle/>
                    <a:p>
                      <a:r>
                        <a:rPr lang="lv-LV" sz="900"/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LIKTA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Mārtiņš Gataviņš valdes loceklis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Gatis Kalniņš, projektu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hlinkClick r:id="rId2"/>
                        </a:rPr>
                        <a:t>gatavins@gmail.com</a:t>
                      </a:r>
                      <a:r>
                        <a:rPr lang="lv-LV" sz="900"/>
                        <a:t>; 29213133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>
                          <a:hlinkClick r:id="rId3"/>
                        </a:rPr>
                        <a:t>Gatis.Kalnins@tieto.com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3331">
                <a:tc>
                  <a:txBody>
                    <a:bodyPr/>
                    <a:lstStyle/>
                    <a:p>
                      <a:r>
                        <a:rPr lang="lv-LV" sz="900"/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Latvijas būvinženieru savienība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Viesturs Duša, būvinženieris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hlinkClick r:id="rId4"/>
                        </a:rPr>
                        <a:t>viesturs@building.lv</a:t>
                      </a:r>
                      <a:r>
                        <a:rPr lang="lv-LV" sz="900"/>
                        <a:t>; 26403978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0664">
                <a:tc>
                  <a:txBody>
                    <a:bodyPr/>
                    <a:lstStyle/>
                    <a:p>
                      <a:r>
                        <a:rPr lang="lv-LV" sz="900"/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Rīgas pilsētas būvvalde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Oskars Krakts, Procesu kontroles nodaļas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hlinkClick r:id="rId5"/>
                        </a:rPr>
                        <a:t>oskars.krakts@riga.lv</a:t>
                      </a:r>
                      <a:r>
                        <a:rPr lang="lv-LV" sz="900"/>
                        <a:t>; 67037367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9330">
                <a:tc>
                  <a:txBody>
                    <a:bodyPr/>
                    <a:lstStyle/>
                    <a:p>
                      <a:r>
                        <a:rPr lang="lv-LV" sz="900"/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Latvijas Pašvaldību savienība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Agrita Kulvanovska, Liepājas pilsētas būvvalde vadītāja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hlinkClick r:id="rId6"/>
                        </a:rPr>
                        <a:t>agrita.kulvanovska@bv.liepaja.lv</a:t>
                      </a:r>
                      <a:r>
                        <a:rPr lang="lv-LV" sz="900" dirty="0"/>
                        <a:t>; 29416746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4089389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BIS progress 2017.gads, </a:t>
            </a:r>
            <a:b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maijs līdz šai dienai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600075" y="1752600"/>
            <a:ext cx="8086725" cy="4373573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ERAF komponentes Detalizēts projekta apraksts, VARAM saskaņojums 99.9% (LPS, LPA - √)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Darba grupas: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Pilnvarošanas process BIS-ā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Standarti elektronisko būvprojektu iesniegšanai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Inženierkomunikāciju turētāju darba vieta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Pārbaudīta </a:t>
            </a:r>
            <a:r>
              <a:rPr lang="lv-LV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ttālināta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dalība, uzsākta dokumentu komentēšana </a:t>
            </a:r>
            <a:r>
              <a:rPr lang="lv-LV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Jama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vidē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Uzsākts BIS uzturēšanas un pilnveidošanas iepirkums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Iepriekšējais informatīvais paziņojums – 18.05</a:t>
            </a:r>
          </a:p>
          <a:p>
            <a:pPr marL="1104900" lvl="1" indent="-342900" algn="just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Tehniskā specifikācija un iepirkuma nolikums – 85%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E6D6C19-4EBD-463F-B2DB-F8EE9F5F0733}" type="slidenum">
              <a:rPr lang="en-US" altLang="lv-LV" smtClean="0"/>
              <a:pPr>
                <a:defRPr/>
              </a:pPr>
              <a:t>2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200077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BIS plāni 2017.gada jūnijam/jūlijam 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600075" y="1752600"/>
            <a:ext cx="8086725" cy="4373573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ERAF komponentes Detalizēts projekta apraksts, VARAM saskaņojums 100%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Darba grupas: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Elektronisko būvprojektu saskaņošanas process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DVS-BIS </a:t>
            </a:r>
            <a:r>
              <a:rPr lang="lv-LV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saskarnes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pilnveide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Tehniskā funkcionalitāte būvprojektu lejupielādei BIS-ā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BIS KP sanāksme (plānots jūlija 1ajā nedēļā)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DG sastāvu papildināšana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Normatīvo aktu DG dibināšana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dirty="0"/>
              <a:t>BIS uzturēšanas un pilnveidošanas iepirkums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Izsludināšana 26-27.jūnijs, </a:t>
            </a:r>
          </a:p>
          <a:p>
            <a:pPr marL="1104900" lvl="1" indent="-342900">
              <a:buFont typeface="Wingdings" panose="05000000000000000000" pitchFamily="2" charset="2"/>
              <a:buChar char="§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piedāvājumu saņemšana 17.jūlijs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E6D6C19-4EBD-463F-B2DB-F8EE9F5F0733}" type="slidenum">
              <a:rPr lang="en-US" altLang="lv-LV" smtClean="0"/>
              <a:pPr>
                <a:defRPr/>
              </a:pPr>
              <a:t>3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387013847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82875" y="0"/>
            <a:ext cx="3778250" cy="4165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6621461"/>
            <a:ext cx="9144000" cy="23653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525776" y="2265298"/>
            <a:ext cx="4545330" cy="400050"/>
          </a:xfrm>
          <a:custGeom>
            <a:avLst/>
            <a:gdLst/>
            <a:ahLst/>
            <a:cxnLst/>
            <a:rect l="l" t="t" r="r" b="b"/>
            <a:pathLst>
              <a:path w="4545330" h="400050">
                <a:moveTo>
                  <a:pt x="0" y="400050"/>
                </a:moveTo>
                <a:lnTo>
                  <a:pt x="4544949" y="400050"/>
                </a:lnTo>
                <a:lnTo>
                  <a:pt x="4544949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 idx="4294967295"/>
          </p:nvPr>
        </p:nvSpPr>
        <p:spPr>
          <a:xfrm>
            <a:off x="2604897" y="2339610"/>
            <a:ext cx="3906520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0" dirty="0">
                <a:latin typeface="Arial"/>
                <a:cs typeface="Arial"/>
              </a:rPr>
              <a:t>Bū</a:t>
            </a:r>
            <a:r>
              <a:rPr sz="2000" b="0" spc="-10" dirty="0">
                <a:latin typeface="Arial"/>
                <a:cs typeface="Arial"/>
              </a:rPr>
              <a:t>v</a:t>
            </a:r>
            <a:r>
              <a:rPr sz="2000" b="0" dirty="0">
                <a:latin typeface="Arial"/>
                <a:cs typeface="Arial"/>
              </a:rPr>
              <a:t>nie</a:t>
            </a:r>
            <a:r>
              <a:rPr sz="2000" b="0" spc="5" dirty="0">
                <a:latin typeface="Arial"/>
                <a:cs typeface="Arial"/>
              </a:rPr>
              <a:t>c</a:t>
            </a:r>
            <a:r>
              <a:rPr sz="2000" b="0" spc="-20" dirty="0">
                <a:latin typeface="Arial"/>
                <a:cs typeface="Arial"/>
              </a:rPr>
              <a:t>ī</a:t>
            </a:r>
            <a:r>
              <a:rPr sz="2000" b="0" dirty="0">
                <a:latin typeface="Arial"/>
                <a:cs typeface="Arial"/>
              </a:rPr>
              <a:t>bas</a:t>
            </a:r>
            <a:r>
              <a:rPr sz="2000" b="0" spc="-10" dirty="0">
                <a:latin typeface="Arial"/>
                <a:cs typeface="Arial"/>
              </a:rPr>
              <a:t> </a:t>
            </a:r>
            <a:r>
              <a:rPr sz="2000" b="0" dirty="0">
                <a:latin typeface="Arial"/>
                <a:cs typeface="Arial"/>
              </a:rPr>
              <a:t>valsts</a:t>
            </a:r>
            <a:r>
              <a:rPr sz="2000" b="0" spc="-15" dirty="0">
                <a:latin typeface="Arial"/>
                <a:cs typeface="Arial"/>
              </a:rPr>
              <a:t> </a:t>
            </a:r>
            <a:r>
              <a:rPr sz="2000" b="0" dirty="0">
                <a:latin typeface="Arial"/>
                <a:cs typeface="Arial"/>
              </a:rPr>
              <a:t>k</a:t>
            </a:r>
            <a:r>
              <a:rPr sz="2000" b="0" spc="5" dirty="0">
                <a:latin typeface="Arial"/>
                <a:cs typeface="Arial"/>
              </a:rPr>
              <a:t>o</a:t>
            </a:r>
            <a:r>
              <a:rPr sz="2000" b="0" dirty="0">
                <a:latin typeface="Arial"/>
                <a:cs typeface="Arial"/>
              </a:rPr>
              <a:t>ntroles</a:t>
            </a:r>
            <a:r>
              <a:rPr sz="2000" b="0" spc="-35" dirty="0">
                <a:latin typeface="Arial"/>
                <a:cs typeface="Arial"/>
              </a:rPr>
              <a:t> </a:t>
            </a:r>
            <a:r>
              <a:rPr sz="2000" b="0" dirty="0">
                <a:latin typeface="Arial"/>
                <a:cs typeface="Arial"/>
              </a:rPr>
              <a:t>bir</a:t>
            </a:r>
            <a:r>
              <a:rPr sz="2000" b="0" spc="5" dirty="0">
                <a:latin typeface="Arial"/>
                <a:cs typeface="Arial"/>
              </a:rPr>
              <a:t>o</a:t>
            </a:r>
            <a:r>
              <a:rPr sz="2000" b="0" dirty="0">
                <a:latin typeface="Arial"/>
                <a:cs typeface="Arial"/>
              </a:rPr>
              <a:t>js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94448" y="3462391"/>
            <a:ext cx="3927418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lv-LV" sz="2800" b="1" spc="-65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Jautājumi?</a:t>
            </a:r>
            <a:endParaRPr sz="28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854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266007" y="1763736"/>
          <a:ext cx="8271361" cy="36662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089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8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68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18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68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18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018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0188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546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841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1520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0188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4771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76226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Darbības nosaukums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b"/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Laika grafiks (ceturkšņos)*</a:t>
                      </a:r>
                    </a:p>
                  </a:txBody>
                  <a:tcPr marL="8856" marR="8856" marT="8856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058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b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b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1866265" algn="r"/>
                        </a:tabLs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527">
                <a:tc>
                  <a:txBody>
                    <a:bodyPr/>
                    <a:lstStyle/>
                    <a:p>
                      <a:pPr algn="l" fontAlgn="ctr"/>
                      <a:endParaRPr lang="lv-LV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2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Būvkomersantu klasifikācijas funkcionalitātes izstrāde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31.01.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01.05. 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831"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E-saskaņošana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01.06. 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30.06.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831"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Būvniecības procesa uzraudzības pilnveide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01.12.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30.09.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4948"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Būvju ekspluatācijas uzraudzības ieviešana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01.06.</a:t>
                      </a: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30.04.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4948"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Ēku energoefektivitātes pārvaldības pilnveide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01.12.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31.10.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060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Būvspeciālistu</a:t>
                      </a:r>
                      <a:r>
                        <a:rPr lang="lv-LV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datu pārvaldības pilnveide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01.05.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31.12.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2831"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Būvju un būvizstrādājumu galvenās raksturojošās informācijas uzturēšana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01.05.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lv-LV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31.12.</a:t>
                      </a:r>
                      <a:endParaRPr lang="lv-LV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856" marR="8856" marT="8856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542903" y="260263"/>
            <a:ext cx="6239150" cy="715097"/>
          </a:xfrm>
        </p:spPr>
        <p:txBody>
          <a:bodyPr>
            <a:noAutofit/>
          </a:bodyPr>
          <a:lstStyle/>
          <a:p>
            <a:pPr algn="ctr"/>
            <a:r>
              <a:rPr lang="lv-LV" sz="2800" dirty="0">
                <a:solidFill>
                  <a:srgbClr val="3892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 attīstības laika grafiks</a:t>
            </a:r>
            <a:endParaRPr lang="lv-LV" altLang="lv-LV" sz="2800" dirty="0">
              <a:solidFill>
                <a:srgbClr val="3892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E6D6C19-4EBD-463F-B2DB-F8EE9F5F0733}" type="slidenum">
              <a:rPr lang="en-US" altLang="lv-LV" smtClean="0"/>
              <a:pPr>
                <a:defRPr/>
              </a:pPr>
              <a:t>5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088349789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Darba grupa - Pilnvarošanas process BIS</a:t>
            </a:r>
            <a:endParaRPr lang="lv-LV" sz="28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E6D6C19-4EBD-463F-B2DB-F8EE9F5F0733}" type="slidenum">
              <a:rPr lang="en-US" altLang="lv-LV" smtClean="0"/>
              <a:pPr>
                <a:defRPr/>
              </a:pPr>
              <a:t>6</a:t>
            </a:fld>
            <a:endParaRPr lang="en-US" altLang="lv-LV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596063" y="1257300"/>
            <a:ext cx="11715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600" b="0" i="0" u="none" strike="noStrike" cap="none" normalizeH="0" baseline="0">
                <a:ln>
                  <a:noFill/>
                </a:ln>
                <a:solidFill>
                  <a:srgbClr val="AAAAA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695391"/>
              </p:ext>
            </p:extLst>
          </p:nvPr>
        </p:nvGraphicFramePr>
        <p:xfrm>
          <a:off x="685800" y="1542892"/>
          <a:ext cx="8324849" cy="4864978"/>
        </p:xfrm>
        <a:graphic>
          <a:graphicData uri="http://schemas.openxmlformats.org/drawingml/2006/table">
            <a:tbl>
              <a:tblPr/>
              <a:tblGrid>
                <a:gridCol w="180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88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159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3117"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Iestāde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lv-LV" sz="900" dirty="0">
                        <a:effectLst/>
                      </a:endParaRPr>
                    </a:p>
                    <a:p>
                      <a:r>
                        <a:rPr lang="lv-LV" sz="900" dirty="0">
                          <a:effectLst/>
                        </a:rPr>
                        <a:t>Dalībnieka vārds, uzvārds, amats</a:t>
                      </a:r>
                    </a:p>
                    <a:p>
                      <a:endParaRPr lang="lv-LV" sz="90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8699"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BVKB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Iļja Zapoļskihs, BISN vadītājs</a:t>
                      </a:r>
                    </a:p>
                    <a:p>
                      <a:r>
                        <a:rPr lang="lv-LV" sz="900" dirty="0">
                          <a:effectLst/>
                        </a:rPr>
                        <a:t> </a:t>
                      </a:r>
                    </a:p>
                    <a:p>
                      <a:r>
                        <a:rPr lang="lv-LV" sz="900" dirty="0">
                          <a:effectLst/>
                        </a:rPr>
                        <a:t>Rasa Atauga, BISN vecākais analītiķis</a:t>
                      </a:r>
                    </a:p>
                    <a:p>
                      <a:r>
                        <a:rPr lang="lv-LV" sz="900" dirty="0">
                          <a:effectLst/>
                        </a:rPr>
                        <a:t> </a:t>
                      </a:r>
                    </a:p>
                    <a:p>
                      <a:r>
                        <a:rPr lang="lv-LV" sz="900" dirty="0">
                          <a:effectLst/>
                        </a:rPr>
                        <a:t>Liene Putnika, juriskonsulte</a:t>
                      </a:r>
                    </a:p>
                    <a:p>
                      <a:r>
                        <a:rPr lang="lv-LV" sz="900" dirty="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350"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Inženierkomunikāciju turētāju sadarbības padome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Gatis Jukāms</a:t>
                      </a:r>
                    </a:p>
                    <a:p>
                      <a:r>
                        <a:rPr lang="lv-LV" sz="900" dirty="0">
                          <a:effectLst/>
                        </a:rPr>
                        <a:t>AS Sadales tīkls, Kapitālieguldījumu direktors</a:t>
                      </a:r>
                    </a:p>
                    <a:p>
                      <a:r>
                        <a:rPr lang="lv-LV" sz="900" dirty="0">
                          <a:effectLst/>
                        </a:rPr>
                        <a:t>Uģis Nāckalns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350"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Valsts zemes dienests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Ints Pīrāgs</a:t>
                      </a:r>
                    </a:p>
                    <a:p>
                      <a:r>
                        <a:rPr lang="lv-LV" sz="900" dirty="0">
                          <a:effectLst/>
                        </a:rPr>
                        <a:t>Kadastra departamenta Būvju kadastrālās uzmērīšanas daļas vadošais metodikas eksperts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6233"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Ekonomikas ministrija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 err="1">
                          <a:effectLst/>
                        </a:rPr>
                        <a:t>llze</a:t>
                      </a:r>
                      <a:r>
                        <a:rPr lang="lv-LV" sz="900" dirty="0">
                          <a:effectLst/>
                        </a:rPr>
                        <a:t> Beināre</a:t>
                      </a:r>
                    </a:p>
                    <a:p>
                      <a:r>
                        <a:rPr lang="lv-LV" sz="900" dirty="0">
                          <a:effectLst/>
                        </a:rPr>
                        <a:t>Būvniecības politikas departamenta direktores vietniece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233"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Latvijas Pašvaldību savienība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Agrita Kulvanovska, Liepājas pilsētas būvvalde vadītāja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5583"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Latvijas Lielo pilsētu asociācija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Alvils Pierhurovičs, Jelgavas pilsētas domes administrācijas IT pārvaldes vadītāja vietnieks;</a:t>
                      </a:r>
                    </a:p>
                    <a:p>
                      <a:r>
                        <a:rPr lang="lv-LV" sz="900" dirty="0">
                          <a:effectLst/>
                        </a:rPr>
                        <a:t> </a:t>
                      </a:r>
                    </a:p>
                    <a:p>
                      <a:r>
                        <a:rPr lang="lv-LV" sz="900" dirty="0">
                          <a:effectLst/>
                        </a:rPr>
                        <a:t>Dainis </a:t>
                      </a:r>
                      <a:r>
                        <a:rPr lang="lv-LV" sz="900" dirty="0" err="1">
                          <a:effectLst/>
                        </a:rPr>
                        <a:t>Petzāls</a:t>
                      </a:r>
                      <a:r>
                        <a:rPr lang="lv-LV" sz="900" dirty="0">
                          <a:effectLst/>
                        </a:rPr>
                        <a:t>, Jelgavas pilsētas domes administrācijas Būvvaldes Komunikāciju sektora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6233"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LIKTA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Mārtiņš </a:t>
                      </a:r>
                      <a:r>
                        <a:rPr lang="lv-LV" sz="900" dirty="0" err="1">
                          <a:effectLst/>
                        </a:rPr>
                        <a:t>Gataviņš</a:t>
                      </a:r>
                      <a:endParaRPr lang="lv-LV" sz="900" dirty="0">
                        <a:effectLst/>
                      </a:endParaRPr>
                    </a:p>
                    <a:p>
                      <a:r>
                        <a:rPr lang="lv-LV" sz="900" dirty="0">
                          <a:effectLst/>
                        </a:rPr>
                        <a:t>Valdes loceklis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6233"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VAS "Latvijas Valsts ceļi"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Līga Saleniece</a:t>
                      </a:r>
                    </a:p>
                    <a:p>
                      <a:r>
                        <a:rPr lang="lv-LV" sz="900" dirty="0">
                          <a:effectLst/>
                        </a:rPr>
                        <a:t>Ceļu pārvaldīšanas un uzturēšanas pārvaldes direktora vietniece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6233"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Latvijas būvinženieru savienība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Viesturs Duša, būvinženieris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6233"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10.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Ķekavas novada pašvaldība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Lilita </a:t>
                      </a:r>
                      <a:r>
                        <a:rPr lang="lv-LV" sz="900" dirty="0" err="1">
                          <a:effectLst/>
                        </a:rPr>
                        <a:t>Fogelmane</a:t>
                      </a:r>
                      <a:r>
                        <a:rPr lang="lv-LV" sz="900" dirty="0">
                          <a:effectLst/>
                        </a:rPr>
                        <a:t>, Būvvaldes lietvede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6233"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11.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Rīgas pilsētas būvvalde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Oskars </a:t>
                      </a:r>
                      <a:r>
                        <a:rPr lang="lv-LV" sz="900" dirty="0" err="1">
                          <a:effectLst/>
                        </a:rPr>
                        <a:t>Krakts</a:t>
                      </a:r>
                      <a:r>
                        <a:rPr lang="lv-LV" sz="900" dirty="0">
                          <a:effectLst/>
                        </a:rPr>
                        <a:t>, </a:t>
                      </a:r>
                      <a:r>
                        <a:rPr lang="lv-LV" sz="500" dirty="0">
                          <a:effectLst/>
                        </a:rPr>
                        <a:t>Procesu kontroles nodaļas vadītājs</a:t>
                      </a:r>
                      <a:endParaRPr lang="lv-LV" sz="900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6233"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12.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effectLst/>
                        </a:rPr>
                        <a:t>Latvijas dzelzceļa tehniskā inspekcija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effectLst/>
                        </a:rPr>
                        <a:t>Māris Liniņš, Būvniecības un sertificēšanas daļas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3545172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Darba grupa - Standarti elektronisko būvprojektu iesniegšanai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E6D6C19-4EBD-463F-B2DB-F8EE9F5F0733}" type="slidenum">
              <a:rPr lang="en-US" altLang="lv-LV" smtClean="0"/>
              <a:pPr>
                <a:defRPr/>
              </a:pPr>
              <a:t>7</a:t>
            </a:fld>
            <a:endParaRPr lang="en-US" altLang="lv-LV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596063" y="1257300"/>
            <a:ext cx="11715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600" b="0" i="0" u="none" strike="noStrike" cap="none" normalizeH="0" baseline="0">
                <a:ln>
                  <a:noFill/>
                </a:ln>
                <a:solidFill>
                  <a:srgbClr val="AAAAA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2296180"/>
              </p:ext>
            </p:extLst>
          </p:nvPr>
        </p:nvGraphicFramePr>
        <p:xfrm>
          <a:off x="352426" y="1600200"/>
          <a:ext cx="8562974" cy="5200028"/>
        </p:xfrm>
        <a:graphic>
          <a:graphicData uri="http://schemas.openxmlformats.org/drawingml/2006/table">
            <a:tbl>
              <a:tblPr/>
              <a:tblGrid>
                <a:gridCol w="390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84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83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2375">
                <a:tc>
                  <a:txBody>
                    <a:bodyPr/>
                    <a:lstStyle/>
                    <a:p>
                      <a:r>
                        <a:rPr lang="lv-LV" sz="900"/>
                        <a:t>Iestāde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Dalībnieka vārds, uzvārds, amats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lv-LV" sz="900"/>
                    </a:p>
                  </a:txBody>
                  <a:tcPr marL="23151" marR="23151" marT="11575" marB="11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9156">
                <a:tc>
                  <a:txBody>
                    <a:bodyPr/>
                    <a:lstStyle/>
                    <a:p>
                      <a:r>
                        <a:rPr lang="lv-LV" sz="900"/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Inženierkomunikāciju turētāju sadarbības padome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Uldis Kocers</a:t>
                      </a:r>
                    </a:p>
                    <a:p>
                      <a:r>
                        <a:rPr lang="lv-LV" sz="900"/>
                        <a:t>AS "Latvijas Gāze" Perspektīvās attīstības daļas vadītājs;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Una Krutova, SIA "Mērniecības Datu Centrs" izpilddirektore;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Jeļena Krēsle, AS "RĪGAS SILTUMS" Tehniskās daļas Pieslēgumu un projektēšanas grupas vadītāja vietniece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7124">
                <a:tc>
                  <a:txBody>
                    <a:bodyPr/>
                    <a:lstStyle/>
                    <a:p>
                      <a:r>
                        <a:rPr lang="lv-LV" sz="900"/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Nepārstāv nevienu no augstāk minētajām Padomes dalīborganizācijām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Mārtiņš Taurenis</a:t>
                      </a:r>
                    </a:p>
                    <a:p>
                      <a:r>
                        <a:rPr lang="lv-LV" sz="900"/>
                        <a:t>AS "Ceļuprojekts" Tiltu un Ēku nodaļas vadītājs;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Mārtiņš Liepiņš, AS "Ceļuprojekts" valdes priekšsēdētājs, Transportbūvju inženieru asociācijas valdes loceklis;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Andris Zābelis, SIA "Lattelecom" PPUD RN Tīkla uzraudzības sektora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968">
                <a:tc>
                  <a:txBody>
                    <a:bodyPr/>
                    <a:lstStyle/>
                    <a:p>
                      <a:r>
                        <a:rPr lang="lv-LV" sz="900"/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VAS "Valsts Nekustamie Īpašumi"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Ilmārs Leikums, VAS "Valsts Nekustamie Īpašumi" Attīsības pārvaldes direktora vietnieks;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Inga Priedīte-Grūbe VAS "Valsts nekustamie īpašumi" Attīstības pārvaldes Būvprocesa vadības daļas vadītāja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2375">
                <a:tc>
                  <a:txBody>
                    <a:bodyPr/>
                    <a:lstStyle/>
                    <a:p>
                      <a:r>
                        <a:rPr lang="lv-LV" sz="900"/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Valsts zemes dienests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Ints Pīrāgs, Kadastra departamenta Būvju kadastrālās uzmērīšanas daļas vadošais metodikas eksperts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75">
                <a:tc>
                  <a:txBody>
                    <a:bodyPr/>
                    <a:lstStyle/>
                    <a:p>
                      <a:r>
                        <a:rPr lang="lv-LV" sz="900"/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Ekonomikas ministrija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llze Beināre</a:t>
                      </a:r>
                    </a:p>
                    <a:p>
                      <a:r>
                        <a:rPr lang="lv-LV" sz="900"/>
                        <a:t>Būvniecības politikas departamenta direktores vietniece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7968">
                <a:tc>
                  <a:txBody>
                    <a:bodyPr/>
                    <a:lstStyle/>
                    <a:p>
                      <a:r>
                        <a:rPr lang="lv-LV" sz="900"/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Latvijas Pašvaldību savienība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Agrita Kulvanovska, Liepājas pilsētas būvvalde vadītāja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594">
                <a:tc>
                  <a:txBody>
                    <a:bodyPr/>
                    <a:lstStyle/>
                    <a:p>
                      <a:r>
                        <a:rPr lang="lv-LV" sz="900"/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LIKTA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Mārtiņš Gataviņš, valdes loceklis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7968">
                <a:tc>
                  <a:txBody>
                    <a:bodyPr/>
                    <a:lstStyle/>
                    <a:p>
                      <a:r>
                        <a:rPr lang="lv-LV" sz="900"/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BVKB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Jānis Palamarčuks, Kontroles departamenta direktora vietnieks, valsts galvenais būvinspektors, Inspekcijas nodaļas vadītājs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Renārs Špade, Metodiskās vadības nodaļa, Departamenta direktora vietnieks, Metodiskās vadības nodaļas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7968">
                <a:tc>
                  <a:txBody>
                    <a:bodyPr/>
                    <a:lstStyle/>
                    <a:p>
                      <a:r>
                        <a:rPr lang="lv-LV" sz="900"/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Latvijas būvinženieru savienība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Viesturs Duša, būvinženieris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2375">
                <a:tc>
                  <a:txBody>
                    <a:bodyPr/>
                    <a:lstStyle/>
                    <a:p>
                      <a:r>
                        <a:rPr lang="lv-LV" sz="900"/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Ķekavas novada pašvaldība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Lilita Fogelmane, Būvvaldes lietvede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7968">
                <a:tc>
                  <a:txBody>
                    <a:bodyPr/>
                    <a:lstStyle/>
                    <a:p>
                      <a:r>
                        <a:rPr lang="lv-LV" sz="900"/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Latvijas Arhitektu savienība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Uldis Zanders, "DEPO projekts" valdes priekšsēdētājs</a:t>
                      </a:r>
                    </a:p>
                    <a:p>
                      <a:r>
                        <a:rPr lang="lv-LV" sz="900"/>
                        <a:t>Juris Saknītis, "DEPO projekts" projektu koordinators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6781">
                <a:tc>
                  <a:txBody>
                    <a:bodyPr/>
                    <a:lstStyle/>
                    <a:p>
                      <a:r>
                        <a:rPr lang="lv-LV" sz="900"/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Rīgas pilsētas būvvalde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Oskars Krakts, </a:t>
                      </a:r>
                      <a:r>
                        <a:rPr lang="lv-LV" sz="800">
                          <a:effectLst/>
                        </a:rPr>
                        <a:t>Procesu kontroles nodaļas vadītājs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7968">
                <a:tc>
                  <a:txBody>
                    <a:bodyPr/>
                    <a:lstStyle/>
                    <a:p>
                      <a:r>
                        <a:rPr lang="lv-LV" sz="900"/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Latvijas dzelzceļa tehniskā inspekcija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Māris Liniņš, Būvniecības un sertificēšanas daļas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0947412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Darba grupa - Inženierkomunikāciju turētāju darba vieta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E6D6C19-4EBD-463F-B2DB-F8EE9F5F0733}" type="slidenum">
              <a:rPr lang="en-US" altLang="lv-LV" smtClean="0"/>
              <a:pPr>
                <a:defRPr/>
              </a:pPr>
              <a:t>8</a:t>
            </a:fld>
            <a:endParaRPr lang="en-US" altLang="lv-LV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596063" y="1257300"/>
            <a:ext cx="11715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600" b="0" i="0" u="none" strike="noStrike" cap="none" normalizeH="0" baseline="0">
                <a:ln>
                  <a:noFill/>
                </a:ln>
                <a:solidFill>
                  <a:srgbClr val="AAAAA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745594"/>
              </p:ext>
            </p:extLst>
          </p:nvPr>
        </p:nvGraphicFramePr>
        <p:xfrm>
          <a:off x="552449" y="1600200"/>
          <a:ext cx="7981950" cy="4787958"/>
        </p:xfrm>
        <a:graphic>
          <a:graphicData uri="http://schemas.openxmlformats.org/drawingml/2006/table">
            <a:tbl>
              <a:tblPr/>
              <a:tblGrid>
                <a:gridCol w="533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1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76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4501">
                <a:tc>
                  <a:txBody>
                    <a:bodyPr/>
                    <a:lstStyle/>
                    <a:p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Iestāde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Dalībnieka vārds, uzvārds, amats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0507">
                <a:tc>
                  <a:txBody>
                    <a:bodyPr/>
                    <a:lstStyle/>
                    <a:p>
                      <a:r>
                        <a:rPr lang="lv-LV" sz="900" dirty="0"/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Inženierkomunikāciju turētāju sadarbības padome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Gatis Jukāms, AS Sadales tīkls, Kapitālieguldījumu direktors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Uģis Nāckalns, AS Sadales tīkls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Uldis Kocers, AS "Latvijas Gāze" Perspektīvās attīstības daļas vadītājs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Jeļena Krēsle, AS "RĪGAS SILTUMS" Tehniskās daļas </a:t>
                      </a:r>
                      <a:r>
                        <a:rPr lang="lv-LV" sz="900" dirty="0" err="1"/>
                        <a:t>Pieslēgumu</a:t>
                      </a:r>
                      <a:r>
                        <a:rPr lang="lv-LV" sz="900" dirty="0"/>
                        <a:t> un projektēšanas grupas vadītāja vietniece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Una Krutova, SIA "Mērniecības Datu Centrs" izpilddirektore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4255">
                <a:tc>
                  <a:txBody>
                    <a:bodyPr/>
                    <a:lstStyle/>
                    <a:p>
                      <a:r>
                        <a:rPr lang="lv-LV" sz="900"/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Nepārstāv nevienu no augstāk minētajām Padomes dalīborganizācijām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Mārtiņš Liepiņš, AS "</a:t>
                      </a:r>
                      <a:r>
                        <a:rPr lang="lv-LV" sz="900" dirty="0" err="1"/>
                        <a:t>Ceļuprojekts</a:t>
                      </a:r>
                      <a:r>
                        <a:rPr lang="lv-LV" sz="900" dirty="0"/>
                        <a:t>" valdes priekšsēdētājs, </a:t>
                      </a:r>
                      <a:r>
                        <a:rPr lang="lv-LV" sz="900" dirty="0" err="1"/>
                        <a:t>Transportbūvju</a:t>
                      </a:r>
                      <a:r>
                        <a:rPr lang="lv-LV" sz="900" dirty="0"/>
                        <a:t> inženieru asociācijas valdes loceklis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Andris </a:t>
                      </a:r>
                      <a:r>
                        <a:rPr lang="lv-LV" sz="900" dirty="0" err="1"/>
                        <a:t>Zābelis</a:t>
                      </a:r>
                      <a:r>
                        <a:rPr lang="lv-LV" sz="900" dirty="0"/>
                        <a:t>, SIA Lattelecom PPUD RN Tīkla uzraudzības sektora vadītājs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Evalds </a:t>
                      </a:r>
                      <a:r>
                        <a:rPr lang="lv-LV" sz="900" dirty="0" err="1"/>
                        <a:t>Rubins</a:t>
                      </a:r>
                      <a:r>
                        <a:rPr lang="lv-LV" sz="900" dirty="0"/>
                        <a:t>, inženieris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Jūlija Ivanova, inženiere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1751">
                <a:tc>
                  <a:txBody>
                    <a:bodyPr/>
                    <a:lstStyle/>
                    <a:p>
                      <a:r>
                        <a:rPr lang="lv-LV" sz="900"/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VAS "Latvijas Valsts ceļi"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Līga Saleniece, Ceļu pārvaldīšanas un uzturēšanas pārvaldes direktora vietniece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001">
                <a:tc>
                  <a:txBody>
                    <a:bodyPr/>
                    <a:lstStyle/>
                    <a:p>
                      <a:r>
                        <a:rPr lang="lv-LV" sz="900"/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Valsts zemes dienests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Ints Pīrāgs, Kadastra departamenta Būvju kadastrālās uzmērīšanas daļas vadošais metodikas eksperts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501">
                <a:tc>
                  <a:txBody>
                    <a:bodyPr/>
                    <a:lstStyle/>
                    <a:p>
                      <a:r>
                        <a:rPr lang="lv-LV" sz="900"/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Latvijas Pašvaldību savienība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Agrita Kulvanovska, Liepājas pilsētas būvvalde vadītāja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0753">
                <a:tc>
                  <a:txBody>
                    <a:bodyPr/>
                    <a:lstStyle/>
                    <a:p>
                      <a:r>
                        <a:rPr lang="lv-LV" sz="900"/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LIKTA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Juris </a:t>
                      </a:r>
                      <a:r>
                        <a:rPr lang="lv-LV" sz="900" dirty="0" err="1"/>
                        <a:t>Stašulis</a:t>
                      </a:r>
                      <a:r>
                        <a:rPr lang="lv-LV" sz="900" dirty="0"/>
                        <a:t> , LMT Celtniecības daļas vadītājs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Mārtiņš </a:t>
                      </a:r>
                      <a:r>
                        <a:rPr lang="lv-LV" sz="900" dirty="0" err="1"/>
                        <a:t>Gataviņš</a:t>
                      </a:r>
                      <a:r>
                        <a:rPr lang="lv-LV" sz="900" dirty="0"/>
                        <a:t> valdes loceklis</a:t>
                      </a:r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/>
                        <a:t>Jānis Zemnieks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7250">
                <a:tc>
                  <a:txBody>
                    <a:bodyPr/>
                    <a:lstStyle/>
                    <a:p>
                      <a:r>
                        <a:rPr lang="lv-LV" sz="900"/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Latvijas būvinženieru savienība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Viesturs Duša, būvinženieris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6252">
                <a:tc>
                  <a:txBody>
                    <a:bodyPr/>
                    <a:lstStyle/>
                    <a:p>
                      <a:r>
                        <a:rPr lang="lv-LV" sz="900"/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BVKB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Jānis Palamarčuks, Kontroles departamenta direktora vietnieks, valsts galvenais būvinspektors, Inspekcijas nodaļas vadītājs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2692">
                <a:tc>
                  <a:txBody>
                    <a:bodyPr/>
                    <a:lstStyle/>
                    <a:p>
                      <a:r>
                        <a:rPr lang="lv-LV" sz="900"/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Rīgas pilsētas būvvalde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Oskars </a:t>
                      </a:r>
                      <a:r>
                        <a:rPr lang="lv-LV" sz="900" dirty="0" err="1"/>
                        <a:t>Krakts</a:t>
                      </a:r>
                      <a:r>
                        <a:rPr lang="lv-LV" sz="900" dirty="0"/>
                        <a:t>, </a:t>
                      </a:r>
                      <a:r>
                        <a:rPr lang="lv-LV" sz="700" dirty="0">
                          <a:effectLst/>
                        </a:rPr>
                        <a:t>Procesu kontroles nodaļas vadītājs</a:t>
                      </a:r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4501">
                <a:tc>
                  <a:txBody>
                    <a:bodyPr/>
                    <a:lstStyle/>
                    <a:p>
                      <a:r>
                        <a:rPr lang="lv-LV" sz="900"/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Ķekavas novada būvvalde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Armands Dzenis, būvinspektors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6738894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Darba grupa - Tehniskā funkcionalitāte būvprojektu lejupielādei BIS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2E6D6C19-4EBD-463F-B2DB-F8EE9F5F0733}" type="slidenum">
              <a:rPr lang="en-US" altLang="lv-LV" smtClean="0"/>
              <a:pPr>
                <a:defRPr/>
              </a:pPr>
              <a:t>9</a:t>
            </a:fld>
            <a:endParaRPr lang="en-US" altLang="lv-LV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596063" y="1257300"/>
            <a:ext cx="11715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600" b="0" i="0" u="none" strike="noStrike" cap="none" normalizeH="0" baseline="0">
                <a:ln>
                  <a:noFill/>
                </a:ln>
                <a:solidFill>
                  <a:srgbClr val="AAAAA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916574"/>
              </p:ext>
            </p:extLst>
          </p:nvPr>
        </p:nvGraphicFramePr>
        <p:xfrm>
          <a:off x="476250" y="1577182"/>
          <a:ext cx="8058152" cy="4627533"/>
        </p:xfrm>
        <a:graphic>
          <a:graphicData uri="http://schemas.openxmlformats.org/drawingml/2006/table">
            <a:tbl>
              <a:tblPr/>
              <a:tblGrid>
                <a:gridCol w="266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4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83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1039">
                <a:tc>
                  <a:txBody>
                    <a:bodyPr/>
                    <a:lstStyle/>
                    <a:p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Iestāde</a:t>
                      </a:r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Dalībnieka vārds, uzvārds, amats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Kontaktinformācija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4154"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Inženierkomunikāciju turētāju sadarbības padome</a:t>
                      </a:r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Una Krutova, SIA "Mērniecības Datu Centrs" izpilddirektore</a:t>
                      </a:r>
                      <a:endParaRPr lang="lv-LV" sz="900" dirty="0"/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Arturs </a:t>
                      </a:r>
                      <a:r>
                        <a:rPr lang="lv-LV" sz="900" dirty="0" err="1">
                          <a:solidFill>
                            <a:srgbClr val="000000"/>
                          </a:solidFill>
                          <a:effectLst/>
                        </a:rPr>
                        <a:t>Beilins</a:t>
                      </a:r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, AS "Rīgas Siltums" programmēšanas inženieris</a:t>
                      </a:r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una.krutova@mdc.lv; 26496038</a:t>
                      </a:r>
                      <a:endParaRPr lang="lv-LV" sz="900"/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arturs.beilins@rs.lv; 67013319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3116"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Nepārstāv nevienu no augstāk minētajām Padomes dalīborganizācijām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Andris </a:t>
                      </a:r>
                      <a:r>
                        <a:rPr lang="lv-LV" sz="900" dirty="0" err="1">
                          <a:solidFill>
                            <a:srgbClr val="000000"/>
                          </a:solidFill>
                          <a:effectLst/>
                        </a:rPr>
                        <a:t>Razgalis</a:t>
                      </a:r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, būvinženieris</a:t>
                      </a:r>
                      <a:endParaRPr lang="lv-LV" sz="900" dirty="0"/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Mārtiņš Taurenis, AS "</a:t>
                      </a:r>
                      <a:r>
                        <a:rPr lang="lv-LV" sz="900" dirty="0" err="1">
                          <a:solidFill>
                            <a:srgbClr val="000000"/>
                          </a:solidFill>
                          <a:effectLst/>
                        </a:rPr>
                        <a:t>Ceļuprojekts</a:t>
                      </a:r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" Tiltu un Ēku nodaļas vadītājs</a:t>
                      </a:r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andris@kurbadatilti.lv; 26575867</a:t>
                      </a:r>
                      <a:endParaRPr lang="lv-LV" sz="900"/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m.taurenis@gmail.com; 26198764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3116"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Valsts zemes dienests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Ints Pīrāgs, Kadastra departamenta Būvju kadastrālās uzmērīšanas daļas vadošais metodikas eksperts</a:t>
                      </a:r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ints.pirags@vzd.gov.lv; 67038670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039"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BVKB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Iļja Zapoļskihs, BISN vadītājs</a:t>
                      </a:r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ilja.zapolskihs@bvkb.gov.lv; 67013308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1558"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Latvijas Pašvaldību savienība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Agrita Kulvanovska, Liepājas pilsētas būvvalde vadītāja</a:t>
                      </a:r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  <a:hlinkClick r:id="rId2"/>
                        </a:rPr>
                        <a:t>agrita.kulvanovska@bv.liepaja.lv</a:t>
                      </a:r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; 29416746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2077"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LIKTA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Mārtiņš </a:t>
                      </a:r>
                      <a:r>
                        <a:rPr lang="lv-LV" sz="900" dirty="0" err="1">
                          <a:solidFill>
                            <a:srgbClr val="000000"/>
                          </a:solidFill>
                          <a:effectLst/>
                        </a:rPr>
                        <a:t>Gataviņš</a:t>
                      </a:r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 valdes loceklis</a:t>
                      </a:r>
                      <a:endParaRPr lang="lv-LV" sz="900" dirty="0"/>
                    </a:p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Gatis Kalniņš, projektu vadītājs</a:t>
                      </a:r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  <a:hlinkClick r:id="rId3"/>
                        </a:rPr>
                        <a:t>gatavins@gmail.com</a:t>
                      </a:r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; 29213133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1039"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Latvijas būvinženieru savienība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Viesturs Duša, būvinženieris</a:t>
                      </a:r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hlinkClick r:id="rId4"/>
                        </a:rPr>
                        <a:t>viesturs@building.lv</a:t>
                      </a:r>
                      <a:r>
                        <a:rPr lang="lv-LV" sz="900"/>
                        <a:t>; 26403978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1558"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8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Rīgas pilsētas būvvalde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Oskars </a:t>
                      </a:r>
                      <a:r>
                        <a:rPr lang="lv-LV" sz="900" dirty="0" err="1">
                          <a:solidFill>
                            <a:srgbClr val="000000"/>
                          </a:solidFill>
                          <a:effectLst/>
                        </a:rPr>
                        <a:t>Krakts</a:t>
                      </a:r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, Procesu kontroles nodaļas vadītājs</a:t>
                      </a:r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hlinkClick r:id="rId5"/>
                        </a:rPr>
                        <a:t>oskars.krakts@riga.lv</a:t>
                      </a:r>
                      <a:r>
                        <a:rPr lang="lv-LV" sz="900"/>
                        <a:t>; 67037367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33635"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9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Latvijas arhitektu savienība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Uldis Zanders, "DEPO projekts" valdes priekšsēdētājs</a:t>
                      </a:r>
                      <a:endParaRPr lang="lv-LV" sz="900" dirty="0"/>
                    </a:p>
                    <a:p>
                      <a:r>
                        <a:rPr lang="lv-LV" sz="900" dirty="0"/>
                        <a:t> </a:t>
                      </a:r>
                    </a:p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Juris </a:t>
                      </a:r>
                      <a:r>
                        <a:rPr lang="lv-LV" sz="900" dirty="0" err="1">
                          <a:solidFill>
                            <a:srgbClr val="000000"/>
                          </a:solidFill>
                          <a:effectLst/>
                        </a:rPr>
                        <a:t>Saknītis</a:t>
                      </a:r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, "DEPO projekts" projektu koordinators</a:t>
                      </a:r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/>
                        <a:t>uldis@depoprojekts.lv; 29227624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  <a:p>
                      <a:r>
                        <a:rPr lang="lv-LV" sz="900"/>
                        <a:t>juris@depoprojekts.lv; 28244112</a:t>
                      </a:r>
                    </a:p>
                    <a:p>
                      <a:r>
                        <a:rPr lang="lv-LV" sz="900"/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1558"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10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Ķekavas novada dome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Lilita </a:t>
                      </a:r>
                      <a:r>
                        <a:rPr lang="lv-LV" sz="900" dirty="0" err="1">
                          <a:solidFill>
                            <a:srgbClr val="000000"/>
                          </a:solidFill>
                          <a:effectLst/>
                        </a:rPr>
                        <a:t>Fogelmane</a:t>
                      </a:r>
                      <a:r>
                        <a:rPr lang="lv-LV" sz="900" dirty="0">
                          <a:solidFill>
                            <a:srgbClr val="000000"/>
                          </a:solidFill>
                          <a:effectLst/>
                        </a:rPr>
                        <a:t>, Būvvaldes lietvede</a:t>
                      </a:r>
                      <a:endParaRPr lang="lv-LV" sz="9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lilita.fogelmane@kekava.lv; 26540075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2077"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11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Ādažu novada būvvalde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>
                          <a:solidFill>
                            <a:srgbClr val="000000"/>
                          </a:solidFill>
                          <a:effectLst/>
                        </a:rPr>
                        <a:t>Jānis Tilčiks, Ādažu novada būvvaldes inženierkomunikāciju būvinspektors</a:t>
                      </a:r>
                      <a:endParaRPr lang="lv-LV" sz="9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900" dirty="0"/>
                        <a:t>Janis.Tilciks@adazi.lv; 67895701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899664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1422</Words>
  <Application>Microsoft Office PowerPoint</Application>
  <PresentationFormat>On-screen Show (4:3)</PresentationFormat>
  <Paragraphs>535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MS PGothic</vt:lpstr>
      <vt:lpstr>Arial</vt:lpstr>
      <vt:lpstr>Calibri</vt:lpstr>
      <vt:lpstr>Times New Roman</vt:lpstr>
      <vt:lpstr>Verdana</vt:lpstr>
      <vt:lpstr>Wingdings</vt:lpstr>
      <vt:lpstr>89_Prezentacija_templateLV</vt:lpstr>
      <vt:lpstr>Būvniecības informācijas sistēma (BIS)  </vt:lpstr>
      <vt:lpstr>BIS progress 2017.gads,  maijs līdz šai dienai</vt:lpstr>
      <vt:lpstr>BIS plāni 2017.gada jūnijam/jūlijam </vt:lpstr>
      <vt:lpstr>Būvniecības valsts kontroles birojs</vt:lpstr>
      <vt:lpstr>BIS attīstības laika grafiks</vt:lpstr>
      <vt:lpstr>Darba grupa - Pilnvarošanas process BIS</vt:lpstr>
      <vt:lpstr>Darba grupa - Standarti elektronisko būvprojektu iesniegšanai </vt:lpstr>
      <vt:lpstr>Darba grupa - Inženierkomunikāciju turētāju darba vieta </vt:lpstr>
      <vt:lpstr>Darba grupa - Tehniskā funkcionalitāte būvprojektu lejupielādei BIS</vt:lpstr>
      <vt:lpstr>Darba grupa - Elektronisko būvprojektu saskaņošanas process </vt:lpstr>
      <vt:lpstr>Darba grupa - DVS-BIS saskarnes pilnveide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Peteris Drukis</dc:creator>
  <cp:lastModifiedBy>Inese Rostoka</cp:lastModifiedBy>
  <cp:revision>1189</cp:revision>
  <cp:lastPrinted>2017-03-31T07:23:41Z</cp:lastPrinted>
  <dcterms:created xsi:type="dcterms:W3CDTF">2014-11-20T14:46:47Z</dcterms:created>
  <dcterms:modified xsi:type="dcterms:W3CDTF">2017-06-14T13:16:08Z</dcterms:modified>
</cp:coreProperties>
</file>