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347" r:id="rId3"/>
    <p:sldId id="456" r:id="rId4"/>
    <p:sldId id="352" r:id="rId5"/>
    <p:sldId id="406" r:id="rId6"/>
    <p:sldId id="445" r:id="rId7"/>
    <p:sldId id="365" r:id="rId8"/>
    <p:sldId id="455" r:id="rId9"/>
    <p:sldId id="422" r:id="rId10"/>
    <p:sldId id="452" r:id="rId11"/>
    <p:sldId id="453" r:id="rId12"/>
    <p:sldId id="449" r:id="rId13"/>
    <p:sldId id="457" r:id="rId14"/>
    <p:sldId id="372" r:id="rId15"/>
    <p:sldId id="447" r:id="rId16"/>
  </p:sldIdLst>
  <p:sldSz cx="9144000" cy="6858000" type="screen4x3"/>
  <p:notesSz cx="6797675" cy="987266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533"/>
    <a:srgbClr val="005E83"/>
    <a:srgbClr val="CED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Documents\desktopa%20info\satistica\Apkalpoto%20personu%20skaits%20viesn&#299;c&#257;s%202004-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SiravaI\Desktop\Copy%20of%20finanses_un_rezultat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'Apkalpoto personu skaits viesnī'!$A$5</c:f>
              <c:strCache>
                <c:ptCount val="1"/>
                <c:pt idx="0">
                  <c:v>Ārvalstu tūristi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'Apkalpoto personu skaits viesnī'!$B$4:$K$4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2013*</c:v>
                </c:pt>
              </c:strCache>
            </c:strRef>
          </c:cat>
          <c:val>
            <c:numRef>
              <c:f>'Apkalpoto personu skaits viesnī'!$B$5:$K$5</c:f>
              <c:numCache>
                <c:formatCode>#,##0.0</c:formatCode>
                <c:ptCount val="10"/>
                <c:pt idx="0" formatCode="0.0">
                  <c:v>545.4</c:v>
                </c:pt>
                <c:pt idx="1">
                  <c:v>730.15</c:v>
                </c:pt>
                <c:pt idx="2">
                  <c:v>816.3</c:v>
                </c:pt>
                <c:pt idx="3">
                  <c:v>844.8</c:v>
                </c:pt>
                <c:pt idx="4">
                  <c:v>944.7</c:v>
                </c:pt>
                <c:pt idx="5">
                  <c:v>753.9</c:v>
                </c:pt>
                <c:pt idx="6">
                  <c:v>877.8</c:v>
                </c:pt>
                <c:pt idx="7">
                  <c:v>1063.3</c:v>
                </c:pt>
                <c:pt idx="8">
                  <c:v>1096.3</c:v>
                </c:pt>
                <c:pt idx="9">
                  <c:v>1221.4000000000001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'Apkalpoto personu skaits viesnī'!$A$7</c:f>
              <c:strCache>
                <c:ptCount val="1"/>
                <c:pt idx="0">
                  <c:v>Vietējie tūristi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'Apkalpoto personu skaits viesnī'!$B$4:$K$4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2013*</c:v>
                </c:pt>
              </c:strCache>
            </c:strRef>
          </c:cat>
          <c:val>
            <c:numRef>
              <c:f>'Apkalpoto personu skaits viesnī'!$B$7:$K$7</c:f>
              <c:numCache>
                <c:formatCode>#,##0.0</c:formatCode>
                <c:ptCount val="10"/>
                <c:pt idx="0" formatCode="0.0">
                  <c:v>356</c:v>
                </c:pt>
                <c:pt idx="1">
                  <c:v>424.5</c:v>
                </c:pt>
                <c:pt idx="2">
                  <c:v>513.6</c:v>
                </c:pt>
                <c:pt idx="3">
                  <c:v>642.6</c:v>
                </c:pt>
                <c:pt idx="4">
                  <c:v>611.20000000000005</c:v>
                </c:pt>
                <c:pt idx="5">
                  <c:v>360</c:v>
                </c:pt>
                <c:pt idx="6">
                  <c:v>433.7</c:v>
                </c:pt>
                <c:pt idx="7">
                  <c:v>521.70000000000005</c:v>
                </c:pt>
                <c:pt idx="8">
                  <c:v>548.5</c:v>
                </c:pt>
                <c:pt idx="9">
                  <c:v>579.79999999999995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'Apkalpoto personu skaits viesnī'!$A$9</c:f>
              <c:strCache>
                <c:ptCount val="1"/>
                <c:pt idx="0">
                  <c:v>Pavisam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'Apkalpoto personu skaits viesnī'!$B$4:$K$4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2013*</c:v>
                </c:pt>
              </c:strCache>
            </c:strRef>
          </c:cat>
          <c:val>
            <c:numRef>
              <c:f>'Apkalpoto personu skaits viesnī'!$B$9:$K$9</c:f>
              <c:numCache>
                <c:formatCode>#,##0.0</c:formatCode>
                <c:ptCount val="10"/>
                <c:pt idx="0" formatCode="0.0">
                  <c:v>901.4</c:v>
                </c:pt>
                <c:pt idx="1">
                  <c:v>1154.6500000000001</c:v>
                </c:pt>
                <c:pt idx="2">
                  <c:v>1329.9</c:v>
                </c:pt>
                <c:pt idx="3">
                  <c:v>1487.4</c:v>
                </c:pt>
                <c:pt idx="4">
                  <c:v>1555.9</c:v>
                </c:pt>
                <c:pt idx="5">
                  <c:v>1113.9000000000001</c:v>
                </c:pt>
                <c:pt idx="6">
                  <c:v>1311.5</c:v>
                </c:pt>
                <c:pt idx="7">
                  <c:v>1585</c:v>
                </c:pt>
                <c:pt idx="8">
                  <c:v>1644.8</c:v>
                </c:pt>
                <c:pt idx="9" formatCode="General">
                  <c:v>1801.2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48096"/>
        <c:axId val="72149632"/>
      </c:lineChart>
      <c:catAx>
        <c:axId val="72148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72149632"/>
        <c:crosses val="autoZero"/>
        <c:auto val="1"/>
        <c:lblAlgn val="ctr"/>
        <c:lblOffset val="100"/>
        <c:noMultiLvlLbl val="0"/>
      </c:catAx>
      <c:valAx>
        <c:axId val="7214963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72148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A9B533"/>
                </a:solidFill>
                <a:latin typeface="Arial" pitchFamily="34" charset="0"/>
                <a:cs typeface="Arial" pitchFamily="34" charset="0"/>
              </a:defRPr>
            </a:pPr>
            <a:r>
              <a:rPr lang="lv-LV" sz="3200" dirty="0" smtClean="0">
                <a:solidFill>
                  <a:srgbClr val="A9B533"/>
                </a:solidFill>
                <a:latin typeface="Arial" pitchFamily="34" charset="0"/>
                <a:cs typeface="Arial" pitchFamily="34" charset="0"/>
              </a:rPr>
              <a:t>TAVA resursi</a:t>
            </a:r>
            <a:r>
              <a:rPr lang="lv-LV" sz="3200" baseline="0" dirty="0" smtClean="0">
                <a:solidFill>
                  <a:srgbClr val="A9B5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 sz="3200">
                <a:solidFill>
                  <a:srgbClr val="A9B533"/>
                </a:solidFill>
                <a:latin typeface="Arial" pitchFamily="34" charset="0"/>
                <a:cs typeface="Arial" pitchFamily="34" charset="0"/>
              </a:defRPr>
            </a:pPr>
            <a:r>
              <a:rPr lang="lv-LV" sz="3200" dirty="0" smtClean="0">
                <a:solidFill>
                  <a:srgbClr val="A9B533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lv-LV" sz="3200" baseline="0" dirty="0" smtClean="0">
                <a:solidFill>
                  <a:srgbClr val="A9B5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3200" baseline="0" dirty="0">
                <a:solidFill>
                  <a:srgbClr val="A9B533"/>
                </a:solidFill>
                <a:latin typeface="Arial" pitchFamily="34" charset="0"/>
                <a:cs typeface="Arial" pitchFamily="34" charset="0"/>
              </a:rPr>
              <a:t>- 2015 (LVL)</a:t>
            </a:r>
            <a:endParaRPr lang="en-US" sz="3200" dirty="0">
              <a:solidFill>
                <a:srgbClr val="A9B533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758174017391877"/>
          <c:y val="1.35668686385273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983358907346481E-2"/>
          <c:y val="0.2359926016992264"/>
          <c:w val="0.61680850489868855"/>
          <c:h val="0.70587131400604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Valsts pamatbudžeta programma (t.sk. konferenču projekts)</c:v>
                </c:pt>
              </c:strCache>
            </c:strRef>
          </c:tx>
          <c:invertIfNegative val="0"/>
          <c:cat>
            <c:strRef>
              <c:f>Sheet2!$C$2:$J$2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plāns</c:v>
                </c:pt>
                <c:pt idx="7">
                  <c:v>2015 plāns</c:v>
                </c:pt>
              </c:strCache>
            </c:strRef>
          </c:cat>
          <c:val>
            <c:numRef>
              <c:f>Sheet2!$C$3:$J$3</c:f>
              <c:numCache>
                <c:formatCode>#,##0.00</c:formatCode>
                <c:ptCount val="8"/>
                <c:pt idx="0">
                  <c:v>1344167</c:v>
                </c:pt>
                <c:pt idx="1">
                  <c:v>843210</c:v>
                </c:pt>
                <c:pt idx="2">
                  <c:v>531707</c:v>
                </c:pt>
                <c:pt idx="3">
                  <c:v>323328</c:v>
                </c:pt>
                <c:pt idx="4">
                  <c:v>446667</c:v>
                </c:pt>
                <c:pt idx="5">
                  <c:v>564345</c:v>
                </c:pt>
                <c:pt idx="6">
                  <c:v>737449</c:v>
                </c:pt>
                <c:pt idx="7">
                  <c:v>584645</c:v>
                </c:pt>
              </c:numCache>
            </c:numRef>
          </c:val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ES finansējums</c:v>
                </c:pt>
              </c:strCache>
            </c:strRef>
          </c:tx>
          <c:invertIfNegative val="0"/>
          <c:cat>
            <c:strRef>
              <c:f>Sheet2!$C$2:$J$2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plāns</c:v>
                </c:pt>
                <c:pt idx="7">
                  <c:v>2015 plāns</c:v>
                </c:pt>
              </c:strCache>
            </c:strRef>
          </c:cat>
          <c:val>
            <c:numRef>
              <c:f>Sheet2!$C$4:$J$4</c:f>
              <c:numCache>
                <c:formatCode>General</c:formatCode>
                <c:ptCount val="8"/>
                <c:pt idx="2" formatCode="#,##0.00">
                  <c:v>75259</c:v>
                </c:pt>
                <c:pt idx="3" formatCode="#,##0.00">
                  <c:v>448162</c:v>
                </c:pt>
                <c:pt idx="4" formatCode="#,##0.00">
                  <c:v>799865</c:v>
                </c:pt>
                <c:pt idx="5" formatCode="#,##0.00">
                  <c:v>933762</c:v>
                </c:pt>
                <c:pt idx="6" formatCode="#,##0.00">
                  <c:v>550231</c:v>
                </c:pt>
                <c:pt idx="7" formatCode="#,##0.00">
                  <c:v>84231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2327552"/>
        <c:axId val="72329088"/>
      </c:barChart>
      <c:catAx>
        <c:axId val="72327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72329088"/>
        <c:crosses val="autoZero"/>
        <c:auto val="1"/>
        <c:lblAlgn val="ctr"/>
        <c:lblOffset val="100"/>
        <c:noMultiLvlLbl val="0"/>
      </c:catAx>
      <c:valAx>
        <c:axId val="7232908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7232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20107507438435"/>
          <c:y val="0.51476331689641319"/>
          <c:w val="0.20307519493257495"/>
          <c:h val="0.26756499990029625"/>
        </c:manualLayout>
      </c:layout>
      <c:overlay val="0"/>
      <c:txPr>
        <a:bodyPr/>
        <a:lstStyle/>
        <a:p>
          <a:pPr>
            <a:defRPr sz="1100"/>
          </a:pPr>
          <a:endParaRPr lang="lv-LV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0.14816</cdr:x>
      <cdr:y>0.48718</cdr:y>
    </cdr:from>
    <cdr:to>
      <cdr:x>0.2317</cdr:x>
      <cdr:y>0.53881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296144" y="2736304"/>
          <a:ext cx="730846" cy="2899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>
              <a:solidFill>
                <a:srgbClr val="7030A0"/>
              </a:solidFill>
            </a:rPr>
            <a:t>843 210</a:t>
          </a:r>
          <a:endParaRPr lang="en-US" sz="11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0.21675</cdr:x>
      <cdr:y>0.59743</cdr:y>
    </cdr:from>
    <cdr:to>
      <cdr:x>0.29514</cdr:x>
      <cdr:y>0.64906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1896201" y="3269492"/>
          <a:ext cx="685792" cy="28255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>
              <a:solidFill>
                <a:srgbClr val="7030A0"/>
              </a:solidFill>
            </a:rPr>
            <a:t>606 966</a:t>
          </a:r>
          <a:endParaRPr lang="en-US" sz="11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0.30026</cdr:x>
      <cdr:y>0.52632</cdr:y>
    </cdr:from>
    <cdr:to>
      <cdr:x>0.38377</cdr:x>
      <cdr:y>0.57795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2626841" y="2880320"/>
          <a:ext cx="730584" cy="28255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>
              <a:solidFill>
                <a:srgbClr val="7030A0"/>
              </a:solidFill>
            </a:rPr>
            <a:t>771 490</a:t>
          </a:r>
          <a:endParaRPr lang="en-US" sz="11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0.3677</cdr:x>
      <cdr:y>0.31579</cdr:y>
    </cdr:from>
    <cdr:to>
      <cdr:x>0.45538</cdr:x>
      <cdr:y>0.36741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3216771" y="1728192"/>
          <a:ext cx="767065" cy="28249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>
              <a:solidFill>
                <a:srgbClr val="7030A0"/>
              </a:solidFill>
            </a:rPr>
            <a:t>1 246 532</a:t>
          </a:r>
          <a:endParaRPr lang="en-US" sz="11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0.45</cdr:x>
      <cdr:y>0.21053</cdr:y>
    </cdr:from>
    <cdr:to>
      <cdr:x>0.54252</cdr:x>
      <cdr:y>0.26216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3936851" y="1152128"/>
          <a:ext cx="809408" cy="28255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 dirty="0">
              <a:solidFill>
                <a:srgbClr val="7030A0"/>
              </a:solidFill>
            </a:rPr>
            <a:t>1 498 107</a:t>
          </a:r>
          <a:endParaRPr lang="en-US" sz="11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0.54166</cdr:x>
      <cdr:y>0.30263</cdr:y>
    </cdr:from>
    <cdr:to>
      <cdr:x>0.63456</cdr:x>
      <cdr:y>0.35426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38730" y="1656184"/>
          <a:ext cx="812733" cy="28255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>
              <a:solidFill>
                <a:srgbClr val="7030A0"/>
              </a:solidFill>
            </a:rPr>
            <a:t>1 287 680</a:t>
          </a:r>
          <a:endParaRPr lang="en-US" sz="11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0.07408</cdr:x>
      <cdr:y>0.25641</cdr:y>
    </cdr:from>
    <cdr:to>
      <cdr:x>0.17207</cdr:x>
      <cdr:y>0.30389</cdr:y>
    </cdr:to>
    <cdr:sp macro="" textlink="">
      <cdr:nvSpPr>
        <cdr:cNvPr id="9" name="TextBox 6"/>
        <cdr:cNvSpPr txBox="1"/>
      </cdr:nvSpPr>
      <cdr:spPr>
        <a:xfrm xmlns:a="http://schemas.openxmlformats.org/drawingml/2006/main">
          <a:off x="648072" y="1440160"/>
          <a:ext cx="857250" cy="2667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100" b="1">
              <a:solidFill>
                <a:srgbClr val="7030A0"/>
              </a:solidFill>
            </a:rPr>
            <a:t>1 344 167</a:t>
          </a:r>
          <a:endParaRPr lang="en-US" sz="1100" b="1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0.08784</cdr:x>
      <cdr:y>0.58823</cdr:y>
    </cdr:from>
    <cdr:to>
      <cdr:x>0.13897</cdr:x>
      <cdr:y>0.62669</cdr:y>
    </cdr:to>
    <cdr:sp macro="" textlink="">
      <cdr:nvSpPr>
        <cdr:cNvPr id="10" name="TextBox 6"/>
        <cdr:cNvSpPr txBox="1"/>
      </cdr:nvSpPr>
      <cdr:spPr>
        <a:xfrm xmlns:a="http://schemas.openxmlformats.org/drawingml/2006/main">
          <a:off x="768499" y="3303883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33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0.16192</cdr:x>
      <cdr:y>0.72686</cdr:y>
    </cdr:from>
    <cdr:to>
      <cdr:x>0.21305</cdr:x>
      <cdr:y>0.76532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1416571" y="4082492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22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0.30454</cdr:x>
      <cdr:y>0.79698</cdr:y>
    </cdr:from>
    <cdr:to>
      <cdr:x>0.35567</cdr:x>
      <cdr:y>0.83544</cdr:y>
    </cdr:to>
    <cdr:sp macro="" textlink="">
      <cdr:nvSpPr>
        <cdr:cNvPr id="12" name="TextBox 6"/>
        <cdr:cNvSpPr txBox="1"/>
      </cdr:nvSpPr>
      <cdr:spPr>
        <a:xfrm xmlns:a="http://schemas.openxmlformats.org/drawingml/2006/main">
          <a:off x="2664296" y="4476328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13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0.236</cdr:x>
      <cdr:y>0.7885</cdr:y>
    </cdr:from>
    <cdr:to>
      <cdr:x>0.28713</cdr:x>
      <cdr:y>0.82696</cdr:y>
    </cdr:to>
    <cdr:sp macro="" textlink="">
      <cdr:nvSpPr>
        <cdr:cNvPr id="13" name="TextBox 6"/>
        <cdr:cNvSpPr txBox="1"/>
      </cdr:nvSpPr>
      <cdr:spPr>
        <a:xfrm xmlns:a="http://schemas.openxmlformats.org/drawingml/2006/main">
          <a:off x="2064643" y="4428710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12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0.52408</cdr:x>
      <cdr:y>0.76767</cdr:y>
    </cdr:from>
    <cdr:to>
      <cdr:x>0.57521</cdr:x>
      <cdr:y>0.80613</cdr:y>
    </cdr:to>
    <cdr:sp macro="" textlink="">
      <cdr:nvSpPr>
        <cdr:cNvPr id="14" name="TextBox 6"/>
        <cdr:cNvSpPr txBox="1"/>
      </cdr:nvSpPr>
      <cdr:spPr>
        <a:xfrm xmlns:a="http://schemas.openxmlformats.org/drawingml/2006/main">
          <a:off x="4584923" y="4311715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16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0.45691</cdr:x>
      <cdr:y>0.77215</cdr:y>
    </cdr:from>
    <cdr:to>
      <cdr:x>0.50803</cdr:x>
      <cdr:y>0.81061</cdr:y>
    </cdr:to>
    <cdr:sp macro="" textlink="">
      <cdr:nvSpPr>
        <cdr:cNvPr id="15" name="TextBox 6"/>
        <cdr:cNvSpPr txBox="1"/>
      </cdr:nvSpPr>
      <cdr:spPr>
        <a:xfrm xmlns:a="http://schemas.openxmlformats.org/drawingml/2006/main">
          <a:off x="3997225" y="4336860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16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0.38285</cdr:x>
      <cdr:y>0.78925</cdr:y>
    </cdr:from>
    <cdr:to>
      <cdr:x>0.43398</cdr:x>
      <cdr:y>0.82771</cdr:y>
    </cdr:to>
    <cdr:sp macro="" textlink="">
      <cdr:nvSpPr>
        <cdr:cNvPr id="16" name="TextBox 6"/>
        <cdr:cNvSpPr txBox="1"/>
      </cdr:nvSpPr>
      <cdr:spPr>
        <a:xfrm xmlns:a="http://schemas.openxmlformats.org/drawingml/2006/main">
          <a:off x="3349352" y="4432927"/>
          <a:ext cx="44729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14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0.72163</cdr:x>
      <cdr:y>0.81438</cdr:y>
    </cdr:from>
    <cdr:to>
      <cdr:x>0.77275</cdr:x>
      <cdr:y>0.85284</cdr:y>
    </cdr:to>
    <cdr:sp macro="" textlink="">
      <cdr:nvSpPr>
        <cdr:cNvPr id="17" name="TextBox 6"/>
        <cdr:cNvSpPr txBox="1"/>
      </cdr:nvSpPr>
      <cdr:spPr>
        <a:xfrm xmlns:a="http://schemas.openxmlformats.org/drawingml/2006/main">
          <a:off x="6313115" y="4574075"/>
          <a:ext cx="447222" cy="216015"/>
        </a:xfrm>
        <a:prstGeom xmlns:a="http://schemas.openxmlformats.org/drawingml/2006/main" prst="rect">
          <a:avLst/>
        </a:prstGeom>
        <a:solidFill xmlns:a="http://schemas.openxmlformats.org/drawingml/2006/main">
          <a:srgbClr val="A9B533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16</a:t>
          </a:r>
          <a:endParaRPr lang="en-US" sz="1200" b="1" dirty="0">
            <a:solidFill>
              <a:srgbClr val="005E83"/>
            </a:solidFill>
          </a:endParaRPr>
        </a:p>
      </cdr:txBody>
    </cdr:sp>
  </cdr:relSizeAnchor>
  <cdr:relSizeAnchor xmlns:cdr="http://schemas.openxmlformats.org/drawingml/2006/chartDrawing">
    <cdr:from>
      <cdr:x>0.76278</cdr:x>
      <cdr:y>0.81139</cdr:y>
    </cdr:from>
    <cdr:to>
      <cdr:x>0.97261</cdr:x>
      <cdr:y>0.85593</cdr:y>
    </cdr:to>
    <cdr:sp macro="" textlink="">
      <cdr:nvSpPr>
        <cdr:cNvPr id="18" name="TextBox 6"/>
        <cdr:cNvSpPr txBox="1"/>
      </cdr:nvSpPr>
      <cdr:spPr>
        <a:xfrm xmlns:a="http://schemas.openxmlformats.org/drawingml/2006/main">
          <a:off x="6673155" y="4557258"/>
          <a:ext cx="1835696" cy="250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b="1" dirty="0" smtClean="0">
              <a:solidFill>
                <a:srgbClr val="005E83"/>
              </a:solidFill>
            </a:rPr>
            <a:t>TAVA darbinieku skaits</a:t>
          </a:r>
          <a:endParaRPr lang="en-US" sz="1200" b="1" dirty="0">
            <a:solidFill>
              <a:srgbClr val="005E8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pPr>
              <a:defRPr/>
            </a:pPr>
            <a:fld id="{5DCBCB5B-EAAE-466F-889F-3A0A0F0CEA0B}" type="datetimeFigureOut">
              <a:rPr lang="lv-LV"/>
              <a:pPr>
                <a:defRPr/>
              </a:pPr>
              <a:t>2013.12.06.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044"/>
            <a:ext cx="2946247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377044"/>
            <a:ext cx="2946246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pPr>
              <a:defRPr/>
            </a:pPr>
            <a:fld id="{5822C47A-282F-49C0-BF9C-B719571C630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2605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pPr>
              <a:defRPr/>
            </a:pPr>
            <a:fld id="{DA3FEAB2-3728-46F5-92EB-B754953970B3}" type="datetimeFigureOut">
              <a:rPr lang="lv-LV"/>
              <a:pPr>
                <a:defRPr/>
              </a:pPr>
              <a:t>2013.12.06.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pPr lvl="0"/>
            <a:endParaRPr lang="lv-LV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689316"/>
            <a:ext cx="5439101" cy="4443096"/>
          </a:xfrm>
          <a:prstGeom prst="rect">
            <a:avLst/>
          </a:prstGeom>
        </p:spPr>
        <p:txBody>
          <a:bodyPr vert="horz" lIns="91815" tIns="45907" rIns="91815" bIns="4590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044"/>
            <a:ext cx="2946247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26" y="9377044"/>
            <a:ext cx="2946246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pPr>
              <a:defRPr/>
            </a:pPr>
            <a:fld id="{4DDF304A-813D-4B4C-BD7C-C879254AD79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9670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07CC5-1E1D-4412-9CF6-50C087744067}" type="slidenum">
              <a:rPr lang="lv-LV" smtClean="0"/>
              <a:pPr/>
              <a:t>1</a:t>
            </a:fld>
            <a:endParaRPr lang="lv-LV" smtClean="0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397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lv-LV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48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osauku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odalas_nosauku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A9B5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Font typeface="Arial" pitchFamily="34" charset="0"/>
              <a:buChar char="•"/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96BD-9517-4316-AE29-6D0965680BD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tumn Leav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160713"/>
            <a:ext cx="55721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ttela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28596" y="1857364"/>
            <a:ext cx="8229600" cy="426879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Font typeface="Arial" pitchFamily="34" charset="0"/>
              <a:buChar char="•"/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CBA2-29FD-42D5-A82A-F6509BEFE2A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BAFC-47C0-40A4-8BCF-647BE3804FC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arte_L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714500"/>
            <a:ext cx="581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2"/>
          </p:nvPr>
        </p:nvSpPr>
        <p:spPr>
          <a:xfrm>
            <a:off x="7143750" y="3143248"/>
            <a:ext cx="1714530" cy="2857520"/>
          </a:xfrm>
        </p:spPr>
        <p:txBody>
          <a:bodyPr/>
          <a:lstStyle>
            <a:lvl1pPr>
              <a:buNone/>
              <a:defRPr sz="14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005E83"/>
                </a:solidFill>
              </a:defRPr>
            </a:lvl2pPr>
            <a:lvl3pPr>
              <a:defRPr sz="1100">
                <a:solidFill>
                  <a:srgbClr val="005E83"/>
                </a:solidFill>
              </a:defRPr>
            </a:lvl3pPr>
            <a:lvl4pPr>
              <a:defRPr sz="1050">
                <a:solidFill>
                  <a:srgbClr val="005E83"/>
                </a:solidFill>
              </a:defRPr>
            </a:lvl4pPr>
            <a:lvl5pPr>
              <a:defRPr sz="1050">
                <a:solidFill>
                  <a:srgbClr val="005E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Date Placeholder 1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936A-D9A4-48F0-8E30-E2D6FB58A98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Font typeface="Arial" pitchFamily="34" charset="0"/>
              <a:buChar char="•"/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043494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15174" y="714388"/>
            <a:ext cx="1000098" cy="92866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643604" y="714356"/>
            <a:ext cx="1000098" cy="92866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0034" y="5500702"/>
            <a:ext cx="1000098" cy="57147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1604" y="5500702"/>
            <a:ext cx="1000098" cy="57147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1C73-1FD6-4A05-BCFD-5C529D9CDA8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osauku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atvia_ppt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70C1-08E8-4539-90EE-854EA4672AAE}" type="datetime1">
              <a:rPr lang="lv-LV"/>
              <a:pPr>
                <a:defRPr/>
              </a:pPr>
              <a:t>2013.12.06.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F7EF-64C2-4100-BF0F-46CBA248559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527AC-F073-4B3F-B0A8-76534E7D7A8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hyperlink" Target="TAVA%20Kraslava%2060-HD%20720p.mov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130103_Riga_2014_FinalV1_GER.mp4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024187"/>
          </a:xfrm>
        </p:spPr>
        <p:txBody>
          <a:bodyPr/>
          <a:lstStyle/>
          <a:p>
            <a:r>
              <a:rPr lang="lv-LV" smtClean="0">
                <a:latin typeface="Arial" charset="0"/>
                <a:cs typeface="Arial" charset="0"/>
              </a:rPr>
              <a:t>TAVA </a:t>
            </a:r>
            <a:r>
              <a:rPr lang="lv-LV" smtClean="0">
                <a:latin typeface="Arial" charset="0"/>
                <a:cs typeface="Arial" charset="0"/>
              </a:rPr>
              <a:t>stratēģiskie </a:t>
            </a:r>
            <a:r>
              <a:rPr lang="lv-LV" dirty="0" smtClean="0">
                <a:latin typeface="Arial" charset="0"/>
                <a:cs typeface="Arial" charset="0"/>
              </a:rPr>
              <a:t>attīstības virzieni 2014 - 2020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5013325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b="1" dirty="0">
                <a:solidFill>
                  <a:srgbClr val="2D5A87"/>
                </a:solidFill>
              </a:rPr>
              <a:t>Armands Slokenbergs</a:t>
            </a:r>
          </a:p>
          <a:p>
            <a:pPr algn="ctr"/>
            <a:r>
              <a:rPr lang="lv-LV" dirty="0">
                <a:solidFill>
                  <a:srgbClr val="2D5A87"/>
                </a:solidFill>
              </a:rPr>
              <a:t>Tūrisma attīstības valsts aģentūras direktors</a:t>
            </a:r>
          </a:p>
          <a:p>
            <a:pPr algn="ctr"/>
            <a:r>
              <a:rPr lang="lv-LV" dirty="0" smtClean="0">
                <a:solidFill>
                  <a:srgbClr val="2D5A87"/>
                </a:solidFill>
              </a:rPr>
              <a:t>06.12.2013.</a:t>
            </a:r>
            <a:endParaRPr lang="lv-LV" dirty="0">
              <a:solidFill>
                <a:srgbClr val="2D5A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4787900" y="1700213"/>
            <a:ext cx="3887788" cy="2505075"/>
          </a:xfrm>
        </p:spPr>
        <p:txBody>
          <a:bodyPr/>
          <a:lstStyle/>
          <a:p>
            <a:pPr eaLnBrk="1" hangingPunct="1"/>
            <a:r>
              <a:rPr lang="lv-LV" altLang="lv-LV" sz="3600" b="1" smtClean="0">
                <a:latin typeface="Arial" pitchFamily="34" charset="0"/>
              </a:rPr>
              <a:t>Kopradīšana</a:t>
            </a:r>
            <a:br>
              <a:rPr lang="lv-LV" altLang="lv-LV" sz="3600" b="1" smtClean="0">
                <a:latin typeface="Arial" pitchFamily="34" charset="0"/>
              </a:rPr>
            </a:br>
            <a:r>
              <a:rPr lang="lv-LV" altLang="lv-LV" sz="3600" b="1" smtClean="0">
                <a:latin typeface="Arial" pitchFamily="34" charset="0"/>
              </a:rPr>
              <a:t>un   Koplietošana</a:t>
            </a:r>
            <a:endParaRPr lang="lv-LV" altLang="lv-LV" sz="3000" smtClean="0"/>
          </a:p>
        </p:txBody>
      </p:sp>
      <p:grpSp>
        <p:nvGrpSpPr>
          <p:cNvPr id="61443" name="Group 19"/>
          <p:cNvGrpSpPr>
            <a:grpSpLocks/>
          </p:cNvGrpSpPr>
          <p:nvPr/>
        </p:nvGrpSpPr>
        <p:grpSpPr bwMode="auto">
          <a:xfrm>
            <a:off x="-1836738" y="1125538"/>
            <a:ext cx="11858626" cy="4857750"/>
            <a:chOff x="-3792610" y="620688"/>
            <a:chExt cx="11858626" cy="4857750"/>
          </a:xfrm>
        </p:grpSpPr>
        <p:pic>
          <p:nvPicPr>
            <p:cNvPr id="6" name="Picture 7" descr="640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-3792610" y="620688"/>
              <a:ext cx="11858626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-3460822" y="981050"/>
              <a:ext cx="6408738" cy="4148138"/>
            </a:xfrm>
            <a:custGeom>
              <a:avLst/>
              <a:gdLst>
                <a:gd name="connsiteX0" fmla="*/ 6764977 w 7336972"/>
                <a:gd name="connsiteY0" fmla="*/ 116774 h 4380015"/>
                <a:gd name="connsiteX1" fmla="*/ 2941122 w 7336972"/>
                <a:gd name="connsiteY1" fmla="*/ 1565564 h 4380015"/>
                <a:gd name="connsiteX2" fmla="*/ 399803 w 7336972"/>
                <a:gd name="connsiteY2" fmla="*/ 3453740 h 4380015"/>
                <a:gd name="connsiteX3" fmla="*/ 542307 w 7336972"/>
                <a:gd name="connsiteY3" fmla="*/ 3477491 h 4380015"/>
                <a:gd name="connsiteX4" fmla="*/ 4223657 w 7336972"/>
                <a:gd name="connsiteY4" fmla="*/ 4118759 h 4380015"/>
                <a:gd name="connsiteX5" fmla="*/ 6729351 w 7336972"/>
                <a:gd name="connsiteY5" fmla="*/ 4071257 h 4380015"/>
                <a:gd name="connsiteX6" fmla="*/ 6373091 w 7336972"/>
                <a:gd name="connsiteY6" fmla="*/ 2266208 h 4380015"/>
                <a:gd name="connsiteX7" fmla="*/ 6764977 w 7336972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3958 w 6599132"/>
                <a:gd name="connsiteY2" fmla="*/ 3453740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4141 w 6599132"/>
                <a:gd name="connsiteY2" fmla="*/ 3448725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36704 w 6364991"/>
                <a:gd name="connsiteY4" fmla="*/ 398002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81642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6048672 w 6364991"/>
                <a:gd name="connsiteY5" fmla="*/ 2107815 h 4078984"/>
                <a:gd name="connsiteX6" fmla="*/ 6364991 w 6364991"/>
                <a:gd name="connsiteY6" fmla="*/ 0 h 4078984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8712" h="4148895">
                  <a:moveTo>
                    <a:pt x="6408712" y="0"/>
                  </a:moveTo>
                  <a:cubicBezTo>
                    <a:pt x="5905228" y="54740"/>
                    <a:pt x="4473248" y="500875"/>
                    <a:pt x="3384376" y="1080119"/>
                  </a:cubicBezTo>
                  <a:cubicBezTo>
                    <a:pt x="2098273" y="1650946"/>
                    <a:pt x="418869" y="3017376"/>
                    <a:pt x="0" y="3384375"/>
                  </a:cubicBezTo>
                  <a:cubicBezTo>
                    <a:pt x="420846" y="3557625"/>
                    <a:pt x="2367273" y="3955474"/>
                    <a:pt x="3456384" y="4032447"/>
                  </a:cubicBezTo>
                  <a:cubicBezTo>
                    <a:pt x="4530001" y="4148895"/>
                    <a:pt x="5951156" y="4087010"/>
                    <a:pt x="6336704" y="4032447"/>
                  </a:cubicBezTo>
                  <a:cubicBezTo>
                    <a:pt x="6194526" y="3263868"/>
                    <a:pt x="6116514" y="2801456"/>
                    <a:pt x="6120680" y="2160239"/>
                  </a:cubicBezTo>
                  <a:cubicBezTo>
                    <a:pt x="6157083" y="1495211"/>
                    <a:pt x="6197762" y="736257"/>
                    <a:pt x="6408712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052638" y="2565400"/>
            <a:ext cx="14398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Attēla izmēri</a:t>
            </a:r>
          </a:p>
          <a:p>
            <a:pPr algn="ctr">
              <a:defRPr/>
            </a:pPr>
            <a:r>
              <a:rPr lang="lv-LV" dirty="0"/>
              <a:t>430 x 670 </a:t>
            </a:r>
            <a:r>
              <a:rPr lang="lv-LV" dirty="0" err="1"/>
              <a:t>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7258050" cy="1071563"/>
          </a:xfrm>
        </p:spPr>
        <p:txBody>
          <a:bodyPr>
            <a:normAutofit fontScale="90000"/>
          </a:bodyPr>
          <a:lstStyle/>
          <a:p>
            <a:r>
              <a:rPr lang="lv-LV" altLang="lv-LV" dirty="0" smtClean="0">
                <a:latin typeface="Arial" panose="020B0604020202020204" pitchFamily="34" charset="0"/>
              </a:rPr>
              <a:t>Pudurošanās un produktu radīšana</a:t>
            </a:r>
            <a:endParaRPr lang="en-GB" altLang="lv-LV" dirty="0" smtClean="0">
              <a:latin typeface="Arial" panose="020B0604020202020204" pitchFamily="34" charset="0"/>
            </a:endParaRPr>
          </a:p>
        </p:txBody>
      </p:sp>
      <p:pic>
        <p:nvPicPr>
          <p:cNvPr id="40963" name="Picture 2" descr="C:\Users\SlokenbergsA\Pictures\mantoj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28813"/>
            <a:ext cx="19050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9288"/>
            <a:ext cx="2879725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928813"/>
            <a:ext cx="16303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302125"/>
            <a:ext cx="3503613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6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95500"/>
            <a:ext cx="17557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 idx="4294967295"/>
          </p:nvPr>
        </p:nvSpPr>
        <p:spPr>
          <a:xfrm>
            <a:off x="827088" y="3357563"/>
            <a:ext cx="3457575" cy="1873250"/>
          </a:xfrm>
        </p:spPr>
        <p:txBody>
          <a:bodyPr/>
          <a:lstStyle/>
          <a:p>
            <a:pPr eaLnBrk="1" hangingPunct="1"/>
            <a:r>
              <a:rPr lang="lv-LV" altLang="lv-LV" sz="4000" b="1" dirty="0" smtClean="0">
                <a:latin typeface="Arial" pitchFamily="34" charset="0"/>
                <a:cs typeface="Arial" pitchFamily="34" charset="0"/>
              </a:rPr>
              <a:t>Resursi mārketingam</a:t>
            </a:r>
          </a:p>
        </p:txBody>
      </p:sp>
      <p:pic>
        <p:nvPicPr>
          <p:cNvPr id="33795" name="Picture 5" descr="6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268760"/>
            <a:ext cx="10882313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09766486"/>
              </p:ext>
            </p:extLst>
          </p:nvPr>
        </p:nvGraphicFramePr>
        <p:xfrm>
          <a:off x="419125" y="620688"/>
          <a:ext cx="87484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8"/>
          <p:cNvSpPr/>
          <p:nvPr/>
        </p:nvSpPr>
        <p:spPr>
          <a:xfrm>
            <a:off x="1258888" y="3141663"/>
            <a:ext cx="1398587" cy="1779587"/>
          </a:xfrm>
          <a:custGeom>
            <a:avLst/>
            <a:gdLst>
              <a:gd name="connsiteX0" fmla="*/ 0 w 1238250"/>
              <a:gd name="connsiteY0" fmla="*/ 0 h 1371600"/>
              <a:gd name="connsiteX1" fmla="*/ 800100 w 1238250"/>
              <a:gd name="connsiteY1" fmla="*/ 1019175 h 1371600"/>
              <a:gd name="connsiteX2" fmla="*/ 1238250 w 1238250"/>
              <a:gd name="connsiteY2" fmla="*/ 1371600 h 1371600"/>
              <a:gd name="connsiteX3" fmla="*/ 1238250 w 123825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1371600">
                <a:moveTo>
                  <a:pt x="0" y="0"/>
                </a:moveTo>
                <a:cubicBezTo>
                  <a:pt x="296862" y="395287"/>
                  <a:pt x="593725" y="790575"/>
                  <a:pt x="800100" y="1019175"/>
                </a:cubicBezTo>
                <a:cubicBezTo>
                  <a:pt x="1006475" y="1247775"/>
                  <a:pt x="1238250" y="1371600"/>
                  <a:pt x="1238250" y="1371600"/>
                </a:cubicBezTo>
                <a:lnTo>
                  <a:pt x="1238250" y="1371600"/>
                </a:lnTo>
              </a:path>
            </a:pathLst>
          </a:custGeom>
          <a:noFill/>
          <a:ln w="38100">
            <a:solidFill>
              <a:srgbClr val="A9B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rgbClr val="CEDD45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20814282">
            <a:off x="2670175" y="4805363"/>
            <a:ext cx="1100138" cy="231775"/>
          </a:xfrm>
          <a:custGeom>
            <a:avLst/>
            <a:gdLst>
              <a:gd name="connsiteX0" fmla="*/ 0 w 1091850"/>
              <a:gd name="connsiteY0" fmla="*/ 0 h 366058"/>
              <a:gd name="connsiteX1" fmla="*/ 942975 w 1091850"/>
              <a:gd name="connsiteY1" fmla="*/ 323850 h 366058"/>
              <a:gd name="connsiteX2" fmla="*/ 1076325 w 1091850"/>
              <a:gd name="connsiteY2" fmla="*/ 352425 h 36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50" h="366058">
                <a:moveTo>
                  <a:pt x="0" y="0"/>
                </a:moveTo>
                <a:lnTo>
                  <a:pt x="942975" y="323850"/>
                </a:lnTo>
                <a:cubicBezTo>
                  <a:pt x="1122363" y="382588"/>
                  <a:pt x="1099344" y="367506"/>
                  <a:pt x="1076325" y="352425"/>
                </a:cubicBezTo>
              </a:path>
            </a:pathLst>
          </a:custGeom>
          <a:noFill/>
          <a:ln w="38100">
            <a:solidFill>
              <a:srgbClr val="A9B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rgbClr val="CEDD45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83013" y="4667250"/>
            <a:ext cx="2187575" cy="242888"/>
          </a:xfrm>
          <a:custGeom>
            <a:avLst/>
            <a:gdLst>
              <a:gd name="connsiteX0" fmla="*/ 0 w 2052383"/>
              <a:gd name="connsiteY0" fmla="*/ 796740 h 796740"/>
              <a:gd name="connsiteX1" fmla="*/ 1857375 w 2052383"/>
              <a:gd name="connsiteY1" fmla="*/ 72840 h 796740"/>
              <a:gd name="connsiteX2" fmla="*/ 1905000 w 2052383"/>
              <a:gd name="connsiteY2" fmla="*/ 63315 h 79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83" h="796740">
                <a:moveTo>
                  <a:pt x="0" y="796740"/>
                </a:moveTo>
                <a:lnTo>
                  <a:pt x="1857375" y="72840"/>
                </a:lnTo>
                <a:cubicBezTo>
                  <a:pt x="2174875" y="-49398"/>
                  <a:pt x="2039937" y="6958"/>
                  <a:pt x="1905000" y="63315"/>
                </a:cubicBezTo>
              </a:path>
            </a:pathLst>
          </a:custGeom>
          <a:noFill/>
          <a:ln w="38100">
            <a:solidFill>
              <a:srgbClr val="A9B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rgbClr val="CED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 smtClean="0">
                <a:latin typeface="Arial" pitchFamily="34" charset="0"/>
              </a:rPr>
              <a:t>Novēlējums 2014</a:t>
            </a:r>
            <a:endParaRPr lang="lv-LV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Daudz </a:t>
            </a:r>
            <a:r>
              <a:rPr lang="lv-LV" sz="3200" u="sng" dirty="0" smtClean="0"/>
              <a:t>radošu</a:t>
            </a:r>
            <a:r>
              <a:rPr lang="lv-LV" sz="3200" dirty="0" smtClean="0"/>
              <a:t> ideju tūrisma produktu veidošanai</a:t>
            </a:r>
          </a:p>
          <a:p>
            <a:r>
              <a:rPr lang="lv-LV" sz="3200" dirty="0" smtClean="0"/>
              <a:t>Lai izdotas piesaistīt </a:t>
            </a:r>
            <a:r>
              <a:rPr lang="lv-LV" sz="3200" u="sng" dirty="0" smtClean="0"/>
              <a:t>investīcijas </a:t>
            </a:r>
            <a:r>
              <a:rPr lang="lv-LV" sz="3200" dirty="0" smtClean="0"/>
              <a:t>tūrisma nozarei</a:t>
            </a:r>
          </a:p>
          <a:p>
            <a:r>
              <a:rPr lang="lv-LV" sz="3200" dirty="0" smtClean="0"/>
              <a:t>Lai izaugsmes </a:t>
            </a:r>
            <a:r>
              <a:rPr lang="lv-LV" sz="3200" u="sng" dirty="0" smtClean="0"/>
              <a:t>temps</a:t>
            </a:r>
            <a:r>
              <a:rPr lang="lv-LV" sz="3200" dirty="0" smtClean="0"/>
              <a:t> nemazinās</a:t>
            </a:r>
          </a:p>
          <a:p>
            <a:endParaRPr lang="lv-LV" sz="3200" dirty="0"/>
          </a:p>
          <a:p>
            <a:endParaRPr lang="lv-LV" sz="3200" dirty="0"/>
          </a:p>
          <a:p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7708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Latvia_pp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ctrTitle" idx="4294967295"/>
          </p:nvPr>
        </p:nvSpPr>
        <p:spPr>
          <a:xfrm>
            <a:off x="4787900" y="1700213"/>
            <a:ext cx="3600450" cy="2233612"/>
          </a:xfrm>
        </p:spPr>
        <p:txBody>
          <a:bodyPr/>
          <a:lstStyle/>
          <a:p>
            <a:pPr eaLnBrk="1" hangingPunct="1"/>
            <a:r>
              <a:rPr lang="lv-LV" altLang="lv-LV" sz="3400" b="1" dirty="0" smtClean="0">
                <a:latin typeface="Arial" pitchFamily="34" charset="0"/>
              </a:rPr>
              <a:t>Ražīgu un Radošu 2014 !</a:t>
            </a:r>
          </a:p>
        </p:txBody>
      </p:sp>
      <p:pic>
        <p:nvPicPr>
          <p:cNvPr id="19460" name="Picture 6" descr="63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716756"/>
            <a:ext cx="1091084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4787900" y="1700213"/>
            <a:ext cx="3887788" cy="2505075"/>
          </a:xfrm>
        </p:spPr>
        <p:txBody>
          <a:bodyPr/>
          <a:lstStyle/>
          <a:p>
            <a:pPr eaLnBrk="1" hangingPunct="1"/>
            <a:r>
              <a:rPr lang="lv-LV" sz="3600" b="1" dirty="0" smtClean="0">
                <a:latin typeface="Arial" charset="0"/>
              </a:rPr>
              <a:t>Labs darbs padarīts</a:t>
            </a:r>
            <a:endParaRPr lang="lv-LV" sz="3000" dirty="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1620688" y="908720"/>
            <a:ext cx="11858625" cy="4857750"/>
            <a:chOff x="-2556792" y="620688"/>
            <a:chExt cx="11858626" cy="4857750"/>
          </a:xfrm>
        </p:grpSpPr>
        <p:pic>
          <p:nvPicPr>
            <p:cNvPr id="6" name="Picture 7" descr="640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-2556792" y="620688"/>
              <a:ext cx="11858626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-2196430" y="981050"/>
              <a:ext cx="6408739" cy="4148138"/>
            </a:xfrm>
            <a:custGeom>
              <a:avLst/>
              <a:gdLst>
                <a:gd name="connsiteX0" fmla="*/ 6764977 w 7336972"/>
                <a:gd name="connsiteY0" fmla="*/ 116774 h 4380015"/>
                <a:gd name="connsiteX1" fmla="*/ 2941122 w 7336972"/>
                <a:gd name="connsiteY1" fmla="*/ 1565564 h 4380015"/>
                <a:gd name="connsiteX2" fmla="*/ 399803 w 7336972"/>
                <a:gd name="connsiteY2" fmla="*/ 3453740 h 4380015"/>
                <a:gd name="connsiteX3" fmla="*/ 542307 w 7336972"/>
                <a:gd name="connsiteY3" fmla="*/ 3477491 h 4380015"/>
                <a:gd name="connsiteX4" fmla="*/ 4223657 w 7336972"/>
                <a:gd name="connsiteY4" fmla="*/ 4118759 h 4380015"/>
                <a:gd name="connsiteX5" fmla="*/ 6729351 w 7336972"/>
                <a:gd name="connsiteY5" fmla="*/ 4071257 h 4380015"/>
                <a:gd name="connsiteX6" fmla="*/ 6373091 w 7336972"/>
                <a:gd name="connsiteY6" fmla="*/ 2266208 h 4380015"/>
                <a:gd name="connsiteX7" fmla="*/ 6764977 w 7336972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3958 w 6599132"/>
                <a:gd name="connsiteY2" fmla="*/ 3453740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4141 w 6599132"/>
                <a:gd name="connsiteY2" fmla="*/ 3448725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36704 w 6364991"/>
                <a:gd name="connsiteY4" fmla="*/ 398002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81642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6048672 w 6364991"/>
                <a:gd name="connsiteY5" fmla="*/ 2107815 h 4078984"/>
                <a:gd name="connsiteX6" fmla="*/ 6364991 w 6364991"/>
                <a:gd name="connsiteY6" fmla="*/ 0 h 4078984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8712" h="4148895">
                  <a:moveTo>
                    <a:pt x="6408712" y="0"/>
                  </a:moveTo>
                  <a:cubicBezTo>
                    <a:pt x="5905228" y="54740"/>
                    <a:pt x="4473248" y="500875"/>
                    <a:pt x="3384376" y="1080119"/>
                  </a:cubicBezTo>
                  <a:cubicBezTo>
                    <a:pt x="2098273" y="1650946"/>
                    <a:pt x="418869" y="3017376"/>
                    <a:pt x="0" y="3384375"/>
                  </a:cubicBezTo>
                  <a:cubicBezTo>
                    <a:pt x="420846" y="3557625"/>
                    <a:pt x="2367273" y="3955474"/>
                    <a:pt x="3456384" y="4032447"/>
                  </a:cubicBezTo>
                  <a:cubicBezTo>
                    <a:pt x="4530001" y="4148895"/>
                    <a:pt x="5951156" y="4087010"/>
                    <a:pt x="6336704" y="4032447"/>
                  </a:cubicBezTo>
                  <a:cubicBezTo>
                    <a:pt x="6194526" y="3263868"/>
                    <a:pt x="6116514" y="2801456"/>
                    <a:pt x="6120680" y="2160239"/>
                  </a:cubicBezTo>
                  <a:cubicBezTo>
                    <a:pt x="6157083" y="1495211"/>
                    <a:pt x="6197762" y="736257"/>
                    <a:pt x="6408712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052638" y="2565400"/>
            <a:ext cx="14398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Attēla izmēri</a:t>
            </a:r>
          </a:p>
          <a:p>
            <a:pPr algn="ctr">
              <a:defRPr/>
            </a:pPr>
            <a:r>
              <a:rPr lang="lv-LV" dirty="0"/>
              <a:t>430 x 670 </a:t>
            </a:r>
            <a:r>
              <a:rPr lang="lv-LV" dirty="0" err="1"/>
              <a:t>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23528" y="1540818"/>
          <a:ext cx="795637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50825" y="260350"/>
            <a:ext cx="727392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2800" b="1" dirty="0">
                <a:solidFill>
                  <a:srgbClr val="A9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Apkalpoto personu skaits viesnīcās un citās tūristu mītnēs (tūkst.),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2800" b="1" dirty="0">
                <a:solidFill>
                  <a:srgbClr val="A9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– 2013*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6372200" y="6445088"/>
            <a:ext cx="2627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lv-LV" altLang="lv-LV" sz="1200" i="1" dirty="0">
                <a:solidFill>
                  <a:srgbClr val="005D83"/>
                </a:solidFill>
              </a:rPr>
              <a:t>* TAVA  Prognoze 2013.gadam</a:t>
            </a:r>
          </a:p>
        </p:txBody>
      </p:sp>
    </p:spTree>
    <p:extLst>
      <p:ext uri="{BB962C8B-B14F-4D97-AF65-F5344CB8AC3E}">
        <p14:creationId xmlns:p14="http://schemas.microsoft.com/office/powerpoint/2010/main" val="17212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4787900" y="1700213"/>
            <a:ext cx="3887788" cy="2505075"/>
          </a:xfrm>
        </p:spPr>
        <p:txBody>
          <a:bodyPr/>
          <a:lstStyle/>
          <a:p>
            <a:pPr eaLnBrk="1" hangingPunct="1"/>
            <a:r>
              <a:rPr lang="lv-LV" sz="3600" b="1" dirty="0" smtClean="0">
                <a:latin typeface="Arial" charset="0"/>
              </a:rPr>
              <a:t>Mārketinga stratēģija 2015 - 2020</a:t>
            </a:r>
            <a:endParaRPr lang="lv-LV" sz="3000" dirty="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1836712" y="1000125"/>
            <a:ext cx="11858625" cy="4857750"/>
            <a:chOff x="-2556792" y="620688"/>
            <a:chExt cx="11858626" cy="4857750"/>
          </a:xfrm>
        </p:grpSpPr>
        <p:pic>
          <p:nvPicPr>
            <p:cNvPr id="6" name="Picture 7" descr="640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-2556792" y="620688"/>
              <a:ext cx="11858626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-2196430" y="981050"/>
              <a:ext cx="6408739" cy="4148138"/>
            </a:xfrm>
            <a:custGeom>
              <a:avLst/>
              <a:gdLst>
                <a:gd name="connsiteX0" fmla="*/ 6764977 w 7336972"/>
                <a:gd name="connsiteY0" fmla="*/ 116774 h 4380015"/>
                <a:gd name="connsiteX1" fmla="*/ 2941122 w 7336972"/>
                <a:gd name="connsiteY1" fmla="*/ 1565564 h 4380015"/>
                <a:gd name="connsiteX2" fmla="*/ 399803 w 7336972"/>
                <a:gd name="connsiteY2" fmla="*/ 3453740 h 4380015"/>
                <a:gd name="connsiteX3" fmla="*/ 542307 w 7336972"/>
                <a:gd name="connsiteY3" fmla="*/ 3477491 h 4380015"/>
                <a:gd name="connsiteX4" fmla="*/ 4223657 w 7336972"/>
                <a:gd name="connsiteY4" fmla="*/ 4118759 h 4380015"/>
                <a:gd name="connsiteX5" fmla="*/ 6729351 w 7336972"/>
                <a:gd name="connsiteY5" fmla="*/ 4071257 h 4380015"/>
                <a:gd name="connsiteX6" fmla="*/ 6373091 w 7336972"/>
                <a:gd name="connsiteY6" fmla="*/ 2266208 h 4380015"/>
                <a:gd name="connsiteX7" fmla="*/ 6764977 w 7336972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3958 w 6599132"/>
                <a:gd name="connsiteY2" fmla="*/ 3453740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4141 w 6599132"/>
                <a:gd name="connsiteY2" fmla="*/ 3448725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36704 w 6364991"/>
                <a:gd name="connsiteY4" fmla="*/ 398002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81642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6048672 w 6364991"/>
                <a:gd name="connsiteY5" fmla="*/ 2107815 h 4078984"/>
                <a:gd name="connsiteX6" fmla="*/ 6364991 w 6364991"/>
                <a:gd name="connsiteY6" fmla="*/ 0 h 4078984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8712" h="4148895">
                  <a:moveTo>
                    <a:pt x="6408712" y="0"/>
                  </a:moveTo>
                  <a:cubicBezTo>
                    <a:pt x="5905228" y="54740"/>
                    <a:pt x="4473248" y="500875"/>
                    <a:pt x="3384376" y="1080119"/>
                  </a:cubicBezTo>
                  <a:cubicBezTo>
                    <a:pt x="2098273" y="1650946"/>
                    <a:pt x="418869" y="3017376"/>
                    <a:pt x="0" y="3384375"/>
                  </a:cubicBezTo>
                  <a:cubicBezTo>
                    <a:pt x="420846" y="3557625"/>
                    <a:pt x="2367273" y="3955474"/>
                    <a:pt x="3456384" y="4032447"/>
                  </a:cubicBezTo>
                  <a:cubicBezTo>
                    <a:pt x="4530001" y="4148895"/>
                    <a:pt x="5951156" y="4087010"/>
                    <a:pt x="6336704" y="4032447"/>
                  </a:cubicBezTo>
                  <a:cubicBezTo>
                    <a:pt x="6194526" y="3263868"/>
                    <a:pt x="6116514" y="2801456"/>
                    <a:pt x="6120680" y="2160239"/>
                  </a:cubicBezTo>
                  <a:cubicBezTo>
                    <a:pt x="6157083" y="1495211"/>
                    <a:pt x="6197762" y="736257"/>
                    <a:pt x="6408712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052638" y="2565400"/>
            <a:ext cx="14398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Attēla izmēri</a:t>
            </a:r>
          </a:p>
          <a:p>
            <a:pPr algn="ctr">
              <a:defRPr/>
            </a:pPr>
            <a:r>
              <a:rPr lang="lv-LV" dirty="0"/>
              <a:t>430 x 670 </a:t>
            </a:r>
            <a:r>
              <a:rPr lang="lv-LV" dirty="0" err="1"/>
              <a:t>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58050" cy="1129308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sz="3200" dirty="0" smtClean="0">
                <a:latin typeface="Arial" pitchFamily="34" charset="0"/>
              </a:rPr>
              <a:t>Fokuss un Kvalitāte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16216" y="2597268"/>
            <a:ext cx="2448272" cy="1839843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lv-LV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Tirgi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lv-LV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Produkti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lv-LV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Mērķa grupas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Rectangle 99"/>
          <p:cNvSpPr>
            <a:spLocks noChangeArrowheads="1"/>
          </p:cNvSpPr>
          <p:nvPr/>
        </p:nvSpPr>
        <p:spPr bwMode="auto">
          <a:xfrm>
            <a:off x="468313" y="6381750"/>
            <a:ext cx="6367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lv-LV" sz="1200" i="1" dirty="0" smtClean="0">
                <a:solidFill>
                  <a:schemeClr val="tx2"/>
                </a:solidFill>
              </a:rPr>
              <a:t>Avots: Latvijas Tūrisma mārketinga stratēģija 2010-2015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61" name="Slide Number Placeholder 5"/>
          <p:cNvSpPr txBox="1">
            <a:spLocks/>
          </p:cNvSpPr>
          <p:nvPr/>
        </p:nvSpPr>
        <p:spPr>
          <a:xfrm>
            <a:off x="8101013" y="6092825"/>
            <a:ext cx="682625" cy="404813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6B37AF-1DB9-4AAD-99C9-4DBB61F56D40}" type="slidenum">
              <a:rPr lang="en-US"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627313" y="3716338"/>
            <a:ext cx="360362" cy="504825"/>
            <a:chOff x="4689602" y="2636912"/>
            <a:chExt cx="228027" cy="304800"/>
          </a:xfrm>
        </p:grpSpPr>
        <p:pic>
          <p:nvPicPr>
            <p:cNvPr id="8232" name="Picture 10" descr="8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16016" y="2636912"/>
              <a:ext cx="201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4689602" y="2680044"/>
              <a:ext cx="213964" cy="17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DE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708400" y="2205038"/>
            <a:ext cx="358775" cy="503237"/>
            <a:chOff x="4689602" y="2636912"/>
            <a:chExt cx="228027" cy="304800"/>
          </a:xfrm>
        </p:grpSpPr>
        <p:pic>
          <p:nvPicPr>
            <p:cNvPr id="8230" name="Picture 10" descr="8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16016" y="2636912"/>
              <a:ext cx="201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 bwMode="auto">
            <a:xfrm>
              <a:off x="4689602" y="2680180"/>
              <a:ext cx="213901" cy="17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10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</a:t>
              </a: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FI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356100" y="3068638"/>
            <a:ext cx="360363" cy="504825"/>
            <a:chOff x="4689602" y="2636912"/>
            <a:chExt cx="228027" cy="304800"/>
          </a:xfrm>
        </p:grpSpPr>
        <p:pic>
          <p:nvPicPr>
            <p:cNvPr id="8228" name="Picture 10" descr="8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16016" y="2636912"/>
              <a:ext cx="201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4689602" y="2680044"/>
              <a:ext cx="213964" cy="17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RU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635375" y="2781300"/>
            <a:ext cx="360363" cy="503238"/>
            <a:chOff x="4689602" y="2636914"/>
            <a:chExt cx="228026" cy="304800"/>
          </a:xfrm>
        </p:grpSpPr>
        <p:pic>
          <p:nvPicPr>
            <p:cNvPr id="8226" name="Picture 10" descr="8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16015" y="2636914"/>
              <a:ext cx="201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4689602" y="2680182"/>
              <a:ext cx="213963" cy="17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EE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3563938" y="3284538"/>
            <a:ext cx="360362" cy="504825"/>
            <a:chOff x="4689602" y="2636912"/>
            <a:chExt cx="228027" cy="304800"/>
          </a:xfrm>
        </p:grpSpPr>
        <p:pic>
          <p:nvPicPr>
            <p:cNvPr id="8224" name="Picture 10" descr="8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16016" y="2636912"/>
              <a:ext cx="201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4689602" y="2680044"/>
              <a:ext cx="213964" cy="17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10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</a:t>
              </a: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LT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2916238" y="2708275"/>
            <a:ext cx="360362" cy="504825"/>
            <a:chOff x="4689620" y="2636914"/>
            <a:chExt cx="228010" cy="304800"/>
          </a:xfrm>
        </p:grpSpPr>
        <p:pic>
          <p:nvPicPr>
            <p:cNvPr id="8222" name="Picture 10" descr="8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16017" y="2636914"/>
              <a:ext cx="201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4689620" y="2680046"/>
              <a:ext cx="213948" cy="17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SE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124075" y="3573463"/>
            <a:ext cx="404813" cy="503237"/>
            <a:chOff x="3131840" y="3789040"/>
            <a:chExt cx="405419" cy="504056"/>
          </a:xfrm>
        </p:grpSpPr>
        <p:pic>
          <p:nvPicPr>
            <p:cNvPr id="8220" name="Picture 8" descr="10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3789040"/>
              <a:ext cx="33341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 bwMode="auto">
            <a:xfrm>
              <a:off x="3131840" y="3860593"/>
              <a:ext cx="338644" cy="28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 NL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692275" y="3500438"/>
            <a:ext cx="404813" cy="504825"/>
            <a:chOff x="3131840" y="3789040"/>
            <a:chExt cx="405419" cy="504056"/>
          </a:xfrm>
        </p:grpSpPr>
        <p:pic>
          <p:nvPicPr>
            <p:cNvPr id="8218" name="Picture 8" descr="10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3789040"/>
              <a:ext cx="33341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/>
            <p:cNvSpPr txBox="1"/>
            <p:nvPr/>
          </p:nvSpPr>
          <p:spPr bwMode="auto">
            <a:xfrm>
              <a:off x="3131840" y="3860368"/>
              <a:ext cx="338644" cy="28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UK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2484438" y="3141663"/>
            <a:ext cx="404812" cy="503237"/>
            <a:chOff x="3131840" y="3789040"/>
            <a:chExt cx="405419" cy="504056"/>
          </a:xfrm>
        </p:grpSpPr>
        <p:pic>
          <p:nvPicPr>
            <p:cNvPr id="8216" name="Picture 8" descr="10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3789040"/>
              <a:ext cx="33341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Box 84"/>
            <p:cNvSpPr txBox="1"/>
            <p:nvPr/>
          </p:nvSpPr>
          <p:spPr bwMode="auto">
            <a:xfrm>
              <a:off x="3131840" y="3860593"/>
              <a:ext cx="338644" cy="28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DK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484438" y="2492375"/>
            <a:ext cx="404812" cy="504825"/>
            <a:chOff x="3131840" y="3789040"/>
            <a:chExt cx="405419" cy="504056"/>
          </a:xfrm>
        </p:grpSpPr>
        <p:pic>
          <p:nvPicPr>
            <p:cNvPr id="8214" name="Picture 8" descr="10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3789040"/>
              <a:ext cx="33341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Box 87"/>
            <p:cNvSpPr txBox="1"/>
            <p:nvPr/>
          </p:nvSpPr>
          <p:spPr bwMode="auto">
            <a:xfrm>
              <a:off x="3131840" y="3860369"/>
              <a:ext cx="338644" cy="28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NO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1116013" y="4941888"/>
            <a:ext cx="404812" cy="503237"/>
            <a:chOff x="3131840" y="3789040"/>
            <a:chExt cx="405419" cy="504056"/>
          </a:xfrm>
        </p:grpSpPr>
        <p:pic>
          <p:nvPicPr>
            <p:cNvPr id="8212" name="Picture 8" descr="10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3789040"/>
              <a:ext cx="33341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Box 90"/>
            <p:cNvSpPr txBox="1"/>
            <p:nvPr/>
          </p:nvSpPr>
          <p:spPr bwMode="auto">
            <a:xfrm>
              <a:off x="3131840" y="3860593"/>
              <a:ext cx="338644" cy="28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 ES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2627313" y="4941888"/>
            <a:ext cx="406400" cy="503237"/>
            <a:chOff x="3131840" y="3789040"/>
            <a:chExt cx="405419" cy="504056"/>
          </a:xfrm>
        </p:grpSpPr>
        <p:pic>
          <p:nvPicPr>
            <p:cNvPr id="8210" name="Picture 8" descr="10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3789040"/>
              <a:ext cx="33341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Box 93"/>
            <p:cNvSpPr txBox="1"/>
            <p:nvPr/>
          </p:nvSpPr>
          <p:spPr bwMode="auto">
            <a:xfrm>
              <a:off x="3131840" y="3860593"/>
              <a:ext cx="338905" cy="28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900" dirty="0">
                  <a:solidFill>
                    <a:srgbClr val="005E83"/>
                  </a:solidFill>
                  <a:latin typeface="Arial Black" pitchFamily="34" charset="0"/>
                  <a:ea typeface="+mj-ea"/>
                  <a:cs typeface="Arial" pitchFamily="34" charset="0"/>
                </a:rPr>
                <a:t>  IT</a:t>
              </a:r>
              <a:endParaRPr lang="en-US" sz="900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3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latin typeface="Arial" panose="020B0604020202020204" pitchFamily="34" charset="0"/>
              </a:rPr>
              <a:t>Produkts un kvalitāte</a:t>
            </a: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83529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5537" y="1320909"/>
            <a:ext cx="5688631" cy="667931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lv-LV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lv-LV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Produkti, mērķa grupas, tirgi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latin typeface="Arial" pitchFamily="34" charset="0"/>
              </a:rPr>
              <a:t>Nacionālā līmeņa tūrisma objekti eksporta kontekstā</a:t>
            </a:r>
            <a:endParaRPr lang="lv-LV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916831"/>
            <a:ext cx="8424935" cy="425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57364"/>
            <a:ext cx="5410944" cy="426879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latin typeface="Arial" panose="020B0604020202020204" pitchFamily="34" charset="0"/>
              </a:rPr>
              <a:t>Fokuss uz interneta vidi un atbalstu produktu izveidē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Visu tūrisma nozares dalībnieku ciešāka integrācija interneta vidē</a:t>
            </a:r>
          </a:p>
          <a:p>
            <a:r>
              <a:rPr lang="lv-LV" dirty="0" smtClean="0"/>
              <a:t>Kvalitatīvā apmeklētāju plūsma tūrisma portālā un komunikācija sociālajos medijos</a:t>
            </a:r>
          </a:p>
          <a:p>
            <a:r>
              <a:rPr lang="lv-LV" dirty="0" smtClean="0"/>
              <a:t>Ceļotājiem ērti digitālie risinājumi (aplikācijas, kartes, produkti, pirkumi)</a:t>
            </a:r>
          </a:p>
          <a:p>
            <a:r>
              <a:rPr lang="lv-LV" dirty="0" smtClean="0"/>
              <a:t>Nozares dalībnieku apmācības interneta resursu lietošanā</a:t>
            </a:r>
          </a:p>
          <a:p>
            <a:r>
              <a:rPr lang="lv-LV" dirty="0" smtClean="0"/>
              <a:t>Produktu veidošanas atbalsta programmas</a:t>
            </a:r>
          </a:p>
          <a:p>
            <a:pPr marL="857250" lvl="2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0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>
          <a:xfrm>
            <a:off x="387706" y="412263"/>
            <a:ext cx="7258050" cy="1368425"/>
          </a:xfrm>
        </p:spPr>
        <p:txBody>
          <a:bodyPr anchor="t"/>
          <a:lstStyle/>
          <a:p>
            <a:r>
              <a:rPr lang="lv-LV" sz="3200" b="1" dirty="0" smtClean="0">
                <a:solidFill>
                  <a:srgbClr val="A9B533"/>
                </a:solidFill>
                <a:latin typeface="Arial" charset="0"/>
                <a:cs typeface="Arial" charset="0"/>
              </a:rPr>
              <a:t>Q-Latvia programma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4294967295"/>
          </p:nvPr>
        </p:nvSpPr>
        <p:spPr>
          <a:xfrm>
            <a:off x="3779838" y="1773238"/>
            <a:ext cx="4895850" cy="453548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5E83"/>
                </a:solidFill>
                <a:latin typeface="Arial" charset="0"/>
                <a:cs typeface="Arial" charset="0"/>
              </a:rPr>
              <a:t>Mārketinga uzsākšana jaunajā portālā un TAVA izdotajos informatīvajos materiālos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5E83"/>
                </a:solidFill>
                <a:latin typeface="Arial" charset="0"/>
                <a:cs typeface="Arial" charset="0"/>
              </a:rPr>
              <a:t>Pašu dalībnieku iesaiste mārketinga aktivitātes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5E83"/>
                </a:solidFill>
                <a:latin typeface="Arial" charset="0"/>
                <a:cs typeface="Arial" charset="0"/>
              </a:rPr>
              <a:t>Plašāka nozares līdzdalība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5E83"/>
                </a:solidFill>
                <a:latin typeface="Arial" charset="0"/>
                <a:cs typeface="Arial" charset="0"/>
              </a:rPr>
              <a:t>Kvalitāte un viesmīlība kā tēma vietējā tūrisma kontekstā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5E83"/>
                </a:solidFill>
                <a:latin typeface="Arial" charset="0"/>
                <a:cs typeface="Arial" charset="0"/>
              </a:rPr>
              <a:t>Tuvināšana patērētāju novērtēšanas sistēmām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5E83"/>
                </a:solidFill>
                <a:latin typeface="Arial" charset="0"/>
                <a:cs typeface="Arial" charset="0"/>
              </a:rPr>
              <a:t>Priekšrocības TAVA organizētajās aktivitātēs</a:t>
            </a: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9842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3348038" y="6381750"/>
            <a:ext cx="357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005E83"/>
                </a:solidFill>
              </a:rPr>
              <a:t>www.tava.gov.lv</a:t>
            </a:r>
            <a:r>
              <a:rPr lang="lv-LV" sz="1400" i="1">
                <a:solidFill>
                  <a:srgbClr val="005E83"/>
                </a:solidFill>
              </a:rPr>
              <a:t> sadaļa Q-Latvia </a:t>
            </a:r>
            <a:endParaRPr lang="en-US" sz="1400" i="1">
              <a:solidFill>
                <a:srgbClr val="005E83"/>
              </a:solidFill>
            </a:endParaRPr>
          </a:p>
        </p:txBody>
      </p:sp>
      <p:pic>
        <p:nvPicPr>
          <p:cNvPr id="9" name="Picture 8" descr="376663_454639411226126_93998399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700213"/>
            <a:ext cx="3622675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59275"/>
            <a:ext cx="1187450" cy="169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sCA0CHZK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25" y="5287963"/>
            <a:ext cx="1096963" cy="72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widgets.trustyou.com/widget-api/widget?module=seal&amp;func=avg&amp;format=binary&amp;ids=b441abab-c45f-4657-b5a4-d5002c02f0fa&amp;lang=en&amp;type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9875" y="5087938"/>
            <a:ext cx="1190625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dirty="0" smtClean="0">
            <a:ln>
              <a:noFill/>
            </a:ln>
            <a:solidFill>
              <a:srgbClr val="005E83"/>
            </a:solidFill>
            <a:effectLst/>
            <a:uLnTx/>
            <a:uFillTx/>
            <a:latin typeface="Arial Black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5960</TotalTime>
  <Words>265</Words>
  <Application>Microsoft Office PowerPoint</Application>
  <PresentationFormat>On-screen Show (4:3)</PresentationFormat>
  <Paragraphs>80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TAVA stratēģiskie attīstības virzieni 2014 - 2020</vt:lpstr>
      <vt:lpstr>Labs darbs padarīts</vt:lpstr>
      <vt:lpstr>PowerPoint Presentation</vt:lpstr>
      <vt:lpstr>Mārketinga stratēģija 2015 - 2020</vt:lpstr>
      <vt:lpstr>Fokuss un Kvalitāte</vt:lpstr>
      <vt:lpstr>Produkts un kvalitāte</vt:lpstr>
      <vt:lpstr>Nacionālā līmeņa tūrisma objekti eksporta kontekstā</vt:lpstr>
      <vt:lpstr>Fokuss uz interneta vidi un atbalstu produktu izveidē</vt:lpstr>
      <vt:lpstr>Q-Latvia programma</vt:lpstr>
      <vt:lpstr>Kopradīšana un   Koplietošana</vt:lpstr>
      <vt:lpstr>Pudurošanās un produktu radīšana</vt:lpstr>
      <vt:lpstr>Resursi mārketingam</vt:lpstr>
      <vt:lpstr>PowerPoint Presentation</vt:lpstr>
      <vt:lpstr>Novēlējums 2014</vt:lpstr>
      <vt:lpstr>Ražīgu un Radošu 2014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Ikauniece</dc:creator>
  <cp:lastModifiedBy>KT Serviss</cp:lastModifiedBy>
  <cp:revision>368</cp:revision>
  <cp:lastPrinted>2013-12-06T06:26:23Z</cp:lastPrinted>
  <dcterms:created xsi:type="dcterms:W3CDTF">2010-05-12T14:52:19Z</dcterms:created>
  <dcterms:modified xsi:type="dcterms:W3CDTF">2013-12-06T08:23:22Z</dcterms:modified>
</cp:coreProperties>
</file>