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43" r:id="rId2"/>
    <p:sldId id="347" r:id="rId3"/>
    <p:sldId id="456" r:id="rId4"/>
    <p:sldId id="352" r:id="rId5"/>
    <p:sldId id="406" r:id="rId6"/>
    <p:sldId id="445" r:id="rId7"/>
    <p:sldId id="365" r:id="rId8"/>
    <p:sldId id="455" r:id="rId9"/>
    <p:sldId id="422" r:id="rId10"/>
    <p:sldId id="452" r:id="rId11"/>
    <p:sldId id="453" r:id="rId12"/>
    <p:sldId id="449" r:id="rId13"/>
    <p:sldId id="457" r:id="rId14"/>
    <p:sldId id="372" r:id="rId15"/>
    <p:sldId id="447" r:id="rId16"/>
  </p:sldIdLst>
  <p:sldSz cx="9144000" cy="6858000" type="screen4x3"/>
  <p:notesSz cx="6797675" cy="9872663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B533"/>
    <a:srgbClr val="005E83"/>
    <a:srgbClr val="CEDD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notesViewPr>
    <p:cSldViewPr>
      <p:cViewPr varScale="1">
        <p:scale>
          <a:sx n="83" d="100"/>
          <a:sy n="83" d="100"/>
        </p:scale>
        <p:origin x="-3108" y="-84"/>
      </p:cViewPr>
      <p:guideLst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E:\My%20Documents\desktopa%20info\satistica\Apkalpoto%20personu%20skaits%20viesn&#299;c&#257;s%202004-2012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Documents%20and%20Settings\SiravaI\Desktop\Copy%20of%20finanses_un_rezultati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'Apkalpoto personu skaits viesnī'!$A$5</c:f>
              <c:strCache>
                <c:ptCount val="1"/>
                <c:pt idx="0">
                  <c:v>Ārvalstu tūristi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'Apkalpoto personu skaits viesnī'!$B$4:$K$4</c:f>
              <c:strCach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2013*</c:v>
                </c:pt>
              </c:strCache>
            </c:strRef>
          </c:cat>
          <c:val>
            <c:numRef>
              <c:f>'Apkalpoto personu skaits viesnī'!$B$5:$K$5</c:f>
              <c:numCache>
                <c:formatCode>#,##0.0</c:formatCode>
                <c:ptCount val="10"/>
                <c:pt idx="0" formatCode="0.0">
                  <c:v>545.4</c:v>
                </c:pt>
                <c:pt idx="1">
                  <c:v>730.15</c:v>
                </c:pt>
                <c:pt idx="2">
                  <c:v>816.3</c:v>
                </c:pt>
                <c:pt idx="3">
                  <c:v>844.8</c:v>
                </c:pt>
                <c:pt idx="4">
                  <c:v>944.7</c:v>
                </c:pt>
                <c:pt idx="5">
                  <c:v>753.9</c:v>
                </c:pt>
                <c:pt idx="6">
                  <c:v>877.8</c:v>
                </c:pt>
                <c:pt idx="7">
                  <c:v>1063.3</c:v>
                </c:pt>
                <c:pt idx="8">
                  <c:v>1096.3</c:v>
                </c:pt>
                <c:pt idx="9">
                  <c:v>1221.4000000000001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'Apkalpoto personu skaits viesnī'!$A$7</c:f>
              <c:strCache>
                <c:ptCount val="1"/>
                <c:pt idx="0">
                  <c:v>Vietējie tūristi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'Apkalpoto personu skaits viesnī'!$B$4:$K$4</c:f>
              <c:strCach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2013*</c:v>
                </c:pt>
              </c:strCache>
            </c:strRef>
          </c:cat>
          <c:val>
            <c:numRef>
              <c:f>'Apkalpoto personu skaits viesnī'!$B$7:$K$7</c:f>
              <c:numCache>
                <c:formatCode>#,##0.0</c:formatCode>
                <c:ptCount val="10"/>
                <c:pt idx="0" formatCode="0.0">
                  <c:v>356</c:v>
                </c:pt>
                <c:pt idx="1">
                  <c:v>424.5</c:v>
                </c:pt>
                <c:pt idx="2">
                  <c:v>513.6</c:v>
                </c:pt>
                <c:pt idx="3">
                  <c:v>642.6</c:v>
                </c:pt>
                <c:pt idx="4">
                  <c:v>611.20000000000005</c:v>
                </c:pt>
                <c:pt idx="5">
                  <c:v>360</c:v>
                </c:pt>
                <c:pt idx="6">
                  <c:v>433.7</c:v>
                </c:pt>
                <c:pt idx="7">
                  <c:v>521.70000000000005</c:v>
                </c:pt>
                <c:pt idx="8">
                  <c:v>548.5</c:v>
                </c:pt>
                <c:pt idx="9">
                  <c:v>579.79999999999995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'Apkalpoto personu skaits viesnī'!$A$9</c:f>
              <c:strCache>
                <c:ptCount val="1"/>
                <c:pt idx="0">
                  <c:v>Pavisam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'Apkalpoto personu skaits viesnī'!$B$4:$K$4</c:f>
              <c:strCach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2013*</c:v>
                </c:pt>
              </c:strCache>
            </c:strRef>
          </c:cat>
          <c:val>
            <c:numRef>
              <c:f>'Apkalpoto personu skaits viesnī'!$B$9:$K$9</c:f>
              <c:numCache>
                <c:formatCode>#,##0.0</c:formatCode>
                <c:ptCount val="10"/>
                <c:pt idx="0" formatCode="0.0">
                  <c:v>901.4</c:v>
                </c:pt>
                <c:pt idx="1">
                  <c:v>1154.6500000000001</c:v>
                </c:pt>
                <c:pt idx="2">
                  <c:v>1329.9</c:v>
                </c:pt>
                <c:pt idx="3">
                  <c:v>1487.4</c:v>
                </c:pt>
                <c:pt idx="4">
                  <c:v>1555.9</c:v>
                </c:pt>
                <c:pt idx="5">
                  <c:v>1113.9000000000001</c:v>
                </c:pt>
                <c:pt idx="6">
                  <c:v>1311.5</c:v>
                </c:pt>
                <c:pt idx="7">
                  <c:v>1585</c:v>
                </c:pt>
                <c:pt idx="8">
                  <c:v>1644.8</c:v>
                </c:pt>
                <c:pt idx="9" formatCode="General">
                  <c:v>1801.2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2148096"/>
        <c:axId val="72149632"/>
      </c:lineChart>
      <c:catAx>
        <c:axId val="72148096"/>
        <c:scaling>
          <c:orientation val="minMax"/>
        </c:scaling>
        <c:delete val="0"/>
        <c:axPos val="b"/>
        <c:majorTickMark val="none"/>
        <c:minorTickMark val="none"/>
        <c:tickLblPos val="nextTo"/>
        <c:crossAx val="72149632"/>
        <c:crosses val="autoZero"/>
        <c:auto val="1"/>
        <c:lblAlgn val="ctr"/>
        <c:lblOffset val="100"/>
        <c:noMultiLvlLbl val="0"/>
      </c:catAx>
      <c:valAx>
        <c:axId val="72149632"/>
        <c:scaling>
          <c:orientation val="minMax"/>
        </c:scaling>
        <c:delete val="0"/>
        <c:axPos val="l"/>
        <c:majorGridlines/>
        <c:numFmt formatCode="0.0" sourceLinked="1"/>
        <c:majorTickMark val="none"/>
        <c:minorTickMark val="none"/>
        <c:tickLblPos val="nextTo"/>
        <c:spPr>
          <a:ln w="9525">
            <a:noFill/>
          </a:ln>
        </c:spPr>
        <c:crossAx val="7214809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3200">
                <a:solidFill>
                  <a:srgbClr val="A9B533"/>
                </a:solidFill>
                <a:latin typeface="Arial" pitchFamily="34" charset="0"/>
                <a:cs typeface="Arial" pitchFamily="34" charset="0"/>
              </a:defRPr>
            </a:pPr>
            <a:r>
              <a:rPr lang="lv-LV" sz="3200" dirty="0" smtClean="0">
                <a:solidFill>
                  <a:srgbClr val="A9B533"/>
                </a:solidFill>
                <a:latin typeface="Arial" pitchFamily="34" charset="0"/>
                <a:cs typeface="Arial" pitchFamily="34" charset="0"/>
              </a:rPr>
              <a:t>TAVA resursi</a:t>
            </a:r>
            <a:r>
              <a:rPr lang="lv-LV" sz="3200" baseline="0" dirty="0" smtClean="0">
                <a:solidFill>
                  <a:srgbClr val="A9B533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defRPr sz="3200">
                <a:solidFill>
                  <a:srgbClr val="A9B533"/>
                </a:solidFill>
                <a:latin typeface="Arial" pitchFamily="34" charset="0"/>
                <a:cs typeface="Arial" pitchFamily="34" charset="0"/>
              </a:defRPr>
            </a:pPr>
            <a:r>
              <a:rPr lang="lv-LV" sz="3200" dirty="0" smtClean="0">
                <a:solidFill>
                  <a:srgbClr val="A9B533"/>
                </a:solidFill>
                <a:latin typeface="Arial" pitchFamily="34" charset="0"/>
                <a:cs typeface="Arial" pitchFamily="34" charset="0"/>
              </a:rPr>
              <a:t>2008</a:t>
            </a:r>
            <a:r>
              <a:rPr lang="lv-LV" sz="3200" baseline="0" dirty="0" smtClean="0">
                <a:solidFill>
                  <a:srgbClr val="A9B53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sz="3200" baseline="0" dirty="0">
                <a:solidFill>
                  <a:srgbClr val="A9B533"/>
                </a:solidFill>
                <a:latin typeface="Arial" pitchFamily="34" charset="0"/>
                <a:cs typeface="Arial" pitchFamily="34" charset="0"/>
              </a:rPr>
              <a:t>- 2015 (LVL)</a:t>
            </a:r>
            <a:endParaRPr lang="en-US" sz="3200" dirty="0">
              <a:solidFill>
                <a:srgbClr val="A9B533"/>
              </a:solidFill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0.12758174017391877"/>
          <c:y val="1.356686863852735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0983358907346481E-2"/>
          <c:y val="0.2359926016992264"/>
          <c:w val="0.61680850489868855"/>
          <c:h val="0.7058713140060461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Sheet2!$B$3</c:f>
              <c:strCache>
                <c:ptCount val="1"/>
                <c:pt idx="0">
                  <c:v>Valsts pamatbudžeta programma (t.sk. konferenču projekts)</c:v>
                </c:pt>
              </c:strCache>
            </c:strRef>
          </c:tx>
          <c:invertIfNegative val="0"/>
          <c:cat>
            <c:strRef>
              <c:f>Sheet2!$C$2:$J$2</c:f>
              <c:strCache>
                <c:ptCount val="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 plāns</c:v>
                </c:pt>
                <c:pt idx="7">
                  <c:v>2015 plāns</c:v>
                </c:pt>
              </c:strCache>
            </c:strRef>
          </c:cat>
          <c:val>
            <c:numRef>
              <c:f>Sheet2!$C$3:$J$3</c:f>
              <c:numCache>
                <c:formatCode>#,##0.00</c:formatCode>
                <c:ptCount val="8"/>
                <c:pt idx="0">
                  <c:v>1344167</c:v>
                </c:pt>
                <c:pt idx="1">
                  <c:v>843210</c:v>
                </c:pt>
                <c:pt idx="2">
                  <c:v>531707</c:v>
                </c:pt>
                <c:pt idx="3">
                  <c:v>323328</c:v>
                </c:pt>
                <c:pt idx="4">
                  <c:v>446667</c:v>
                </c:pt>
                <c:pt idx="5">
                  <c:v>564345</c:v>
                </c:pt>
                <c:pt idx="6">
                  <c:v>737449</c:v>
                </c:pt>
                <c:pt idx="7">
                  <c:v>584645</c:v>
                </c:pt>
              </c:numCache>
            </c:numRef>
          </c:val>
        </c:ser>
        <c:ser>
          <c:idx val="1"/>
          <c:order val="1"/>
          <c:tx>
            <c:strRef>
              <c:f>Sheet2!$B$4</c:f>
              <c:strCache>
                <c:ptCount val="1"/>
                <c:pt idx="0">
                  <c:v>ES finansējums</c:v>
                </c:pt>
              </c:strCache>
            </c:strRef>
          </c:tx>
          <c:invertIfNegative val="0"/>
          <c:cat>
            <c:strRef>
              <c:f>Sheet2!$C$2:$J$2</c:f>
              <c:strCache>
                <c:ptCount val="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 plāns</c:v>
                </c:pt>
                <c:pt idx="7">
                  <c:v>2015 plāns</c:v>
                </c:pt>
              </c:strCache>
            </c:strRef>
          </c:cat>
          <c:val>
            <c:numRef>
              <c:f>Sheet2!$C$4:$J$4</c:f>
              <c:numCache>
                <c:formatCode>General</c:formatCode>
                <c:ptCount val="8"/>
                <c:pt idx="2" formatCode="#,##0.00">
                  <c:v>75259</c:v>
                </c:pt>
                <c:pt idx="3" formatCode="#,##0.00">
                  <c:v>448162</c:v>
                </c:pt>
                <c:pt idx="4" formatCode="#,##0.00">
                  <c:v>799865</c:v>
                </c:pt>
                <c:pt idx="5" formatCode="#,##0.00">
                  <c:v>933762</c:v>
                </c:pt>
                <c:pt idx="6" formatCode="#,##0.00">
                  <c:v>550231</c:v>
                </c:pt>
                <c:pt idx="7" formatCode="#,##0.00">
                  <c:v>84231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72327552"/>
        <c:axId val="72329088"/>
      </c:barChart>
      <c:catAx>
        <c:axId val="72327552"/>
        <c:scaling>
          <c:orientation val="minMax"/>
        </c:scaling>
        <c:delete val="0"/>
        <c:axPos val="b"/>
        <c:majorTickMark val="none"/>
        <c:minorTickMark val="none"/>
        <c:tickLblPos val="nextTo"/>
        <c:crossAx val="72329088"/>
        <c:crosses val="autoZero"/>
        <c:auto val="1"/>
        <c:lblAlgn val="ctr"/>
        <c:lblOffset val="100"/>
        <c:noMultiLvlLbl val="0"/>
      </c:catAx>
      <c:valAx>
        <c:axId val="72329088"/>
        <c:scaling>
          <c:orientation val="minMax"/>
        </c:scaling>
        <c:delete val="0"/>
        <c:axPos val="l"/>
        <c:majorGridlines/>
        <c:numFmt formatCode="#,##0" sourceLinked="0"/>
        <c:majorTickMark val="none"/>
        <c:minorTickMark val="none"/>
        <c:tickLblPos val="nextTo"/>
        <c:crossAx val="723275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1620107507438435"/>
          <c:y val="0.51476331689641319"/>
          <c:w val="0.20307519493257495"/>
          <c:h val="0.26756499990029625"/>
        </c:manualLayout>
      </c:layout>
      <c:overlay val="0"/>
      <c:txPr>
        <a:bodyPr/>
        <a:lstStyle/>
        <a:p>
          <a:pPr>
            <a:defRPr sz="1100"/>
          </a:pPr>
          <a:endParaRPr lang="lv-LV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0.14816</cdr:x>
      <cdr:y>0.48718</cdr:y>
    </cdr:from>
    <cdr:to>
      <cdr:x>0.2317</cdr:x>
      <cdr:y>0.53881</cdr:y>
    </cdr:to>
    <cdr:sp macro="" textlink="">
      <cdr:nvSpPr>
        <cdr:cNvPr id="2" name="TextBox 6"/>
        <cdr:cNvSpPr txBox="1"/>
      </cdr:nvSpPr>
      <cdr:spPr>
        <a:xfrm xmlns:a="http://schemas.openxmlformats.org/drawingml/2006/main">
          <a:off x="1296144" y="2736304"/>
          <a:ext cx="730846" cy="289986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9525" cmpd="sng">
          <a:solidFill>
            <a:sysClr val="window" lastClr="FFFFFF">
              <a:shade val="50000"/>
            </a:sysClr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lv-LV" sz="1100" b="1">
              <a:solidFill>
                <a:srgbClr val="7030A0"/>
              </a:solidFill>
            </a:rPr>
            <a:t>843 210</a:t>
          </a:r>
          <a:endParaRPr lang="en-US" sz="1100" b="1">
            <a:solidFill>
              <a:srgbClr val="7030A0"/>
            </a:solidFill>
          </a:endParaRPr>
        </a:p>
      </cdr:txBody>
    </cdr:sp>
  </cdr:relSizeAnchor>
  <cdr:relSizeAnchor xmlns:cdr="http://schemas.openxmlformats.org/drawingml/2006/chartDrawing">
    <cdr:from>
      <cdr:x>0.21675</cdr:x>
      <cdr:y>0.59743</cdr:y>
    </cdr:from>
    <cdr:to>
      <cdr:x>0.29514</cdr:x>
      <cdr:y>0.64906</cdr:y>
    </cdr:to>
    <cdr:sp macro="" textlink="">
      <cdr:nvSpPr>
        <cdr:cNvPr id="3" name="TextBox 6"/>
        <cdr:cNvSpPr txBox="1"/>
      </cdr:nvSpPr>
      <cdr:spPr>
        <a:xfrm xmlns:a="http://schemas.openxmlformats.org/drawingml/2006/main">
          <a:off x="1896201" y="3269492"/>
          <a:ext cx="685792" cy="282551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9525" cmpd="sng">
          <a:solidFill>
            <a:sysClr val="window" lastClr="FFFFFF">
              <a:shade val="50000"/>
            </a:sysClr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lv-LV" sz="1100" b="1">
              <a:solidFill>
                <a:srgbClr val="7030A0"/>
              </a:solidFill>
            </a:rPr>
            <a:t>606 966</a:t>
          </a:r>
          <a:endParaRPr lang="en-US" sz="1100" b="1">
            <a:solidFill>
              <a:srgbClr val="7030A0"/>
            </a:solidFill>
          </a:endParaRPr>
        </a:p>
      </cdr:txBody>
    </cdr:sp>
  </cdr:relSizeAnchor>
  <cdr:relSizeAnchor xmlns:cdr="http://schemas.openxmlformats.org/drawingml/2006/chartDrawing">
    <cdr:from>
      <cdr:x>0.30026</cdr:x>
      <cdr:y>0.52632</cdr:y>
    </cdr:from>
    <cdr:to>
      <cdr:x>0.38377</cdr:x>
      <cdr:y>0.57795</cdr:y>
    </cdr:to>
    <cdr:sp macro="" textlink="">
      <cdr:nvSpPr>
        <cdr:cNvPr id="4" name="TextBox 6"/>
        <cdr:cNvSpPr txBox="1"/>
      </cdr:nvSpPr>
      <cdr:spPr>
        <a:xfrm xmlns:a="http://schemas.openxmlformats.org/drawingml/2006/main">
          <a:off x="2626841" y="2880320"/>
          <a:ext cx="730584" cy="282551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9525" cmpd="sng">
          <a:solidFill>
            <a:sysClr val="window" lastClr="FFFFFF">
              <a:shade val="50000"/>
            </a:sysClr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lv-LV" sz="1100" b="1">
              <a:solidFill>
                <a:srgbClr val="7030A0"/>
              </a:solidFill>
            </a:rPr>
            <a:t>771 490</a:t>
          </a:r>
          <a:endParaRPr lang="en-US" sz="1100" b="1">
            <a:solidFill>
              <a:srgbClr val="7030A0"/>
            </a:solidFill>
          </a:endParaRPr>
        </a:p>
      </cdr:txBody>
    </cdr:sp>
  </cdr:relSizeAnchor>
  <cdr:relSizeAnchor xmlns:cdr="http://schemas.openxmlformats.org/drawingml/2006/chartDrawing">
    <cdr:from>
      <cdr:x>0.3677</cdr:x>
      <cdr:y>0.31579</cdr:y>
    </cdr:from>
    <cdr:to>
      <cdr:x>0.45538</cdr:x>
      <cdr:y>0.36741</cdr:y>
    </cdr:to>
    <cdr:sp macro="" textlink="">
      <cdr:nvSpPr>
        <cdr:cNvPr id="5" name="TextBox 6"/>
        <cdr:cNvSpPr txBox="1"/>
      </cdr:nvSpPr>
      <cdr:spPr>
        <a:xfrm xmlns:a="http://schemas.openxmlformats.org/drawingml/2006/main">
          <a:off x="3216771" y="1728192"/>
          <a:ext cx="767065" cy="282496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9525" cmpd="sng">
          <a:solidFill>
            <a:sysClr val="window" lastClr="FFFFFF">
              <a:shade val="50000"/>
            </a:sysClr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lv-LV" sz="1100" b="1">
              <a:solidFill>
                <a:srgbClr val="7030A0"/>
              </a:solidFill>
            </a:rPr>
            <a:t>1 246 532</a:t>
          </a:r>
          <a:endParaRPr lang="en-US" sz="1100" b="1">
            <a:solidFill>
              <a:srgbClr val="7030A0"/>
            </a:solidFill>
          </a:endParaRPr>
        </a:p>
      </cdr:txBody>
    </cdr:sp>
  </cdr:relSizeAnchor>
  <cdr:relSizeAnchor xmlns:cdr="http://schemas.openxmlformats.org/drawingml/2006/chartDrawing">
    <cdr:from>
      <cdr:x>0.45</cdr:x>
      <cdr:y>0.21053</cdr:y>
    </cdr:from>
    <cdr:to>
      <cdr:x>0.54252</cdr:x>
      <cdr:y>0.26216</cdr:y>
    </cdr:to>
    <cdr:sp macro="" textlink="">
      <cdr:nvSpPr>
        <cdr:cNvPr id="6" name="TextBox 6"/>
        <cdr:cNvSpPr txBox="1"/>
      </cdr:nvSpPr>
      <cdr:spPr>
        <a:xfrm xmlns:a="http://schemas.openxmlformats.org/drawingml/2006/main">
          <a:off x="3936851" y="1152128"/>
          <a:ext cx="809408" cy="282551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9525" cmpd="sng">
          <a:solidFill>
            <a:sysClr val="window" lastClr="FFFFFF">
              <a:shade val="50000"/>
            </a:sysClr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lv-LV" sz="1100" b="1" dirty="0">
              <a:solidFill>
                <a:srgbClr val="7030A0"/>
              </a:solidFill>
            </a:rPr>
            <a:t>1 498 107</a:t>
          </a:r>
          <a:endParaRPr lang="en-US" sz="1100" b="1" dirty="0">
            <a:solidFill>
              <a:srgbClr val="7030A0"/>
            </a:solidFill>
          </a:endParaRPr>
        </a:p>
      </cdr:txBody>
    </cdr:sp>
  </cdr:relSizeAnchor>
  <cdr:relSizeAnchor xmlns:cdr="http://schemas.openxmlformats.org/drawingml/2006/chartDrawing">
    <cdr:from>
      <cdr:x>0.54166</cdr:x>
      <cdr:y>0.30263</cdr:y>
    </cdr:from>
    <cdr:to>
      <cdr:x>0.63456</cdr:x>
      <cdr:y>0.35426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4738730" y="1656184"/>
          <a:ext cx="812733" cy="282551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9525" cmpd="sng">
          <a:solidFill>
            <a:sysClr val="window" lastClr="FFFFFF">
              <a:shade val="50000"/>
            </a:sysClr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lv-LV" sz="1100" b="1">
              <a:solidFill>
                <a:srgbClr val="7030A0"/>
              </a:solidFill>
            </a:rPr>
            <a:t>1 287 680</a:t>
          </a:r>
          <a:endParaRPr lang="en-US" sz="1100" b="1">
            <a:solidFill>
              <a:srgbClr val="7030A0"/>
            </a:solidFill>
          </a:endParaRPr>
        </a:p>
      </cdr:txBody>
    </cdr:sp>
  </cdr:relSizeAnchor>
  <cdr:relSizeAnchor xmlns:cdr="http://schemas.openxmlformats.org/drawingml/2006/chartDrawing">
    <cdr:from>
      <cdr:x>0.07408</cdr:x>
      <cdr:y>0.25641</cdr:y>
    </cdr:from>
    <cdr:to>
      <cdr:x>0.17207</cdr:x>
      <cdr:y>0.30389</cdr:y>
    </cdr:to>
    <cdr:sp macro="" textlink="">
      <cdr:nvSpPr>
        <cdr:cNvPr id="9" name="TextBox 6"/>
        <cdr:cNvSpPr txBox="1"/>
      </cdr:nvSpPr>
      <cdr:spPr>
        <a:xfrm xmlns:a="http://schemas.openxmlformats.org/drawingml/2006/main">
          <a:off x="648072" y="1440160"/>
          <a:ext cx="857250" cy="266700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9525" cmpd="sng">
          <a:solidFill>
            <a:sysClr val="window" lastClr="FFFFFF">
              <a:shade val="50000"/>
            </a:sysClr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lv-LV" sz="1100" b="1">
              <a:solidFill>
                <a:srgbClr val="7030A0"/>
              </a:solidFill>
            </a:rPr>
            <a:t>1 344 167</a:t>
          </a:r>
          <a:endParaRPr lang="en-US" sz="1100" b="1">
            <a:solidFill>
              <a:srgbClr val="7030A0"/>
            </a:solidFill>
          </a:endParaRPr>
        </a:p>
      </cdr:txBody>
    </cdr:sp>
  </cdr:relSizeAnchor>
  <cdr:relSizeAnchor xmlns:cdr="http://schemas.openxmlformats.org/drawingml/2006/chartDrawing">
    <cdr:from>
      <cdr:x>0.08784</cdr:x>
      <cdr:y>0.58823</cdr:y>
    </cdr:from>
    <cdr:to>
      <cdr:x>0.13897</cdr:x>
      <cdr:y>0.62669</cdr:y>
    </cdr:to>
    <cdr:sp macro="" textlink="">
      <cdr:nvSpPr>
        <cdr:cNvPr id="10" name="TextBox 6"/>
        <cdr:cNvSpPr txBox="1"/>
      </cdr:nvSpPr>
      <cdr:spPr>
        <a:xfrm xmlns:a="http://schemas.openxmlformats.org/drawingml/2006/main">
          <a:off x="768499" y="3303883"/>
          <a:ext cx="447291" cy="216024"/>
        </a:xfrm>
        <a:prstGeom xmlns:a="http://schemas.openxmlformats.org/drawingml/2006/main" prst="rect">
          <a:avLst/>
        </a:prstGeom>
        <a:solidFill xmlns:a="http://schemas.openxmlformats.org/drawingml/2006/main">
          <a:srgbClr val="A9B533"/>
        </a:solidFill>
        <a:ln xmlns:a="http://schemas.openxmlformats.org/drawingml/2006/main" w="9525" cmpd="sng">
          <a:solidFill>
            <a:sysClr val="window" lastClr="FFFFFF">
              <a:shade val="50000"/>
            </a:sysClr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200" b="1" dirty="0" smtClean="0">
              <a:solidFill>
                <a:srgbClr val="005E83"/>
              </a:solidFill>
            </a:rPr>
            <a:t>33</a:t>
          </a:r>
          <a:endParaRPr lang="en-US" sz="1200" b="1" dirty="0">
            <a:solidFill>
              <a:srgbClr val="005E83"/>
            </a:solidFill>
          </a:endParaRPr>
        </a:p>
      </cdr:txBody>
    </cdr:sp>
  </cdr:relSizeAnchor>
  <cdr:relSizeAnchor xmlns:cdr="http://schemas.openxmlformats.org/drawingml/2006/chartDrawing">
    <cdr:from>
      <cdr:x>0.16192</cdr:x>
      <cdr:y>0.72686</cdr:y>
    </cdr:from>
    <cdr:to>
      <cdr:x>0.21305</cdr:x>
      <cdr:y>0.76532</cdr:y>
    </cdr:to>
    <cdr:sp macro="" textlink="">
      <cdr:nvSpPr>
        <cdr:cNvPr id="11" name="TextBox 6"/>
        <cdr:cNvSpPr txBox="1"/>
      </cdr:nvSpPr>
      <cdr:spPr>
        <a:xfrm xmlns:a="http://schemas.openxmlformats.org/drawingml/2006/main">
          <a:off x="1416571" y="4082492"/>
          <a:ext cx="447291" cy="216024"/>
        </a:xfrm>
        <a:prstGeom xmlns:a="http://schemas.openxmlformats.org/drawingml/2006/main" prst="rect">
          <a:avLst/>
        </a:prstGeom>
        <a:solidFill xmlns:a="http://schemas.openxmlformats.org/drawingml/2006/main">
          <a:srgbClr val="A9B533"/>
        </a:solidFill>
        <a:ln xmlns:a="http://schemas.openxmlformats.org/drawingml/2006/main" w="9525" cmpd="sng">
          <a:solidFill>
            <a:sysClr val="window" lastClr="FFFFFF">
              <a:shade val="50000"/>
            </a:sysClr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200" b="1" dirty="0" smtClean="0">
              <a:solidFill>
                <a:srgbClr val="005E83"/>
              </a:solidFill>
            </a:rPr>
            <a:t>22</a:t>
          </a:r>
          <a:endParaRPr lang="en-US" sz="1200" b="1" dirty="0">
            <a:solidFill>
              <a:srgbClr val="005E83"/>
            </a:solidFill>
          </a:endParaRPr>
        </a:p>
      </cdr:txBody>
    </cdr:sp>
  </cdr:relSizeAnchor>
  <cdr:relSizeAnchor xmlns:cdr="http://schemas.openxmlformats.org/drawingml/2006/chartDrawing">
    <cdr:from>
      <cdr:x>0.30454</cdr:x>
      <cdr:y>0.79698</cdr:y>
    </cdr:from>
    <cdr:to>
      <cdr:x>0.35567</cdr:x>
      <cdr:y>0.83544</cdr:y>
    </cdr:to>
    <cdr:sp macro="" textlink="">
      <cdr:nvSpPr>
        <cdr:cNvPr id="12" name="TextBox 6"/>
        <cdr:cNvSpPr txBox="1"/>
      </cdr:nvSpPr>
      <cdr:spPr>
        <a:xfrm xmlns:a="http://schemas.openxmlformats.org/drawingml/2006/main">
          <a:off x="2664296" y="4476328"/>
          <a:ext cx="447291" cy="216024"/>
        </a:xfrm>
        <a:prstGeom xmlns:a="http://schemas.openxmlformats.org/drawingml/2006/main" prst="rect">
          <a:avLst/>
        </a:prstGeom>
        <a:solidFill xmlns:a="http://schemas.openxmlformats.org/drawingml/2006/main">
          <a:srgbClr val="A9B533"/>
        </a:solidFill>
        <a:ln xmlns:a="http://schemas.openxmlformats.org/drawingml/2006/main" w="9525" cmpd="sng">
          <a:solidFill>
            <a:sysClr val="window" lastClr="FFFFFF">
              <a:shade val="50000"/>
            </a:sysClr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200" b="1" dirty="0" smtClean="0">
              <a:solidFill>
                <a:srgbClr val="005E83"/>
              </a:solidFill>
            </a:rPr>
            <a:t>13</a:t>
          </a:r>
          <a:endParaRPr lang="en-US" sz="1200" b="1" dirty="0">
            <a:solidFill>
              <a:srgbClr val="005E83"/>
            </a:solidFill>
          </a:endParaRPr>
        </a:p>
      </cdr:txBody>
    </cdr:sp>
  </cdr:relSizeAnchor>
  <cdr:relSizeAnchor xmlns:cdr="http://schemas.openxmlformats.org/drawingml/2006/chartDrawing">
    <cdr:from>
      <cdr:x>0.236</cdr:x>
      <cdr:y>0.7885</cdr:y>
    </cdr:from>
    <cdr:to>
      <cdr:x>0.28713</cdr:x>
      <cdr:y>0.82696</cdr:y>
    </cdr:to>
    <cdr:sp macro="" textlink="">
      <cdr:nvSpPr>
        <cdr:cNvPr id="13" name="TextBox 6"/>
        <cdr:cNvSpPr txBox="1"/>
      </cdr:nvSpPr>
      <cdr:spPr>
        <a:xfrm xmlns:a="http://schemas.openxmlformats.org/drawingml/2006/main">
          <a:off x="2064643" y="4428710"/>
          <a:ext cx="447291" cy="216024"/>
        </a:xfrm>
        <a:prstGeom xmlns:a="http://schemas.openxmlformats.org/drawingml/2006/main" prst="rect">
          <a:avLst/>
        </a:prstGeom>
        <a:solidFill xmlns:a="http://schemas.openxmlformats.org/drawingml/2006/main">
          <a:srgbClr val="A9B533"/>
        </a:solidFill>
        <a:ln xmlns:a="http://schemas.openxmlformats.org/drawingml/2006/main" w="9525" cmpd="sng">
          <a:solidFill>
            <a:sysClr val="window" lastClr="FFFFFF">
              <a:shade val="50000"/>
            </a:sysClr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200" b="1" dirty="0" smtClean="0">
              <a:solidFill>
                <a:srgbClr val="005E83"/>
              </a:solidFill>
            </a:rPr>
            <a:t>12</a:t>
          </a:r>
          <a:endParaRPr lang="en-US" sz="1200" b="1" dirty="0">
            <a:solidFill>
              <a:srgbClr val="005E83"/>
            </a:solidFill>
          </a:endParaRPr>
        </a:p>
      </cdr:txBody>
    </cdr:sp>
  </cdr:relSizeAnchor>
  <cdr:relSizeAnchor xmlns:cdr="http://schemas.openxmlformats.org/drawingml/2006/chartDrawing">
    <cdr:from>
      <cdr:x>0.52408</cdr:x>
      <cdr:y>0.76767</cdr:y>
    </cdr:from>
    <cdr:to>
      <cdr:x>0.57521</cdr:x>
      <cdr:y>0.80613</cdr:y>
    </cdr:to>
    <cdr:sp macro="" textlink="">
      <cdr:nvSpPr>
        <cdr:cNvPr id="14" name="TextBox 6"/>
        <cdr:cNvSpPr txBox="1"/>
      </cdr:nvSpPr>
      <cdr:spPr>
        <a:xfrm xmlns:a="http://schemas.openxmlformats.org/drawingml/2006/main">
          <a:off x="4584923" y="4311715"/>
          <a:ext cx="447291" cy="216024"/>
        </a:xfrm>
        <a:prstGeom xmlns:a="http://schemas.openxmlformats.org/drawingml/2006/main" prst="rect">
          <a:avLst/>
        </a:prstGeom>
        <a:solidFill xmlns:a="http://schemas.openxmlformats.org/drawingml/2006/main">
          <a:srgbClr val="A9B533"/>
        </a:solidFill>
        <a:ln xmlns:a="http://schemas.openxmlformats.org/drawingml/2006/main" w="9525" cmpd="sng">
          <a:solidFill>
            <a:sysClr val="window" lastClr="FFFFFF">
              <a:shade val="50000"/>
            </a:sysClr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200" b="1" dirty="0" smtClean="0">
              <a:solidFill>
                <a:srgbClr val="005E83"/>
              </a:solidFill>
            </a:rPr>
            <a:t>16</a:t>
          </a:r>
          <a:endParaRPr lang="en-US" sz="1200" b="1" dirty="0">
            <a:solidFill>
              <a:srgbClr val="005E83"/>
            </a:solidFill>
          </a:endParaRPr>
        </a:p>
      </cdr:txBody>
    </cdr:sp>
  </cdr:relSizeAnchor>
  <cdr:relSizeAnchor xmlns:cdr="http://schemas.openxmlformats.org/drawingml/2006/chartDrawing">
    <cdr:from>
      <cdr:x>0.45691</cdr:x>
      <cdr:y>0.77215</cdr:y>
    </cdr:from>
    <cdr:to>
      <cdr:x>0.50803</cdr:x>
      <cdr:y>0.81061</cdr:y>
    </cdr:to>
    <cdr:sp macro="" textlink="">
      <cdr:nvSpPr>
        <cdr:cNvPr id="15" name="TextBox 6"/>
        <cdr:cNvSpPr txBox="1"/>
      </cdr:nvSpPr>
      <cdr:spPr>
        <a:xfrm xmlns:a="http://schemas.openxmlformats.org/drawingml/2006/main">
          <a:off x="3997225" y="4336860"/>
          <a:ext cx="447291" cy="216024"/>
        </a:xfrm>
        <a:prstGeom xmlns:a="http://schemas.openxmlformats.org/drawingml/2006/main" prst="rect">
          <a:avLst/>
        </a:prstGeom>
        <a:solidFill xmlns:a="http://schemas.openxmlformats.org/drawingml/2006/main">
          <a:srgbClr val="A9B533"/>
        </a:solidFill>
        <a:ln xmlns:a="http://schemas.openxmlformats.org/drawingml/2006/main" w="9525" cmpd="sng">
          <a:solidFill>
            <a:sysClr val="window" lastClr="FFFFFF">
              <a:shade val="50000"/>
            </a:sysClr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200" b="1" dirty="0" smtClean="0">
              <a:solidFill>
                <a:srgbClr val="005E83"/>
              </a:solidFill>
            </a:rPr>
            <a:t>16</a:t>
          </a:r>
          <a:endParaRPr lang="en-US" sz="1200" b="1" dirty="0">
            <a:solidFill>
              <a:srgbClr val="005E83"/>
            </a:solidFill>
          </a:endParaRPr>
        </a:p>
      </cdr:txBody>
    </cdr:sp>
  </cdr:relSizeAnchor>
  <cdr:relSizeAnchor xmlns:cdr="http://schemas.openxmlformats.org/drawingml/2006/chartDrawing">
    <cdr:from>
      <cdr:x>0.38285</cdr:x>
      <cdr:y>0.78925</cdr:y>
    </cdr:from>
    <cdr:to>
      <cdr:x>0.43398</cdr:x>
      <cdr:y>0.82771</cdr:y>
    </cdr:to>
    <cdr:sp macro="" textlink="">
      <cdr:nvSpPr>
        <cdr:cNvPr id="16" name="TextBox 6"/>
        <cdr:cNvSpPr txBox="1"/>
      </cdr:nvSpPr>
      <cdr:spPr>
        <a:xfrm xmlns:a="http://schemas.openxmlformats.org/drawingml/2006/main">
          <a:off x="3349352" y="4432927"/>
          <a:ext cx="447291" cy="216024"/>
        </a:xfrm>
        <a:prstGeom xmlns:a="http://schemas.openxmlformats.org/drawingml/2006/main" prst="rect">
          <a:avLst/>
        </a:prstGeom>
        <a:solidFill xmlns:a="http://schemas.openxmlformats.org/drawingml/2006/main">
          <a:srgbClr val="A9B533"/>
        </a:solidFill>
        <a:ln xmlns:a="http://schemas.openxmlformats.org/drawingml/2006/main" w="9525" cmpd="sng">
          <a:solidFill>
            <a:sysClr val="window" lastClr="FFFFFF">
              <a:shade val="50000"/>
            </a:sysClr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200" b="1" dirty="0" smtClean="0">
              <a:solidFill>
                <a:srgbClr val="005E83"/>
              </a:solidFill>
            </a:rPr>
            <a:t>14</a:t>
          </a:r>
          <a:endParaRPr lang="en-US" sz="1200" b="1" dirty="0">
            <a:solidFill>
              <a:srgbClr val="005E83"/>
            </a:solidFill>
          </a:endParaRPr>
        </a:p>
      </cdr:txBody>
    </cdr:sp>
  </cdr:relSizeAnchor>
  <cdr:relSizeAnchor xmlns:cdr="http://schemas.openxmlformats.org/drawingml/2006/chartDrawing">
    <cdr:from>
      <cdr:x>0.72163</cdr:x>
      <cdr:y>0.81438</cdr:y>
    </cdr:from>
    <cdr:to>
      <cdr:x>0.77275</cdr:x>
      <cdr:y>0.85284</cdr:y>
    </cdr:to>
    <cdr:sp macro="" textlink="">
      <cdr:nvSpPr>
        <cdr:cNvPr id="17" name="TextBox 6"/>
        <cdr:cNvSpPr txBox="1"/>
      </cdr:nvSpPr>
      <cdr:spPr>
        <a:xfrm xmlns:a="http://schemas.openxmlformats.org/drawingml/2006/main">
          <a:off x="6313115" y="4574075"/>
          <a:ext cx="447222" cy="216015"/>
        </a:xfrm>
        <a:prstGeom xmlns:a="http://schemas.openxmlformats.org/drawingml/2006/main" prst="rect">
          <a:avLst/>
        </a:prstGeom>
        <a:solidFill xmlns:a="http://schemas.openxmlformats.org/drawingml/2006/main">
          <a:srgbClr val="A9B533"/>
        </a:solidFill>
        <a:ln xmlns:a="http://schemas.openxmlformats.org/drawingml/2006/main" w="9525" cmpd="sng">
          <a:solidFill>
            <a:sysClr val="window" lastClr="FFFFFF">
              <a:shade val="50000"/>
            </a:sysClr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200" b="1" dirty="0" smtClean="0">
              <a:solidFill>
                <a:srgbClr val="005E83"/>
              </a:solidFill>
            </a:rPr>
            <a:t>16</a:t>
          </a:r>
          <a:endParaRPr lang="en-US" sz="1200" b="1" dirty="0">
            <a:solidFill>
              <a:srgbClr val="005E83"/>
            </a:solidFill>
          </a:endParaRPr>
        </a:p>
      </cdr:txBody>
    </cdr:sp>
  </cdr:relSizeAnchor>
  <cdr:relSizeAnchor xmlns:cdr="http://schemas.openxmlformats.org/drawingml/2006/chartDrawing">
    <cdr:from>
      <cdr:x>0.76278</cdr:x>
      <cdr:y>0.81139</cdr:y>
    </cdr:from>
    <cdr:to>
      <cdr:x>0.97261</cdr:x>
      <cdr:y>0.85593</cdr:y>
    </cdr:to>
    <cdr:sp macro="" textlink="">
      <cdr:nvSpPr>
        <cdr:cNvPr id="18" name="TextBox 6"/>
        <cdr:cNvSpPr txBox="1"/>
      </cdr:nvSpPr>
      <cdr:spPr>
        <a:xfrm xmlns:a="http://schemas.openxmlformats.org/drawingml/2006/main">
          <a:off x="6673155" y="4557258"/>
          <a:ext cx="1835696" cy="25019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200" b="1" dirty="0" smtClean="0">
              <a:solidFill>
                <a:srgbClr val="005E83"/>
              </a:solidFill>
            </a:rPr>
            <a:t>TAVA darbinieku skaits</a:t>
          </a:r>
          <a:endParaRPr lang="en-US" sz="1200" b="1" dirty="0">
            <a:solidFill>
              <a:srgbClr val="005E83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4031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826" y="0"/>
            <a:ext cx="2946246" cy="494031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r">
              <a:defRPr sz="1200"/>
            </a:lvl1pPr>
          </a:lstStyle>
          <a:p>
            <a:pPr>
              <a:defRPr/>
            </a:pPr>
            <a:fld id="{5DCBCB5B-EAAE-466F-889F-3A0A0F0CEA0B}" type="datetimeFigureOut">
              <a:rPr lang="lv-LV"/>
              <a:pPr>
                <a:defRPr/>
              </a:pPr>
              <a:t>2013.12.06.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044"/>
            <a:ext cx="2946247" cy="494030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826" y="9377044"/>
            <a:ext cx="2946246" cy="494030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r">
              <a:defRPr sz="1200"/>
            </a:lvl1pPr>
          </a:lstStyle>
          <a:p>
            <a:pPr>
              <a:defRPr/>
            </a:pPr>
            <a:fld id="{5822C47A-282F-49C0-BF9C-B719571C6307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9260548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4031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4031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r">
              <a:defRPr sz="1200"/>
            </a:lvl1pPr>
          </a:lstStyle>
          <a:p>
            <a:pPr>
              <a:defRPr/>
            </a:pPr>
            <a:fld id="{DA3FEAB2-3728-46F5-92EB-B754953970B3}" type="datetimeFigureOut">
              <a:rPr lang="lv-LV"/>
              <a:pPr>
                <a:defRPr/>
              </a:pPr>
              <a:t>2013.12.06.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5" tIns="45907" rIns="91815" bIns="45907" rtlCol="0" anchor="ctr"/>
          <a:lstStyle/>
          <a:p>
            <a:pPr lvl="0"/>
            <a:endParaRPr lang="lv-LV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288" y="4689316"/>
            <a:ext cx="5439101" cy="4443096"/>
          </a:xfrm>
          <a:prstGeom prst="rect">
            <a:avLst/>
          </a:prstGeom>
        </p:spPr>
        <p:txBody>
          <a:bodyPr vert="horz" lIns="91815" tIns="45907" rIns="91815" bIns="45907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lv-LV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044"/>
            <a:ext cx="2946247" cy="494030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826" y="9377044"/>
            <a:ext cx="2946246" cy="494030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r">
              <a:defRPr sz="1200"/>
            </a:lvl1pPr>
          </a:lstStyle>
          <a:p>
            <a:pPr>
              <a:defRPr/>
            </a:pPr>
            <a:fld id="{4DDF304A-813D-4B4C-BD7C-C879254AD79A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8967008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B707CC5-1E1D-4412-9CF6-50C087744067}" type="slidenum">
              <a:rPr lang="lv-LV" smtClean="0"/>
              <a:pPr/>
              <a:t>1</a:t>
            </a:fld>
            <a:endParaRPr lang="lv-LV" smtClean="0"/>
          </a:p>
        </p:txBody>
      </p:sp>
      <p:sp>
        <p:nvSpPr>
          <p:cNvPr id="67589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13979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lv-LV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44886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Nosaukums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lv-LV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Nodalas_nosaukums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A9B53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lv-LV" dirty="0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Lapa_vienkarsi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7258072" cy="1071570"/>
          </a:xfrm>
        </p:spPr>
        <p:txBody>
          <a:bodyPr anchor="t">
            <a:normAutofit/>
          </a:bodyPr>
          <a:lstStyle>
            <a:lvl1pPr algn="l">
              <a:defRPr sz="3600" b="1">
                <a:solidFill>
                  <a:srgbClr val="A9B533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68799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b="1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0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8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3pPr>
            <a:lvl4pPr marL="1714500" indent="-342900">
              <a:buFont typeface="Arial" pitchFamily="34" charset="0"/>
              <a:buChar char="•"/>
              <a:defRPr sz="16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lv-LV" dirty="0" smtClean="0"/>
          </a:p>
          <a:p>
            <a:pPr lvl="0"/>
            <a:r>
              <a:rPr lang="en-US" dirty="0" smtClean="0"/>
              <a:t>Click to edit Master text styles</a:t>
            </a:r>
            <a:endParaRPr lang="lv-LV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596BD-9517-4316-AE29-6D0965680BD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utumn Leaves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75" y="3160713"/>
            <a:ext cx="5572125" cy="369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Attelam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7258072" cy="1071570"/>
          </a:xfrm>
        </p:spPr>
        <p:txBody>
          <a:bodyPr anchor="t">
            <a:normAutofit/>
          </a:bodyPr>
          <a:lstStyle>
            <a:lvl1pPr algn="l">
              <a:defRPr sz="3600" b="1">
                <a:solidFill>
                  <a:srgbClr val="A9B533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>
            <a:off x="428596" y="1857364"/>
            <a:ext cx="8229600" cy="4268799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b="1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0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8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3pPr>
            <a:lvl4pPr marL="1714500" indent="-342900">
              <a:buFont typeface="Arial" pitchFamily="34" charset="0"/>
              <a:buChar char="•"/>
              <a:defRPr sz="16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lv-LV" dirty="0" smtClean="0"/>
          </a:p>
          <a:p>
            <a:pPr lvl="0"/>
            <a:r>
              <a:rPr lang="en-US" dirty="0" smtClean="0"/>
              <a:t>Click to edit Master text styles</a:t>
            </a:r>
            <a:endParaRPr lang="lv-LV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1CBA2-29FD-42D5-A82A-F6509BEFE2AB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Lapa_vienkarsi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7258072" cy="1071570"/>
          </a:xfrm>
        </p:spPr>
        <p:txBody>
          <a:bodyPr anchor="t">
            <a:normAutofit/>
          </a:bodyPr>
          <a:lstStyle>
            <a:lvl1pPr algn="l">
              <a:defRPr sz="3600" b="1">
                <a:solidFill>
                  <a:srgbClr val="A9B533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4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EBAFC-47C0-40A4-8BCF-647BE3804FC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Lapa_vienkarsi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Karte_LV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900" y="1714500"/>
            <a:ext cx="5816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7258072" cy="1071570"/>
          </a:xfrm>
        </p:spPr>
        <p:txBody>
          <a:bodyPr anchor="t">
            <a:normAutofit/>
          </a:bodyPr>
          <a:lstStyle>
            <a:lvl1pPr algn="l">
              <a:defRPr sz="3600" b="1">
                <a:solidFill>
                  <a:srgbClr val="A9B533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33" name="Content Placeholder 32"/>
          <p:cNvSpPr>
            <a:spLocks noGrp="1"/>
          </p:cNvSpPr>
          <p:nvPr>
            <p:ph sz="quarter" idx="12"/>
          </p:nvPr>
        </p:nvSpPr>
        <p:spPr>
          <a:xfrm>
            <a:off x="7143750" y="3143248"/>
            <a:ext cx="1714530" cy="2857520"/>
          </a:xfrm>
        </p:spPr>
        <p:txBody>
          <a:bodyPr/>
          <a:lstStyle>
            <a:lvl1pPr>
              <a:buNone/>
              <a:defRPr sz="14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200">
                <a:solidFill>
                  <a:srgbClr val="005E83"/>
                </a:solidFill>
              </a:defRPr>
            </a:lvl2pPr>
            <a:lvl3pPr>
              <a:defRPr sz="1100">
                <a:solidFill>
                  <a:srgbClr val="005E83"/>
                </a:solidFill>
              </a:defRPr>
            </a:lvl3pPr>
            <a:lvl4pPr>
              <a:defRPr sz="1050">
                <a:solidFill>
                  <a:srgbClr val="005E83"/>
                </a:solidFill>
              </a:defRPr>
            </a:lvl4pPr>
            <a:lvl5pPr>
              <a:defRPr sz="1050">
                <a:solidFill>
                  <a:srgbClr val="005E8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Date Placeholder 17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8" name="Slide Number Placeholder 1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B936A-D9A4-48F0-8E30-E2D6FB58A98B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sp>
        <p:nvSpPr>
          <p:cNvPr id="9" name="Footer Placeholder 1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apa_vienkarsi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68799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b="1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0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8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3pPr>
            <a:lvl4pPr marL="1714500" indent="-342900">
              <a:buFont typeface="Arial" pitchFamily="34" charset="0"/>
              <a:buChar char="•"/>
              <a:defRPr sz="16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lv-LV" dirty="0" smtClean="0"/>
          </a:p>
          <a:p>
            <a:pPr lvl="0"/>
            <a:r>
              <a:rPr lang="en-US" dirty="0" smtClean="0"/>
              <a:t>Click to edit Master text styles</a:t>
            </a:r>
            <a:endParaRPr lang="lv-LV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5043494" cy="1071570"/>
          </a:xfrm>
        </p:spPr>
        <p:txBody>
          <a:bodyPr anchor="t">
            <a:normAutofit/>
          </a:bodyPr>
          <a:lstStyle>
            <a:lvl1pPr algn="l">
              <a:defRPr sz="3600" b="1">
                <a:solidFill>
                  <a:srgbClr val="A9B533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715174" y="714388"/>
            <a:ext cx="1000098" cy="928662"/>
          </a:xfrm>
          <a:solidFill>
            <a:srgbClr val="A9B533"/>
          </a:solidFill>
        </p:spPr>
        <p:txBody>
          <a:bodyPr/>
          <a:lstStyle>
            <a:lvl1pPr>
              <a:defRPr sz="1200"/>
            </a:lvl1pPr>
          </a:lstStyle>
          <a:p>
            <a:pPr lvl="0"/>
            <a:endParaRPr lang="lv-LV" noProof="0" dirty="0"/>
          </a:p>
        </p:txBody>
      </p:sp>
      <p:sp>
        <p:nvSpPr>
          <p:cNvPr id="16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5643604" y="714356"/>
            <a:ext cx="1000098" cy="928662"/>
          </a:xfrm>
          <a:solidFill>
            <a:srgbClr val="A9B533"/>
          </a:solidFill>
        </p:spPr>
        <p:txBody>
          <a:bodyPr/>
          <a:lstStyle>
            <a:lvl1pPr>
              <a:defRPr sz="1200"/>
            </a:lvl1pPr>
          </a:lstStyle>
          <a:p>
            <a:pPr lvl="0"/>
            <a:endParaRPr lang="lv-LV" noProof="0" dirty="0"/>
          </a:p>
        </p:txBody>
      </p:sp>
      <p:sp>
        <p:nvSpPr>
          <p:cNvPr id="17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500034" y="5500702"/>
            <a:ext cx="1000098" cy="571472"/>
          </a:xfrm>
          <a:solidFill>
            <a:srgbClr val="A9B533"/>
          </a:solidFill>
        </p:spPr>
        <p:txBody>
          <a:bodyPr/>
          <a:lstStyle>
            <a:lvl1pPr>
              <a:defRPr sz="1200"/>
            </a:lvl1pPr>
          </a:lstStyle>
          <a:p>
            <a:pPr lvl="0"/>
            <a:endParaRPr lang="lv-LV" noProof="0" dirty="0"/>
          </a:p>
        </p:txBody>
      </p:sp>
      <p:sp>
        <p:nvSpPr>
          <p:cNvPr id="18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1571604" y="5500702"/>
            <a:ext cx="1000098" cy="571472"/>
          </a:xfrm>
          <a:solidFill>
            <a:srgbClr val="A9B533"/>
          </a:solidFill>
        </p:spPr>
        <p:txBody>
          <a:bodyPr/>
          <a:lstStyle>
            <a:lvl1pPr>
              <a:defRPr sz="1200"/>
            </a:lvl1pPr>
          </a:lstStyle>
          <a:p>
            <a:pPr lvl="0"/>
            <a:endParaRPr lang="lv-LV" noProof="0" dirty="0"/>
          </a:p>
        </p:txBody>
      </p:sp>
      <p:sp>
        <p:nvSpPr>
          <p:cNvPr id="9" name="Date Placeholder 1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1" name="Slide Number Placehold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E1C73-1FD6-4A05-BCFD-5C529D9CDA87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Nosaukums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lv-LV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Latvia_ppt_1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lv-LV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970C1-08E8-4539-90EE-854EA4672AAE}" type="datetime1">
              <a:rPr lang="lv-LV"/>
              <a:pPr>
                <a:defRPr/>
              </a:pPr>
              <a:t>2013.12.06.</a:t>
            </a:fld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5F7EF-64C2-4100-BF0F-46CBA248559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v-LV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F527AC-F073-4B3F-B0A8-76534E7D7A84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7" r:id="rId9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jpeg"/><Relationship Id="rId7" Type="http://schemas.openxmlformats.org/officeDocument/2006/relationships/hyperlink" Target="TAVA%20Kraslava%2060-HD%20720p.mov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hyperlink" Target="130103_Riga_2014_FinalV1_GER.mp4" TargetMode="Externa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2"/>
          <p:cNvSpPr>
            <a:spLocks noGrp="1"/>
          </p:cNvSpPr>
          <p:nvPr>
            <p:ph type="ctrTitle"/>
          </p:nvPr>
        </p:nvSpPr>
        <p:spPr>
          <a:xfrm>
            <a:off x="684213" y="1268413"/>
            <a:ext cx="7772400" cy="3024187"/>
          </a:xfrm>
        </p:spPr>
        <p:txBody>
          <a:bodyPr/>
          <a:lstStyle/>
          <a:p>
            <a:r>
              <a:rPr lang="lv-LV" smtClean="0">
                <a:latin typeface="Arial" charset="0"/>
                <a:cs typeface="Arial" charset="0"/>
              </a:rPr>
              <a:t>TAVA </a:t>
            </a:r>
            <a:r>
              <a:rPr lang="lv-LV" smtClean="0">
                <a:latin typeface="Arial" charset="0"/>
                <a:cs typeface="Arial" charset="0"/>
              </a:rPr>
              <a:t>stratēģiskie </a:t>
            </a:r>
            <a:r>
              <a:rPr lang="lv-LV" dirty="0" smtClean="0">
                <a:latin typeface="Arial" charset="0"/>
                <a:cs typeface="Arial" charset="0"/>
              </a:rPr>
              <a:t>attīstības virzieni 2014 - 2020</a:t>
            </a:r>
          </a:p>
        </p:txBody>
      </p:sp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0" y="5013325"/>
            <a:ext cx="60483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lv-LV" b="1" dirty="0">
                <a:solidFill>
                  <a:srgbClr val="2D5A87"/>
                </a:solidFill>
              </a:rPr>
              <a:t>Armands Slokenbergs</a:t>
            </a:r>
          </a:p>
          <a:p>
            <a:pPr algn="ctr"/>
            <a:r>
              <a:rPr lang="lv-LV" dirty="0">
                <a:solidFill>
                  <a:srgbClr val="2D5A87"/>
                </a:solidFill>
              </a:rPr>
              <a:t>Tūrisma attīstības valsts aģentūras direktors</a:t>
            </a:r>
          </a:p>
          <a:p>
            <a:pPr algn="ctr"/>
            <a:r>
              <a:rPr lang="lv-LV" dirty="0" smtClean="0">
                <a:solidFill>
                  <a:srgbClr val="2D5A87"/>
                </a:solidFill>
              </a:rPr>
              <a:t>06.12.2013.</a:t>
            </a:r>
            <a:endParaRPr lang="lv-LV" dirty="0">
              <a:solidFill>
                <a:srgbClr val="2D5A8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ctrTitle"/>
          </p:nvPr>
        </p:nvSpPr>
        <p:spPr>
          <a:xfrm>
            <a:off x="4787900" y="1700213"/>
            <a:ext cx="3887788" cy="2505075"/>
          </a:xfrm>
        </p:spPr>
        <p:txBody>
          <a:bodyPr/>
          <a:lstStyle/>
          <a:p>
            <a:pPr eaLnBrk="1" hangingPunct="1"/>
            <a:r>
              <a:rPr lang="lv-LV" altLang="lv-LV" sz="3600" b="1" smtClean="0">
                <a:latin typeface="Arial" pitchFamily="34" charset="0"/>
              </a:rPr>
              <a:t>Kopradīšana</a:t>
            </a:r>
            <a:br>
              <a:rPr lang="lv-LV" altLang="lv-LV" sz="3600" b="1" smtClean="0">
                <a:latin typeface="Arial" pitchFamily="34" charset="0"/>
              </a:rPr>
            </a:br>
            <a:r>
              <a:rPr lang="lv-LV" altLang="lv-LV" sz="3600" b="1" smtClean="0">
                <a:latin typeface="Arial" pitchFamily="34" charset="0"/>
              </a:rPr>
              <a:t>un   Koplietošana</a:t>
            </a:r>
            <a:endParaRPr lang="lv-LV" altLang="lv-LV" sz="3000" smtClean="0"/>
          </a:p>
        </p:txBody>
      </p:sp>
      <p:grpSp>
        <p:nvGrpSpPr>
          <p:cNvPr id="61443" name="Group 19"/>
          <p:cNvGrpSpPr>
            <a:grpSpLocks/>
          </p:cNvGrpSpPr>
          <p:nvPr/>
        </p:nvGrpSpPr>
        <p:grpSpPr bwMode="auto">
          <a:xfrm>
            <a:off x="-1836738" y="1125538"/>
            <a:ext cx="11858626" cy="4857750"/>
            <a:chOff x="-3792610" y="620688"/>
            <a:chExt cx="11858626" cy="4857750"/>
          </a:xfrm>
        </p:grpSpPr>
        <p:pic>
          <p:nvPicPr>
            <p:cNvPr id="6" name="Picture 7" descr="6408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-3792610" y="620688"/>
              <a:ext cx="11858626" cy="4857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Freeform 17"/>
            <p:cNvSpPr/>
            <p:nvPr/>
          </p:nvSpPr>
          <p:spPr>
            <a:xfrm>
              <a:off x="-3460822" y="981050"/>
              <a:ext cx="6408738" cy="4148138"/>
            </a:xfrm>
            <a:custGeom>
              <a:avLst/>
              <a:gdLst>
                <a:gd name="connsiteX0" fmla="*/ 6764977 w 7336972"/>
                <a:gd name="connsiteY0" fmla="*/ 116774 h 4380015"/>
                <a:gd name="connsiteX1" fmla="*/ 2941122 w 7336972"/>
                <a:gd name="connsiteY1" fmla="*/ 1565564 h 4380015"/>
                <a:gd name="connsiteX2" fmla="*/ 399803 w 7336972"/>
                <a:gd name="connsiteY2" fmla="*/ 3453740 h 4380015"/>
                <a:gd name="connsiteX3" fmla="*/ 542307 w 7336972"/>
                <a:gd name="connsiteY3" fmla="*/ 3477491 h 4380015"/>
                <a:gd name="connsiteX4" fmla="*/ 4223657 w 7336972"/>
                <a:gd name="connsiteY4" fmla="*/ 4118759 h 4380015"/>
                <a:gd name="connsiteX5" fmla="*/ 6729351 w 7336972"/>
                <a:gd name="connsiteY5" fmla="*/ 4071257 h 4380015"/>
                <a:gd name="connsiteX6" fmla="*/ 6373091 w 7336972"/>
                <a:gd name="connsiteY6" fmla="*/ 2266208 h 4380015"/>
                <a:gd name="connsiteX7" fmla="*/ 6764977 w 7336972"/>
                <a:gd name="connsiteY7" fmla="*/ 116774 h 4380015"/>
                <a:gd name="connsiteX0" fmla="*/ 6764977 w 7087590"/>
                <a:gd name="connsiteY0" fmla="*/ 116774 h 4380015"/>
                <a:gd name="connsiteX1" fmla="*/ 2941122 w 7087590"/>
                <a:gd name="connsiteY1" fmla="*/ 1565564 h 4380015"/>
                <a:gd name="connsiteX2" fmla="*/ 399803 w 7087590"/>
                <a:gd name="connsiteY2" fmla="*/ 3453740 h 4380015"/>
                <a:gd name="connsiteX3" fmla="*/ 542307 w 7087590"/>
                <a:gd name="connsiteY3" fmla="*/ 3477491 h 4380015"/>
                <a:gd name="connsiteX4" fmla="*/ 4223657 w 7087590"/>
                <a:gd name="connsiteY4" fmla="*/ 4118759 h 4380015"/>
                <a:gd name="connsiteX5" fmla="*/ 6729351 w 7087590"/>
                <a:gd name="connsiteY5" fmla="*/ 4071257 h 4380015"/>
                <a:gd name="connsiteX6" fmla="*/ 6373091 w 7087590"/>
                <a:gd name="connsiteY6" fmla="*/ 2266208 h 4380015"/>
                <a:gd name="connsiteX7" fmla="*/ 6764977 w 7087590"/>
                <a:gd name="connsiteY7" fmla="*/ 116774 h 4380015"/>
                <a:gd name="connsiteX0" fmla="*/ 6764977 w 7087590"/>
                <a:gd name="connsiteY0" fmla="*/ 116774 h 4380015"/>
                <a:gd name="connsiteX1" fmla="*/ 2941122 w 7087590"/>
                <a:gd name="connsiteY1" fmla="*/ 1565564 h 4380015"/>
                <a:gd name="connsiteX2" fmla="*/ 399803 w 7087590"/>
                <a:gd name="connsiteY2" fmla="*/ 3453740 h 4380015"/>
                <a:gd name="connsiteX3" fmla="*/ 542307 w 7087590"/>
                <a:gd name="connsiteY3" fmla="*/ 3477491 h 4380015"/>
                <a:gd name="connsiteX4" fmla="*/ 4223657 w 7087590"/>
                <a:gd name="connsiteY4" fmla="*/ 4118759 h 4380015"/>
                <a:gd name="connsiteX5" fmla="*/ 6729351 w 7087590"/>
                <a:gd name="connsiteY5" fmla="*/ 4071257 h 4380015"/>
                <a:gd name="connsiteX6" fmla="*/ 6373091 w 7087590"/>
                <a:gd name="connsiteY6" fmla="*/ 2266208 h 4380015"/>
                <a:gd name="connsiteX7" fmla="*/ 6764977 w 7087590"/>
                <a:gd name="connsiteY7" fmla="*/ 116774 h 4380015"/>
                <a:gd name="connsiteX0" fmla="*/ 6764977 w 7087590"/>
                <a:gd name="connsiteY0" fmla="*/ 116774 h 4380015"/>
                <a:gd name="connsiteX1" fmla="*/ 2941122 w 7087590"/>
                <a:gd name="connsiteY1" fmla="*/ 1565564 h 4380015"/>
                <a:gd name="connsiteX2" fmla="*/ 399803 w 7087590"/>
                <a:gd name="connsiteY2" fmla="*/ 3453740 h 4380015"/>
                <a:gd name="connsiteX3" fmla="*/ 542307 w 7087590"/>
                <a:gd name="connsiteY3" fmla="*/ 3477491 h 4380015"/>
                <a:gd name="connsiteX4" fmla="*/ 4223657 w 7087590"/>
                <a:gd name="connsiteY4" fmla="*/ 4118759 h 4380015"/>
                <a:gd name="connsiteX5" fmla="*/ 6729351 w 7087590"/>
                <a:gd name="connsiteY5" fmla="*/ 4071257 h 4380015"/>
                <a:gd name="connsiteX6" fmla="*/ 6373091 w 7087590"/>
                <a:gd name="connsiteY6" fmla="*/ 2266208 h 4380015"/>
                <a:gd name="connsiteX7" fmla="*/ 6764977 w 7087590"/>
                <a:gd name="connsiteY7" fmla="*/ 116774 h 4380015"/>
                <a:gd name="connsiteX0" fmla="*/ 6764977 w 6764977"/>
                <a:gd name="connsiteY0" fmla="*/ 116774 h 4380015"/>
                <a:gd name="connsiteX1" fmla="*/ 2941122 w 6764977"/>
                <a:gd name="connsiteY1" fmla="*/ 1565564 h 4380015"/>
                <a:gd name="connsiteX2" fmla="*/ 399803 w 6764977"/>
                <a:gd name="connsiteY2" fmla="*/ 3453740 h 4380015"/>
                <a:gd name="connsiteX3" fmla="*/ 542307 w 6764977"/>
                <a:gd name="connsiteY3" fmla="*/ 3477491 h 4380015"/>
                <a:gd name="connsiteX4" fmla="*/ 4223657 w 6764977"/>
                <a:gd name="connsiteY4" fmla="*/ 4118759 h 4380015"/>
                <a:gd name="connsiteX5" fmla="*/ 6729351 w 6764977"/>
                <a:gd name="connsiteY5" fmla="*/ 4071257 h 4380015"/>
                <a:gd name="connsiteX6" fmla="*/ 6373091 w 6764977"/>
                <a:gd name="connsiteY6" fmla="*/ 2266208 h 4380015"/>
                <a:gd name="connsiteX7" fmla="*/ 6764977 w 6764977"/>
                <a:gd name="connsiteY7" fmla="*/ 116774 h 4380015"/>
                <a:gd name="connsiteX0" fmla="*/ 6764977 w 6764977"/>
                <a:gd name="connsiteY0" fmla="*/ 116774 h 4380015"/>
                <a:gd name="connsiteX1" fmla="*/ 2941122 w 6764977"/>
                <a:gd name="connsiteY1" fmla="*/ 1565564 h 4380015"/>
                <a:gd name="connsiteX2" fmla="*/ 399803 w 6764977"/>
                <a:gd name="connsiteY2" fmla="*/ 3453740 h 4380015"/>
                <a:gd name="connsiteX3" fmla="*/ 542307 w 6764977"/>
                <a:gd name="connsiteY3" fmla="*/ 3477491 h 4380015"/>
                <a:gd name="connsiteX4" fmla="*/ 4223657 w 6764977"/>
                <a:gd name="connsiteY4" fmla="*/ 4118759 h 4380015"/>
                <a:gd name="connsiteX5" fmla="*/ 6729351 w 6764977"/>
                <a:gd name="connsiteY5" fmla="*/ 4071257 h 4380015"/>
                <a:gd name="connsiteX6" fmla="*/ 6373091 w 6764977"/>
                <a:gd name="connsiteY6" fmla="*/ 2266208 h 4380015"/>
                <a:gd name="connsiteX7" fmla="*/ 6764977 w 6764977"/>
                <a:gd name="connsiteY7" fmla="*/ 116774 h 4380015"/>
                <a:gd name="connsiteX0" fmla="*/ 6764977 w 6764977"/>
                <a:gd name="connsiteY0" fmla="*/ 116774 h 4217720"/>
                <a:gd name="connsiteX1" fmla="*/ 2941122 w 6764977"/>
                <a:gd name="connsiteY1" fmla="*/ 1565564 h 4217720"/>
                <a:gd name="connsiteX2" fmla="*/ 399803 w 6764977"/>
                <a:gd name="connsiteY2" fmla="*/ 3453740 h 4217720"/>
                <a:gd name="connsiteX3" fmla="*/ 542307 w 6764977"/>
                <a:gd name="connsiteY3" fmla="*/ 3477491 h 4217720"/>
                <a:gd name="connsiteX4" fmla="*/ 4223657 w 6764977"/>
                <a:gd name="connsiteY4" fmla="*/ 4118759 h 4217720"/>
                <a:gd name="connsiteX5" fmla="*/ 6729351 w 6764977"/>
                <a:gd name="connsiteY5" fmla="*/ 4071257 h 4217720"/>
                <a:gd name="connsiteX6" fmla="*/ 6373091 w 6764977"/>
                <a:gd name="connsiteY6" fmla="*/ 2266208 h 4217720"/>
                <a:gd name="connsiteX7" fmla="*/ 6764977 w 6764977"/>
                <a:gd name="connsiteY7" fmla="*/ 116774 h 4217720"/>
                <a:gd name="connsiteX0" fmla="*/ 6764977 w 6764977"/>
                <a:gd name="connsiteY0" fmla="*/ 116774 h 4217720"/>
                <a:gd name="connsiteX1" fmla="*/ 2941122 w 6764977"/>
                <a:gd name="connsiteY1" fmla="*/ 1565564 h 4217720"/>
                <a:gd name="connsiteX2" fmla="*/ 399803 w 6764977"/>
                <a:gd name="connsiteY2" fmla="*/ 3453740 h 4217720"/>
                <a:gd name="connsiteX3" fmla="*/ 542307 w 6764977"/>
                <a:gd name="connsiteY3" fmla="*/ 3477491 h 4217720"/>
                <a:gd name="connsiteX4" fmla="*/ 4223657 w 6764977"/>
                <a:gd name="connsiteY4" fmla="*/ 4118759 h 4217720"/>
                <a:gd name="connsiteX5" fmla="*/ 6729351 w 6764977"/>
                <a:gd name="connsiteY5" fmla="*/ 4071257 h 4217720"/>
                <a:gd name="connsiteX6" fmla="*/ 6373091 w 6764977"/>
                <a:gd name="connsiteY6" fmla="*/ 2266208 h 4217720"/>
                <a:gd name="connsiteX7" fmla="*/ 6764977 w 6764977"/>
                <a:gd name="connsiteY7" fmla="*/ 116774 h 4217720"/>
                <a:gd name="connsiteX0" fmla="*/ 6764977 w 6764977"/>
                <a:gd name="connsiteY0" fmla="*/ 116774 h 4217720"/>
                <a:gd name="connsiteX1" fmla="*/ 2941122 w 6764977"/>
                <a:gd name="connsiteY1" fmla="*/ 1565564 h 4217720"/>
                <a:gd name="connsiteX2" fmla="*/ 399803 w 6764977"/>
                <a:gd name="connsiteY2" fmla="*/ 3453740 h 4217720"/>
                <a:gd name="connsiteX3" fmla="*/ 542307 w 6764977"/>
                <a:gd name="connsiteY3" fmla="*/ 3477491 h 4217720"/>
                <a:gd name="connsiteX4" fmla="*/ 4223657 w 6764977"/>
                <a:gd name="connsiteY4" fmla="*/ 4118759 h 4217720"/>
                <a:gd name="connsiteX5" fmla="*/ 6729351 w 6764977"/>
                <a:gd name="connsiteY5" fmla="*/ 4071257 h 4217720"/>
                <a:gd name="connsiteX6" fmla="*/ 6373091 w 6764977"/>
                <a:gd name="connsiteY6" fmla="*/ 2266208 h 4217720"/>
                <a:gd name="connsiteX7" fmla="*/ 6764977 w 6764977"/>
                <a:gd name="connsiteY7" fmla="*/ 116774 h 4217720"/>
                <a:gd name="connsiteX0" fmla="*/ 6764977 w 6764977"/>
                <a:gd name="connsiteY0" fmla="*/ 116774 h 4217720"/>
                <a:gd name="connsiteX1" fmla="*/ 2941122 w 6764977"/>
                <a:gd name="connsiteY1" fmla="*/ 1565564 h 4217720"/>
                <a:gd name="connsiteX2" fmla="*/ 399803 w 6764977"/>
                <a:gd name="connsiteY2" fmla="*/ 3453740 h 4217720"/>
                <a:gd name="connsiteX3" fmla="*/ 542307 w 6764977"/>
                <a:gd name="connsiteY3" fmla="*/ 3477491 h 4217720"/>
                <a:gd name="connsiteX4" fmla="*/ 4223657 w 6764977"/>
                <a:gd name="connsiteY4" fmla="*/ 4118759 h 4217720"/>
                <a:gd name="connsiteX5" fmla="*/ 6729351 w 6764977"/>
                <a:gd name="connsiteY5" fmla="*/ 4071257 h 4217720"/>
                <a:gd name="connsiteX6" fmla="*/ 6373091 w 6764977"/>
                <a:gd name="connsiteY6" fmla="*/ 2266208 h 4217720"/>
                <a:gd name="connsiteX7" fmla="*/ 6764977 w 6764977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599132 w 6599132"/>
                <a:gd name="connsiteY0" fmla="*/ 116774 h 4217720"/>
                <a:gd name="connsiteX1" fmla="*/ 2754422 w 6599132"/>
                <a:gd name="connsiteY1" fmla="*/ 1648525 h 4217720"/>
                <a:gd name="connsiteX2" fmla="*/ 233958 w 6599132"/>
                <a:gd name="connsiteY2" fmla="*/ 3453740 h 4217720"/>
                <a:gd name="connsiteX3" fmla="*/ 376462 w 6599132"/>
                <a:gd name="connsiteY3" fmla="*/ 3477491 h 4217720"/>
                <a:gd name="connsiteX4" fmla="*/ 4057812 w 6599132"/>
                <a:gd name="connsiteY4" fmla="*/ 4118759 h 4217720"/>
                <a:gd name="connsiteX5" fmla="*/ 6563506 w 6599132"/>
                <a:gd name="connsiteY5" fmla="*/ 4071257 h 4217720"/>
                <a:gd name="connsiteX6" fmla="*/ 6207246 w 6599132"/>
                <a:gd name="connsiteY6" fmla="*/ 2266208 h 4217720"/>
                <a:gd name="connsiteX7" fmla="*/ 6599132 w 6599132"/>
                <a:gd name="connsiteY7" fmla="*/ 116774 h 4217720"/>
                <a:gd name="connsiteX0" fmla="*/ 6599132 w 6599132"/>
                <a:gd name="connsiteY0" fmla="*/ 116774 h 4217720"/>
                <a:gd name="connsiteX1" fmla="*/ 2754422 w 6599132"/>
                <a:gd name="connsiteY1" fmla="*/ 1648525 h 4217720"/>
                <a:gd name="connsiteX2" fmla="*/ 234141 w 6599132"/>
                <a:gd name="connsiteY2" fmla="*/ 3448725 h 4217720"/>
                <a:gd name="connsiteX3" fmla="*/ 376462 w 6599132"/>
                <a:gd name="connsiteY3" fmla="*/ 3477491 h 4217720"/>
                <a:gd name="connsiteX4" fmla="*/ 4057812 w 6599132"/>
                <a:gd name="connsiteY4" fmla="*/ 4118759 h 4217720"/>
                <a:gd name="connsiteX5" fmla="*/ 6563506 w 6599132"/>
                <a:gd name="connsiteY5" fmla="*/ 4071257 h 4217720"/>
                <a:gd name="connsiteX6" fmla="*/ 6207246 w 6599132"/>
                <a:gd name="connsiteY6" fmla="*/ 2266208 h 4217720"/>
                <a:gd name="connsiteX7" fmla="*/ 6599132 w 6599132"/>
                <a:gd name="connsiteY7" fmla="*/ 116774 h 4217720"/>
                <a:gd name="connsiteX0" fmla="*/ 6564940 w 6564940"/>
                <a:gd name="connsiteY0" fmla="*/ 116774 h 4217720"/>
                <a:gd name="connsiteX1" fmla="*/ 2720230 w 6564940"/>
                <a:gd name="connsiteY1" fmla="*/ 1648525 h 4217720"/>
                <a:gd name="connsiteX2" fmla="*/ 199949 w 6564940"/>
                <a:gd name="connsiteY2" fmla="*/ 3448725 h 4217720"/>
                <a:gd name="connsiteX3" fmla="*/ 342270 w 6564940"/>
                <a:gd name="connsiteY3" fmla="*/ 3477491 h 4217720"/>
                <a:gd name="connsiteX4" fmla="*/ 4023620 w 6564940"/>
                <a:gd name="connsiteY4" fmla="*/ 4118759 h 4217720"/>
                <a:gd name="connsiteX5" fmla="*/ 6529314 w 6564940"/>
                <a:gd name="connsiteY5" fmla="*/ 4071257 h 4217720"/>
                <a:gd name="connsiteX6" fmla="*/ 6173054 w 6564940"/>
                <a:gd name="connsiteY6" fmla="*/ 2266208 h 4217720"/>
                <a:gd name="connsiteX7" fmla="*/ 6564940 w 6564940"/>
                <a:gd name="connsiteY7" fmla="*/ 116774 h 4217720"/>
                <a:gd name="connsiteX0" fmla="*/ 6564940 w 6564940"/>
                <a:gd name="connsiteY0" fmla="*/ 116774 h 4217720"/>
                <a:gd name="connsiteX1" fmla="*/ 2720230 w 6564940"/>
                <a:gd name="connsiteY1" fmla="*/ 1648525 h 4217720"/>
                <a:gd name="connsiteX2" fmla="*/ 199949 w 6564940"/>
                <a:gd name="connsiteY2" fmla="*/ 3448725 h 4217720"/>
                <a:gd name="connsiteX3" fmla="*/ 342270 w 6564940"/>
                <a:gd name="connsiteY3" fmla="*/ 3477491 h 4217720"/>
                <a:gd name="connsiteX4" fmla="*/ 4023620 w 6564940"/>
                <a:gd name="connsiteY4" fmla="*/ 4118759 h 4217720"/>
                <a:gd name="connsiteX5" fmla="*/ 6529314 w 6564940"/>
                <a:gd name="connsiteY5" fmla="*/ 4071257 h 4217720"/>
                <a:gd name="connsiteX6" fmla="*/ 6173054 w 6564940"/>
                <a:gd name="connsiteY6" fmla="*/ 2266208 h 4217720"/>
                <a:gd name="connsiteX7" fmla="*/ 6564940 w 6564940"/>
                <a:gd name="connsiteY7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0 h 4100946"/>
                <a:gd name="connsiteX1" fmla="*/ 2520281 w 6364991"/>
                <a:gd name="connsiteY1" fmla="*/ 1531751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2520281 w 6364991"/>
                <a:gd name="connsiteY1" fmla="*/ 1531751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456384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456384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36704 w 6364991"/>
                <a:gd name="connsiteY4" fmla="*/ 398002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078984"/>
                <a:gd name="connsiteX1" fmla="*/ 3384376 w 6364991"/>
                <a:gd name="connsiteY1" fmla="*/ 1027695 h 4078984"/>
                <a:gd name="connsiteX2" fmla="*/ 0 w 6364991"/>
                <a:gd name="connsiteY2" fmla="*/ 3331951 h 4078984"/>
                <a:gd name="connsiteX3" fmla="*/ 3816424 w 6364991"/>
                <a:gd name="connsiteY3" fmla="*/ 3980023 h 4078984"/>
                <a:gd name="connsiteX4" fmla="*/ 6336704 w 6364991"/>
                <a:gd name="connsiteY4" fmla="*/ 3980023 h 4078984"/>
                <a:gd name="connsiteX5" fmla="*/ 5976664 w 6364991"/>
                <a:gd name="connsiteY5" fmla="*/ 2107815 h 4078984"/>
                <a:gd name="connsiteX6" fmla="*/ 6364991 w 6364991"/>
                <a:gd name="connsiteY6" fmla="*/ 0 h 4078984"/>
                <a:gd name="connsiteX0" fmla="*/ 6364991 w 6364991"/>
                <a:gd name="connsiteY0" fmla="*/ 0 h 4078984"/>
                <a:gd name="connsiteX1" fmla="*/ 3384376 w 6364991"/>
                <a:gd name="connsiteY1" fmla="*/ 1027695 h 4078984"/>
                <a:gd name="connsiteX2" fmla="*/ 0 w 6364991"/>
                <a:gd name="connsiteY2" fmla="*/ 3331951 h 4078984"/>
                <a:gd name="connsiteX3" fmla="*/ 3456384 w 6364991"/>
                <a:gd name="connsiteY3" fmla="*/ 3980023 h 4078984"/>
                <a:gd name="connsiteX4" fmla="*/ 6336704 w 6364991"/>
                <a:gd name="connsiteY4" fmla="*/ 3980023 h 4078984"/>
                <a:gd name="connsiteX5" fmla="*/ 5976664 w 6364991"/>
                <a:gd name="connsiteY5" fmla="*/ 2107815 h 4078984"/>
                <a:gd name="connsiteX6" fmla="*/ 6364991 w 6364991"/>
                <a:gd name="connsiteY6" fmla="*/ 0 h 4078984"/>
                <a:gd name="connsiteX0" fmla="*/ 6364991 w 6364991"/>
                <a:gd name="connsiteY0" fmla="*/ 0 h 4078984"/>
                <a:gd name="connsiteX1" fmla="*/ 3384376 w 6364991"/>
                <a:gd name="connsiteY1" fmla="*/ 1027695 h 4078984"/>
                <a:gd name="connsiteX2" fmla="*/ 0 w 6364991"/>
                <a:gd name="connsiteY2" fmla="*/ 3331951 h 4078984"/>
                <a:gd name="connsiteX3" fmla="*/ 3456384 w 6364991"/>
                <a:gd name="connsiteY3" fmla="*/ 3980023 h 4078984"/>
                <a:gd name="connsiteX4" fmla="*/ 6336704 w 6364991"/>
                <a:gd name="connsiteY4" fmla="*/ 3980023 h 4078984"/>
                <a:gd name="connsiteX5" fmla="*/ 6048672 w 6364991"/>
                <a:gd name="connsiteY5" fmla="*/ 2107815 h 4078984"/>
                <a:gd name="connsiteX6" fmla="*/ 6364991 w 6364991"/>
                <a:gd name="connsiteY6" fmla="*/ 0 h 4078984"/>
                <a:gd name="connsiteX0" fmla="*/ 6336704 w 6336704"/>
                <a:gd name="connsiteY0" fmla="*/ 0 h 4131409"/>
                <a:gd name="connsiteX1" fmla="*/ 3384376 w 6336704"/>
                <a:gd name="connsiteY1" fmla="*/ 1080120 h 4131409"/>
                <a:gd name="connsiteX2" fmla="*/ 0 w 6336704"/>
                <a:gd name="connsiteY2" fmla="*/ 3384376 h 4131409"/>
                <a:gd name="connsiteX3" fmla="*/ 3456384 w 6336704"/>
                <a:gd name="connsiteY3" fmla="*/ 4032448 h 4131409"/>
                <a:gd name="connsiteX4" fmla="*/ 6336704 w 6336704"/>
                <a:gd name="connsiteY4" fmla="*/ 4032448 h 4131409"/>
                <a:gd name="connsiteX5" fmla="*/ 6048672 w 6336704"/>
                <a:gd name="connsiteY5" fmla="*/ 2160240 h 4131409"/>
                <a:gd name="connsiteX6" fmla="*/ 6336704 w 6336704"/>
                <a:gd name="connsiteY6" fmla="*/ 0 h 4131409"/>
                <a:gd name="connsiteX0" fmla="*/ 6336704 w 6336704"/>
                <a:gd name="connsiteY0" fmla="*/ 0 h 4131409"/>
                <a:gd name="connsiteX1" fmla="*/ 3384376 w 6336704"/>
                <a:gd name="connsiteY1" fmla="*/ 1080120 h 4131409"/>
                <a:gd name="connsiteX2" fmla="*/ 0 w 6336704"/>
                <a:gd name="connsiteY2" fmla="*/ 3384376 h 4131409"/>
                <a:gd name="connsiteX3" fmla="*/ 3456384 w 6336704"/>
                <a:gd name="connsiteY3" fmla="*/ 4032448 h 4131409"/>
                <a:gd name="connsiteX4" fmla="*/ 6336704 w 6336704"/>
                <a:gd name="connsiteY4" fmla="*/ 4032448 h 4131409"/>
                <a:gd name="connsiteX5" fmla="*/ 6048672 w 6336704"/>
                <a:gd name="connsiteY5" fmla="*/ 2160240 h 4131409"/>
                <a:gd name="connsiteX6" fmla="*/ 6336704 w 6336704"/>
                <a:gd name="connsiteY6" fmla="*/ 0 h 4131409"/>
                <a:gd name="connsiteX0" fmla="*/ 6336704 w 6336704"/>
                <a:gd name="connsiteY0" fmla="*/ 0 h 4131409"/>
                <a:gd name="connsiteX1" fmla="*/ 3384376 w 6336704"/>
                <a:gd name="connsiteY1" fmla="*/ 1080120 h 4131409"/>
                <a:gd name="connsiteX2" fmla="*/ 0 w 6336704"/>
                <a:gd name="connsiteY2" fmla="*/ 3384376 h 4131409"/>
                <a:gd name="connsiteX3" fmla="*/ 3456384 w 6336704"/>
                <a:gd name="connsiteY3" fmla="*/ 4032448 h 4131409"/>
                <a:gd name="connsiteX4" fmla="*/ 6336704 w 6336704"/>
                <a:gd name="connsiteY4" fmla="*/ 4032448 h 4131409"/>
                <a:gd name="connsiteX5" fmla="*/ 6048672 w 6336704"/>
                <a:gd name="connsiteY5" fmla="*/ 2160240 h 4131409"/>
                <a:gd name="connsiteX6" fmla="*/ 6336704 w 6336704"/>
                <a:gd name="connsiteY6" fmla="*/ 0 h 4131409"/>
                <a:gd name="connsiteX0" fmla="*/ 6336704 w 6336704"/>
                <a:gd name="connsiteY0" fmla="*/ 0 h 4131409"/>
                <a:gd name="connsiteX1" fmla="*/ 3384376 w 6336704"/>
                <a:gd name="connsiteY1" fmla="*/ 1080120 h 4131409"/>
                <a:gd name="connsiteX2" fmla="*/ 0 w 6336704"/>
                <a:gd name="connsiteY2" fmla="*/ 3384376 h 4131409"/>
                <a:gd name="connsiteX3" fmla="*/ 3456384 w 6336704"/>
                <a:gd name="connsiteY3" fmla="*/ 4032448 h 4131409"/>
                <a:gd name="connsiteX4" fmla="*/ 6336704 w 6336704"/>
                <a:gd name="connsiteY4" fmla="*/ 4032448 h 4131409"/>
                <a:gd name="connsiteX5" fmla="*/ 6048672 w 6336704"/>
                <a:gd name="connsiteY5" fmla="*/ 2160240 h 4131409"/>
                <a:gd name="connsiteX6" fmla="*/ 6336704 w 6336704"/>
                <a:gd name="connsiteY6" fmla="*/ 0 h 4131409"/>
                <a:gd name="connsiteX0" fmla="*/ 6408712 w 6408712"/>
                <a:gd name="connsiteY0" fmla="*/ 0 h 4131408"/>
                <a:gd name="connsiteX1" fmla="*/ 3384376 w 6408712"/>
                <a:gd name="connsiteY1" fmla="*/ 1080119 h 4131408"/>
                <a:gd name="connsiteX2" fmla="*/ 0 w 6408712"/>
                <a:gd name="connsiteY2" fmla="*/ 3384375 h 4131408"/>
                <a:gd name="connsiteX3" fmla="*/ 3456384 w 6408712"/>
                <a:gd name="connsiteY3" fmla="*/ 4032447 h 4131408"/>
                <a:gd name="connsiteX4" fmla="*/ 6336704 w 6408712"/>
                <a:gd name="connsiteY4" fmla="*/ 4032447 h 4131408"/>
                <a:gd name="connsiteX5" fmla="*/ 6048672 w 6408712"/>
                <a:gd name="connsiteY5" fmla="*/ 2160239 h 4131408"/>
                <a:gd name="connsiteX6" fmla="*/ 6408712 w 6408712"/>
                <a:gd name="connsiteY6" fmla="*/ 0 h 4131408"/>
                <a:gd name="connsiteX0" fmla="*/ 6408712 w 6408712"/>
                <a:gd name="connsiteY0" fmla="*/ 0 h 4131408"/>
                <a:gd name="connsiteX1" fmla="*/ 3384376 w 6408712"/>
                <a:gd name="connsiteY1" fmla="*/ 1080119 h 4131408"/>
                <a:gd name="connsiteX2" fmla="*/ 0 w 6408712"/>
                <a:gd name="connsiteY2" fmla="*/ 3384375 h 4131408"/>
                <a:gd name="connsiteX3" fmla="*/ 3456384 w 6408712"/>
                <a:gd name="connsiteY3" fmla="*/ 4032447 h 4131408"/>
                <a:gd name="connsiteX4" fmla="*/ 6336704 w 6408712"/>
                <a:gd name="connsiteY4" fmla="*/ 4032447 h 4131408"/>
                <a:gd name="connsiteX5" fmla="*/ 6048672 w 6408712"/>
                <a:gd name="connsiteY5" fmla="*/ 2160239 h 4131408"/>
                <a:gd name="connsiteX6" fmla="*/ 6408712 w 6408712"/>
                <a:gd name="connsiteY6" fmla="*/ 0 h 4131408"/>
                <a:gd name="connsiteX0" fmla="*/ 6408712 w 6408712"/>
                <a:gd name="connsiteY0" fmla="*/ 0 h 4131408"/>
                <a:gd name="connsiteX1" fmla="*/ 3384376 w 6408712"/>
                <a:gd name="connsiteY1" fmla="*/ 1080119 h 4131408"/>
                <a:gd name="connsiteX2" fmla="*/ 0 w 6408712"/>
                <a:gd name="connsiteY2" fmla="*/ 3384375 h 4131408"/>
                <a:gd name="connsiteX3" fmla="*/ 3456384 w 6408712"/>
                <a:gd name="connsiteY3" fmla="*/ 4032447 h 4131408"/>
                <a:gd name="connsiteX4" fmla="*/ 6336704 w 6408712"/>
                <a:gd name="connsiteY4" fmla="*/ 4032447 h 4131408"/>
                <a:gd name="connsiteX5" fmla="*/ 6048672 w 6408712"/>
                <a:gd name="connsiteY5" fmla="*/ 2160239 h 4131408"/>
                <a:gd name="connsiteX6" fmla="*/ 6408712 w 6408712"/>
                <a:gd name="connsiteY6" fmla="*/ 0 h 4131408"/>
                <a:gd name="connsiteX0" fmla="*/ 6408712 w 6408712"/>
                <a:gd name="connsiteY0" fmla="*/ 0 h 4199249"/>
                <a:gd name="connsiteX1" fmla="*/ 3384376 w 6408712"/>
                <a:gd name="connsiteY1" fmla="*/ 1080119 h 4199249"/>
                <a:gd name="connsiteX2" fmla="*/ 0 w 6408712"/>
                <a:gd name="connsiteY2" fmla="*/ 3384375 h 4199249"/>
                <a:gd name="connsiteX3" fmla="*/ 3456384 w 6408712"/>
                <a:gd name="connsiteY3" fmla="*/ 4032447 h 4199249"/>
                <a:gd name="connsiteX4" fmla="*/ 6336704 w 6408712"/>
                <a:gd name="connsiteY4" fmla="*/ 4032447 h 4199249"/>
                <a:gd name="connsiteX5" fmla="*/ 6048672 w 6408712"/>
                <a:gd name="connsiteY5" fmla="*/ 2160239 h 4199249"/>
                <a:gd name="connsiteX6" fmla="*/ 6408712 w 6408712"/>
                <a:gd name="connsiteY6" fmla="*/ 0 h 4199249"/>
                <a:gd name="connsiteX0" fmla="*/ 6408712 w 6408712"/>
                <a:gd name="connsiteY0" fmla="*/ 0 h 4199249"/>
                <a:gd name="connsiteX1" fmla="*/ 3384376 w 6408712"/>
                <a:gd name="connsiteY1" fmla="*/ 1080119 h 4199249"/>
                <a:gd name="connsiteX2" fmla="*/ 0 w 6408712"/>
                <a:gd name="connsiteY2" fmla="*/ 3384375 h 4199249"/>
                <a:gd name="connsiteX3" fmla="*/ 3456384 w 6408712"/>
                <a:gd name="connsiteY3" fmla="*/ 4032447 h 4199249"/>
                <a:gd name="connsiteX4" fmla="*/ 6336704 w 6408712"/>
                <a:gd name="connsiteY4" fmla="*/ 4032447 h 4199249"/>
                <a:gd name="connsiteX5" fmla="*/ 6048672 w 6408712"/>
                <a:gd name="connsiteY5" fmla="*/ 2160239 h 4199249"/>
                <a:gd name="connsiteX6" fmla="*/ 6408712 w 6408712"/>
                <a:gd name="connsiteY6" fmla="*/ 0 h 4199249"/>
                <a:gd name="connsiteX0" fmla="*/ 6408712 w 6408712"/>
                <a:gd name="connsiteY0" fmla="*/ 0 h 4199249"/>
                <a:gd name="connsiteX1" fmla="*/ 3384376 w 6408712"/>
                <a:gd name="connsiteY1" fmla="*/ 1080119 h 4199249"/>
                <a:gd name="connsiteX2" fmla="*/ 0 w 6408712"/>
                <a:gd name="connsiteY2" fmla="*/ 3384375 h 4199249"/>
                <a:gd name="connsiteX3" fmla="*/ 3456384 w 6408712"/>
                <a:gd name="connsiteY3" fmla="*/ 4032447 h 4199249"/>
                <a:gd name="connsiteX4" fmla="*/ 6336704 w 6408712"/>
                <a:gd name="connsiteY4" fmla="*/ 4032447 h 4199249"/>
                <a:gd name="connsiteX5" fmla="*/ 6048672 w 6408712"/>
                <a:gd name="connsiteY5" fmla="*/ 2160239 h 4199249"/>
                <a:gd name="connsiteX6" fmla="*/ 6408712 w 6408712"/>
                <a:gd name="connsiteY6" fmla="*/ 0 h 4199249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048672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048672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048672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08712" h="4148895">
                  <a:moveTo>
                    <a:pt x="6408712" y="0"/>
                  </a:moveTo>
                  <a:cubicBezTo>
                    <a:pt x="5905228" y="54740"/>
                    <a:pt x="4473248" y="500875"/>
                    <a:pt x="3384376" y="1080119"/>
                  </a:cubicBezTo>
                  <a:cubicBezTo>
                    <a:pt x="2098273" y="1650946"/>
                    <a:pt x="418869" y="3017376"/>
                    <a:pt x="0" y="3384375"/>
                  </a:cubicBezTo>
                  <a:cubicBezTo>
                    <a:pt x="420846" y="3557625"/>
                    <a:pt x="2367273" y="3955474"/>
                    <a:pt x="3456384" y="4032447"/>
                  </a:cubicBezTo>
                  <a:cubicBezTo>
                    <a:pt x="4530001" y="4148895"/>
                    <a:pt x="5951156" y="4087010"/>
                    <a:pt x="6336704" y="4032447"/>
                  </a:cubicBezTo>
                  <a:cubicBezTo>
                    <a:pt x="6194526" y="3263868"/>
                    <a:pt x="6116514" y="2801456"/>
                    <a:pt x="6120680" y="2160239"/>
                  </a:cubicBezTo>
                  <a:cubicBezTo>
                    <a:pt x="6157083" y="1495211"/>
                    <a:pt x="6197762" y="736257"/>
                    <a:pt x="6408712" y="0"/>
                  </a:cubicBezTo>
                  <a:close/>
                </a:path>
              </a:pathLst>
            </a:custGeom>
            <a:blipFill>
              <a:blip r:embed="rId3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-2052638" y="2565400"/>
            <a:ext cx="1439863" cy="86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dirty="0"/>
              <a:t>Attēla izmēri</a:t>
            </a:r>
          </a:p>
          <a:p>
            <a:pPr algn="ctr">
              <a:defRPr/>
            </a:pPr>
            <a:r>
              <a:rPr lang="lv-LV" dirty="0"/>
              <a:t>430 x 670 </a:t>
            </a:r>
            <a:r>
              <a:rPr lang="lv-LV" dirty="0" err="1"/>
              <a:t>px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10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457200" y="571500"/>
            <a:ext cx="7258050" cy="1071563"/>
          </a:xfrm>
        </p:spPr>
        <p:txBody>
          <a:bodyPr>
            <a:normAutofit fontScale="90000"/>
          </a:bodyPr>
          <a:lstStyle/>
          <a:p>
            <a:r>
              <a:rPr lang="lv-LV" altLang="lv-LV" dirty="0" smtClean="0">
                <a:latin typeface="Arial" panose="020B0604020202020204" pitchFamily="34" charset="0"/>
              </a:rPr>
              <a:t>Pudurošanās un produktu radīšana</a:t>
            </a:r>
            <a:endParaRPr lang="en-GB" altLang="lv-LV" dirty="0" smtClean="0">
              <a:latin typeface="Arial" panose="020B0604020202020204" pitchFamily="34" charset="0"/>
            </a:endParaRPr>
          </a:p>
        </p:txBody>
      </p:sp>
      <p:pic>
        <p:nvPicPr>
          <p:cNvPr id="40963" name="Picture 2" descr="C:\Users\SlokenbergsA\Pictures\mantojum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28813"/>
            <a:ext cx="1905000" cy="406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919288"/>
            <a:ext cx="2879725" cy="409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5" y="1928813"/>
            <a:ext cx="1630363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6" name="Picture 2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300" y="4302125"/>
            <a:ext cx="3503613" cy="170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7" name="Picture 6">
            <a:hlinkClick r:id="rId7" action="ppaction://hlinkfile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095500"/>
            <a:ext cx="1755775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397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ctrTitle" idx="4294967295"/>
          </p:nvPr>
        </p:nvSpPr>
        <p:spPr>
          <a:xfrm>
            <a:off x="827088" y="3357563"/>
            <a:ext cx="3457575" cy="1873250"/>
          </a:xfrm>
        </p:spPr>
        <p:txBody>
          <a:bodyPr/>
          <a:lstStyle/>
          <a:p>
            <a:pPr eaLnBrk="1" hangingPunct="1"/>
            <a:r>
              <a:rPr lang="lv-LV" altLang="lv-LV" sz="4000" b="1" dirty="0" smtClean="0">
                <a:latin typeface="Arial" pitchFamily="34" charset="0"/>
                <a:cs typeface="Arial" pitchFamily="34" charset="0"/>
              </a:rPr>
              <a:t>Resursi mārketingam</a:t>
            </a:r>
          </a:p>
        </p:txBody>
      </p:sp>
      <p:pic>
        <p:nvPicPr>
          <p:cNvPr id="33795" name="Picture 5" descr="637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1268760"/>
            <a:ext cx="10882313" cy="497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260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3609766486"/>
              </p:ext>
            </p:extLst>
          </p:nvPr>
        </p:nvGraphicFramePr>
        <p:xfrm>
          <a:off x="419125" y="620688"/>
          <a:ext cx="8748464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Freeform 8"/>
          <p:cNvSpPr/>
          <p:nvPr/>
        </p:nvSpPr>
        <p:spPr>
          <a:xfrm>
            <a:off x="1258888" y="3141663"/>
            <a:ext cx="1398587" cy="1779587"/>
          </a:xfrm>
          <a:custGeom>
            <a:avLst/>
            <a:gdLst>
              <a:gd name="connsiteX0" fmla="*/ 0 w 1238250"/>
              <a:gd name="connsiteY0" fmla="*/ 0 h 1371600"/>
              <a:gd name="connsiteX1" fmla="*/ 800100 w 1238250"/>
              <a:gd name="connsiteY1" fmla="*/ 1019175 h 1371600"/>
              <a:gd name="connsiteX2" fmla="*/ 1238250 w 1238250"/>
              <a:gd name="connsiteY2" fmla="*/ 1371600 h 1371600"/>
              <a:gd name="connsiteX3" fmla="*/ 1238250 w 1238250"/>
              <a:gd name="connsiteY3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8250" h="1371600">
                <a:moveTo>
                  <a:pt x="0" y="0"/>
                </a:moveTo>
                <a:cubicBezTo>
                  <a:pt x="296862" y="395287"/>
                  <a:pt x="593725" y="790575"/>
                  <a:pt x="800100" y="1019175"/>
                </a:cubicBezTo>
                <a:cubicBezTo>
                  <a:pt x="1006475" y="1247775"/>
                  <a:pt x="1238250" y="1371600"/>
                  <a:pt x="1238250" y="1371600"/>
                </a:cubicBezTo>
                <a:lnTo>
                  <a:pt x="1238250" y="1371600"/>
                </a:lnTo>
              </a:path>
            </a:pathLst>
          </a:custGeom>
          <a:noFill/>
          <a:ln w="38100">
            <a:solidFill>
              <a:srgbClr val="A9B5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>
              <a:solidFill>
                <a:srgbClr val="CEDD45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 rot="20814282">
            <a:off x="2670175" y="4805363"/>
            <a:ext cx="1100138" cy="231775"/>
          </a:xfrm>
          <a:custGeom>
            <a:avLst/>
            <a:gdLst>
              <a:gd name="connsiteX0" fmla="*/ 0 w 1091850"/>
              <a:gd name="connsiteY0" fmla="*/ 0 h 366058"/>
              <a:gd name="connsiteX1" fmla="*/ 942975 w 1091850"/>
              <a:gd name="connsiteY1" fmla="*/ 323850 h 366058"/>
              <a:gd name="connsiteX2" fmla="*/ 1076325 w 1091850"/>
              <a:gd name="connsiteY2" fmla="*/ 352425 h 366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91850" h="366058">
                <a:moveTo>
                  <a:pt x="0" y="0"/>
                </a:moveTo>
                <a:lnTo>
                  <a:pt x="942975" y="323850"/>
                </a:lnTo>
                <a:cubicBezTo>
                  <a:pt x="1122363" y="382588"/>
                  <a:pt x="1099344" y="367506"/>
                  <a:pt x="1076325" y="352425"/>
                </a:cubicBezTo>
              </a:path>
            </a:pathLst>
          </a:custGeom>
          <a:noFill/>
          <a:ln w="38100">
            <a:solidFill>
              <a:srgbClr val="A9B5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>
              <a:solidFill>
                <a:srgbClr val="CEDD45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3783013" y="4667250"/>
            <a:ext cx="2187575" cy="242888"/>
          </a:xfrm>
          <a:custGeom>
            <a:avLst/>
            <a:gdLst>
              <a:gd name="connsiteX0" fmla="*/ 0 w 2052383"/>
              <a:gd name="connsiteY0" fmla="*/ 796740 h 796740"/>
              <a:gd name="connsiteX1" fmla="*/ 1857375 w 2052383"/>
              <a:gd name="connsiteY1" fmla="*/ 72840 h 796740"/>
              <a:gd name="connsiteX2" fmla="*/ 1905000 w 2052383"/>
              <a:gd name="connsiteY2" fmla="*/ 63315 h 796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52383" h="796740">
                <a:moveTo>
                  <a:pt x="0" y="796740"/>
                </a:moveTo>
                <a:lnTo>
                  <a:pt x="1857375" y="72840"/>
                </a:lnTo>
                <a:cubicBezTo>
                  <a:pt x="2174875" y="-49398"/>
                  <a:pt x="2039937" y="6958"/>
                  <a:pt x="1905000" y="63315"/>
                </a:cubicBezTo>
              </a:path>
            </a:pathLst>
          </a:custGeom>
          <a:noFill/>
          <a:ln w="38100">
            <a:solidFill>
              <a:srgbClr val="A9B5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>
              <a:solidFill>
                <a:srgbClr val="CEDD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2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dirty="0" smtClean="0">
                <a:latin typeface="Arial" pitchFamily="34" charset="0"/>
              </a:rPr>
              <a:t>Novēlējums 2014</a:t>
            </a:r>
            <a:endParaRPr lang="lv-LV" dirty="0">
              <a:latin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3200" dirty="0" smtClean="0"/>
              <a:t>Daudz </a:t>
            </a:r>
            <a:r>
              <a:rPr lang="lv-LV" sz="3200" u="sng" dirty="0" smtClean="0"/>
              <a:t>radošu</a:t>
            </a:r>
            <a:r>
              <a:rPr lang="lv-LV" sz="3200" dirty="0" smtClean="0"/>
              <a:t> ideju tūrisma produktu veidošanai</a:t>
            </a:r>
          </a:p>
          <a:p>
            <a:r>
              <a:rPr lang="lv-LV" sz="3200" dirty="0" smtClean="0"/>
              <a:t>Lai izdotas piesaistīt </a:t>
            </a:r>
            <a:r>
              <a:rPr lang="lv-LV" sz="3200" u="sng" dirty="0" smtClean="0"/>
              <a:t>investīcijas </a:t>
            </a:r>
            <a:r>
              <a:rPr lang="lv-LV" sz="3200" dirty="0" smtClean="0"/>
              <a:t>tūrisma nozarei</a:t>
            </a:r>
          </a:p>
          <a:p>
            <a:r>
              <a:rPr lang="lv-LV" sz="3200" dirty="0" smtClean="0"/>
              <a:t>Lai izaugsmes </a:t>
            </a:r>
            <a:r>
              <a:rPr lang="lv-LV" sz="3200" u="sng" dirty="0" smtClean="0"/>
              <a:t>temps</a:t>
            </a:r>
            <a:r>
              <a:rPr lang="lv-LV" sz="3200" dirty="0" smtClean="0"/>
              <a:t> nemazinās</a:t>
            </a:r>
          </a:p>
          <a:p>
            <a:endParaRPr lang="lv-LV" sz="3200" dirty="0"/>
          </a:p>
          <a:p>
            <a:endParaRPr lang="lv-LV" sz="3200" dirty="0"/>
          </a:p>
          <a:p>
            <a:endParaRPr lang="lv-LV" sz="3200" dirty="0"/>
          </a:p>
        </p:txBody>
      </p:sp>
    </p:spTree>
    <p:extLst>
      <p:ext uri="{BB962C8B-B14F-4D97-AF65-F5344CB8AC3E}">
        <p14:creationId xmlns:p14="http://schemas.microsoft.com/office/powerpoint/2010/main" val="3770888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Latvia_ppt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itle 1"/>
          <p:cNvSpPr>
            <a:spLocks noGrp="1"/>
          </p:cNvSpPr>
          <p:nvPr>
            <p:ph type="ctrTitle" idx="4294967295"/>
          </p:nvPr>
        </p:nvSpPr>
        <p:spPr>
          <a:xfrm>
            <a:off x="4787900" y="1700213"/>
            <a:ext cx="3600450" cy="2233612"/>
          </a:xfrm>
        </p:spPr>
        <p:txBody>
          <a:bodyPr/>
          <a:lstStyle/>
          <a:p>
            <a:pPr eaLnBrk="1" hangingPunct="1"/>
            <a:r>
              <a:rPr lang="lv-LV" altLang="lv-LV" sz="3400" b="1" dirty="0" smtClean="0">
                <a:latin typeface="Arial" pitchFamily="34" charset="0"/>
              </a:rPr>
              <a:t>Ražīgu un Radošu 2014 !</a:t>
            </a:r>
          </a:p>
        </p:txBody>
      </p:sp>
      <p:pic>
        <p:nvPicPr>
          <p:cNvPr id="19460" name="Picture 6" descr="636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0648" y="716756"/>
            <a:ext cx="10910845" cy="542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227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1"/>
          <p:cNvSpPr>
            <a:spLocks noGrp="1"/>
          </p:cNvSpPr>
          <p:nvPr>
            <p:ph type="ctrTitle"/>
          </p:nvPr>
        </p:nvSpPr>
        <p:spPr>
          <a:xfrm>
            <a:off x="4787900" y="1700213"/>
            <a:ext cx="3887788" cy="2505075"/>
          </a:xfrm>
        </p:spPr>
        <p:txBody>
          <a:bodyPr/>
          <a:lstStyle/>
          <a:p>
            <a:pPr eaLnBrk="1" hangingPunct="1"/>
            <a:r>
              <a:rPr lang="lv-LV" sz="3600" b="1" dirty="0" smtClean="0">
                <a:latin typeface="Arial" charset="0"/>
              </a:rPr>
              <a:t>Labs darbs padarīts</a:t>
            </a:r>
            <a:endParaRPr lang="lv-LV" sz="3000" dirty="0" smtClean="0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-1620688" y="908720"/>
            <a:ext cx="11858625" cy="4857750"/>
            <a:chOff x="-2556792" y="620688"/>
            <a:chExt cx="11858626" cy="4857750"/>
          </a:xfrm>
        </p:grpSpPr>
        <p:pic>
          <p:nvPicPr>
            <p:cNvPr id="6" name="Picture 7" descr="6408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-2556792" y="620688"/>
              <a:ext cx="11858626" cy="4857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Freeform 17"/>
            <p:cNvSpPr/>
            <p:nvPr/>
          </p:nvSpPr>
          <p:spPr>
            <a:xfrm>
              <a:off x="-2196430" y="981050"/>
              <a:ext cx="6408739" cy="4148138"/>
            </a:xfrm>
            <a:custGeom>
              <a:avLst/>
              <a:gdLst>
                <a:gd name="connsiteX0" fmla="*/ 6764977 w 7336972"/>
                <a:gd name="connsiteY0" fmla="*/ 116774 h 4380015"/>
                <a:gd name="connsiteX1" fmla="*/ 2941122 w 7336972"/>
                <a:gd name="connsiteY1" fmla="*/ 1565564 h 4380015"/>
                <a:gd name="connsiteX2" fmla="*/ 399803 w 7336972"/>
                <a:gd name="connsiteY2" fmla="*/ 3453740 h 4380015"/>
                <a:gd name="connsiteX3" fmla="*/ 542307 w 7336972"/>
                <a:gd name="connsiteY3" fmla="*/ 3477491 h 4380015"/>
                <a:gd name="connsiteX4" fmla="*/ 4223657 w 7336972"/>
                <a:gd name="connsiteY4" fmla="*/ 4118759 h 4380015"/>
                <a:gd name="connsiteX5" fmla="*/ 6729351 w 7336972"/>
                <a:gd name="connsiteY5" fmla="*/ 4071257 h 4380015"/>
                <a:gd name="connsiteX6" fmla="*/ 6373091 w 7336972"/>
                <a:gd name="connsiteY6" fmla="*/ 2266208 h 4380015"/>
                <a:gd name="connsiteX7" fmla="*/ 6764977 w 7336972"/>
                <a:gd name="connsiteY7" fmla="*/ 116774 h 4380015"/>
                <a:gd name="connsiteX0" fmla="*/ 6764977 w 7087590"/>
                <a:gd name="connsiteY0" fmla="*/ 116774 h 4380015"/>
                <a:gd name="connsiteX1" fmla="*/ 2941122 w 7087590"/>
                <a:gd name="connsiteY1" fmla="*/ 1565564 h 4380015"/>
                <a:gd name="connsiteX2" fmla="*/ 399803 w 7087590"/>
                <a:gd name="connsiteY2" fmla="*/ 3453740 h 4380015"/>
                <a:gd name="connsiteX3" fmla="*/ 542307 w 7087590"/>
                <a:gd name="connsiteY3" fmla="*/ 3477491 h 4380015"/>
                <a:gd name="connsiteX4" fmla="*/ 4223657 w 7087590"/>
                <a:gd name="connsiteY4" fmla="*/ 4118759 h 4380015"/>
                <a:gd name="connsiteX5" fmla="*/ 6729351 w 7087590"/>
                <a:gd name="connsiteY5" fmla="*/ 4071257 h 4380015"/>
                <a:gd name="connsiteX6" fmla="*/ 6373091 w 7087590"/>
                <a:gd name="connsiteY6" fmla="*/ 2266208 h 4380015"/>
                <a:gd name="connsiteX7" fmla="*/ 6764977 w 7087590"/>
                <a:gd name="connsiteY7" fmla="*/ 116774 h 4380015"/>
                <a:gd name="connsiteX0" fmla="*/ 6764977 w 7087590"/>
                <a:gd name="connsiteY0" fmla="*/ 116774 h 4380015"/>
                <a:gd name="connsiteX1" fmla="*/ 2941122 w 7087590"/>
                <a:gd name="connsiteY1" fmla="*/ 1565564 h 4380015"/>
                <a:gd name="connsiteX2" fmla="*/ 399803 w 7087590"/>
                <a:gd name="connsiteY2" fmla="*/ 3453740 h 4380015"/>
                <a:gd name="connsiteX3" fmla="*/ 542307 w 7087590"/>
                <a:gd name="connsiteY3" fmla="*/ 3477491 h 4380015"/>
                <a:gd name="connsiteX4" fmla="*/ 4223657 w 7087590"/>
                <a:gd name="connsiteY4" fmla="*/ 4118759 h 4380015"/>
                <a:gd name="connsiteX5" fmla="*/ 6729351 w 7087590"/>
                <a:gd name="connsiteY5" fmla="*/ 4071257 h 4380015"/>
                <a:gd name="connsiteX6" fmla="*/ 6373091 w 7087590"/>
                <a:gd name="connsiteY6" fmla="*/ 2266208 h 4380015"/>
                <a:gd name="connsiteX7" fmla="*/ 6764977 w 7087590"/>
                <a:gd name="connsiteY7" fmla="*/ 116774 h 4380015"/>
                <a:gd name="connsiteX0" fmla="*/ 6764977 w 7087590"/>
                <a:gd name="connsiteY0" fmla="*/ 116774 h 4380015"/>
                <a:gd name="connsiteX1" fmla="*/ 2941122 w 7087590"/>
                <a:gd name="connsiteY1" fmla="*/ 1565564 h 4380015"/>
                <a:gd name="connsiteX2" fmla="*/ 399803 w 7087590"/>
                <a:gd name="connsiteY2" fmla="*/ 3453740 h 4380015"/>
                <a:gd name="connsiteX3" fmla="*/ 542307 w 7087590"/>
                <a:gd name="connsiteY3" fmla="*/ 3477491 h 4380015"/>
                <a:gd name="connsiteX4" fmla="*/ 4223657 w 7087590"/>
                <a:gd name="connsiteY4" fmla="*/ 4118759 h 4380015"/>
                <a:gd name="connsiteX5" fmla="*/ 6729351 w 7087590"/>
                <a:gd name="connsiteY5" fmla="*/ 4071257 h 4380015"/>
                <a:gd name="connsiteX6" fmla="*/ 6373091 w 7087590"/>
                <a:gd name="connsiteY6" fmla="*/ 2266208 h 4380015"/>
                <a:gd name="connsiteX7" fmla="*/ 6764977 w 7087590"/>
                <a:gd name="connsiteY7" fmla="*/ 116774 h 4380015"/>
                <a:gd name="connsiteX0" fmla="*/ 6764977 w 6764977"/>
                <a:gd name="connsiteY0" fmla="*/ 116774 h 4380015"/>
                <a:gd name="connsiteX1" fmla="*/ 2941122 w 6764977"/>
                <a:gd name="connsiteY1" fmla="*/ 1565564 h 4380015"/>
                <a:gd name="connsiteX2" fmla="*/ 399803 w 6764977"/>
                <a:gd name="connsiteY2" fmla="*/ 3453740 h 4380015"/>
                <a:gd name="connsiteX3" fmla="*/ 542307 w 6764977"/>
                <a:gd name="connsiteY3" fmla="*/ 3477491 h 4380015"/>
                <a:gd name="connsiteX4" fmla="*/ 4223657 w 6764977"/>
                <a:gd name="connsiteY4" fmla="*/ 4118759 h 4380015"/>
                <a:gd name="connsiteX5" fmla="*/ 6729351 w 6764977"/>
                <a:gd name="connsiteY5" fmla="*/ 4071257 h 4380015"/>
                <a:gd name="connsiteX6" fmla="*/ 6373091 w 6764977"/>
                <a:gd name="connsiteY6" fmla="*/ 2266208 h 4380015"/>
                <a:gd name="connsiteX7" fmla="*/ 6764977 w 6764977"/>
                <a:gd name="connsiteY7" fmla="*/ 116774 h 4380015"/>
                <a:gd name="connsiteX0" fmla="*/ 6764977 w 6764977"/>
                <a:gd name="connsiteY0" fmla="*/ 116774 h 4380015"/>
                <a:gd name="connsiteX1" fmla="*/ 2941122 w 6764977"/>
                <a:gd name="connsiteY1" fmla="*/ 1565564 h 4380015"/>
                <a:gd name="connsiteX2" fmla="*/ 399803 w 6764977"/>
                <a:gd name="connsiteY2" fmla="*/ 3453740 h 4380015"/>
                <a:gd name="connsiteX3" fmla="*/ 542307 w 6764977"/>
                <a:gd name="connsiteY3" fmla="*/ 3477491 h 4380015"/>
                <a:gd name="connsiteX4" fmla="*/ 4223657 w 6764977"/>
                <a:gd name="connsiteY4" fmla="*/ 4118759 h 4380015"/>
                <a:gd name="connsiteX5" fmla="*/ 6729351 w 6764977"/>
                <a:gd name="connsiteY5" fmla="*/ 4071257 h 4380015"/>
                <a:gd name="connsiteX6" fmla="*/ 6373091 w 6764977"/>
                <a:gd name="connsiteY6" fmla="*/ 2266208 h 4380015"/>
                <a:gd name="connsiteX7" fmla="*/ 6764977 w 6764977"/>
                <a:gd name="connsiteY7" fmla="*/ 116774 h 4380015"/>
                <a:gd name="connsiteX0" fmla="*/ 6764977 w 6764977"/>
                <a:gd name="connsiteY0" fmla="*/ 116774 h 4217720"/>
                <a:gd name="connsiteX1" fmla="*/ 2941122 w 6764977"/>
                <a:gd name="connsiteY1" fmla="*/ 1565564 h 4217720"/>
                <a:gd name="connsiteX2" fmla="*/ 399803 w 6764977"/>
                <a:gd name="connsiteY2" fmla="*/ 3453740 h 4217720"/>
                <a:gd name="connsiteX3" fmla="*/ 542307 w 6764977"/>
                <a:gd name="connsiteY3" fmla="*/ 3477491 h 4217720"/>
                <a:gd name="connsiteX4" fmla="*/ 4223657 w 6764977"/>
                <a:gd name="connsiteY4" fmla="*/ 4118759 h 4217720"/>
                <a:gd name="connsiteX5" fmla="*/ 6729351 w 6764977"/>
                <a:gd name="connsiteY5" fmla="*/ 4071257 h 4217720"/>
                <a:gd name="connsiteX6" fmla="*/ 6373091 w 6764977"/>
                <a:gd name="connsiteY6" fmla="*/ 2266208 h 4217720"/>
                <a:gd name="connsiteX7" fmla="*/ 6764977 w 6764977"/>
                <a:gd name="connsiteY7" fmla="*/ 116774 h 4217720"/>
                <a:gd name="connsiteX0" fmla="*/ 6764977 w 6764977"/>
                <a:gd name="connsiteY0" fmla="*/ 116774 h 4217720"/>
                <a:gd name="connsiteX1" fmla="*/ 2941122 w 6764977"/>
                <a:gd name="connsiteY1" fmla="*/ 1565564 h 4217720"/>
                <a:gd name="connsiteX2" fmla="*/ 399803 w 6764977"/>
                <a:gd name="connsiteY2" fmla="*/ 3453740 h 4217720"/>
                <a:gd name="connsiteX3" fmla="*/ 542307 w 6764977"/>
                <a:gd name="connsiteY3" fmla="*/ 3477491 h 4217720"/>
                <a:gd name="connsiteX4" fmla="*/ 4223657 w 6764977"/>
                <a:gd name="connsiteY4" fmla="*/ 4118759 h 4217720"/>
                <a:gd name="connsiteX5" fmla="*/ 6729351 w 6764977"/>
                <a:gd name="connsiteY5" fmla="*/ 4071257 h 4217720"/>
                <a:gd name="connsiteX6" fmla="*/ 6373091 w 6764977"/>
                <a:gd name="connsiteY6" fmla="*/ 2266208 h 4217720"/>
                <a:gd name="connsiteX7" fmla="*/ 6764977 w 6764977"/>
                <a:gd name="connsiteY7" fmla="*/ 116774 h 4217720"/>
                <a:gd name="connsiteX0" fmla="*/ 6764977 w 6764977"/>
                <a:gd name="connsiteY0" fmla="*/ 116774 h 4217720"/>
                <a:gd name="connsiteX1" fmla="*/ 2941122 w 6764977"/>
                <a:gd name="connsiteY1" fmla="*/ 1565564 h 4217720"/>
                <a:gd name="connsiteX2" fmla="*/ 399803 w 6764977"/>
                <a:gd name="connsiteY2" fmla="*/ 3453740 h 4217720"/>
                <a:gd name="connsiteX3" fmla="*/ 542307 w 6764977"/>
                <a:gd name="connsiteY3" fmla="*/ 3477491 h 4217720"/>
                <a:gd name="connsiteX4" fmla="*/ 4223657 w 6764977"/>
                <a:gd name="connsiteY4" fmla="*/ 4118759 h 4217720"/>
                <a:gd name="connsiteX5" fmla="*/ 6729351 w 6764977"/>
                <a:gd name="connsiteY5" fmla="*/ 4071257 h 4217720"/>
                <a:gd name="connsiteX6" fmla="*/ 6373091 w 6764977"/>
                <a:gd name="connsiteY6" fmla="*/ 2266208 h 4217720"/>
                <a:gd name="connsiteX7" fmla="*/ 6764977 w 6764977"/>
                <a:gd name="connsiteY7" fmla="*/ 116774 h 4217720"/>
                <a:gd name="connsiteX0" fmla="*/ 6764977 w 6764977"/>
                <a:gd name="connsiteY0" fmla="*/ 116774 h 4217720"/>
                <a:gd name="connsiteX1" fmla="*/ 2941122 w 6764977"/>
                <a:gd name="connsiteY1" fmla="*/ 1565564 h 4217720"/>
                <a:gd name="connsiteX2" fmla="*/ 399803 w 6764977"/>
                <a:gd name="connsiteY2" fmla="*/ 3453740 h 4217720"/>
                <a:gd name="connsiteX3" fmla="*/ 542307 w 6764977"/>
                <a:gd name="connsiteY3" fmla="*/ 3477491 h 4217720"/>
                <a:gd name="connsiteX4" fmla="*/ 4223657 w 6764977"/>
                <a:gd name="connsiteY4" fmla="*/ 4118759 h 4217720"/>
                <a:gd name="connsiteX5" fmla="*/ 6729351 w 6764977"/>
                <a:gd name="connsiteY5" fmla="*/ 4071257 h 4217720"/>
                <a:gd name="connsiteX6" fmla="*/ 6373091 w 6764977"/>
                <a:gd name="connsiteY6" fmla="*/ 2266208 h 4217720"/>
                <a:gd name="connsiteX7" fmla="*/ 6764977 w 6764977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599132 w 6599132"/>
                <a:gd name="connsiteY0" fmla="*/ 116774 h 4217720"/>
                <a:gd name="connsiteX1" fmla="*/ 2754422 w 6599132"/>
                <a:gd name="connsiteY1" fmla="*/ 1648525 h 4217720"/>
                <a:gd name="connsiteX2" fmla="*/ 233958 w 6599132"/>
                <a:gd name="connsiteY2" fmla="*/ 3453740 h 4217720"/>
                <a:gd name="connsiteX3" fmla="*/ 376462 w 6599132"/>
                <a:gd name="connsiteY3" fmla="*/ 3477491 h 4217720"/>
                <a:gd name="connsiteX4" fmla="*/ 4057812 w 6599132"/>
                <a:gd name="connsiteY4" fmla="*/ 4118759 h 4217720"/>
                <a:gd name="connsiteX5" fmla="*/ 6563506 w 6599132"/>
                <a:gd name="connsiteY5" fmla="*/ 4071257 h 4217720"/>
                <a:gd name="connsiteX6" fmla="*/ 6207246 w 6599132"/>
                <a:gd name="connsiteY6" fmla="*/ 2266208 h 4217720"/>
                <a:gd name="connsiteX7" fmla="*/ 6599132 w 6599132"/>
                <a:gd name="connsiteY7" fmla="*/ 116774 h 4217720"/>
                <a:gd name="connsiteX0" fmla="*/ 6599132 w 6599132"/>
                <a:gd name="connsiteY0" fmla="*/ 116774 h 4217720"/>
                <a:gd name="connsiteX1" fmla="*/ 2754422 w 6599132"/>
                <a:gd name="connsiteY1" fmla="*/ 1648525 h 4217720"/>
                <a:gd name="connsiteX2" fmla="*/ 234141 w 6599132"/>
                <a:gd name="connsiteY2" fmla="*/ 3448725 h 4217720"/>
                <a:gd name="connsiteX3" fmla="*/ 376462 w 6599132"/>
                <a:gd name="connsiteY3" fmla="*/ 3477491 h 4217720"/>
                <a:gd name="connsiteX4" fmla="*/ 4057812 w 6599132"/>
                <a:gd name="connsiteY4" fmla="*/ 4118759 h 4217720"/>
                <a:gd name="connsiteX5" fmla="*/ 6563506 w 6599132"/>
                <a:gd name="connsiteY5" fmla="*/ 4071257 h 4217720"/>
                <a:gd name="connsiteX6" fmla="*/ 6207246 w 6599132"/>
                <a:gd name="connsiteY6" fmla="*/ 2266208 h 4217720"/>
                <a:gd name="connsiteX7" fmla="*/ 6599132 w 6599132"/>
                <a:gd name="connsiteY7" fmla="*/ 116774 h 4217720"/>
                <a:gd name="connsiteX0" fmla="*/ 6564940 w 6564940"/>
                <a:gd name="connsiteY0" fmla="*/ 116774 h 4217720"/>
                <a:gd name="connsiteX1" fmla="*/ 2720230 w 6564940"/>
                <a:gd name="connsiteY1" fmla="*/ 1648525 h 4217720"/>
                <a:gd name="connsiteX2" fmla="*/ 199949 w 6564940"/>
                <a:gd name="connsiteY2" fmla="*/ 3448725 h 4217720"/>
                <a:gd name="connsiteX3" fmla="*/ 342270 w 6564940"/>
                <a:gd name="connsiteY3" fmla="*/ 3477491 h 4217720"/>
                <a:gd name="connsiteX4" fmla="*/ 4023620 w 6564940"/>
                <a:gd name="connsiteY4" fmla="*/ 4118759 h 4217720"/>
                <a:gd name="connsiteX5" fmla="*/ 6529314 w 6564940"/>
                <a:gd name="connsiteY5" fmla="*/ 4071257 h 4217720"/>
                <a:gd name="connsiteX6" fmla="*/ 6173054 w 6564940"/>
                <a:gd name="connsiteY6" fmla="*/ 2266208 h 4217720"/>
                <a:gd name="connsiteX7" fmla="*/ 6564940 w 6564940"/>
                <a:gd name="connsiteY7" fmla="*/ 116774 h 4217720"/>
                <a:gd name="connsiteX0" fmla="*/ 6564940 w 6564940"/>
                <a:gd name="connsiteY0" fmla="*/ 116774 h 4217720"/>
                <a:gd name="connsiteX1" fmla="*/ 2720230 w 6564940"/>
                <a:gd name="connsiteY1" fmla="*/ 1648525 h 4217720"/>
                <a:gd name="connsiteX2" fmla="*/ 199949 w 6564940"/>
                <a:gd name="connsiteY2" fmla="*/ 3448725 h 4217720"/>
                <a:gd name="connsiteX3" fmla="*/ 342270 w 6564940"/>
                <a:gd name="connsiteY3" fmla="*/ 3477491 h 4217720"/>
                <a:gd name="connsiteX4" fmla="*/ 4023620 w 6564940"/>
                <a:gd name="connsiteY4" fmla="*/ 4118759 h 4217720"/>
                <a:gd name="connsiteX5" fmla="*/ 6529314 w 6564940"/>
                <a:gd name="connsiteY5" fmla="*/ 4071257 h 4217720"/>
                <a:gd name="connsiteX6" fmla="*/ 6173054 w 6564940"/>
                <a:gd name="connsiteY6" fmla="*/ 2266208 h 4217720"/>
                <a:gd name="connsiteX7" fmla="*/ 6564940 w 6564940"/>
                <a:gd name="connsiteY7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0 h 4100946"/>
                <a:gd name="connsiteX1" fmla="*/ 2520281 w 6364991"/>
                <a:gd name="connsiteY1" fmla="*/ 1531751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2520281 w 6364991"/>
                <a:gd name="connsiteY1" fmla="*/ 1531751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456384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456384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36704 w 6364991"/>
                <a:gd name="connsiteY4" fmla="*/ 398002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078984"/>
                <a:gd name="connsiteX1" fmla="*/ 3384376 w 6364991"/>
                <a:gd name="connsiteY1" fmla="*/ 1027695 h 4078984"/>
                <a:gd name="connsiteX2" fmla="*/ 0 w 6364991"/>
                <a:gd name="connsiteY2" fmla="*/ 3331951 h 4078984"/>
                <a:gd name="connsiteX3" fmla="*/ 3816424 w 6364991"/>
                <a:gd name="connsiteY3" fmla="*/ 3980023 h 4078984"/>
                <a:gd name="connsiteX4" fmla="*/ 6336704 w 6364991"/>
                <a:gd name="connsiteY4" fmla="*/ 3980023 h 4078984"/>
                <a:gd name="connsiteX5" fmla="*/ 5976664 w 6364991"/>
                <a:gd name="connsiteY5" fmla="*/ 2107815 h 4078984"/>
                <a:gd name="connsiteX6" fmla="*/ 6364991 w 6364991"/>
                <a:gd name="connsiteY6" fmla="*/ 0 h 4078984"/>
                <a:gd name="connsiteX0" fmla="*/ 6364991 w 6364991"/>
                <a:gd name="connsiteY0" fmla="*/ 0 h 4078984"/>
                <a:gd name="connsiteX1" fmla="*/ 3384376 w 6364991"/>
                <a:gd name="connsiteY1" fmla="*/ 1027695 h 4078984"/>
                <a:gd name="connsiteX2" fmla="*/ 0 w 6364991"/>
                <a:gd name="connsiteY2" fmla="*/ 3331951 h 4078984"/>
                <a:gd name="connsiteX3" fmla="*/ 3456384 w 6364991"/>
                <a:gd name="connsiteY3" fmla="*/ 3980023 h 4078984"/>
                <a:gd name="connsiteX4" fmla="*/ 6336704 w 6364991"/>
                <a:gd name="connsiteY4" fmla="*/ 3980023 h 4078984"/>
                <a:gd name="connsiteX5" fmla="*/ 5976664 w 6364991"/>
                <a:gd name="connsiteY5" fmla="*/ 2107815 h 4078984"/>
                <a:gd name="connsiteX6" fmla="*/ 6364991 w 6364991"/>
                <a:gd name="connsiteY6" fmla="*/ 0 h 4078984"/>
                <a:gd name="connsiteX0" fmla="*/ 6364991 w 6364991"/>
                <a:gd name="connsiteY0" fmla="*/ 0 h 4078984"/>
                <a:gd name="connsiteX1" fmla="*/ 3384376 w 6364991"/>
                <a:gd name="connsiteY1" fmla="*/ 1027695 h 4078984"/>
                <a:gd name="connsiteX2" fmla="*/ 0 w 6364991"/>
                <a:gd name="connsiteY2" fmla="*/ 3331951 h 4078984"/>
                <a:gd name="connsiteX3" fmla="*/ 3456384 w 6364991"/>
                <a:gd name="connsiteY3" fmla="*/ 3980023 h 4078984"/>
                <a:gd name="connsiteX4" fmla="*/ 6336704 w 6364991"/>
                <a:gd name="connsiteY4" fmla="*/ 3980023 h 4078984"/>
                <a:gd name="connsiteX5" fmla="*/ 6048672 w 6364991"/>
                <a:gd name="connsiteY5" fmla="*/ 2107815 h 4078984"/>
                <a:gd name="connsiteX6" fmla="*/ 6364991 w 6364991"/>
                <a:gd name="connsiteY6" fmla="*/ 0 h 4078984"/>
                <a:gd name="connsiteX0" fmla="*/ 6336704 w 6336704"/>
                <a:gd name="connsiteY0" fmla="*/ 0 h 4131409"/>
                <a:gd name="connsiteX1" fmla="*/ 3384376 w 6336704"/>
                <a:gd name="connsiteY1" fmla="*/ 1080120 h 4131409"/>
                <a:gd name="connsiteX2" fmla="*/ 0 w 6336704"/>
                <a:gd name="connsiteY2" fmla="*/ 3384376 h 4131409"/>
                <a:gd name="connsiteX3" fmla="*/ 3456384 w 6336704"/>
                <a:gd name="connsiteY3" fmla="*/ 4032448 h 4131409"/>
                <a:gd name="connsiteX4" fmla="*/ 6336704 w 6336704"/>
                <a:gd name="connsiteY4" fmla="*/ 4032448 h 4131409"/>
                <a:gd name="connsiteX5" fmla="*/ 6048672 w 6336704"/>
                <a:gd name="connsiteY5" fmla="*/ 2160240 h 4131409"/>
                <a:gd name="connsiteX6" fmla="*/ 6336704 w 6336704"/>
                <a:gd name="connsiteY6" fmla="*/ 0 h 4131409"/>
                <a:gd name="connsiteX0" fmla="*/ 6336704 w 6336704"/>
                <a:gd name="connsiteY0" fmla="*/ 0 h 4131409"/>
                <a:gd name="connsiteX1" fmla="*/ 3384376 w 6336704"/>
                <a:gd name="connsiteY1" fmla="*/ 1080120 h 4131409"/>
                <a:gd name="connsiteX2" fmla="*/ 0 w 6336704"/>
                <a:gd name="connsiteY2" fmla="*/ 3384376 h 4131409"/>
                <a:gd name="connsiteX3" fmla="*/ 3456384 w 6336704"/>
                <a:gd name="connsiteY3" fmla="*/ 4032448 h 4131409"/>
                <a:gd name="connsiteX4" fmla="*/ 6336704 w 6336704"/>
                <a:gd name="connsiteY4" fmla="*/ 4032448 h 4131409"/>
                <a:gd name="connsiteX5" fmla="*/ 6048672 w 6336704"/>
                <a:gd name="connsiteY5" fmla="*/ 2160240 h 4131409"/>
                <a:gd name="connsiteX6" fmla="*/ 6336704 w 6336704"/>
                <a:gd name="connsiteY6" fmla="*/ 0 h 4131409"/>
                <a:gd name="connsiteX0" fmla="*/ 6336704 w 6336704"/>
                <a:gd name="connsiteY0" fmla="*/ 0 h 4131409"/>
                <a:gd name="connsiteX1" fmla="*/ 3384376 w 6336704"/>
                <a:gd name="connsiteY1" fmla="*/ 1080120 h 4131409"/>
                <a:gd name="connsiteX2" fmla="*/ 0 w 6336704"/>
                <a:gd name="connsiteY2" fmla="*/ 3384376 h 4131409"/>
                <a:gd name="connsiteX3" fmla="*/ 3456384 w 6336704"/>
                <a:gd name="connsiteY3" fmla="*/ 4032448 h 4131409"/>
                <a:gd name="connsiteX4" fmla="*/ 6336704 w 6336704"/>
                <a:gd name="connsiteY4" fmla="*/ 4032448 h 4131409"/>
                <a:gd name="connsiteX5" fmla="*/ 6048672 w 6336704"/>
                <a:gd name="connsiteY5" fmla="*/ 2160240 h 4131409"/>
                <a:gd name="connsiteX6" fmla="*/ 6336704 w 6336704"/>
                <a:gd name="connsiteY6" fmla="*/ 0 h 4131409"/>
                <a:gd name="connsiteX0" fmla="*/ 6336704 w 6336704"/>
                <a:gd name="connsiteY0" fmla="*/ 0 h 4131409"/>
                <a:gd name="connsiteX1" fmla="*/ 3384376 w 6336704"/>
                <a:gd name="connsiteY1" fmla="*/ 1080120 h 4131409"/>
                <a:gd name="connsiteX2" fmla="*/ 0 w 6336704"/>
                <a:gd name="connsiteY2" fmla="*/ 3384376 h 4131409"/>
                <a:gd name="connsiteX3" fmla="*/ 3456384 w 6336704"/>
                <a:gd name="connsiteY3" fmla="*/ 4032448 h 4131409"/>
                <a:gd name="connsiteX4" fmla="*/ 6336704 w 6336704"/>
                <a:gd name="connsiteY4" fmla="*/ 4032448 h 4131409"/>
                <a:gd name="connsiteX5" fmla="*/ 6048672 w 6336704"/>
                <a:gd name="connsiteY5" fmla="*/ 2160240 h 4131409"/>
                <a:gd name="connsiteX6" fmla="*/ 6336704 w 6336704"/>
                <a:gd name="connsiteY6" fmla="*/ 0 h 4131409"/>
                <a:gd name="connsiteX0" fmla="*/ 6408712 w 6408712"/>
                <a:gd name="connsiteY0" fmla="*/ 0 h 4131408"/>
                <a:gd name="connsiteX1" fmla="*/ 3384376 w 6408712"/>
                <a:gd name="connsiteY1" fmla="*/ 1080119 h 4131408"/>
                <a:gd name="connsiteX2" fmla="*/ 0 w 6408712"/>
                <a:gd name="connsiteY2" fmla="*/ 3384375 h 4131408"/>
                <a:gd name="connsiteX3" fmla="*/ 3456384 w 6408712"/>
                <a:gd name="connsiteY3" fmla="*/ 4032447 h 4131408"/>
                <a:gd name="connsiteX4" fmla="*/ 6336704 w 6408712"/>
                <a:gd name="connsiteY4" fmla="*/ 4032447 h 4131408"/>
                <a:gd name="connsiteX5" fmla="*/ 6048672 w 6408712"/>
                <a:gd name="connsiteY5" fmla="*/ 2160239 h 4131408"/>
                <a:gd name="connsiteX6" fmla="*/ 6408712 w 6408712"/>
                <a:gd name="connsiteY6" fmla="*/ 0 h 4131408"/>
                <a:gd name="connsiteX0" fmla="*/ 6408712 w 6408712"/>
                <a:gd name="connsiteY0" fmla="*/ 0 h 4131408"/>
                <a:gd name="connsiteX1" fmla="*/ 3384376 w 6408712"/>
                <a:gd name="connsiteY1" fmla="*/ 1080119 h 4131408"/>
                <a:gd name="connsiteX2" fmla="*/ 0 w 6408712"/>
                <a:gd name="connsiteY2" fmla="*/ 3384375 h 4131408"/>
                <a:gd name="connsiteX3" fmla="*/ 3456384 w 6408712"/>
                <a:gd name="connsiteY3" fmla="*/ 4032447 h 4131408"/>
                <a:gd name="connsiteX4" fmla="*/ 6336704 w 6408712"/>
                <a:gd name="connsiteY4" fmla="*/ 4032447 h 4131408"/>
                <a:gd name="connsiteX5" fmla="*/ 6048672 w 6408712"/>
                <a:gd name="connsiteY5" fmla="*/ 2160239 h 4131408"/>
                <a:gd name="connsiteX6" fmla="*/ 6408712 w 6408712"/>
                <a:gd name="connsiteY6" fmla="*/ 0 h 4131408"/>
                <a:gd name="connsiteX0" fmla="*/ 6408712 w 6408712"/>
                <a:gd name="connsiteY0" fmla="*/ 0 h 4131408"/>
                <a:gd name="connsiteX1" fmla="*/ 3384376 w 6408712"/>
                <a:gd name="connsiteY1" fmla="*/ 1080119 h 4131408"/>
                <a:gd name="connsiteX2" fmla="*/ 0 w 6408712"/>
                <a:gd name="connsiteY2" fmla="*/ 3384375 h 4131408"/>
                <a:gd name="connsiteX3" fmla="*/ 3456384 w 6408712"/>
                <a:gd name="connsiteY3" fmla="*/ 4032447 h 4131408"/>
                <a:gd name="connsiteX4" fmla="*/ 6336704 w 6408712"/>
                <a:gd name="connsiteY4" fmla="*/ 4032447 h 4131408"/>
                <a:gd name="connsiteX5" fmla="*/ 6048672 w 6408712"/>
                <a:gd name="connsiteY5" fmla="*/ 2160239 h 4131408"/>
                <a:gd name="connsiteX6" fmla="*/ 6408712 w 6408712"/>
                <a:gd name="connsiteY6" fmla="*/ 0 h 4131408"/>
                <a:gd name="connsiteX0" fmla="*/ 6408712 w 6408712"/>
                <a:gd name="connsiteY0" fmla="*/ 0 h 4199249"/>
                <a:gd name="connsiteX1" fmla="*/ 3384376 w 6408712"/>
                <a:gd name="connsiteY1" fmla="*/ 1080119 h 4199249"/>
                <a:gd name="connsiteX2" fmla="*/ 0 w 6408712"/>
                <a:gd name="connsiteY2" fmla="*/ 3384375 h 4199249"/>
                <a:gd name="connsiteX3" fmla="*/ 3456384 w 6408712"/>
                <a:gd name="connsiteY3" fmla="*/ 4032447 h 4199249"/>
                <a:gd name="connsiteX4" fmla="*/ 6336704 w 6408712"/>
                <a:gd name="connsiteY4" fmla="*/ 4032447 h 4199249"/>
                <a:gd name="connsiteX5" fmla="*/ 6048672 w 6408712"/>
                <a:gd name="connsiteY5" fmla="*/ 2160239 h 4199249"/>
                <a:gd name="connsiteX6" fmla="*/ 6408712 w 6408712"/>
                <a:gd name="connsiteY6" fmla="*/ 0 h 4199249"/>
                <a:gd name="connsiteX0" fmla="*/ 6408712 w 6408712"/>
                <a:gd name="connsiteY0" fmla="*/ 0 h 4199249"/>
                <a:gd name="connsiteX1" fmla="*/ 3384376 w 6408712"/>
                <a:gd name="connsiteY1" fmla="*/ 1080119 h 4199249"/>
                <a:gd name="connsiteX2" fmla="*/ 0 w 6408712"/>
                <a:gd name="connsiteY2" fmla="*/ 3384375 h 4199249"/>
                <a:gd name="connsiteX3" fmla="*/ 3456384 w 6408712"/>
                <a:gd name="connsiteY3" fmla="*/ 4032447 h 4199249"/>
                <a:gd name="connsiteX4" fmla="*/ 6336704 w 6408712"/>
                <a:gd name="connsiteY4" fmla="*/ 4032447 h 4199249"/>
                <a:gd name="connsiteX5" fmla="*/ 6048672 w 6408712"/>
                <a:gd name="connsiteY5" fmla="*/ 2160239 h 4199249"/>
                <a:gd name="connsiteX6" fmla="*/ 6408712 w 6408712"/>
                <a:gd name="connsiteY6" fmla="*/ 0 h 4199249"/>
                <a:gd name="connsiteX0" fmla="*/ 6408712 w 6408712"/>
                <a:gd name="connsiteY0" fmla="*/ 0 h 4199249"/>
                <a:gd name="connsiteX1" fmla="*/ 3384376 w 6408712"/>
                <a:gd name="connsiteY1" fmla="*/ 1080119 h 4199249"/>
                <a:gd name="connsiteX2" fmla="*/ 0 w 6408712"/>
                <a:gd name="connsiteY2" fmla="*/ 3384375 h 4199249"/>
                <a:gd name="connsiteX3" fmla="*/ 3456384 w 6408712"/>
                <a:gd name="connsiteY3" fmla="*/ 4032447 h 4199249"/>
                <a:gd name="connsiteX4" fmla="*/ 6336704 w 6408712"/>
                <a:gd name="connsiteY4" fmla="*/ 4032447 h 4199249"/>
                <a:gd name="connsiteX5" fmla="*/ 6048672 w 6408712"/>
                <a:gd name="connsiteY5" fmla="*/ 2160239 h 4199249"/>
                <a:gd name="connsiteX6" fmla="*/ 6408712 w 6408712"/>
                <a:gd name="connsiteY6" fmla="*/ 0 h 4199249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048672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048672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048672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08712" h="4148895">
                  <a:moveTo>
                    <a:pt x="6408712" y="0"/>
                  </a:moveTo>
                  <a:cubicBezTo>
                    <a:pt x="5905228" y="54740"/>
                    <a:pt x="4473248" y="500875"/>
                    <a:pt x="3384376" y="1080119"/>
                  </a:cubicBezTo>
                  <a:cubicBezTo>
                    <a:pt x="2098273" y="1650946"/>
                    <a:pt x="418869" y="3017376"/>
                    <a:pt x="0" y="3384375"/>
                  </a:cubicBezTo>
                  <a:cubicBezTo>
                    <a:pt x="420846" y="3557625"/>
                    <a:pt x="2367273" y="3955474"/>
                    <a:pt x="3456384" y="4032447"/>
                  </a:cubicBezTo>
                  <a:cubicBezTo>
                    <a:pt x="4530001" y="4148895"/>
                    <a:pt x="5951156" y="4087010"/>
                    <a:pt x="6336704" y="4032447"/>
                  </a:cubicBezTo>
                  <a:cubicBezTo>
                    <a:pt x="6194526" y="3263868"/>
                    <a:pt x="6116514" y="2801456"/>
                    <a:pt x="6120680" y="2160239"/>
                  </a:cubicBezTo>
                  <a:cubicBezTo>
                    <a:pt x="6157083" y="1495211"/>
                    <a:pt x="6197762" y="736257"/>
                    <a:pt x="6408712" y="0"/>
                  </a:cubicBezTo>
                  <a:close/>
                </a:path>
              </a:pathLst>
            </a:custGeom>
            <a:blipFill>
              <a:blip r:embed="rId3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-2052638" y="2565400"/>
            <a:ext cx="1439863" cy="86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dirty="0"/>
              <a:t>Attēla izmēri</a:t>
            </a:r>
          </a:p>
          <a:p>
            <a:pPr algn="ctr">
              <a:defRPr/>
            </a:pPr>
            <a:r>
              <a:rPr lang="lv-LV" dirty="0"/>
              <a:t>430 x 670 </a:t>
            </a:r>
            <a:r>
              <a:rPr lang="lv-LV" dirty="0" err="1"/>
              <a:t>px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/>
        </p:nvGraphicFramePr>
        <p:xfrm>
          <a:off x="323528" y="1540818"/>
          <a:ext cx="7956376" cy="5301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250825" y="260350"/>
            <a:ext cx="7273925" cy="1385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lv-LV" sz="2800" b="1" dirty="0">
                <a:solidFill>
                  <a:srgbClr val="A9B5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Apkalpoto personu skaits viesnīcās un citās tūristu mītnēs (tūkst.), </a:t>
            </a:r>
          </a:p>
          <a:p>
            <a:pPr algn="ctr"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lv-LV" sz="2800" b="1" dirty="0">
                <a:solidFill>
                  <a:srgbClr val="A9B5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2004 – 2013*</a:t>
            </a:r>
          </a:p>
        </p:txBody>
      </p:sp>
      <p:sp>
        <p:nvSpPr>
          <p:cNvPr id="4100" name="TextBox 6"/>
          <p:cNvSpPr txBox="1">
            <a:spLocks noChangeArrowheads="1"/>
          </p:cNvSpPr>
          <p:nvPr/>
        </p:nvSpPr>
        <p:spPr bwMode="auto">
          <a:xfrm>
            <a:off x="6372200" y="6445088"/>
            <a:ext cx="262731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lv-LV" altLang="lv-LV" sz="1200" i="1" dirty="0">
                <a:solidFill>
                  <a:srgbClr val="005D83"/>
                </a:solidFill>
              </a:rPr>
              <a:t>* TAVA  Prognoze 2013.gadam</a:t>
            </a:r>
          </a:p>
        </p:txBody>
      </p:sp>
    </p:spTree>
    <p:extLst>
      <p:ext uri="{BB962C8B-B14F-4D97-AF65-F5344CB8AC3E}">
        <p14:creationId xmlns:p14="http://schemas.microsoft.com/office/powerpoint/2010/main" val="172120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1"/>
          <p:cNvSpPr>
            <a:spLocks noGrp="1"/>
          </p:cNvSpPr>
          <p:nvPr>
            <p:ph type="ctrTitle"/>
          </p:nvPr>
        </p:nvSpPr>
        <p:spPr>
          <a:xfrm>
            <a:off x="4787900" y="1700213"/>
            <a:ext cx="3887788" cy="2505075"/>
          </a:xfrm>
        </p:spPr>
        <p:txBody>
          <a:bodyPr/>
          <a:lstStyle/>
          <a:p>
            <a:pPr eaLnBrk="1" hangingPunct="1"/>
            <a:r>
              <a:rPr lang="lv-LV" sz="3600" b="1" dirty="0" smtClean="0">
                <a:latin typeface="Arial" charset="0"/>
              </a:rPr>
              <a:t>Mārketinga stratēģija 2015 - 2020</a:t>
            </a:r>
            <a:endParaRPr lang="lv-LV" sz="3000" dirty="0" smtClean="0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-1836712" y="1000125"/>
            <a:ext cx="11858625" cy="4857750"/>
            <a:chOff x="-2556792" y="620688"/>
            <a:chExt cx="11858626" cy="4857750"/>
          </a:xfrm>
        </p:grpSpPr>
        <p:pic>
          <p:nvPicPr>
            <p:cNvPr id="6" name="Picture 7" descr="6408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-2556792" y="620688"/>
              <a:ext cx="11858626" cy="4857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Freeform 17"/>
            <p:cNvSpPr/>
            <p:nvPr/>
          </p:nvSpPr>
          <p:spPr>
            <a:xfrm>
              <a:off x="-2196430" y="981050"/>
              <a:ext cx="6408739" cy="4148138"/>
            </a:xfrm>
            <a:custGeom>
              <a:avLst/>
              <a:gdLst>
                <a:gd name="connsiteX0" fmla="*/ 6764977 w 7336972"/>
                <a:gd name="connsiteY0" fmla="*/ 116774 h 4380015"/>
                <a:gd name="connsiteX1" fmla="*/ 2941122 w 7336972"/>
                <a:gd name="connsiteY1" fmla="*/ 1565564 h 4380015"/>
                <a:gd name="connsiteX2" fmla="*/ 399803 w 7336972"/>
                <a:gd name="connsiteY2" fmla="*/ 3453740 h 4380015"/>
                <a:gd name="connsiteX3" fmla="*/ 542307 w 7336972"/>
                <a:gd name="connsiteY3" fmla="*/ 3477491 h 4380015"/>
                <a:gd name="connsiteX4" fmla="*/ 4223657 w 7336972"/>
                <a:gd name="connsiteY4" fmla="*/ 4118759 h 4380015"/>
                <a:gd name="connsiteX5" fmla="*/ 6729351 w 7336972"/>
                <a:gd name="connsiteY5" fmla="*/ 4071257 h 4380015"/>
                <a:gd name="connsiteX6" fmla="*/ 6373091 w 7336972"/>
                <a:gd name="connsiteY6" fmla="*/ 2266208 h 4380015"/>
                <a:gd name="connsiteX7" fmla="*/ 6764977 w 7336972"/>
                <a:gd name="connsiteY7" fmla="*/ 116774 h 4380015"/>
                <a:gd name="connsiteX0" fmla="*/ 6764977 w 7087590"/>
                <a:gd name="connsiteY0" fmla="*/ 116774 h 4380015"/>
                <a:gd name="connsiteX1" fmla="*/ 2941122 w 7087590"/>
                <a:gd name="connsiteY1" fmla="*/ 1565564 h 4380015"/>
                <a:gd name="connsiteX2" fmla="*/ 399803 w 7087590"/>
                <a:gd name="connsiteY2" fmla="*/ 3453740 h 4380015"/>
                <a:gd name="connsiteX3" fmla="*/ 542307 w 7087590"/>
                <a:gd name="connsiteY3" fmla="*/ 3477491 h 4380015"/>
                <a:gd name="connsiteX4" fmla="*/ 4223657 w 7087590"/>
                <a:gd name="connsiteY4" fmla="*/ 4118759 h 4380015"/>
                <a:gd name="connsiteX5" fmla="*/ 6729351 w 7087590"/>
                <a:gd name="connsiteY5" fmla="*/ 4071257 h 4380015"/>
                <a:gd name="connsiteX6" fmla="*/ 6373091 w 7087590"/>
                <a:gd name="connsiteY6" fmla="*/ 2266208 h 4380015"/>
                <a:gd name="connsiteX7" fmla="*/ 6764977 w 7087590"/>
                <a:gd name="connsiteY7" fmla="*/ 116774 h 4380015"/>
                <a:gd name="connsiteX0" fmla="*/ 6764977 w 7087590"/>
                <a:gd name="connsiteY0" fmla="*/ 116774 h 4380015"/>
                <a:gd name="connsiteX1" fmla="*/ 2941122 w 7087590"/>
                <a:gd name="connsiteY1" fmla="*/ 1565564 h 4380015"/>
                <a:gd name="connsiteX2" fmla="*/ 399803 w 7087590"/>
                <a:gd name="connsiteY2" fmla="*/ 3453740 h 4380015"/>
                <a:gd name="connsiteX3" fmla="*/ 542307 w 7087590"/>
                <a:gd name="connsiteY3" fmla="*/ 3477491 h 4380015"/>
                <a:gd name="connsiteX4" fmla="*/ 4223657 w 7087590"/>
                <a:gd name="connsiteY4" fmla="*/ 4118759 h 4380015"/>
                <a:gd name="connsiteX5" fmla="*/ 6729351 w 7087590"/>
                <a:gd name="connsiteY5" fmla="*/ 4071257 h 4380015"/>
                <a:gd name="connsiteX6" fmla="*/ 6373091 w 7087590"/>
                <a:gd name="connsiteY6" fmla="*/ 2266208 h 4380015"/>
                <a:gd name="connsiteX7" fmla="*/ 6764977 w 7087590"/>
                <a:gd name="connsiteY7" fmla="*/ 116774 h 4380015"/>
                <a:gd name="connsiteX0" fmla="*/ 6764977 w 7087590"/>
                <a:gd name="connsiteY0" fmla="*/ 116774 h 4380015"/>
                <a:gd name="connsiteX1" fmla="*/ 2941122 w 7087590"/>
                <a:gd name="connsiteY1" fmla="*/ 1565564 h 4380015"/>
                <a:gd name="connsiteX2" fmla="*/ 399803 w 7087590"/>
                <a:gd name="connsiteY2" fmla="*/ 3453740 h 4380015"/>
                <a:gd name="connsiteX3" fmla="*/ 542307 w 7087590"/>
                <a:gd name="connsiteY3" fmla="*/ 3477491 h 4380015"/>
                <a:gd name="connsiteX4" fmla="*/ 4223657 w 7087590"/>
                <a:gd name="connsiteY4" fmla="*/ 4118759 h 4380015"/>
                <a:gd name="connsiteX5" fmla="*/ 6729351 w 7087590"/>
                <a:gd name="connsiteY5" fmla="*/ 4071257 h 4380015"/>
                <a:gd name="connsiteX6" fmla="*/ 6373091 w 7087590"/>
                <a:gd name="connsiteY6" fmla="*/ 2266208 h 4380015"/>
                <a:gd name="connsiteX7" fmla="*/ 6764977 w 7087590"/>
                <a:gd name="connsiteY7" fmla="*/ 116774 h 4380015"/>
                <a:gd name="connsiteX0" fmla="*/ 6764977 w 6764977"/>
                <a:gd name="connsiteY0" fmla="*/ 116774 h 4380015"/>
                <a:gd name="connsiteX1" fmla="*/ 2941122 w 6764977"/>
                <a:gd name="connsiteY1" fmla="*/ 1565564 h 4380015"/>
                <a:gd name="connsiteX2" fmla="*/ 399803 w 6764977"/>
                <a:gd name="connsiteY2" fmla="*/ 3453740 h 4380015"/>
                <a:gd name="connsiteX3" fmla="*/ 542307 w 6764977"/>
                <a:gd name="connsiteY3" fmla="*/ 3477491 h 4380015"/>
                <a:gd name="connsiteX4" fmla="*/ 4223657 w 6764977"/>
                <a:gd name="connsiteY4" fmla="*/ 4118759 h 4380015"/>
                <a:gd name="connsiteX5" fmla="*/ 6729351 w 6764977"/>
                <a:gd name="connsiteY5" fmla="*/ 4071257 h 4380015"/>
                <a:gd name="connsiteX6" fmla="*/ 6373091 w 6764977"/>
                <a:gd name="connsiteY6" fmla="*/ 2266208 h 4380015"/>
                <a:gd name="connsiteX7" fmla="*/ 6764977 w 6764977"/>
                <a:gd name="connsiteY7" fmla="*/ 116774 h 4380015"/>
                <a:gd name="connsiteX0" fmla="*/ 6764977 w 6764977"/>
                <a:gd name="connsiteY0" fmla="*/ 116774 h 4380015"/>
                <a:gd name="connsiteX1" fmla="*/ 2941122 w 6764977"/>
                <a:gd name="connsiteY1" fmla="*/ 1565564 h 4380015"/>
                <a:gd name="connsiteX2" fmla="*/ 399803 w 6764977"/>
                <a:gd name="connsiteY2" fmla="*/ 3453740 h 4380015"/>
                <a:gd name="connsiteX3" fmla="*/ 542307 w 6764977"/>
                <a:gd name="connsiteY3" fmla="*/ 3477491 h 4380015"/>
                <a:gd name="connsiteX4" fmla="*/ 4223657 w 6764977"/>
                <a:gd name="connsiteY4" fmla="*/ 4118759 h 4380015"/>
                <a:gd name="connsiteX5" fmla="*/ 6729351 w 6764977"/>
                <a:gd name="connsiteY5" fmla="*/ 4071257 h 4380015"/>
                <a:gd name="connsiteX6" fmla="*/ 6373091 w 6764977"/>
                <a:gd name="connsiteY6" fmla="*/ 2266208 h 4380015"/>
                <a:gd name="connsiteX7" fmla="*/ 6764977 w 6764977"/>
                <a:gd name="connsiteY7" fmla="*/ 116774 h 4380015"/>
                <a:gd name="connsiteX0" fmla="*/ 6764977 w 6764977"/>
                <a:gd name="connsiteY0" fmla="*/ 116774 h 4217720"/>
                <a:gd name="connsiteX1" fmla="*/ 2941122 w 6764977"/>
                <a:gd name="connsiteY1" fmla="*/ 1565564 h 4217720"/>
                <a:gd name="connsiteX2" fmla="*/ 399803 w 6764977"/>
                <a:gd name="connsiteY2" fmla="*/ 3453740 h 4217720"/>
                <a:gd name="connsiteX3" fmla="*/ 542307 w 6764977"/>
                <a:gd name="connsiteY3" fmla="*/ 3477491 h 4217720"/>
                <a:gd name="connsiteX4" fmla="*/ 4223657 w 6764977"/>
                <a:gd name="connsiteY4" fmla="*/ 4118759 h 4217720"/>
                <a:gd name="connsiteX5" fmla="*/ 6729351 w 6764977"/>
                <a:gd name="connsiteY5" fmla="*/ 4071257 h 4217720"/>
                <a:gd name="connsiteX6" fmla="*/ 6373091 w 6764977"/>
                <a:gd name="connsiteY6" fmla="*/ 2266208 h 4217720"/>
                <a:gd name="connsiteX7" fmla="*/ 6764977 w 6764977"/>
                <a:gd name="connsiteY7" fmla="*/ 116774 h 4217720"/>
                <a:gd name="connsiteX0" fmla="*/ 6764977 w 6764977"/>
                <a:gd name="connsiteY0" fmla="*/ 116774 h 4217720"/>
                <a:gd name="connsiteX1" fmla="*/ 2941122 w 6764977"/>
                <a:gd name="connsiteY1" fmla="*/ 1565564 h 4217720"/>
                <a:gd name="connsiteX2" fmla="*/ 399803 w 6764977"/>
                <a:gd name="connsiteY2" fmla="*/ 3453740 h 4217720"/>
                <a:gd name="connsiteX3" fmla="*/ 542307 w 6764977"/>
                <a:gd name="connsiteY3" fmla="*/ 3477491 h 4217720"/>
                <a:gd name="connsiteX4" fmla="*/ 4223657 w 6764977"/>
                <a:gd name="connsiteY4" fmla="*/ 4118759 h 4217720"/>
                <a:gd name="connsiteX5" fmla="*/ 6729351 w 6764977"/>
                <a:gd name="connsiteY5" fmla="*/ 4071257 h 4217720"/>
                <a:gd name="connsiteX6" fmla="*/ 6373091 w 6764977"/>
                <a:gd name="connsiteY6" fmla="*/ 2266208 h 4217720"/>
                <a:gd name="connsiteX7" fmla="*/ 6764977 w 6764977"/>
                <a:gd name="connsiteY7" fmla="*/ 116774 h 4217720"/>
                <a:gd name="connsiteX0" fmla="*/ 6764977 w 6764977"/>
                <a:gd name="connsiteY0" fmla="*/ 116774 h 4217720"/>
                <a:gd name="connsiteX1" fmla="*/ 2941122 w 6764977"/>
                <a:gd name="connsiteY1" fmla="*/ 1565564 h 4217720"/>
                <a:gd name="connsiteX2" fmla="*/ 399803 w 6764977"/>
                <a:gd name="connsiteY2" fmla="*/ 3453740 h 4217720"/>
                <a:gd name="connsiteX3" fmla="*/ 542307 w 6764977"/>
                <a:gd name="connsiteY3" fmla="*/ 3477491 h 4217720"/>
                <a:gd name="connsiteX4" fmla="*/ 4223657 w 6764977"/>
                <a:gd name="connsiteY4" fmla="*/ 4118759 h 4217720"/>
                <a:gd name="connsiteX5" fmla="*/ 6729351 w 6764977"/>
                <a:gd name="connsiteY5" fmla="*/ 4071257 h 4217720"/>
                <a:gd name="connsiteX6" fmla="*/ 6373091 w 6764977"/>
                <a:gd name="connsiteY6" fmla="*/ 2266208 h 4217720"/>
                <a:gd name="connsiteX7" fmla="*/ 6764977 w 6764977"/>
                <a:gd name="connsiteY7" fmla="*/ 116774 h 4217720"/>
                <a:gd name="connsiteX0" fmla="*/ 6764977 w 6764977"/>
                <a:gd name="connsiteY0" fmla="*/ 116774 h 4217720"/>
                <a:gd name="connsiteX1" fmla="*/ 2941122 w 6764977"/>
                <a:gd name="connsiteY1" fmla="*/ 1565564 h 4217720"/>
                <a:gd name="connsiteX2" fmla="*/ 399803 w 6764977"/>
                <a:gd name="connsiteY2" fmla="*/ 3453740 h 4217720"/>
                <a:gd name="connsiteX3" fmla="*/ 542307 w 6764977"/>
                <a:gd name="connsiteY3" fmla="*/ 3477491 h 4217720"/>
                <a:gd name="connsiteX4" fmla="*/ 4223657 w 6764977"/>
                <a:gd name="connsiteY4" fmla="*/ 4118759 h 4217720"/>
                <a:gd name="connsiteX5" fmla="*/ 6729351 w 6764977"/>
                <a:gd name="connsiteY5" fmla="*/ 4071257 h 4217720"/>
                <a:gd name="connsiteX6" fmla="*/ 6373091 w 6764977"/>
                <a:gd name="connsiteY6" fmla="*/ 2266208 h 4217720"/>
                <a:gd name="connsiteX7" fmla="*/ 6764977 w 6764977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599132 w 6599132"/>
                <a:gd name="connsiteY0" fmla="*/ 116774 h 4217720"/>
                <a:gd name="connsiteX1" fmla="*/ 2754422 w 6599132"/>
                <a:gd name="connsiteY1" fmla="*/ 1648525 h 4217720"/>
                <a:gd name="connsiteX2" fmla="*/ 233958 w 6599132"/>
                <a:gd name="connsiteY2" fmla="*/ 3453740 h 4217720"/>
                <a:gd name="connsiteX3" fmla="*/ 376462 w 6599132"/>
                <a:gd name="connsiteY3" fmla="*/ 3477491 h 4217720"/>
                <a:gd name="connsiteX4" fmla="*/ 4057812 w 6599132"/>
                <a:gd name="connsiteY4" fmla="*/ 4118759 h 4217720"/>
                <a:gd name="connsiteX5" fmla="*/ 6563506 w 6599132"/>
                <a:gd name="connsiteY5" fmla="*/ 4071257 h 4217720"/>
                <a:gd name="connsiteX6" fmla="*/ 6207246 w 6599132"/>
                <a:gd name="connsiteY6" fmla="*/ 2266208 h 4217720"/>
                <a:gd name="connsiteX7" fmla="*/ 6599132 w 6599132"/>
                <a:gd name="connsiteY7" fmla="*/ 116774 h 4217720"/>
                <a:gd name="connsiteX0" fmla="*/ 6599132 w 6599132"/>
                <a:gd name="connsiteY0" fmla="*/ 116774 h 4217720"/>
                <a:gd name="connsiteX1" fmla="*/ 2754422 w 6599132"/>
                <a:gd name="connsiteY1" fmla="*/ 1648525 h 4217720"/>
                <a:gd name="connsiteX2" fmla="*/ 234141 w 6599132"/>
                <a:gd name="connsiteY2" fmla="*/ 3448725 h 4217720"/>
                <a:gd name="connsiteX3" fmla="*/ 376462 w 6599132"/>
                <a:gd name="connsiteY3" fmla="*/ 3477491 h 4217720"/>
                <a:gd name="connsiteX4" fmla="*/ 4057812 w 6599132"/>
                <a:gd name="connsiteY4" fmla="*/ 4118759 h 4217720"/>
                <a:gd name="connsiteX5" fmla="*/ 6563506 w 6599132"/>
                <a:gd name="connsiteY5" fmla="*/ 4071257 h 4217720"/>
                <a:gd name="connsiteX6" fmla="*/ 6207246 w 6599132"/>
                <a:gd name="connsiteY6" fmla="*/ 2266208 h 4217720"/>
                <a:gd name="connsiteX7" fmla="*/ 6599132 w 6599132"/>
                <a:gd name="connsiteY7" fmla="*/ 116774 h 4217720"/>
                <a:gd name="connsiteX0" fmla="*/ 6564940 w 6564940"/>
                <a:gd name="connsiteY0" fmla="*/ 116774 h 4217720"/>
                <a:gd name="connsiteX1" fmla="*/ 2720230 w 6564940"/>
                <a:gd name="connsiteY1" fmla="*/ 1648525 h 4217720"/>
                <a:gd name="connsiteX2" fmla="*/ 199949 w 6564940"/>
                <a:gd name="connsiteY2" fmla="*/ 3448725 h 4217720"/>
                <a:gd name="connsiteX3" fmla="*/ 342270 w 6564940"/>
                <a:gd name="connsiteY3" fmla="*/ 3477491 h 4217720"/>
                <a:gd name="connsiteX4" fmla="*/ 4023620 w 6564940"/>
                <a:gd name="connsiteY4" fmla="*/ 4118759 h 4217720"/>
                <a:gd name="connsiteX5" fmla="*/ 6529314 w 6564940"/>
                <a:gd name="connsiteY5" fmla="*/ 4071257 h 4217720"/>
                <a:gd name="connsiteX6" fmla="*/ 6173054 w 6564940"/>
                <a:gd name="connsiteY6" fmla="*/ 2266208 h 4217720"/>
                <a:gd name="connsiteX7" fmla="*/ 6564940 w 6564940"/>
                <a:gd name="connsiteY7" fmla="*/ 116774 h 4217720"/>
                <a:gd name="connsiteX0" fmla="*/ 6564940 w 6564940"/>
                <a:gd name="connsiteY0" fmla="*/ 116774 h 4217720"/>
                <a:gd name="connsiteX1" fmla="*/ 2720230 w 6564940"/>
                <a:gd name="connsiteY1" fmla="*/ 1648525 h 4217720"/>
                <a:gd name="connsiteX2" fmla="*/ 199949 w 6564940"/>
                <a:gd name="connsiteY2" fmla="*/ 3448725 h 4217720"/>
                <a:gd name="connsiteX3" fmla="*/ 342270 w 6564940"/>
                <a:gd name="connsiteY3" fmla="*/ 3477491 h 4217720"/>
                <a:gd name="connsiteX4" fmla="*/ 4023620 w 6564940"/>
                <a:gd name="connsiteY4" fmla="*/ 4118759 h 4217720"/>
                <a:gd name="connsiteX5" fmla="*/ 6529314 w 6564940"/>
                <a:gd name="connsiteY5" fmla="*/ 4071257 h 4217720"/>
                <a:gd name="connsiteX6" fmla="*/ 6173054 w 6564940"/>
                <a:gd name="connsiteY6" fmla="*/ 2266208 h 4217720"/>
                <a:gd name="connsiteX7" fmla="*/ 6564940 w 6564940"/>
                <a:gd name="connsiteY7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0 h 4100946"/>
                <a:gd name="connsiteX1" fmla="*/ 2520281 w 6364991"/>
                <a:gd name="connsiteY1" fmla="*/ 1531751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2520281 w 6364991"/>
                <a:gd name="connsiteY1" fmla="*/ 1531751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456384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456384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36704 w 6364991"/>
                <a:gd name="connsiteY4" fmla="*/ 398002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078984"/>
                <a:gd name="connsiteX1" fmla="*/ 3384376 w 6364991"/>
                <a:gd name="connsiteY1" fmla="*/ 1027695 h 4078984"/>
                <a:gd name="connsiteX2" fmla="*/ 0 w 6364991"/>
                <a:gd name="connsiteY2" fmla="*/ 3331951 h 4078984"/>
                <a:gd name="connsiteX3" fmla="*/ 3816424 w 6364991"/>
                <a:gd name="connsiteY3" fmla="*/ 3980023 h 4078984"/>
                <a:gd name="connsiteX4" fmla="*/ 6336704 w 6364991"/>
                <a:gd name="connsiteY4" fmla="*/ 3980023 h 4078984"/>
                <a:gd name="connsiteX5" fmla="*/ 5976664 w 6364991"/>
                <a:gd name="connsiteY5" fmla="*/ 2107815 h 4078984"/>
                <a:gd name="connsiteX6" fmla="*/ 6364991 w 6364991"/>
                <a:gd name="connsiteY6" fmla="*/ 0 h 4078984"/>
                <a:gd name="connsiteX0" fmla="*/ 6364991 w 6364991"/>
                <a:gd name="connsiteY0" fmla="*/ 0 h 4078984"/>
                <a:gd name="connsiteX1" fmla="*/ 3384376 w 6364991"/>
                <a:gd name="connsiteY1" fmla="*/ 1027695 h 4078984"/>
                <a:gd name="connsiteX2" fmla="*/ 0 w 6364991"/>
                <a:gd name="connsiteY2" fmla="*/ 3331951 h 4078984"/>
                <a:gd name="connsiteX3" fmla="*/ 3456384 w 6364991"/>
                <a:gd name="connsiteY3" fmla="*/ 3980023 h 4078984"/>
                <a:gd name="connsiteX4" fmla="*/ 6336704 w 6364991"/>
                <a:gd name="connsiteY4" fmla="*/ 3980023 h 4078984"/>
                <a:gd name="connsiteX5" fmla="*/ 5976664 w 6364991"/>
                <a:gd name="connsiteY5" fmla="*/ 2107815 h 4078984"/>
                <a:gd name="connsiteX6" fmla="*/ 6364991 w 6364991"/>
                <a:gd name="connsiteY6" fmla="*/ 0 h 4078984"/>
                <a:gd name="connsiteX0" fmla="*/ 6364991 w 6364991"/>
                <a:gd name="connsiteY0" fmla="*/ 0 h 4078984"/>
                <a:gd name="connsiteX1" fmla="*/ 3384376 w 6364991"/>
                <a:gd name="connsiteY1" fmla="*/ 1027695 h 4078984"/>
                <a:gd name="connsiteX2" fmla="*/ 0 w 6364991"/>
                <a:gd name="connsiteY2" fmla="*/ 3331951 h 4078984"/>
                <a:gd name="connsiteX3" fmla="*/ 3456384 w 6364991"/>
                <a:gd name="connsiteY3" fmla="*/ 3980023 h 4078984"/>
                <a:gd name="connsiteX4" fmla="*/ 6336704 w 6364991"/>
                <a:gd name="connsiteY4" fmla="*/ 3980023 h 4078984"/>
                <a:gd name="connsiteX5" fmla="*/ 6048672 w 6364991"/>
                <a:gd name="connsiteY5" fmla="*/ 2107815 h 4078984"/>
                <a:gd name="connsiteX6" fmla="*/ 6364991 w 6364991"/>
                <a:gd name="connsiteY6" fmla="*/ 0 h 4078984"/>
                <a:gd name="connsiteX0" fmla="*/ 6336704 w 6336704"/>
                <a:gd name="connsiteY0" fmla="*/ 0 h 4131409"/>
                <a:gd name="connsiteX1" fmla="*/ 3384376 w 6336704"/>
                <a:gd name="connsiteY1" fmla="*/ 1080120 h 4131409"/>
                <a:gd name="connsiteX2" fmla="*/ 0 w 6336704"/>
                <a:gd name="connsiteY2" fmla="*/ 3384376 h 4131409"/>
                <a:gd name="connsiteX3" fmla="*/ 3456384 w 6336704"/>
                <a:gd name="connsiteY3" fmla="*/ 4032448 h 4131409"/>
                <a:gd name="connsiteX4" fmla="*/ 6336704 w 6336704"/>
                <a:gd name="connsiteY4" fmla="*/ 4032448 h 4131409"/>
                <a:gd name="connsiteX5" fmla="*/ 6048672 w 6336704"/>
                <a:gd name="connsiteY5" fmla="*/ 2160240 h 4131409"/>
                <a:gd name="connsiteX6" fmla="*/ 6336704 w 6336704"/>
                <a:gd name="connsiteY6" fmla="*/ 0 h 4131409"/>
                <a:gd name="connsiteX0" fmla="*/ 6336704 w 6336704"/>
                <a:gd name="connsiteY0" fmla="*/ 0 h 4131409"/>
                <a:gd name="connsiteX1" fmla="*/ 3384376 w 6336704"/>
                <a:gd name="connsiteY1" fmla="*/ 1080120 h 4131409"/>
                <a:gd name="connsiteX2" fmla="*/ 0 w 6336704"/>
                <a:gd name="connsiteY2" fmla="*/ 3384376 h 4131409"/>
                <a:gd name="connsiteX3" fmla="*/ 3456384 w 6336704"/>
                <a:gd name="connsiteY3" fmla="*/ 4032448 h 4131409"/>
                <a:gd name="connsiteX4" fmla="*/ 6336704 w 6336704"/>
                <a:gd name="connsiteY4" fmla="*/ 4032448 h 4131409"/>
                <a:gd name="connsiteX5" fmla="*/ 6048672 w 6336704"/>
                <a:gd name="connsiteY5" fmla="*/ 2160240 h 4131409"/>
                <a:gd name="connsiteX6" fmla="*/ 6336704 w 6336704"/>
                <a:gd name="connsiteY6" fmla="*/ 0 h 4131409"/>
                <a:gd name="connsiteX0" fmla="*/ 6336704 w 6336704"/>
                <a:gd name="connsiteY0" fmla="*/ 0 h 4131409"/>
                <a:gd name="connsiteX1" fmla="*/ 3384376 w 6336704"/>
                <a:gd name="connsiteY1" fmla="*/ 1080120 h 4131409"/>
                <a:gd name="connsiteX2" fmla="*/ 0 w 6336704"/>
                <a:gd name="connsiteY2" fmla="*/ 3384376 h 4131409"/>
                <a:gd name="connsiteX3" fmla="*/ 3456384 w 6336704"/>
                <a:gd name="connsiteY3" fmla="*/ 4032448 h 4131409"/>
                <a:gd name="connsiteX4" fmla="*/ 6336704 w 6336704"/>
                <a:gd name="connsiteY4" fmla="*/ 4032448 h 4131409"/>
                <a:gd name="connsiteX5" fmla="*/ 6048672 w 6336704"/>
                <a:gd name="connsiteY5" fmla="*/ 2160240 h 4131409"/>
                <a:gd name="connsiteX6" fmla="*/ 6336704 w 6336704"/>
                <a:gd name="connsiteY6" fmla="*/ 0 h 4131409"/>
                <a:gd name="connsiteX0" fmla="*/ 6336704 w 6336704"/>
                <a:gd name="connsiteY0" fmla="*/ 0 h 4131409"/>
                <a:gd name="connsiteX1" fmla="*/ 3384376 w 6336704"/>
                <a:gd name="connsiteY1" fmla="*/ 1080120 h 4131409"/>
                <a:gd name="connsiteX2" fmla="*/ 0 w 6336704"/>
                <a:gd name="connsiteY2" fmla="*/ 3384376 h 4131409"/>
                <a:gd name="connsiteX3" fmla="*/ 3456384 w 6336704"/>
                <a:gd name="connsiteY3" fmla="*/ 4032448 h 4131409"/>
                <a:gd name="connsiteX4" fmla="*/ 6336704 w 6336704"/>
                <a:gd name="connsiteY4" fmla="*/ 4032448 h 4131409"/>
                <a:gd name="connsiteX5" fmla="*/ 6048672 w 6336704"/>
                <a:gd name="connsiteY5" fmla="*/ 2160240 h 4131409"/>
                <a:gd name="connsiteX6" fmla="*/ 6336704 w 6336704"/>
                <a:gd name="connsiteY6" fmla="*/ 0 h 4131409"/>
                <a:gd name="connsiteX0" fmla="*/ 6408712 w 6408712"/>
                <a:gd name="connsiteY0" fmla="*/ 0 h 4131408"/>
                <a:gd name="connsiteX1" fmla="*/ 3384376 w 6408712"/>
                <a:gd name="connsiteY1" fmla="*/ 1080119 h 4131408"/>
                <a:gd name="connsiteX2" fmla="*/ 0 w 6408712"/>
                <a:gd name="connsiteY2" fmla="*/ 3384375 h 4131408"/>
                <a:gd name="connsiteX3" fmla="*/ 3456384 w 6408712"/>
                <a:gd name="connsiteY3" fmla="*/ 4032447 h 4131408"/>
                <a:gd name="connsiteX4" fmla="*/ 6336704 w 6408712"/>
                <a:gd name="connsiteY4" fmla="*/ 4032447 h 4131408"/>
                <a:gd name="connsiteX5" fmla="*/ 6048672 w 6408712"/>
                <a:gd name="connsiteY5" fmla="*/ 2160239 h 4131408"/>
                <a:gd name="connsiteX6" fmla="*/ 6408712 w 6408712"/>
                <a:gd name="connsiteY6" fmla="*/ 0 h 4131408"/>
                <a:gd name="connsiteX0" fmla="*/ 6408712 w 6408712"/>
                <a:gd name="connsiteY0" fmla="*/ 0 h 4131408"/>
                <a:gd name="connsiteX1" fmla="*/ 3384376 w 6408712"/>
                <a:gd name="connsiteY1" fmla="*/ 1080119 h 4131408"/>
                <a:gd name="connsiteX2" fmla="*/ 0 w 6408712"/>
                <a:gd name="connsiteY2" fmla="*/ 3384375 h 4131408"/>
                <a:gd name="connsiteX3" fmla="*/ 3456384 w 6408712"/>
                <a:gd name="connsiteY3" fmla="*/ 4032447 h 4131408"/>
                <a:gd name="connsiteX4" fmla="*/ 6336704 w 6408712"/>
                <a:gd name="connsiteY4" fmla="*/ 4032447 h 4131408"/>
                <a:gd name="connsiteX5" fmla="*/ 6048672 w 6408712"/>
                <a:gd name="connsiteY5" fmla="*/ 2160239 h 4131408"/>
                <a:gd name="connsiteX6" fmla="*/ 6408712 w 6408712"/>
                <a:gd name="connsiteY6" fmla="*/ 0 h 4131408"/>
                <a:gd name="connsiteX0" fmla="*/ 6408712 w 6408712"/>
                <a:gd name="connsiteY0" fmla="*/ 0 h 4131408"/>
                <a:gd name="connsiteX1" fmla="*/ 3384376 w 6408712"/>
                <a:gd name="connsiteY1" fmla="*/ 1080119 h 4131408"/>
                <a:gd name="connsiteX2" fmla="*/ 0 w 6408712"/>
                <a:gd name="connsiteY2" fmla="*/ 3384375 h 4131408"/>
                <a:gd name="connsiteX3" fmla="*/ 3456384 w 6408712"/>
                <a:gd name="connsiteY3" fmla="*/ 4032447 h 4131408"/>
                <a:gd name="connsiteX4" fmla="*/ 6336704 w 6408712"/>
                <a:gd name="connsiteY4" fmla="*/ 4032447 h 4131408"/>
                <a:gd name="connsiteX5" fmla="*/ 6048672 w 6408712"/>
                <a:gd name="connsiteY5" fmla="*/ 2160239 h 4131408"/>
                <a:gd name="connsiteX6" fmla="*/ 6408712 w 6408712"/>
                <a:gd name="connsiteY6" fmla="*/ 0 h 4131408"/>
                <a:gd name="connsiteX0" fmla="*/ 6408712 w 6408712"/>
                <a:gd name="connsiteY0" fmla="*/ 0 h 4199249"/>
                <a:gd name="connsiteX1" fmla="*/ 3384376 w 6408712"/>
                <a:gd name="connsiteY1" fmla="*/ 1080119 h 4199249"/>
                <a:gd name="connsiteX2" fmla="*/ 0 w 6408712"/>
                <a:gd name="connsiteY2" fmla="*/ 3384375 h 4199249"/>
                <a:gd name="connsiteX3" fmla="*/ 3456384 w 6408712"/>
                <a:gd name="connsiteY3" fmla="*/ 4032447 h 4199249"/>
                <a:gd name="connsiteX4" fmla="*/ 6336704 w 6408712"/>
                <a:gd name="connsiteY4" fmla="*/ 4032447 h 4199249"/>
                <a:gd name="connsiteX5" fmla="*/ 6048672 w 6408712"/>
                <a:gd name="connsiteY5" fmla="*/ 2160239 h 4199249"/>
                <a:gd name="connsiteX6" fmla="*/ 6408712 w 6408712"/>
                <a:gd name="connsiteY6" fmla="*/ 0 h 4199249"/>
                <a:gd name="connsiteX0" fmla="*/ 6408712 w 6408712"/>
                <a:gd name="connsiteY0" fmla="*/ 0 h 4199249"/>
                <a:gd name="connsiteX1" fmla="*/ 3384376 w 6408712"/>
                <a:gd name="connsiteY1" fmla="*/ 1080119 h 4199249"/>
                <a:gd name="connsiteX2" fmla="*/ 0 w 6408712"/>
                <a:gd name="connsiteY2" fmla="*/ 3384375 h 4199249"/>
                <a:gd name="connsiteX3" fmla="*/ 3456384 w 6408712"/>
                <a:gd name="connsiteY3" fmla="*/ 4032447 h 4199249"/>
                <a:gd name="connsiteX4" fmla="*/ 6336704 w 6408712"/>
                <a:gd name="connsiteY4" fmla="*/ 4032447 h 4199249"/>
                <a:gd name="connsiteX5" fmla="*/ 6048672 w 6408712"/>
                <a:gd name="connsiteY5" fmla="*/ 2160239 h 4199249"/>
                <a:gd name="connsiteX6" fmla="*/ 6408712 w 6408712"/>
                <a:gd name="connsiteY6" fmla="*/ 0 h 4199249"/>
                <a:gd name="connsiteX0" fmla="*/ 6408712 w 6408712"/>
                <a:gd name="connsiteY0" fmla="*/ 0 h 4199249"/>
                <a:gd name="connsiteX1" fmla="*/ 3384376 w 6408712"/>
                <a:gd name="connsiteY1" fmla="*/ 1080119 h 4199249"/>
                <a:gd name="connsiteX2" fmla="*/ 0 w 6408712"/>
                <a:gd name="connsiteY2" fmla="*/ 3384375 h 4199249"/>
                <a:gd name="connsiteX3" fmla="*/ 3456384 w 6408712"/>
                <a:gd name="connsiteY3" fmla="*/ 4032447 h 4199249"/>
                <a:gd name="connsiteX4" fmla="*/ 6336704 w 6408712"/>
                <a:gd name="connsiteY4" fmla="*/ 4032447 h 4199249"/>
                <a:gd name="connsiteX5" fmla="*/ 6048672 w 6408712"/>
                <a:gd name="connsiteY5" fmla="*/ 2160239 h 4199249"/>
                <a:gd name="connsiteX6" fmla="*/ 6408712 w 6408712"/>
                <a:gd name="connsiteY6" fmla="*/ 0 h 4199249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048672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048672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048672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08712" h="4148895">
                  <a:moveTo>
                    <a:pt x="6408712" y="0"/>
                  </a:moveTo>
                  <a:cubicBezTo>
                    <a:pt x="5905228" y="54740"/>
                    <a:pt x="4473248" y="500875"/>
                    <a:pt x="3384376" y="1080119"/>
                  </a:cubicBezTo>
                  <a:cubicBezTo>
                    <a:pt x="2098273" y="1650946"/>
                    <a:pt x="418869" y="3017376"/>
                    <a:pt x="0" y="3384375"/>
                  </a:cubicBezTo>
                  <a:cubicBezTo>
                    <a:pt x="420846" y="3557625"/>
                    <a:pt x="2367273" y="3955474"/>
                    <a:pt x="3456384" y="4032447"/>
                  </a:cubicBezTo>
                  <a:cubicBezTo>
                    <a:pt x="4530001" y="4148895"/>
                    <a:pt x="5951156" y="4087010"/>
                    <a:pt x="6336704" y="4032447"/>
                  </a:cubicBezTo>
                  <a:cubicBezTo>
                    <a:pt x="6194526" y="3263868"/>
                    <a:pt x="6116514" y="2801456"/>
                    <a:pt x="6120680" y="2160239"/>
                  </a:cubicBezTo>
                  <a:cubicBezTo>
                    <a:pt x="6157083" y="1495211"/>
                    <a:pt x="6197762" y="736257"/>
                    <a:pt x="6408712" y="0"/>
                  </a:cubicBezTo>
                  <a:close/>
                </a:path>
              </a:pathLst>
            </a:custGeom>
            <a:blipFill>
              <a:blip r:embed="rId3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-2052638" y="2565400"/>
            <a:ext cx="1439863" cy="86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dirty="0"/>
              <a:t>Attēla izmēri</a:t>
            </a:r>
          </a:p>
          <a:p>
            <a:pPr algn="ctr">
              <a:defRPr/>
            </a:pPr>
            <a:r>
              <a:rPr lang="lv-LV" dirty="0"/>
              <a:t>430 x 670 </a:t>
            </a:r>
            <a:r>
              <a:rPr lang="lv-LV" dirty="0" err="1"/>
              <a:t>px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2"/>
          <p:cNvSpPr>
            <a:spLocks noGrp="1"/>
          </p:cNvSpPr>
          <p:nvPr>
            <p:ph type="title"/>
          </p:nvPr>
        </p:nvSpPr>
        <p:spPr>
          <a:xfrm>
            <a:off x="323528" y="476672"/>
            <a:ext cx="7258050" cy="1129308"/>
          </a:xfrm>
        </p:spPr>
        <p:txBody>
          <a:bodyPr>
            <a:noAutofit/>
          </a:bodyPr>
          <a:lstStyle/>
          <a:p>
            <a:pPr algn="ctr" eaLnBrk="1" hangingPunct="1"/>
            <a:r>
              <a:rPr lang="lv-LV" sz="3200" dirty="0" smtClean="0">
                <a:latin typeface="Arial" pitchFamily="34" charset="0"/>
              </a:rPr>
              <a:t>Fokuss un Kvalitāte</a:t>
            </a:r>
            <a:endParaRPr lang="en-US" sz="3200" dirty="0" smtClean="0">
              <a:latin typeface="Arial" pitchFamily="34" charset="0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6516216" y="2597268"/>
            <a:ext cx="2448272" cy="1839843"/>
          </a:xfrm>
          <a:prstGeom prst="roundRect">
            <a:avLst/>
          </a:prstGeom>
          <a:solidFill>
            <a:schemeClr val="tx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lv-LV" sz="2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Tirgi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lv-LV" sz="2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Produkti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lv-LV" sz="2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Mērķa grupas</a:t>
            </a:r>
            <a:endParaRPr lang="en-US" sz="20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8196" name="Rectangle 99"/>
          <p:cNvSpPr>
            <a:spLocks noChangeArrowheads="1"/>
          </p:cNvSpPr>
          <p:nvPr/>
        </p:nvSpPr>
        <p:spPr bwMode="auto">
          <a:xfrm>
            <a:off x="468313" y="6381750"/>
            <a:ext cx="63674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lv-LV" sz="1200" i="1" dirty="0" smtClean="0">
                <a:solidFill>
                  <a:schemeClr val="tx2"/>
                </a:solidFill>
              </a:rPr>
              <a:t>Avots: Latvijas Tūrisma mārketinga stratēģija 2010-2015</a:t>
            </a:r>
            <a:endParaRPr lang="en-US" sz="1200" i="1" dirty="0">
              <a:solidFill>
                <a:schemeClr val="tx2"/>
              </a:solidFill>
            </a:endParaRPr>
          </a:p>
        </p:txBody>
      </p:sp>
      <p:sp>
        <p:nvSpPr>
          <p:cNvPr id="61" name="Slide Number Placeholder 5"/>
          <p:cNvSpPr txBox="1">
            <a:spLocks/>
          </p:cNvSpPr>
          <p:nvPr/>
        </p:nvSpPr>
        <p:spPr>
          <a:xfrm>
            <a:off x="8101013" y="6092825"/>
            <a:ext cx="682625" cy="404813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D6B37AF-1DB9-4AAD-99C9-4DBB61F56D40}" type="slidenum">
              <a:rPr lang="en-US" sz="1400">
                <a:solidFill>
                  <a:schemeClr val="bg1">
                    <a:lumMod val="50000"/>
                  </a:schemeClr>
                </a:solidFill>
                <a:latin typeface="Arial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en-US" sz="1400" dirty="0">
              <a:solidFill>
                <a:schemeClr val="bg1">
                  <a:lumMod val="50000"/>
                </a:schemeClr>
              </a:solidFill>
              <a:latin typeface="Arial" pitchFamily="34" charset="0"/>
            </a:endParaRPr>
          </a:p>
        </p:txBody>
      </p:sp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2627313" y="3716338"/>
            <a:ext cx="360362" cy="504825"/>
            <a:chOff x="4689602" y="2636912"/>
            <a:chExt cx="228027" cy="304800"/>
          </a:xfrm>
        </p:grpSpPr>
        <p:pic>
          <p:nvPicPr>
            <p:cNvPr id="8232" name="Picture 10" descr="8.pn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716016" y="2636912"/>
              <a:ext cx="20161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" name="TextBox 52"/>
            <p:cNvSpPr txBox="1"/>
            <p:nvPr/>
          </p:nvSpPr>
          <p:spPr bwMode="auto">
            <a:xfrm>
              <a:off x="4689602" y="2680044"/>
              <a:ext cx="213964" cy="1725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lv-LV" sz="900" dirty="0">
                  <a:solidFill>
                    <a:srgbClr val="005E83"/>
                  </a:solidFill>
                  <a:latin typeface="Arial Black" pitchFamily="34" charset="0"/>
                  <a:ea typeface="+mj-ea"/>
                  <a:cs typeface="Arial" pitchFamily="34" charset="0"/>
                </a:rPr>
                <a:t>DE</a:t>
              </a:r>
              <a:endParaRPr lang="en-US" sz="900" dirty="0">
                <a:solidFill>
                  <a:srgbClr val="005E83"/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" name="Group 55"/>
          <p:cNvGrpSpPr>
            <a:grpSpLocks/>
          </p:cNvGrpSpPr>
          <p:nvPr/>
        </p:nvGrpSpPr>
        <p:grpSpPr bwMode="auto">
          <a:xfrm>
            <a:off x="3708400" y="2205038"/>
            <a:ext cx="358775" cy="503237"/>
            <a:chOff x="4689602" y="2636912"/>
            <a:chExt cx="228027" cy="304800"/>
          </a:xfrm>
        </p:grpSpPr>
        <p:pic>
          <p:nvPicPr>
            <p:cNvPr id="8230" name="Picture 10" descr="8.pn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716016" y="2636912"/>
              <a:ext cx="20161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9" name="TextBox 58"/>
            <p:cNvSpPr txBox="1"/>
            <p:nvPr/>
          </p:nvSpPr>
          <p:spPr bwMode="auto">
            <a:xfrm>
              <a:off x="4689602" y="2680180"/>
              <a:ext cx="213901" cy="1730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lv-LV" sz="1000" dirty="0">
                  <a:solidFill>
                    <a:srgbClr val="005E83"/>
                  </a:solidFill>
                  <a:latin typeface="Arial Black" pitchFamily="34" charset="0"/>
                  <a:ea typeface="+mj-ea"/>
                  <a:cs typeface="Arial" pitchFamily="34" charset="0"/>
                </a:rPr>
                <a:t> </a:t>
              </a:r>
              <a:r>
                <a:rPr lang="lv-LV" sz="900" dirty="0">
                  <a:solidFill>
                    <a:srgbClr val="005E83"/>
                  </a:solidFill>
                  <a:latin typeface="Arial Black" pitchFamily="34" charset="0"/>
                  <a:ea typeface="+mj-ea"/>
                  <a:cs typeface="Arial" pitchFamily="34" charset="0"/>
                </a:rPr>
                <a:t>FI</a:t>
              </a:r>
              <a:endParaRPr lang="en-US" sz="900" dirty="0">
                <a:solidFill>
                  <a:srgbClr val="005E83"/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" name="Group 59"/>
          <p:cNvGrpSpPr>
            <a:grpSpLocks/>
          </p:cNvGrpSpPr>
          <p:nvPr/>
        </p:nvGrpSpPr>
        <p:grpSpPr bwMode="auto">
          <a:xfrm>
            <a:off x="4356100" y="3068638"/>
            <a:ext cx="360363" cy="504825"/>
            <a:chOff x="4689602" y="2636912"/>
            <a:chExt cx="228027" cy="304800"/>
          </a:xfrm>
        </p:grpSpPr>
        <p:pic>
          <p:nvPicPr>
            <p:cNvPr id="8228" name="Picture 10" descr="8.pn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716016" y="2636912"/>
              <a:ext cx="20161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4" name="TextBox 63"/>
            <p:cNvSpPr txBox="1"/>
            <p:nvPr/>
          </p:nvSpPr>
          <p:spPr bwMode="auto">
            <a:xfrm>
              <a:off x="4689602" y="2680044"/>
              <a:ext cx="213964" cy="1725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lv-LV" sz="900" dirty="0">
                  <a:solidFill>
                    <a:srgbClr val="005E83"/>
                  </a:solidFill>
                  <a:latin typeface="Arial Black" pitchFamily="34" charset="0"/>
                  <a:ea typeface="+mj-ea"/>
                  <a:cs typeface="Arial" pitchFamily="34" charset="0"/>
                </a:rPr>
                <a:t>RU</a:t>
              </a:r>
              <a:endParaRPr lang="en-US" sz="900" dirty="0">
                <a:solidFill>
                  <a:srgbClr val="005E83"/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" name="Group 67"/>
          <p:cNvGrpSpPr>
            <a:grpSpLocks/>
          </p:cNvGrpSpPr>
          <p:nvPr/>
        </p:nvGrpSpPr>
        <p:grpSpPr bwMode="auto">
          <a:xfrm>
            <a:off x="3635375" y="2781300"/>
            <a:ext cx="360363" cy="503238"/>
            <a:chOff x="4689602" y="2636914"/>
            <a:chExt cx="228026" cy="304800"/>
          </a:xfrm>
        </p:grpSpPr>
        <p:pic>
          <p:nvPicPr>
            <p:cNvPr id="8226" name="Picture 10" descr="8.pn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716015" y="2636914"/>
              <a:ext cx="20161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0" name="TextBox 69"/>
            <p:cNvSpPr txBox="1"/>
            <p:nvPr/>
          </p:nvSpPr>
          <p:spPr bwMode="auto">
            <a:xfrm>
              <a:off x="4689602" y="2680182"/>
              <a:ext cx="213963" cy="173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lv-LV" sz="900" dirty="0">
                  <a:solidFill>
                    <a:srgbClr val="005E83"/>
                  </a:solidFill>
                  <a:latin typeface="Arial Black" pitchFamily="34" charset="0"/>
                  <a:ea typeface="+mj-ea"/>
                  <a:cs typeface="Arial" pitchFamily="34" charset="0"/>
                </a:rPr>
                <a:t>EE</a:t>
              </a:r>
              <a:endParaRPr lang="en-US" sz="900" dirty="0">
                <a:solidFill>
                  <a:srgbClr val="005E83"/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6" name="Group 70"/>
          <p:cNvGrpSpPr>
            <a:grpSpLocks/>
          </p:cNvGrpSpPr>
          <p:nvPr/>
        </p:nvGrpSpPr>
        <p:grpSpPr bwMode="auto">
          <a:xfrm>
            <a:off x="3563938" y="3284538"/>
            <a:ext cx="360362" cy="504825"/>
            <a:chOff x="4689602" y="2636912"/>
            <a:chExt cx="228027" cy="304800"/>
          </a:xfrm>
        </p:grpSpPr>
        <p:pic>
          <p:nvPicPr>
            <p:cNvPr id="8224" name="Picture 10" descr="8.pn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716016" y="2636912"/>
              <a:ext cx="20161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3" name="TextBox 72"/>
            <p:cNvSpPr txBox="1"/>
            <p:nvPr/>
          </p:nvSpPr>
          <p:spPr bwMode="auto">
            <a:xfrm>
              <a:off x="4689602" y="2680044"/>
              <a:ext cx="213964" cy="1725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lv-LV" sz="1000" dirty="0">
                  <a:solidFill>
                    <a:srgbClr val="005E83"/>
                  </a:solidFill>
                  <a:latin typeface="Arial Black" pitchFamily="34" charset="0"/>
                  <a:ea typeface="+mj-ea"/>
                  <a:cs typeface="Arial" pitchFamily="34" charset="0"/>
                </a:rPr>
                <a:t> </a:t>
              </a:r>
              <a:r>
                <a:rPr lang="lv-LV" sz="900" dirty="0">
                  <a:solidFill>
                    <a:srgbClr val="005E83"/>
                  </a:solidFill>
                  <a:latin typeface="Arial Black" pitchFamily="34" charset="0"/>
                  <a:ea typeface="+mj-ea"/>
                  <a:cs typeface="Arial" pitchFamily="34" charset="0"/>
                </a:rPr>
                <a:t>LT</a:t>
              </a:r>
              <a:endParaRPr lang="en-US" sz="900" dirty="0">
                <a:solidFill>
                  <a:srgbClr val="005E83"/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7" name="Group 73"/>
          <p:cNvGrpSpPr>
            <a:grpSpLocks/>
          </p:cNvGrpSpPr>
          <p:nvPr/>
        </p:nvGrpSpPr>
        <p:grpSpPr bwMode="auto">
          <a:xfrm>
            <a:off x="2916238" y="2708275"/>
            <a:ext cx="360362" cy="504825"/>
            <a:chOff x="4689620" y="2636914"/>
            <a:chExt cx="228010" cy="304800"/>
          </a:xfrm>
        </p:grpSpPr>
        <p:pic>
          <p:nvPicPr>
            <p:cNvPr id="8222" name="Picture 10" descr="8.pn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716017" y="2636914"/>
              <a:ext cx="20161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6" name="TextBox 75"/>
            <p:cNvSpPr txBox="1"/>
            <p:nvPr/>
          </p:nvSpPr>
          <p:spPr bwMode="auto">
            <a:xfrm>
              <a:off x="4689620" y="2680046"/>
              <a:ext cx="213948" cy="1725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lv-LV" sz="900" dirty="0">
                  <a:solidFill>
                    <a:srgbClr val="005E83"/>
                  </a:solidFill>
                  <a:latin typeface="Arial Black" pitchFamily="34" charset="0"/>
                  <a:ea typeface="+mj-ea"/>
                  <a:cs typeface="Arial" pitchFamily="34" charset="0"/>
                </a:rPr>
                <a:t>SE</a:t>
              </a:r>
              <a:endParaRPr lang="en-US" sz="900" dirty="0">
                <a:solidFill>
                  <a:srgbClr val="005E83"/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8" name="Group 78"/>
          <p:cNvGrpSpPr>
            <a:grpSpLocks/>
          </p:cNvGrpSpPr>
          <p:nvPr/>
        </p:nvGrpSpPr>
        <p:grpSpPr bwMode="auto">
          <a:xfrm>
            <a:off x="2124075" y="3573463"/>
            <a:ext cx="404813" cy="503237"/>
            <a:chOff x="3131840" y="3789040"/>
            <a:chExt cx="405419" cy="504056"/>
          </a:xfrm>
        </p:grpSpPr>
        <p:pic>
          <p:nvPicPr>
            <p:cNvPr id="8220" name="Picture 8" descr="10.pn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203848" y="3789040"/>
              <a:ext cx="333411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8" name="TextBox 77"/>
            <p:cNvSpPr txBox="1"/>
            <p:nvPr/>
          </p:nvSpPr>
          <p:spPr bwMode="auto">
            <a:xfrm>
              <a:off x="3131840" y="3860593"/>
              <a:ext cx="338644" cy="286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lv-LV" sz="900" dirty="0">
                  <a:solidFill>
                    <a:srgbClr val="005E83"/>
                  </a:solidFill>
                  <a:latin typeface="Arial Black" pitchFamily="34" charset="0"/>
                  <a:ea typeface="+mj-ea"/>
                  <a:cs typeface="Arial" pitchFamily="34" charset="0"/>
                </a:rPr>
                <a:t>  NL</a:t>
              </a:r>
              <a:endParaRPr lang="en-US" sz="900" dirty="0">
                <a:solidFill>
                  <a:srgbClr val="005E83"/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9" name="Group 79"/>
          <p:cNvGrpSpPr>
            <a:grpSpLocks/>
          </p:cNvGrpSpPr>
          <p:nvPr/>
        </p:nvGrpSpPr>
        <p:grpSpPr bwMode="auto">
          <a:xfrm>
            <a:off x="1692275" y="3500438"/>
            <a:ext cx="404813" cy="504825"/>
            <a:chOff x="3131840" y="3789040"/>
            <a:chExt cx="405419" cy="504056"/>
          </a:xfrm>
        </p:grpSpPr>
        <p:pic>
          <p:nvPicPr>
            <p:cNvPr id="8218" name="Picture 8" descr="10.pn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203848" y="3789040"/>
              <a:ext cx="333411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" name="TextBox 81"/>
            <p:cNvSpPr txBox="1"/>
            <p:nvPr/>
          </p:nvSpPr>
          <p:spPr bwMode="auto">
            <a:xfrm>
              <a:off x="3131840" y="3860368"/>
              <a:ext cx="338644" cy="285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lv-LV" sz="900" dirty="0">
                  <a:solidFill>
                    <a:srgbClr val="005E83"/>
                  </a:solidFill>
                  <a:latin typeface="Arial Black" pitchFamily="34" charset="0"/>
                  <a:ea typeface="+mj-ea"/>
                  <a:cs typeface="Arial" pitchFamily="34" charset="0"/>
                </a:rPr>
                <a:t> UK</a:t>
              </a:r>
              <a:endParaRPr lang="en-US" sz="900" dirty="0">
                <a:solidFill>
                  <a:srgbClr val="005E83"/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0" name="Group 82"/>
          <p:cNvGrpSpPr>
            <a:grpSpLocks/>
          </p:cNvGrpSpPr>
          <p:nvPr/>
        </p:nvGrpSpPr>
        <p:grpSpPr bwMode="auto">
          <a:xfrm>
            <a:off x="2484438" y="3141663"/>
            <a:ext cx="404812" cy="503237"/>
            <a:chOff x="3131840" y="3789040"/>
            <a:chExt cx="405419" cy="504056"/>
          </a:xfrm>
        </p:grpSpPr>
        <p:pic>
          <p:nvPicPr>
            <p:cNvPr id="8216" name="Picture 8" descr="10.pn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203848" y="3789040"/>
              <a:ext cx="333411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5" name="TextBox 84"/>
            <p:cNvSpPr txBox="1"/>
            <p:nvPr/>
          </p:nvSpPr>
          <p:spPr bwMode="auto">
            <a:xfrm>
              <a:off x="3131840" y="3860593"/>
              <a:ext cx="338644" cy="286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lv-LV" sz="900" dirty="0">
                  <a:solidFill>
                    <a:srgbClr val="005E83"/>
                  </a:solidFill>
                  <a:latin typeface="Arial Black" pitchFamily="34" charset="0"/>
                  <a:ea typeface="+mj-ea"/>
                  <a:cs typeface="Arial" pitchFamily="34" charset="0"/>
                </a:rPr>
                <a:t> DK</a:t>
              </a:r>
              <a:endParaRPr lang="en-US" sz="900" dirty="0">
                <a:solidFill>
                  <a:srgbClr val="005E83"/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1" name="Group 85"/>
          <p:cNvGrpSpPr>
            <a:grpSpLocks/>
          </p:cNvGrpSpPr>
          <p:nvPr/>
        </p:nvGrpSpPr>
        <p:grpSpPr bwMode="auto">
          <a:xfrm>
            <a:off x="2484438" y="2492375"/>
            <a:ext cx="404812" cy="504825"/>
            <a:chOff x="3131840" y="3789040"/>
            <a:chExt cx="405419" cy="504056"/>
          </a:xfrm>
        </p:grpSpPr>
        <p:pic>
          <p:nvPicPr>
            <p:cNvPr id="8214" name="Picture 8" descr="10.pn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203848" y="3789040"/>
              <a:ext cx="333411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8" name="TextBox 87"/>
            <p:cNvSpPr txBox="1"/>
            <p:nvPr/>
          </p:nvSpPr>
          <p:spPr bwMode="auto">
            <a:xfrm>
              <a:off x="3131840" y="3860369"/>
              <a:ext cx="338644" cy="285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lv-LV" sz="900" dirty="0">
                  <a:solidFill>
                    <a:srgbClr val="005E83"/>
                  </a:solidFill>
                  <a:latin typeface="Arial Black" pitchFamily="34" charset="0"/>
                  <a:ea typeface="+mj-ea"/>
                  <a:cs typeface="Arial" pitchFamily="34" charset="0"/>
                </a:rPr>
                <a:t> NO</a:t>
              </a:r>
              <a:endParaRPr lang="en-US" sz="900" dirty="0">
                <a:solidFill>
                  <a:srgbClr val="005E83"/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2" name="Group 88"/>
          <p:cNvGrpSpPr>
            <a:grpSpLocks/>
          </p:cNvGrpSpPr>
          <p:nvPr/>
        </p:nvGrpSpPr>
        <p:grpSpPr bwMode="auto">
          <a:xfrm>
            <a:off x="1116013" y="4941888"/>
            <a:ext cx="404812" cy="503237"/>
            <a:chOff x="3131840" y="3789040"/>
            <a:chExt cx="405419" cy="504056"/>
          </a:xfrm>
        </p:grpSpPr>
        <p:pic>
          <p:nvPicPr>
            <p:cNvPr id="8212" name="Picture 8" descr="10.pn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203848" y="3789040"/>
              <a:ext cx="333411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1" name="TextBox 90"/>
            <p:cNvSpPr txBox="1"/>
            <p:nvPr/>
          </p:nvSpPr>
          <p:spPr bwMode="auto">
            <a:xfrm>
              <a:off x="3131840" y="3860593"/>
              <a:ext cx="338644" cy="286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lv-LV" sz="900" dirty="0">
                  <a:solidFill>
                    <a:srgbClr val="005E83"/>
                  </a:solidFill>
                  <a:latin typeface="Arial Black" pitchFamily="34" charset="0"/>
                  <a:ea typeface="+mj-ea"/>
                  <a:cs typeface="Arial" pitchFamily="34" charset="0"/>
                </a:rPr>
                <a:t>  ES</a:t>
              </a:r>
              <a:endParaRPr lang="en-US" sz="900" dirty="0">
                <a:solidFill>
                  <a:srgbClr val="005E83"/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3" name="Group 91"/>
          <p:cNvGrpSpPr>
            <a:grpSpLocks/>
          </p:cNvGrpSpPr>
          <p:nvPr/>
        </p:nvGrpSpPr>
        <p:grpSpPr bwMode="auto">
          <a:xfrm>
            <a:off x="2627313" y="4941888"/>
            <a:ext cx="406400" cy="503237"/>
            <a:chOff x="3131840" y="3789040"/>
            <a:chExt cx="405419" cy="504056"/>
          </a:xfrm>
        </p:grpSpPr>
        <p:pic>
          <p:nvPicPr>
            <p:cNvPr id="8210" name="Picture 8" descr="10.pn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203848" y="3789040"/>
              <a:ext cx="333411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4" name="TextBox 93"/>
            <p:cNvSpPr txBox="1"/>
            <p:nvPr/>
          </p:nvSpPr>
          <p:spPr bwMode="auto">
            <a:xfrm>
              <a:off x="3131840" y="3860593"/>
              <a:ext cx="338905" cy="286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lv-LV" sz="900" dirty="0">
                  <a:solidFill>
                    <a:srgbClr val="005E83"/>
                  </a:solidFill>
                  <a:latin typeface="Arial Black" pitchFamily="34" charset="0"/>
                  <a:ea typeface="+mj-ea"/>
                  <a:cs typeface="Arial" pitchFamily="34" charset="0"/>
                </a:rPr>
                <a:t>  IT</a:t>
              </a:r>
              <a:endParaRPr lang="en-US" sz="900" dirty="0">
                <a:solidFill>
                  <a:srgbClr val="005E83"/>
                </a:solidFill>
                <a:latin typeface="Arial Black" pitchFamily="34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234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 smtClean="0">
                <a:latin typeface="Arial" panose="020B0604020202020204" pitchFamily="34" charset="0"/>
              </a:rPr>
              <a:t>Produkts un kvalitāte</a:t>
            </a:r>
            <a:endParaRPr lang="en-GB" sz="3200" dirty="0">
              <a:latin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132856"/>
            <a:ext cx="8352927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395537" y="1320909"/>
            <a:ext cx="5688631" cy="667931"/>
          </a:xfrm>
          <a:prstGeom prst="roundRect">
            <a:avLst/>
          </a:prstGeom>
          <a:solidFill>
            <a:schemeClr val="tx2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eaLnBrk="0" hangingPunct="0">
              <a:spcBef>
                <a:spcPct val="20000"/>
              </a:spcBef>
              <a:defRPr/>
            </a:pPr>
            <a:endParaRPr lang="lv-LV" sz="2400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lv-LV" sz="2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Produkti, mērķa grupas, tirgi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endParaRPr lang="en-US" sz="20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18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>
                <a:latin typeface="Arial" pitchFamily="34" charset="0"/>
              </a:rPr>
              <a:t>Nacionālā līmeņa tūrisma objekti eksporta kontekstā</a:t>
            </a:r>
            <a:endParaRPr lang="lv-LV" dirty="0">
              <a:latin typeface="Arial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1916831"/>
            <a:ext cx="8424935" cy="425131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857364"/>
            <a:ext cx="5410944" cy="4268799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499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>
                <a:latin typeface="Arial" panose="020B0604020202020204" pitchFamily="34" charset="0"/>
              </a:rPr>
              <a:t>Fokuss uz interneta vidi un atbalstu produktu izveidē</a:t>
            </a:r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Visu tūrisma nozares dalībnieku ciešāka integrācija interneta vidē</a:t>
            </a:r>
          </a:p>
          <a:p>
            <a:r>
              <a:rPr lang="lv-LV" dirty="0" smtClean="0"/>
              <a:t>Kvalitatīvā apmeklētāju plūsma tūrisma portālā un komunikācija sociālajos medijos</a:t>
            </a:r>
          </a:p>
          <a:p>
            <a:r>
              <a:rPr lang="lv-LV" dirty="0" smtClean="0"/>
              <a:t>Ceļotājiem ērti digitālie risinājumi (aplikācijas, kartes, produkti, pirkumi)</a:t>
            </a:r>
          </a:p>
          <a:p>
            <a:r>
              <a:rPr lang="lv-LV" dirty="0" smtClean="0"/>
              <a:t>Nozares dalībnieku apmācības interneta resursu lietošanā</a:t>
            </a:r>
          </a:p>
          <a:p>
            <a:r>
              <a:rPr lang="lv-LV" dirty="0" smtClean="0"/>
              <a:t>Produktu veidošanas atbalsta programmas</a:t>
            </a:r>
          </a:p>
          <a:p>
            <a:pPr marL="857250" lvl="2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803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2"/>
          <p:cNvSpPr>
            <a:spLocks noGrp="1"/>
          </p:cNvSpPr>
          <p:nvPr>
            <p:ph type="title" idx="4294967295"/>
          </p:nvPr>
        </p:nvSpPr>
        <p:spPr>
          <a:xfrm>
            <a:off x="387706" y="412263"/>
            <a:ext cx="7258050" cy="1368425"/>
          </a:xfrm>
        </p:spPr>
        <p:txBody>
          <a:bodyPr anchor="t"/>
          <a:lstStyle/>
          <a:p>
            <a:r>
              <a:rPr lang="lv-LV" sz="3200" b="1" dirty="0" smtClean="0">
                <a:solidFill>
                  <a:srgbClr val="A9B533"/>
                </a:solidFill>
                <a:latin typeface="Arial" charset="0"/>
                <a:cs typeface="Arial" charset="0"/>
              </a:rPr>
              <a:t>Q-Latvia programma</a:t>
            </a:r>
          </a:p>
        </p:txBody>
      </p:sp>
      <p:sp>
        <p:nvSpPr>
          <p:cNvPr id="33795" name="Content Placeholder 3"/>
          <p:cNvSpPr>
            <a:spLocks noGrp="1"/>
          </p:cNvSpPr>
          <p:nvPr>
            <p:ph idx="4294967295"/>
          </p:nvPr>
        </p:nvSpPr>
        <p:spPr>
          <a:xfrm>
            <a:off x="3779838" y="1773238"/>
            <a:ext cx="4895850" cy="4535487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lv-LV" sz="2000" dirty="0" smtClean="0">
                <a:solidFill>
                  <a:srgbClr val="005E83"/>
                </a:solidFill>
                <a:latin typeface="Arial" charset="0"/>
                <a:cs typeface="Arial" charset="0"/>
              </a:rPr>
              <a:t>Mārketinga uzsākšana jaunajā portālā un TAVA izdotajos informatīvajos materiālos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 sz="2000" dirty="0" smtClean="0">
                <a:solidFill>
                  <a:srgbClr val="005E83"/>
                </a:solidFill>
                <a:latin typeface="Arial" charset="0"/>
                <a:cs typeface="Arial" charset="0"/>
              </a:rPr>
              <a:t>Pašu dalībnieku iesaiste mārketinga aktivitātes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 sz="2000" dirty="0" smtClean="0">
                <a:solidFill>
                  <a:srgbClr val="005E83"/>
                </a:solidFill>
                <a:latin typeface="Arial" charset="0"/>
                <a:cs typeface="Arial" charset="0"/>
              </a:rPr>
              <a:t>Plašāka nozares līdzdalība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 sz="2000" dirty="0" smtClean="0">
                <a:solidFill>
                  <a:srgbClr val="005E83"/>
                </a:solidFill>
                <a:latin typeface="Arial" charset="0"/>
                <a:cs typeface="Arial" charset="0"/>
              </a:rPr>
              <a:t>Kvalitāte un viesmīlība kā tēma vietējā tūrisma kontekstā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 sz="2000" dirty="0" smtClean="0">
                <a:solidFill>
                  <a:srgbClr val="005E83"/>
                </a:solidFill>
                <a:latin typeface="Arial" charset="0"/>
                <a:cs typeface="Arial" charset="0"/>
              </a:rPr>
              <a:t>Tuvināšana patērētāju novērtēšanas sistēmām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 sz="2000" dirty="0" smtClean="0">
                <a:solidFill>
                  <a:srgbClr val="005E83"/>
                </a:solidFill>
                <a:latin typeface="Arial" charset="0"/>
                <a:cs typeface="Arial" charset="0"/>
              </a:rPr>
              <a:t>Priekšrocības TAVA organizētajās aktivitātēs</a:t>
            </a:r>
          </a:p>
        </p:txBody>
      </p:sp>
      <p:sp>
        <p:nvSpPr>
          <p:cNvPr id="6" name="Footer Placeholder 5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lv-LV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3379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404813"/>
            <a:ext cx="984250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9" name="Rectangle 10"/>
          <p:cNvSpPr>
            <a:spLocks noChangeArrowheads="1"/>
          </p:cNvSpPr>
          <p:nvPr/>
        </p:nvSpPr>
        <p:spPr bwMode="auto">
          <a:xfrm>
            <a:off x="3348038" y="6381750"/>
            <a:ext cx="35734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400" i="1">
                <a:solidFill>
                  <a:srgbClr val="005E83"/>
                </a:solidFill>
              </a:rPr>
              <a:t>www.tava.gov.lv</a:t>
            </a:r>
            <a:r>
              <a:rPr lang="lv-LV" sz="1400" i="1">
                <a:solidFill>
                  <a:srgbClr val="005E83"/>
                </a:solidFill>
              </a:rPr>
              <a:t> sadaļa Q-Latvia </a:t>
            </a:r>
            <a:endParaRPr lang="en-US" sz="1400" i="1">
              <a:solidFill>
                <a:srgbClr val="005E83"/>
              </a:solidFill>
            </a:endParaRPr>
          </a:p>
        </p:txBody>
      </p:sp>
      <p:pic>
        <p:nvPicPr>
          <p:cNvPr id="9" name="Picture 8" descr="376663_454639411226126_939983996_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" y="1700213"/>
            <a:ext cx="3622675" cy="2881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80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4359275"/>
            <a:ext cx="1187450" cy="169068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imagesCA0CHZK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525" y="5287963"/>
            <a:ext cx="1096963" cy="727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2" descr="http://widgets.trustyou.com/widget-api/widget?module=seal&amp;func=avg&amp;format=binary&amp;ids=b441abab-c45f-4657-b5a4-d5002c02f0fa&amp;lang=en&amp;type=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39875" y="5087938"/>
            <a:ext cx="1190625" cy="962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50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91440" tIns="45720" rIns="91440" bIns="45720" numCol="1" anchor="t" anchorCtr="0" compatLnSpc="1">
        <a:prstTxWarp prst="textNoShape">
          <a:avLst/>
        </a:prstTxWarp>
        <a:norm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1" i="0" u="none" strike="noStrike" kern="1200" cap="none" spc="0" normalizeH="0" baseline="0" noProof="0" dirty="0" smtClean="0">
            <a:ln>
              <a:noFill/>
            </a:ln>
            <a:solidFill>
              <a:srgbClr val="005E83"/>
            </a:solidFill>
            <a:effectLst/>
            <a:uLnTx/>
            <a:uFillTx/>
            <a:latin typeface="Arial Black" pitchFamily="34" charset="0"/>
            <a:ea typeface="+mj-ea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5960</TotalTime>
  <Words>265</Words>
  <Application>Microsoft Office PowerPoint</Application>
  <PresentationFormat>On-screen Show (4:3)</PresentationFormat>
  <Paragraphs>80</Paragraphs>
  <Slides>15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TAVA stratēģiskie attīstības virzieni 2014 - 2020</vt:lpstr>
      <vt:lpstr>Labs darbs padarīts</vt:lpstr>
      <vt:lpstr>PowerPoint Presentation</vt:lpstr>
      <vt:lpstr>Mārketinga stratēģija 2015 - 2020</vt:lpstr>
      <vt:lpstr>Fokuss un Kvalitāte</vt:lpstr>
      <vt:lpstr>Produkts un kvalitāte</vt:lpstr>
      <vt:lpstr>Nacionālā līmeņa tūrisma objekti eksporta kontekstā</vt:lpstr>
      <vt:lpstr>Fokuss uz interneta vidi un atbalstu produktu izveidē</vt:lpstr>
      <vt:lpstr>Q-Latvia programma</vt:lpstr>
      <vt:lpstr>Kopradīšana un   Koplietošana</vt:lpstr>
      <vt:lpstr>Pudurošanās un produktu radīšana</vt:lpstr>
      <vt:lpstr>Resursi mārketingam</vt:lpstr>
      <vt:lpstr>PowerPoint Presentation</vt:lpstr>
      <vt:lpstr>Novēlējums 2014</vt:lpstr>
      <vt:lpstr>Ražīgu un Radošu 2014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Linda Ikauniece</dc:creator>
  <cp:lastModifiedBy>KT Serviss</cp:lastModifiedBy>
  <cp:revision>368</cp:revision>
  <cp:lastPrinted>2013-12-06T06:26:23Z</cp:lastPrinted>
  <dcterms:created xsi:type="dcterms:W3CDTF">2010-05-12T14:52:19Z</dcterms:created>
  <dcterms:modified xsi:type="dcterms:W3CDTF">2013-12-06T08:23:22Z</dcterms:modified>
</cp:coreProperties>
</file>