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3" r:id="rId3"/>
    <p:sldId id="334" r:id="rId4"/>
    <p:sldId id="343" r:id="rId5"/>
    <p:sldId id="345" r:id="rId6"/>
    <p:sldId id="333" r:id="rId7"/>
    <p:sldId id="335" r:id="rId8"/>
    <p:sldId id="336" r:id="rId9"/>
    <p:sldId id="337" r:id="rId10"/>
    <p:sldId id="338" r:id="rId11"/>
    <p:sldId id="352" r:id="rId12"/>
    <p:sldId id="354" r:id="rId13"/>
    <p:sldId id="348" r:id="rId14"/>
    <p:sldId id="355" r:id="rId15"/>
  </p:sldIdLst>
  <p:sldSz cx="9144000" cy="6858000" type="screen4x3"/>
  <p:notesSz cx="6797675" cy="9926638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74"/>
    <a:srgbClr val="228B9D"/>
    <a:srgbClr val="00859B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96" autoAdjust="0"/>
    <p:restoredTop sz="88869" autoAdjust="0"/>
  </p:normalViewPr>
  <p:slideViewPr>
    <p:cSldViewPr snapToGrid="0" snapToObjects="1">
      <p:cViewPr varScale="1">
        <p:scale>
          <a:sx n="66" d="100"/>
          <a:sy n="66" d="100"/>
        </p:scale>
        <p:origin x="124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4F0A7A2-02AC-4801-BD68-F788547CEC02}" type="datetimeFigureOut">
              <a:rPr lang="lv-LV"/>
              <a:pPr>
                <a:defRPr/>
              </a:pPr>
              <a:t>18.04.2017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BD6A9F-287F-4D88-A612-14B2A7ADAC88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9443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C3D6D7-4917-4322-8B96-E8425DA07ECB}" type="datetimeFigureOut">
              <a:rPr lang="lv-LV"/>
              <a:pPr>
                <a:defRPr/>
              </a:pPr>
              <a:t>18.04.2017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702E323-1C4B-44D4-84EF-9B2432333C3B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7215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Valdības un nozares 05.2016 sadarbības </a:t>
            </a:r>
            <a:r>
              <a:rPr lang="lv-LV" sz="1000" b="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memoranda</a:t>
            </a:r>
            <a:r>
              <a:rPr lang="lv-LV" sz="1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sastāvdaļa</a:t>
            </a:r>
            <a:r>
              <a:rPr lang="lv-LV" sz="1000" b="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turpinājums</a:t>
            </a:r>
            <a:endParaRPr lang="lv-LV" sz="1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lv-LV" altLang="lv-LV" sz="1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Pārmaiņas</a:t>
            </a:r>
            <a:r>
              <a:rPr lang="lv-LV" altLang="lv-LV" sz="1000" b="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ir un būs, galvenais ka virziens pareizais!</a:t>
            </a:r>
            <a:endParaRPr lang="lv-LV" altLang="lv-LV" sz="1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2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581334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11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109763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12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185485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lv-LV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Stratēģija tiek komunicēta būvnozarei un valsts, pašvaldību pārvaldei, sabiedrībai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padome lemj par aktivitāšu atbildīgām personām/organizācijām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Aktivitāšu atbildīgie izstrādā katras aktivitātes detalizētu realizācijas plānu, organizāciju un budžetu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un Būvniecības padome piesaista finansējuma aktivitātes realizācijai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padome (reizi ceturksnī) seko līdzi stratēģijas realizācijai, aktivitāšu statusam (reizi gadā pilnveido dokumentu)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Nozares stratēģija tiks pilnveidota par MK līmeņa dokumentu</a:t>
            </a:r>
          </a:p>
          <a:p>
            <a:endParaRPr lang="lv-LV" altLang="lv-LV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13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213235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3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137346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4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245127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5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7089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 smtClean="0"/>
              <a:t>Sabalansēto</a:t>
            </a:r>
            <a:r>
              <a:rPr lang="lv-LV" altLang="lv-LV" baseline="0" dirty="0" smtClean="0"/>
              <a:t> mērķu karte</a:t>
            </a:r>
            <a:endParaRPr lang="lv-LV" altLang="lv-LV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6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85352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7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423502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8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27543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9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2718186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10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64406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2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937B3D2-9EA0-42E3-98F5-02574E4B83CB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0796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7BFDB71F-C6B9-45F5-ACA0-BA0D5515591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1164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2222DF1-8D50-4487-9837-D90AAA3D635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6383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1EF4C4B5-2A7F-4D73-868E-125CCF8779A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2529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0C25FD5-4B3B-44CA-B2C7-0430E07A0BE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729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8B10AEE-491D-4AD9-AC80-E8DC31BDE1A7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9402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084F99B-4FC3-4C7A-B66E-2C87B25D74C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764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54DBAC-0964-4B2B-AA7D-8201D6100879}" type="datetime1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720A98-876A-4478-92C7-E7D5A60F22E2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024981"/>
            <a:ext cx="7772400" cy="960438"/>
          </a:xfrm>
        </p:spPr>
        <p:txBody>
          <a:bodyPr>
            <a:normAutofit fontScale="90000"/>
          </a:bodyPr>
          <a:lstStyle/>
          <a:p>
            <a:r>
              <a:rPr lang="lv-LV" cap="small" dirty="0"/>
              <a:t>LATVIJAS BŪVNIECĪBAS NOZARES </a:t>
            </a:r>
            <a:r>
              <a:rPr lang="lv-LV" dirty="0"/>
              <a:t/>
            </a:r>
            <a:br>
              <a:rPr lang="lv-LV" dirty="0"/>
            </a:br>
            <a:r>
              <a:rPr lang="lv-LV" cap="small" dirty="0"/>
              <a:t>ATTĪSTĪBAS STRATĒĢIJA</a:t>
            </a:r>
            <a:r>
              <a:rPr lang="lv-LV" dirty="0"/>
              <a:t/>
            </a:r>
            <a:br>
              <a:rPr lang="lv-LV" dirty="0"/>
            </a:br>
            <a:r>
              <a:rPr lang="lv-LV" cap="small" dirty="0"/>
              <a:t>2017. – 2024. GADAM</a:t>
            </a:r>
            <a:endParaRPr lang="lv-LV" alt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26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22921" y="5431989"/>
            <a:ext cx="3591232" cy="1175287"/>
          </a:xfrm>
        </p:spPr>
        <p:txBody>
          <a:bodyPr anchor="ctr">
            <a:normAutofit lnSpcReduction="10000"/>
          </a:bodyPr>
          <a:lstStyle/>
          <a:p>
            <a:endParaRPr lang="lv-LV" altLang="lv-LV" dirty="0" smtClean="0"/>
          </a:p>
          <a:p>
            <a:pPr algn="l"/>
            <a:r>
              <a:rPr lang="lv-LV" altLang="lv-LV" sz="1600" dirty="0" smtClean="0">
                <a:latin typeface="Calibri" panose="020F0502020204030204" pitchFamily="34" charset="0"/>
              </a:rPr>
              <a:t>Gints Miķelsons</a:t>
            </a:r>
          </a:p>
          <a:p>
            <a:pPr algn="l"/>
            <a:r>
              <a:rPr lang="lv-LV" altLang="lv-LV" sz="1600" dirty="0" smtClean="0">
                <a:latin typeface="Calibri" panose="020F0502020204030204" pitchFamily="34" charset="0"/>
              </a:rPr>
              <a:t>Latvijas Būvniecības padome</a:t>
            </a:r>
          </a:p>
          <a:p>
            <a:pPr algn="l"/>
            <a:r>
              <a:rPr lang="lv-LV" altLang="lv-LV" sz="1600" dirty="0" smtClean="0">
                <a:latin typeface="Calibri" panose="020F0502020204030204" pitchFamily="34" charset="0"/>
              </a:rPr>
              <a:t>18.04.2017</a:t>
            </a:r>
            <a:endParaRPr lang="lv-LV" altLang="lv-LV" sz="1600" dirty="0">
              <a:latin typeface="Calibri" panose="020F0502020204030204" pitchFamily="34" charset="0"/>
            </a:endParaRPr>
          </a:p>
          <a:p>
            <a:pPr algn="l"/>
            <a:endParaRPr lang="lv-LV" altLang="lv-LV" sz="1600" dirty="0" smtClean="0">
              <a:latin typeface="Calibri" panose="020F0502020204030204" pitchFamily="34" charset="0"/>
            </a:endParaRPr>
          </a:p>
          <a:p>
            <a:endParaRPr lang="lv-LV" alt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Gudro speciālistu aktivitātes</a:t>
            </a:r>
            <a:b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10</a:t>
            </a:fld>
            <a:endParaRPr lang="en-US" altLang="lv-LV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7" y="1844840"/>
            <a:ext cx="8480324" cy="3629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75" y="207106"/>
            <a:ext cx="2149543" cy="12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61535" y="381000"/>
            <a:ext cx="6725265" cy="1036638"/>
          </a:xfrm>
        </p:spPr>
        <p:txBody>
          <a:bodyPr>
            <a:normAutofit/>
          </a:bodyPr>
          <a:lstStyle/>
          <a:p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Procesu uzlabojumu aktivitātes (1)</a:t>
            </a:r>
            <a:b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11</a:t>
            </a:fld>
            <a:endParaRPr lang="en-US" altLang="lv-LV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496" y="73740"/>
            <a:ext cx="2182761" cy="1227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54" y="1724898"/>
            <a:ext cx="8405949" cy="41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61535" y="381000"/>
            <a:ext cx="6725265" cy="1036638"/>
          </a:xfrm>
        </p:spPr>
        <p:txBody>
          <a:bodyPr>
            <a:normAutofit/>
          </a:bodyPr>
          <a:lstStyle/>
          <a:p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Procesu uzlabojumu aktivitātes (2)</a:t>
            </a:r>
            <a:b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12</a:t>
            </a:fld>
            <a:endParaRPr lang="en-US" altLang="lv-LV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58" y="134936"/>
            <a:ext cx="2201899" cy="1465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64" y="2244435"/>
            <a:ext cx="7605449" cy="28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</a:t>
            </a:r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opsavilkums</a:t>
            </a:r>
            <a:b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35975" y="1663545"/>
            <a:ext cx="8908025" cy="4373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nozarei ir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vidēja termiņa </a:t>
            </a:r>
            <a:r>
              <a:rPr lang="lv-LV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stratēģiskais un taktiskais plāns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Nozares </a:t>
            </a: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valsts pārvaldes intereses un </a:t>
            </a:r>
            <a:r>
              <a:rPr lang="lv-LV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vajadzības ir līdzsvarotas</a:t>
            </a:r>
          </a:p>
          <a:p>
            <a:endParaRPr lang="lv-LV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Ekonomikas ministrija kopā ar Būvniecības padomi atbild par plāna realizāciju (komunikācija, atbildības, resursi, finansējums, termiņi)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arenR"/>
            </a:pPr>
            <a:endParaRPr lang="lv-LV" altLang="lv-LV" dirty="0"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13</a:t>
            </a:fld>
            <a:endParaRPr lang="en-US" altLang="lv-LV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041" y="196061"/>
            <a:ext cx="2503066" cy="14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799" y="3679825"/>
            <a:ext cx="7772400" cy="14224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lv-LV" altLang="lv-LV" sz="4400" dirty="0" smtClean="0">
                <a:solidFill>
                  <a:srgbClr val="228B9D"/>
                </a:solidFill>
                <a:ea typeface="ＭＳ Ｐゴシック" panose="020B0600070205080204" pitchFamily="34" charset="-128"/>
              </a:rPr>
              <a:t>Paldies</a:t>
            </a:r>
            <a:r>
              <a:rPr lang="lv-LV" altLang="lv-LV" sz="4400" dirty="0" smtClean="0">
                <a:solidFill>
                  <a:srgbClr val="228B9D"/>
                </a:solidFill>
                <a:ea typeface="ＭＳ Ｐゴシック" panose="020B0600070205080204" pitchFamily="34" charset="-128"/>
              </a:rPr>
              <a:t>!</a:t>
            </a:r>
            <a:endParaRPr lang="lv-LV" altLang="lv-LV" sz="4400" dirty="0" smtClean="0">
              <a:solidFill>
                <a:srgbClr val="228B9D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lv-LV" altLang="lv-LV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3529" y="2875002"/>
            <a:ext cx="287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lv-LV" sz="1800" dirty="0">
                <a:latin typeface="Calibri" panose="020F0502020204030204" pitchFamily="34" charset="0"/>
              </a:rPr>
              <a:t>Latvijas Būvniecības padome</a:t>
            </a:r>
          </a:p>
        </p:txBody>
      </p:sp>
    </p:spTree>
    <p:extLst>
      <p:ext uri="{BB962C8B-B14F-4D97-AF65-F5344CB8AC3E}">
        <p14:creationId xmlns:p14="http://schemas.microsoft.com/office/powerpoint/2010/main" val="10322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Kāpēc ir vajadzīga stratēģija?</a:t>
            </a:r>
            <a:b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" y="1752600"/>
            <a:ext cx="9144000" cy="437356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</a:t>
            </a:r>
            <a:r>
              <a:rPr lang="lv-LV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definēta</a:t>
            </a: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nozares attīstības vīzija, mērķi, uzdevumi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lv-LV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abalansētas</a:t>
            </a: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nozares pušu intereses, vajadzības, apkopoti priekšlikumi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un Būvniecības padomei ir darbību </a:t>
            </a:r>
            <a:r>
              <a:rPr lang="lv-LV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plāns</a:t>
            </a: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kuru var regulāri pilnveidot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Stratēģija nosaka </a:t>
            </a:r>
            <a:r>
              <a:rPr lang="lv-LV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prioritātes</a:t>
            </a: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kuru realizācijai vajadzēs </a:t>
            </a:r>
            <a:r>
              <a:rPr lang="lv-LV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finansējumu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tratēģiju ir iespējams </a:t>
            </a:r>
            <a:r>
              <a:rPr lang="lv-LV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komunicēt</a:t>
            </a: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lielākai daļai nozares būvkomersantiem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Realizējot stratēģiskās aktivitātes būvnozare </a:t>
            </a:r>
            <a:r>
              <a:rPr lang="lv-LV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attīstīsies</a:t>
            </a:r>
          </a:p>
          <a:p>
            <a:pPr>
              <a:lnSpc>
                <a:spcPct val="200000"/>
              </a:lnSpc>
            </a:pPr>
            <a:endParaRPr lang="lv-LV" sz="18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arenR"/>
            </a:pPr>
            <a:endParaRPr lang="lv-LV" altLang="lv-LV" dirty="0"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2</a:t>
            </a:fld>
            <a:endParaRPr lang="en-US" altLang="lv-LV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7" y="0"/>
            <a:ext cx="2157413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Latvijas būvniecības nozare šodien</a:t>
            </a:r>
            <a:b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720492"/>
            <a:ext cx="9144000" cy="5161935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Latvija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 lepoties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modernām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arhitektoniski izteiksmīgām un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ilgtspējīgām </a:t>
            </a:r>
            <a:r>
              <a:rPr lang="lv-LV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būvēm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Latvijā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 </a:t>
            </a:r>
            <a:r>
              <a:rPr lang="lv-LV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spēcīgi nacionālā kapitāla būvniecības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pakalpojumu sniedzēji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kuri nodrošina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augstas kvalitātes pakalpojumus un 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 risinājumus nestandarta situācijās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Nozares </a:t>
            </a:r>
            <a:r>
              <a:rPr lang="lv-LV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apgrozījums ir nevienmērīgs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zema reputācija, ēnu ekonomika, trūkst kvalificēti speciālisti, mazi eksporta apjomi, izglītības sistēma nav uz nākotnes vajadzībām orientēta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 ir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tautsaimniecības spogulis 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(70k speciālisti, 3.mljrd Eur ES finansējums, IKP)</a:t>
            </a:r>
            <a:endParaRPr lang="lv-LV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Būvniecību sagaida </a:t>
            </a:r>
            <a:r>
              <a:rPr lang="lv-LV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pārmaiņas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(ilgtspējības sistēmas, energoresursi, jaunas būvtehnoloģijas un kompetences, digitalizācija, regulējuma anti-birokrātija, speciālistu pieejamība)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3</a:t>
            </a:fld>
            <a:endParaRPr lang="en-US" altLang="lv-LV" smtClean="0"/>
          </a:p>
        </p:txBody>
      </p:sp>
    </p:spTree>
    <p:extLst>
      <p:ext uri="{BB962C8B-B14F-4D97-AF65-F5344CB8AC3E}">
        <p14:creationId xmlns:p14="http://schemas.microsoft.com/office/powerpoint/2010/main" val="26225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Latvijas būvniecības nozares vīzija 2024</a:t>
            </a:r>
            <a:b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2716723"/>
            <a:ext cx="9144000" cy="3167883"/>
          </a:xfrm>
        </p:spPr>
        <p:txBody>
          <a:bodyPr>
            <a:noAutofit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ekustāmo īpašumu tirgus attīstās, aug </a:t>
            </a:r>
            <a:r>
              <a:rPr lang="lv-LV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pieprasījums</a:t>
            </a:r>
            <a:r>
              <a:rPr lang="lv-LV" sz="16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pēc būvniecības 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pakalpojumiem un būvēm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</a:t>
            </a:r>
            <a:r>
              <a:rPr lang="lv-LV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profesionālo pakalpojumu sniedzēji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izmantojot jaunās tehnoloģijas un zināšanas, nodrošina </a:t>
            </a:r>
            <a:r>
              <a:rPr lang="lv-LV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drošus un efektīvus būvniecības </a:t>
            </a:r>
            <a:r>
              <a:rPr lang="lv-LV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risinājumus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pasūtītājiem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akalpojumi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produkti </a:t>
            </a:r>
            <a:r>
              <a:rPr lang="lv-LV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 orientēti uz </a:t>
            </a:r>
            <a:r>
              <a:rPr lang="lv-LV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rezultātiem un augstu kvalitāti 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Kopējais nozares dalībnieku un sabiedrības </a:t>
            </a:r>
            <a:r>
              <a:rPr lang="lv-LV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apmierinātības līmenis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 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uzlabojies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lv-LV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Būvizglītības </a:t>
            </a:r>
            <a:r>
              <a:rPr lang="lv-LV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sertificēšanas sistēma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 pielāgota tirgus nākotnes vajadzībām, un tā nodrošina </a:t>
            </a:r>
            <a:r>
              <a:rPr lang="lv-LV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augstas kvalifikācijas </a:t>
            </a:r>
            <a:r>
              <a:rPr lang="lv-LV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speciālistus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lv-LV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Būvprocesi </a:t>
            </a:r>
            <a:r>
              <a:rPr lang="lv-LV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 efektīvi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digitāli un kvalitatīvi, tie tiek sistemātiski </a:t>
            </a:r>
            <a:r>
              <a:rPr lang="lv-LV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mērīti</a:t>
            </a:r>
            <a:endParaRPr lang="lv-LV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4</a:t>
            </a:fld>
            <a:endParaRPr lang="en-US" altLang="lv-LV" smtClean="0"/>
          </a:p>
        </p:txBody>
      </p:sp>
      <p:sp>
        <p:nvSpPr>
          <p:cNvPr id="2" name="Rectangle 1"/>
          <p:cNvSpPr/>
          <p:nvPr/>
        </p:nvSpPr>
        <p:spPr>
          <a:xfrm>
            <a:off x="265471" y="1628599"/>
            <a:ext cx="8686800" cy="82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Stratēģijas virsmērķis ir veicināt </a:t>
            </a:r>
            <a:r>
              <a:rPr lang="lv-LV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Latvijas </a:t>
            </a:r>
            <a:r>
              <a:rPr lang="lv-LV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nozares konkurētspēju un ilgtspēju, vienlaicīgi nodrošinot sabiedrībai kvalitatīvas un drošas </a:t>
            </a:r>
            <a:r>
              <a:rPr lang="lv-LV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būves</a:t>
            </a:r>
            <a:endParaRPr lang="lv-LV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Latvijas būvniecības nozares mērķi 2024</a:t>
            </a:r>
            <a:b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306232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nozares </a:t>
            </a: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apgrozījums pieaug</a:t>
            </a:r>
            <a:r>
              <a:rPr lang="lv-LV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 miljardi EUR gadā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Produktivitāte aug</a:t>
            </a:r>
            <a:r>
              <a:rPr lang="lv-LV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&gt;50k Eur gadā / 1 nodarbinātais (LV starp Top 10 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lv-LV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ienota </a:t>
            </a: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kvalitātes</a:t>
            </a:r>
            <a:r>
              <a:rPr lang="lv-LV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sistēma, nozares dalībnieki Apmierinātie &gt; Neapmierinātie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Gudri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</a:t>
            </a:r>
            <a:r>
              <a:rPr lang="en-GB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speciālisti</a:t>
            </a:r>
            <a:r>
              <a:rPr lang="lv-LV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nozares dalībnieku apmierinātības līmenis, pieaudzis vidējā un 			augstākā līmeņa kvalificēto un sertificēto skaits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Efektīvi būvprocesi</a:t>
            </a:r>
            <a:r>
              <a:rPr lang="lv-LV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mazāka birokrātija, 2x ātrāki termiņi, digitalizēti risinājumi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arenR"/>
            </a:pPr>
            <a:endParaRPr lang="lv-LV" alt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5</a:t>
            </a:fld>
            <a:endParaRPr lang="en-US" altLang="lv-LV" smtClean="0"/>
          </a:p>
        </p:txBody>
      </p:sp>
    </p:spTree>
    <p:extLst>
      <p:ext uri="{BB962C8B-B14F-4D97-AF65-F5344CB8AC3E}">
        <p14:creationId xmlns:p14="http://schemas.microsoft.com/office/powerpoint/2010/main" val="23980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Nozares stratēģiskie mērķi 2024</a:t>
            </a:r>
            <a:b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6</a:t>
            </a:fld>
            <a:endParaRPr lang="en-US" altLang="lv-LV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4" y="1487484"/>
            <a:ext cx="8691716" cy="439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201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Apgrozījuma pieauguma aktivitātes</a:t>
            </a:r>
            <a:b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7</a:t>
            </a:fld>
            <a:endParaRPr lang="en-US" altLang="lv-LV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22" y="1615512"/>
            <a:ext cx="8567078" cy="4511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25" y="0"/>
            <a:ext cx="1709550" cy="12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Produktivitātes aktivitātes</a:t>
            </a:r>
            <a:b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8</a:t>
            </a:fld>
            <a:endParaRPr lang="en-US" altLang="lv-LV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1710813"/>
            <a:ext cx="8634791" cy="34068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30" y="-20212"/>
            <a:ext cx="1360870" cy="13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Kvalitātes uzlabojumu aktivitātes</a:t>
            </a:r>
            <a:br>
              <a:rPr lang="lv-LV" alt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9</a:t>
            </a:fld>
            <a:endParaRPr lang="en-US" altLang="lv-LV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53" y="1681316"/>
            <a:ext cx="8417547" cy="3052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79" y="117322"/>
            <a:ext cx="1722926" cy="12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6961</TotalTime>
  <Words>498</Words>
  <Application>Microsoft Office PowerPoint</Application>
  <PresentationFormat>On-screen Show (4:3)</PresentationFormat>
  <Paragraphs>94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Tahoma</vt:lpstr>
      <vt:lpstr>Times New Roman</vt:lpstr>
      <vt:lpstr>Verdana</vt:lpstr>
      <vt:lpstr>89_Prezentacija_templateLV</vt:lpstr>
      <vt:lpstr>LATVIJAS BŪVNIECĪBAS NOZARES  ATTĪSTĪBAS STRATĒĢIJA 2017. – 2024. GADAM</vt:lpstr>
      <vt:lpstr>Kāpēc ir vajadzīga stratēģija? </vt:lpstr>
      <vt:lpstr>Latvijas būvniecības nozare šodien </vt:lpstr>
      <vt:lpstr>Latvijas būvniecības nozares vīzija 2024 </vt:lpstr>
      <vt:lpstr>Latvijas būvniecības nozares mērķi 2024 </vt:lpstr>
      <vt:lpstr>Nozares stratēģiskie mērķi 2024 </vt:lpstr>
      <vt:lpstr>Apgrozījuma pieauguma aktivitātes </vt:lpstr>
      <vt:lpstr>Produktivitātes aktivitātes </vt:lpstr>
      <vt:lpstr>Kvalitātes uzlabojumu aktivitātes </vt:lpstr>
      <vt:lpstr>Gudro speciālistu aktivitātes </vt:lpstr>
      <vt:lpstr>Procesu uzlabojumu aktivitātes (1) </vt:lpstr>
      <vt:lpstr>Procesu uzlabojumu aktivitātes (2) </vt:lpstr>
      <vt:lpstr>Kopsavilkums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Gints Mikelsons</cp:lastModifiedBy>
  <cp:revision>299</cp:revision>
  <cp:lastPrinted>2017-01-17T06:40:24Z</cp:lastPrinted>
  <dcterms:created xsi:type="dcterms:W3CDTF">2014-11-20T14:46:47Z</dcterms:created>
  <dcterms:modified xsi:type="dcterms:W3CDTF">2017-04-18T15:22:03Z</dcterms:modified>
</cp:coreProperties>
</file>