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98" r:id="rId2"/>
  </p:sldMasterIdLst>
  <p:notesMasterIdLst>
    <p:notesMasterId r:id="rId38"/>
  </p:notesMasterIdLst>
  <p:handoutMasterIdLst>
    <p:handoutMasterId r:id="rId39"/>
  </p:handoutMasterIdLst>
  <p:sldIdLst>
    <p:sldId id="343" r:id="rId3"/>
    <p:sldId id="443" r:id="rId4"/>
    <p:sldId id="478" r:id="rId5"/>
    <p:sldId id="448" r:id="rId6"/>
    <p:sldId id="447" r:id="rId7"/>
    <p:sldId id="480" r:id="rId8"/>
    <p:sldId id="481" r:id="rId9"/>
    <p:sldId id="455" r:id="rId10"/>
    <p:sldId id="456" r:id="rId11"/>
    <p:sldId id="452" r:id="rId12"/>
    <p:sldId id="458" r:id="rId13"/>
    <p:sldId id="427" r:id="rId14"/>
    <p:sldId id="440" r:id="rId15"/>
    <p:sldId id="429" r:id="rId16"/>
    <p:sldId id="441" r:id="rId17"/>
    <p:sldId id="472" r:id="rId18"/>
    <p:sldId id="459" r:id="rId19"/>
    <p:sldId id="461" r:id="rId20"/>
    <p:sldId id="462" r:id="rId21"/>
    <p:sldId id="486" r:id="rId22"/>
    <p:sldId id="490" r:id="rId23"/>
    <p:sldId id="477" r:id="rId24"/>
    <p:sldId id="450" r:id="rId25"/>
    <p:sldId id="469" r:id="rId26"/>
    <p:sldId id="468" r:id="rId27"/>
    <p:sldId id="470" r:id="rId28"/>
    <p:sldId id="466" r:id="rId29"/>
    <p:sldId id="463" r:id="rId30"/>
    <p:sldId id="473" r:id="rId31"/>
    <p:sldId id="474" r:id="rId32"/>
    <p:sldId id="465" r:id="rId33"/>
    <p:sldId id="464" r:id="rId34"/>
    <p:sldId id="475" r:id="rId35"/>
    <p:sldId id="487" r:id="rId36"/>
    <p:sldId id="423" r:id="rId37"/>
  </p:sldIdLst>
  <p:sldSz cx="9144000" cy="6858000" type="screen4x3"/>
  <p:notesSz cx="6669088" cy="9872663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83"/>
    <a:srgbClr val="A9B533"/>
    <a:srgbClr val="CED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18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Sheet1!$D$27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rgbClr val="0097A4"/>
            </a:solidFill>
            <a:ln>
              <a:solidFill>
                <a:srgbClr val="0097A4"/>
              </a:solidFill>
            </a:ln>
          </c:spPr>
          <c:invertIfNegative val="0"/>
          <c:cat>
            <c:strRef>
              <c:f>Sheet1!$E$26:$K$26</c:f>
              <c:strCache>
                <c:ptCount val="7"/>
                <c:pt idx="0">
                  <c:v>Latvija</c:v>
                </c:pt>
                <c:pt idx="1">
                  <c:v>Lietuva</c:v>
                </c:pt>
                <c:pt idx="2">
                  <c:v>Igaunija</c:v>
                </c:pt>
                <c:pt idx="3">
                  <c:v>Vācija</c:v>
                </c:pt>
                <c:pt idx="4">
                  <c:v>Krievija</c:v>
                </c:pt>
                <c:pt idx="5">
                  <c:v>Somija</c:v>
                </c:pt>
                <c:pt idx="6">
                  <c:v>Japāna</c:v>
                </c:pt>
              </c:strCache>
            </c:strRef>
          </c:cat>
          <c:val>
            <c:numRef>
              <c:f>Sheet1!$E$27:$K$27</c:f>
              <c:numCache>
                <c:formatCode>General</c:formatCode>
                <c:ptCount val="7"/>
                <c:pt idx="0">
                  <c:v>264283</c:v>
                </c:pt>
                <c:pt idx="1">
                  <c:v>123540</c:v>
                </c:pt>
                <c:pt idx="2">
                  <c:v>41314</c:v>
                </c:pt>
                <c:pt idx="3">
                  <c:v>19021</c:v>
                </c:pt>
                <c:pt idx="4">
                  <c:v>20520</c:v>
                </c:pt>
                <c:pt idx="5">
                  <c:v>20968</c:v>
                </c:pt>
                <c:pt idx="6">
                  <c:v>5156</c:v>
                </c:pt>
              </c:numCache>
            </c:numRef>
          </c:val>
        </c:ser>
        <c:ser>
          <c:idx val="1"/>
          <c:order val="1"/>
          <c:tx>
            <c:strRef>
              <c:f>Sheet1!$D$28</c:f>
              <c:strCache>
                <c:ptCount val="1"/>
                <c:pt idx="0">
                  <c:v>Mobile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c:spPr>
          <c:invertIfNegative val="0"/>
          <c:cat>
            <c:strRef>
              <c:f>Sheet1!$E$26:$K$26</c:f>
              <c:strCache>
                <c:ptCount val="7"/>
                <c:pt idx="0">
                  <c:v>Latvija</c:v>
                </c:pt>
                <c:pt idx="1">
                  <c:v>Lietuva</c:v>
                </c:pt>
                <c:pt idx="2">
                  <c:v>Igaunija</c:v>
                </c:pt>
                <c:pt idx="3">
                  <c:v>Vācija</c:v>
                </c:pt>
                <c:pt idx="4">
                  <c:v>Krievija</c:v>
                </c:pt>
                <c:pt idx="5">
                  <c:v>Somija</c:v>
                </c:pt>
                <c:pt idx="6">
                  <c:v>Japāna</c:v>
                </c:pt>
              </c:strCache>
            </c:strRef>
          </c:cat>
          <c:val>
            <c:numRef>
              <c:f>Sheet1!$E$28:$K$28</c:f>
              <c:numCache>
                <c:formatCode>General</c:formatCode>
                <c:ptCount val="7"/>
                <c:pt idx="0">
                  <c:v>31960</c:v>
                </c:pt>
                <c:pt idx="1">
                  <c:v>6253</c:v>
                </c:pt>
                <c:pt idx="2">
                  <c:v>3589</c:v>
                </c:pt>
                <c:pt idx="3">
                  <c:v>1730</c:v>
                </c:pt>
                <c:pt idx="4">
                  <c:v>1687</c:v>
                </c:pt>
                <c:pt idx="5">
                  <c:v>2192</c:v>
                </c:pt>
                <c:pt idx="6">
                  <c:v>1507</c:v>
                </c:pt>
              </c:numCache>
            </c:numRef>
          </c:val>
        </c:ser>
        <c:ser>
          <c:idx val="2"/>
          <c:order val="2"/>
          <c:tx>
            <c:strRef>
              <c:f>Sheet1!$D$29</c:f>
              <c:strCache>
                <c:ptCount val="1"/>
                <c:pt idx="0">
                  <c:v>Tablet</c:v>
                </c:pt>
              </c:strCache>
            </c:strRef>
          </c:tx>
          <c:spPr>
            <a:solidFill>
              <a:srgbClr val="CEDD45"/>
            </a:solidFill>
          </c:spPr>
          <c:invertIfNegative val="0"/>
          <c:cat>
            <c:strRef>
              <c:f>Sheet1!$E$26:$K$26</c:f>
              <c:strCache>
                <c:ptCount val="7"/>
                <c:pt idx="0">
                  <c:v>Latvija</c:v>
                </c:pt>
                <c:pt idx="1">
                  <c:v>Lietuva</c:v>
                </c:pt>
                <c:pt idx="2">
                  <c:v>Igaunija</c:v>
                </c:pt>
                <c:pt idx="3">
                  <c:v>Vācija</c:v>
                </c:pt>
                <c:pt idx="4">
                  <c:v>Krievija</c:v>
                </c:pt>
                <c:pt idx="5">
                  <c:v>Somija</c:v>
                </c:pt>
                <c:pt idx="6">
                  <c:v>Japāna</c:v>
                </c:pt>
              </c:strCache>
            </c:strRef>
          </c:cat>
          <c:val>
            <c:numRef>
              <c:f>Sheet1!$E$29:$K$29</c:f>
              <c:numCache>
                <c:formatCode>General</c:formatCode>
                <c:ptCount val="7"/>
                <c:pt idx="0">
                  <c:v>22015</c:v>
                </c:pt>
                <c:pt idx="1">
                  <c:v>4194</c:v>
                </c:pt>
                <c:pt idx="2">
                  <c:v>3658</c:v>
                </c:pt>
                <c:pt idx="3">
                  <c:v>1782</c:v>
                </c:pt>
                <c:pt idx="4">
                  <c:v>2486</c:v>
                </c:pt>
                <c:pt idx="5">
                  <c:v>2879</c:v>
                </c:pt>
                <c:pt idx="6">
                  <c:v>332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7029632"/>
        <c:axId val="47039616"/>
      </c:barChart>
      <c:catAx>
        <c:axId val="4702963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lv-LV"/>
          </a:p>
        </c:txPr>
        <c:crossAx val="47039616"/>
        <c:crosses val="autoZero"/>
        <c:auto val="1"/>
        <c:lblAlgn val="ctr"/>
        <c:lblOffset val="100"/>
        <c:noMultiLvlLbl val="0"/>
      </c:catAx>
      <c:valAx>
        <c:axId val="4703961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lv-LV"/>
          </a:p>
        </c:txPr>
        <c:crossAx val="47029632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t"/>
      <c:layout/>
      <c:overlay val="0"/>
      <c:txPr>
        <a:bodyPr/>
        <a:lstStyle/>
        <a:p>
          <a:pPr>
            <a:defRPr sz="11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defRPr>
          </a:pPr>
          <a:endParaRPr lang="lv-LV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0515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001" y="2"/>
            <a:ext cx="2890514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pPr>
              <a:defRPr/>
            </a:pPr>
            <a:fld id="{5DCBCB5B-EAAE-466F-889F-3A0A0F0CEA0B}" type="datetimeFigureOut">
              <a:rPr lang="lv-LV"/>
              <a:pPr>
                <a:defRPr/>
              </a:pPr>
              <a:t>2013.12.05.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044"/>
            <a:ext cx="2890515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001" y="9377044"/>
            <a:ext cx="2890514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pPr>
              <a:defRPr/>
            </a:pPr>
            <a:fld id="{5822C47A-282F-49C0-BF9C-B719571C630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926054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890515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001" y="2"/>
            <a:ext cx="2890514" cy="494031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pPr>
              <a:defRPr/>
            </a:pPr>
            <a:fld id="{DA3FEAB2-3728-46F5-92EB-B754953970B3}" type="datetimeFigureOut">
              <a:rPr lang="lv-LV"/>
              <a:pPr>
                <a:defRPr/>
              </a:pPr>
              <a:t>2013.12.05.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pPr lvl="0"/>
            <a:endParaRPr lang="lv-LV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438" y="4689316"/>
            <a:ext cx="5336214" cy="4443096"/>
          </a:xfrm>
          <a:prstGeom prst="rect">
            <a:avLst/>
          </a:prstGeom>
        </p:spPr>
        <p:txBody>
          <a:bodyPr vert="horz" lIns="91815" tIns="45907" rIns="91815" bIns="4590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044"/>
            <a:ext cx="2890515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001" y="9377044"/>
            <a:ext cx="2890514" cy="494030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pPr>
              <a:defRPr/>
            </a:pPr>
            <a:fld id="{4DDF304A-813D-4B4C-BD7C-C879254AD79A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896700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707CC5-1E1D-4412-9CF6-50C087744067}" type="slidenum">
              <a:rPr lang="lv-LV" smtClean="0"/>
              <a:pPr/>
              <a:t>1</a:t>
            </a:fld>
            <a:endParaRPr lang="lv-LV" smtClean="0"/>
          </a:p>
        </p:txBody>
      </p:sp>
      <p:sp>
        <p:nvSpPr>
          <p:cNvPr id="67589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lv-LV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5996" indent="-2869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7686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6761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5835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4910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3984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3059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2133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E09E025-5EE8-4AA0-95DB-0A5E1A6CA2A9}" type="slidenum">
              <a:rPr lang="lv-LV" smtClean="0"/>
              <a:pPr eaLnBrk="1" hangingPunct="1"/>
              <a:t>35</a:t>
            </a:fld>
            <a:endParaRPr lang="lv-LV" smtClean="0"/>
          </a:p>
        </p:txBody>
      </p:sp>
      <p:sp>
        <p:nvSpPr>
          <p:cNvPr id="51205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5996" indent="-2869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7686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6761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65835" indent="-2295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24910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83984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43059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02133" indent="-2295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lv-LV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osaukum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0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508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5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4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6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85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29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1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562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68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odalas_nosaukum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A9B5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8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pa_vienkars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258072" cy="107157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A9B533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buFont typeface="Arial" pitchFamily="34" charset="0"/>
              <a:buChar char="•"/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596BD-9517-4316-AE29-6D0965680B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utumn Leave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3160713"/>
            <a:ext cx="5572125" cy="369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Attela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258072" cy="107157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A9B533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28596" y="1857364"/>
            <a:ext cx="8229600" cy="426879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buFont typeface="Arial" pitchFamily="34" charset="0"/>
              <a:buChar char="•"/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CBA2-29FD-42D5-A82A-F6509BEFE2A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apa_vienkars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258072" cy="107157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A9B533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EBAFC-47C0-40A4-8BCF-647BE3804FC3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pa_vienkars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Karte_LV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" y="1714500"/>
            <a:ext cx="5816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258072" cy="107157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A9B533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3" name="Content Placeholder 32"/>
          <p:cNvSpPr>
            <a:spLocks noGrp="1"/>
          </p:cNvSpPr>
          <p:nvPr>
            <p:ph sz="quarter" idx="12"/>
          </p:nvPr>
        </p:nvSpPr>
        <p:spPr>
          <a:xfrm>
            <a:off x="7143750" y="3143248"/>
            <a:ext cx="1714530" cy="2857520"/>
          </a:xfrm>
        </p:spPr>
        <p:txBody>
          <a:bodyPr/>
          <a:lstStyle>
            <a:lvl1pPr>
              <a:buNone/>
              <a:defRPr sz="14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200">
                <a:solidFill>
                  <a:srgbClr val="005E83"/>
                </a:solidFill>
              </a:defRPr>
            </a:lvl2pPr>
            <a:lvl3pPr>
              <a:defRPr sz="1100">
                <a:solidFill>
                  <a:srgbClr val="005E83"/>
                </a:solidFill>
              </a:defRPr>
            </a:lvl3pPr>
            <a:lvl4pPr>
              <a:defRPr sz="1050">
                <a:solidFill>
                  <a:srgbClr val="005E83"/>
                </a:solidFill>
              </a:defRPr>
            </a:lvl4pPr>
            <a:lvl5pPr>
              <a:defRPr sz="1050">
                <a:solidFill>
                  <a:srgbClr val="005E8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Date Placeholder 17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B936A-D9A4-48F0-8E30-E2D6FB58A98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9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Lapa_vienkarsi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buFont typeface="Arial" pitchFamily="34" charset="0"/>
              <a:buChar char="•"/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0"/>
            <a:r>
              <a:rPr lang="en-US" dirty="0" smtClean="0"/>
              <a:t>Click to edit Master text styles</a:t>
            </a:r>
            <a:endParaRPr lang="lv-LV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5043494" cy="1071570"/>
          </a:xfrm>
        </p:spPr>
        <p:txBody>
          <a:bodyPr anchor="t">
            <a:normAutofit/>
          </a:bodyPr>
          <a:lstStyle>
            <a:lvl1pPr algn="l">
              <a:defRPr sz="3600" b="1">
                <a:solidFill>
                  <a:srgbClr val="A9B533"/>
                </a:solidFill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15174" y="714388"/>
            <a:ext cx="1000098" cy="928662"/>
          </a:xfrm>
          <a:solidFill>
            <a:srgbClr val="A9B533"/>
          </a:solidFill>
        </p:spPr>
        <p:txBody>
          <a:bodyPr/>
          <a:lstStyle>
            <a:lvl1pPr>
              <a:defRPr sz="1200"/>
            </a:lvl1pPr>
          </a:lstStyle>
          <a:p>
            <a:pPr lvl="0"/>
            <a:endParaRPr lang="lv-LV" noProof="0" dirty="0"/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643604" y="714356"/>
            <a:ext cx="1000098" cy="928662"/>
          </a:xfrm>
          <a:solidFill>
            <a:srgbClr val="A9B533"/>
          </a:solidFill>
        </p:spPr>
        <p:txBody>
          <a:bodyPr/>
          <a:lstStyle>
            <a:lvl1pPr>
              <a:defRPr sz="1200"/>
            </a:lvl1pPr>
          </a:lstStyle>
          <a:p>
            <a:pPr lvl="0"/>
            <a:endParaRPr lang="lv-LV" noProof="0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500034" y="5500702"/>
            <a:ext cx="1000098" cy="571472"/>
          </a:xfrm>
          <a:solidFill>
            <a:srgbClr val="A9B533"/>
          </a:solidFill>
        </p:spPr>
        <p:txBody>
          <a:bodyPr/>
          <a:lstStyle>
            <a:lvl1pPr>
              <a:defRPr sz="1200"/>
            </a:lvl1pPr>
          </a:lstStyle>
          <a:p>
            <a:pPr lvl="0"/>
            <a:endParaRPr lang="lv-LV" noProof="0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571604" y="5500702"/>
            <a:ext cx="1000098" cy="571472"/>
          </a:xfrm>
          <a:solidFill>
            <a:srgbClr val="A9B533"/>
          </a:solidFill>
        </p:spPr>
        <p:txBody>
          <a:bodyPr/>
          <a:lstStyle>
            <a:lvl1pPr>
              <a:defRPr sz="1200"/>
            </a:lvl1pPr>
          </a:lstStyle>
          <a:p>
            <a:pPr lvl="0"/>
            <a:endParaRPr lang="lv-LV" noProof="0" dirty="0"/>
          </a:p>
        </p:txBody>
      </p:sp>
      <p:sp>
        <p:nvSpPr>
          <p:cNvPr id="9" name="Date Placeholder 12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1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E1C73-1FD6-4A05-BCFD-5C529D9CDA87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osaukums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5E8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lv-LV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atvia_ppt_1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970C1-08E8-4539-90EE-854EA4672AAE}" type="datetime1">
              <a:rPr lang="lv-LV"/>
              <a:pPr>
                <a:defRPr/>
              </a:pPr>
              <a:t>2013.12.05.</a:t>
            </a:fld>
            <a:endParaRPr lang="lv-L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5F7EF-64C2-4100-BF0F-46CBA248559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lv-LV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F527AC-F073-4B3F-B0A8-76534E7D7A84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7" r:id="rId9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E4DEB6-BAE1-4430-A471-EE5C529659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12/5/2013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5263B1-ED9E-43F7-A55C-99948B4E53B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klaj-latviju.lv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acebook.com/atklajlatviju" TargetMode="External"/><Relationship Id="rId4" Type="http://schemas.openxmlformats.org/officeDocument/2006/relationships/hyperlink" Target="http://www.draugiem.lv/atklajlatvij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tvia.travel/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via.travel/lv/latviatravel-baneri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tava.tere.lv/lv/iphone/paest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pasakumi@latvia.trave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"/>
          <p:cNvSpPr>
            <a:spLocks noGrp="1"/>
          </p:cNvSpPr>
          <p:nvPr>
            <p:ph type="ctrTitle"/>
          </p:nvPr>
        </p:nvSpPr>
        <p:spPr>
          <a:xfrm>
            <a:off x="684213" y="1268413"/>
            <a:ext cx="7772400" cy="3024187"/>
          </a:xfrm>
        </p:spPr>
        <p:txBody>
          <a:bodyPr/>
          <a:lstStyle/>
          <a:p>
            <a:r>
              <a:rPr lang="lv-LV" dirty="0" smtClean="0">
                <a:latin typeface="Arial" charset="0"/>
                <a:cs typeface="Arial" charset="0"/>
              </a:rPr>
              <a:t>Latvijas tūrisma forums 2013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0" y="5013325"/>
            <a:ext cx="60483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lv-LV" b="1" dirty="0" smtClean="0">
                <a:solidFill>
                  <a:srgbClr val="2D5A87"/>
                </a:solidFill>
              </a:rPr>
              <a:t>Madara Brūvere</a:t>
            </a:r>
            <a:endParaRPr lang="lv-LV" b="1" dirty="0">
              <a:solidFill>
                <a:srgbClr val="2D5A87"/>
              </a:solidFill>
            </a:endParaRPr>
          </a:p>
          <a:p>
            <a:pPr algn="ctr"/>
            <a:r>
              <a:rPr lang="lv-LV" dirty="0">
                <a:solidFill>
                  <a:srgbClr val="2D5A87"/>
                </a:solidFill>
              </a:rPr>
              <a:t>Tūrisma attīstības valsts </a:t>
            </a:r>
            <a:r>
              <a:rPr lang="lv-LV" dirty="0" smtClean="0">
                <a:solidFill>
                  <a:srgbClr val="2D5A87"/>
                </a:solidFill>
              </a:rPr>
              <a:t>aģentūra</a:t>
            </a:r>
            <a:br>
              <a:rPr lang="lv-LV" dirty="0" smtClean="0">
                <a:solidFill>
                  <a:srgbClr val="2D5A87"/>
                </a:solidFill>
              </a:rPr>
            </a:br>
            <a:r>
              <a:rPr lang="lv-LV" dirty="0" smtClean="0">
                <a:solidFill>
                  <a:srgbClr val="2D5A87"/>
                </a:solidFill>
              </a:rPr>
              <a:t>Tūrisma </a:t>
            </a:r>
            <a:r>
              <a:rPr lang="lv-LV" dirty="0">
                <a:solidFill>
                  <a:srgbClr val="2D5A87"/>
                </a:solidFill>
              </a:rPr>
              <a:t>mārketinga </a:t>
            </a:r>
            <a:r>
              <a:rPr lang="lv-LV" dirty="0" smtClean="0">
                <a:solidFill>
                  <a:srgbClr val="2D5A87"/>
                </a:solidFill>
              </a:rPr>
              <a:t>vecākā </a:t>
            </a:r>
            <a:r>
              <a:rPr lang="lv-LV" dirty="0">
                <a:solidFill>
                  <a:srgbClr val="2D5A87"/>
                </a:solidFill>
              </a:rPr>
              <a:t>eksperte </a:t>
            </a:r>
          </a:p>
          <a:p>
            <a:pPr algn="ctr"/>
            <a:r>
              <a:rPr lang="lv-LV" dirty="0" smtClean="0">
                <a:solidFill>
                  <a:srgbClr val="2D5A87"/>
                </a:solidFill>
              </a:rPr>
              <a:t>06.12.2013.</a:t>
            </a:r>
            <a:endParaRPr lang="lv-LV" dirty="0">
              <a:solidFill>
                <a:srgbClr val="2D5A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Arial" pitchFamily="34" charset="0"/>
              </a:rPr>
              <a:t>Reklāmas kampaņas 2013. gadā</a:t>
            </a:r>
            <a:endParaRPr lang="lv-LV" dirty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92500" lnSpcReduction="20000"/>
          </a:bodyPr>
          <a:lstStyle/>
          <a:p>
            <a:r>
              <a:rPr lang="lv-LV" dirty="0" smtClean="0"/>
              <a:t>Motīvs </a:t>
            </a:r>
          </a:p>
          <a:p>
            <a:pPr lvl="1"/>
            <a:r>
              <a:rPr lang="lv-LV" dirty="0" err="1" smtClean="0"/>
              <a:t>Slow</a:t>
            </a:r>
            <a:r>
              <a:rPr lang="lv-LV" dirty="0" smtClean="0"/>
              <a:t> </a:t>
            </a:r>
            <a:r>
              <a:rPr lang="lv-LV" dirty="0" err="1"/>
              <a:t>down</a:t>
            </a:r>
            <a:r>
              <a:rPr lang="lv-LV" dirty="0"/>
              <a:t> to </a:t>
            </a:r>
            <a:r>
              <a:rPr lang="lv-LV" dirty="0" err="1" smtClean="0"/>
              <a:t>enjoy</a:t>
            </a:r>
            <a:endParaRPr lang="lv-LV" dirty="0" smtClean="0"/>
          </a:p>
          <a:p>
            <a:pPr lvl="1"/>
            <a:r>
              <a:rPr lang="lv-LV" dirty="0" smtClean="0"/>
              <a:t>Stop. </a:t>
            </a:r>
            <a:r>
              <a:rPr lang="lv-LV" dirty="0" err="1"/>
              <a:t>L</a:t>
            </a:r>
            <a:r>
              <a:rPr lang="lv-LV" dirty="0" err="1" smtClean="0"/>
              <a:t>ook</a:t>
            </a:r>
            <a:r>
              <a:rPr lang="lv-LV" dirty="0" smtClean="0"/>
              <a:t> </a:t>
            </a:r>
            <a:r>
              <a:rPr lang="lv-LV" dirty="0" err="1" smtClean="0"/>
              <a:t>around</a:t>
            </a:r>
            <a:r>
              <a:rPr lang="lv-LV" dirty="0" smtClean="0"/>
              <a:t>. </a:t>
            </a:r>
            <a:r>
              <a:rPr lang="lv-LV" dirty="0" err="1" smtClean="0"/>
              <a:t>Discover</a:t>
            </a:r>
            <a:r>
              <a:rPr lang="lv-LV" dirty="0" smtClean="0"/>
              <a:t>.</a:t>
            </a:r>
          </a:p>
          <a:p>
            <a:endParaRPr lang="lv-LV" dirty="0" smtClean="0"/>
          </a:p>
          <a:p>
            <a:r>
              <a:rPr lang="lv-LV" dirty="0" smtClean="0"/>
              <a:t>Tirgi  </a:t>
            </a:r>
          </a:p>
          <a:p>
            <a:pPr lvl="1"/>
            <a:r>
              <a:rPr lang="lv-LV" dirty="0" smtClean="0"/>
              <a:t>Lietuva, Igaunija, Somija</a:t>
            </a:r>
            <a:r>
              <a:rPr lang="lv-LV" dirty="0"/>
              <a:t>, </a:t>
            </a:r>
            <a:r>
              <a:rPr lang="lv-LV" dirty="0" smtClean="0"/>
              <a:t>Krievija, Vācija, Zviedrija </a:t>
            </a:r>
          </a:p>
          <a:p>
            <a:endParaRPr lang="lv-LV" dirty="0" smtClean="0"/>
          </a:p>
          <a:p>
            <a:r>
              <a:rPr lang="lv-LV" dirty="0" smtClean="0"/>
              <a:t>Produktu </a:t>
            </a:r>
            <a:r>
              <a:rPr lang="lv-LV" dirty="0"/>
              <a:t>grupas</a:t>
            </a:r>
          </a:p>
          <a:p>
            <a:pPr lvl="1"/>
            <a:r>
              <a:rPr lang="lv-LV" dirty="0"/>
              <a:t>Kultūra – Rīga kā kultūras galvaspilsēta 2014. </a:t>
            </a:r>
            <a:r>
              <a:rPr lang="lv-LV" dirty="0" smtClean="0"/>
              <a:t>gadā visos tirgos;</a:t>
            </a:r>
            <a:endParaRPr lang="lv-LV" dirty="0"/>
          </a:p>
          <a:p>
            <a:pPr lvl="1"/>
            <a:r>
              <a:rPr lang="lv-LV" dirty="0"/>
              <a:t>Daba, Gastronomija, Pasākumi, Atpūta </a:t>
            </a:r>
            <a:r>
              <a:rPr lang="lv-LV" dirty="0" smtClean="0"/>
              <a:t>ģimenei;</a:t>
            </a:r>
            <a:endParaRPr lang="lv-LV" dirty="0"/>
          </a:p>
          <a:p>
            <a:endParaRPr lang="lv-LV" dirty="0" smtClean="0"/>
          </a:p>
          <a:p>
            <a:r>
              <a:rPr lang="lv-LV" dirty="0" smtClean="0"/>
              <a:t>Sasniedzamie kanāli</a:t>
            </a:r>
          </a:p>
          <a:p>
            <a:pPr lvl="1"/>
            <a:r>
              <a:rPr lang="lv-LV" dirty="0" smtClean="0"/>
              <a:t>Interneta </a:t>
            </a:r>
            <a:r>
              <a:rPr lang="lv-LV" dirty="0" err="1" smtClean="0"/>
              <a:t>meklētājsistēmas</a:t>
            </a:r>
            <a:r>
              <a:rPr lang="lv-LV" dirty="0" smtClean="0"/>
              <a:t> (</a:t>
            </a:r>
            <a:r>
              <a:rPr lang="lv-LV" dirty="0" err="1" smtClean="0"/>
              <a:t>Google</a:t>
            </a:r>
            <a:r>
              <a:rPr lang="lv-LV" dirty="0" smtClean="0"/>
              <a:t>, </a:t>
            </a:r>
            <a:r>
              <a:rPr lang="lv-LV" dirty="0" err="1" smtClean="0"/>
              <a:t>Yandex</a:t>
            </a:r>
            <a:r>
              <a:rPr lang="lv-LV" dirty="0" smtClean="0"/>
              <a:t>), reklāmas </a:t>
            </a:r>
            <a:r>
              <a:rPr lang="lv-LV" dirty="0" err="1" smtClean="0"/>
              <a:t>baneri</a:t>
            </a:r>
            <a:r>
              <a:rPr lang="lv-LV" dirty="0" smtClean="0"/>
              <a:t>, drukātie mēdiji, vides reklāma </a:t>
            </a:r>
            <a:r>
              <a:rPr lang="lv-LV" dirty="0" err="1" smtClean="0"/>
              <a:t>u.c</a:t>
            </a:r>
            <a:r>
              <a:rPr lang="lv-LV" dirty="0" smtClean="0"/>
              <a:t>.</a:t>
            </a:r>
          </a:p>
        </p:txBody>
      </p:sp>
      <p:pic>
        <p:nvPicPr>
          <p:cNvPr id="4" name="Picture 6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62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v-LV" b="1" dirty="0">
                <a:solidFill>
                  <a:srgbClr val="A9B533"/>
                </a:solidFill>
                <a:latin typeface="Arial" pitchFamily="34" charset="0"/>
              </a:rPr>
              <a:t>Lietuva un Igaunija</a:t>
            </a:r>
            <a:endParaRPr lang="lv-LV" b="1" dirty="0">
              <a:solidFill>
                <a:srgbClr val="A9B5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90786"/>
            <a:ext cx="3612954" cy="556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47" y="1290786"/>
            <a:ext cx="3626695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27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Arial" pitchFamily="34" charset="0"/>
              </a:rPr>
              <a:t>Somija </a:t>
            </a:r>
            <a:endParaRPr lang="lv-LV" dirty="0">
              <a:latin typeface="Arial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6304594" y="2420813"/>
            <a:ext cx="2819400" cy="259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lv-LV" sz="2200" b="1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 grupas </a:t>
            </a:r>
          </a:p>
          <a:p>
            <a:pPr lvl="1"/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Kultūra</a:t>
            </a:r>
          </a:p>
          <a:p>
            <a:pPr lvl="1"/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Pilis un muižas</a:t>
            </a:r>
          </a:p>
          <a:p>
            <a:pPr lvl="1"/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Gastronomija</a:t>
            </a:r>
          </a:p>
          <a:p>
            <a:pPr lvl="1"/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Pasākumi</a:t>
            </a:r>
          </a:p>
        </p:txBody>
      </p:sp>
      <p:pic>
        <p:nvPicPr>
          <p:cNvPr id="5" name="Picture 6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7" t="14461" r="14741" b="39982"/>
          <a:stretch/>
        </p:blipFill>
        <p:spPr bwMode="auto">
          <a:xfrm>
            <a:off x="85853" y="2104426"/>
            <a:ext cx="64023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7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7258072" cy="1071570"/>
          </a:xfrm>
        </p:spPr>
        <p:txBody>
          <a:bodyPr/>
          <a:lstStyle/>
          <a:p>
            <a:r>
              <a:rPr lang="lv-LV" dirty="0" smtClean="0">
                <a:latin typeface="Arial" pitchFamily="34" charset="0"/>
              </a:rPr>
              <a:t>Krievija</a:t>
            </a:r>
            <a:endParaRPr lang="lv-LV" dirty="0">
              <a:latin typeface="Arial" pitchFamily="34" charset="0"/>
            </a:endParaRPr>
          </a:p>
        </p:txBody>
      </p:sp>
      <p:pic>
        <p:nvPicPr>
          <p:cNvPr id="7" name="Picture 6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88224" y="2174864"/>
            <a:ext cx="2555776" cy="4268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dirty="0" smtClean="0"/>
              <a:t>Produktu grupas</a:t>
            </a:r>
          </a:p>
          <a:p>
            <a:pPr>
              <a:buFontTx/>
              <a:buChar char="-"/>
            </a:pPr>
            <a:r>
              <a:rPr lang="lv-LV" sz="2200" b="0" dirty="0" smtClean="0"/>
              <a:t>Kultūra</a:t>
            </a:r>
          </a:p>
          <a:p>
            <a:pPr>
              <a:buFontTx/>
              <a:buChar char="-"/>
            </a:pPr>
            <a:r>
              <a:rPr lang="lv-LV" sz="2200" b="0" dirty="0" smtClean="0"/>
              <a:t>Gastronomija</a:t>
            </a:r>
          </a:p>
          <a:p>
            <a:pPr>
              <a:buFontTx/>
              <a:buChar char="-"/>
            </a:pPr>
            <a:r>
              <a:rPr lang="lv-LV" sz="2200" b="0" dirty="0" smtClean="0"/>
              <a:t>Pasākumi</a:t>
            </a:r>
          </a:p>
          <a:p>
            <a:pPr>
              <a:buFontTx/>
              <a:buChar char="-"/>
            </a:pPr>
            <a:r>
              <a:rPr lang="lv-LV" sz="2200" b="0" dirty="0" smtClean="0"/>
              <a:t>Ģimenes ar bērniem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899592" y="5805264"/>
            <a:ext cx="57606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lv-LV" sz="800" b="0" dirty="0" smtClean="0"/>
              <a:t>Autors: </a:t>
            </a:r>
            <a:r>
              <a:rPr lang="lv-LV" sz="800" b="0" dirty="0" err="1" smtClean="0"/>
              <a:t>Luis</a:t>
            </a:r>
            <a:r>
              <a:rPr lang="lv-LV" sz="800" b="0" dirty="0" smtClean="0"/>
              <a:t> </a:t>
            </a:r>
            <a:r>
              <a:rPr lang="lv-LV" sz="800" b="0" dirty="0" err="1" smtClean="0"/>
              <a:t>Jou</a:t>
            </a:r>
            <a:r>
              <a:rPr lang="lv-LV" sz="800" b="0" dirty="0" smtClean="0"/>
              <a:t> </a:t>
            </a:r>
            <a:r>
              <a:rPr lang="lv-LV" sz="800" b="0" dirty="0" err="1" smtClean="0"/>
              <a:t>Garcis</a:t>
            </a:r>
            <a:endParaRPr lang="lv-LV" sz="800" b="0" dirty="0" smtClean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6" y="1735989"/>
            <a:ext cx="60960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\\Tava\public\Marketings\REKLAMAS_KAMPANAS\KRIEVIJA\2013\Aeroexpress_video\DSC_0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16" y="908720"/>
            <a:ext cx="3054184" cy="202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6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258072" cy="936104"/>
          </a:xfrm>
        </p:spPr>
        <p:txBody>
          <a:bodyPr/>
          <a:lstStyle/>
          <a:p>
            <a:r>
              <a:rPr lang="lv-LV" dirty="0" smtClean="0">
                <a:latin typeface="Arial" pitchFamily="34" charset="0"/>
              </a:rPr>
              <a:t>Vācija</a:t>
            </a:r>
            <a:endParaRPr lang="lv-LV" dirty="0">
              <a:latin typeface="Arial" pitchFamily="34" charset="0"/>
            </a:endParaRPr>
          </a:p>
        </p:txBody>
      </p:sp>
      <p:pic>
        <p:nvPicPr>
          <p:cNvPr id="8" name="Picture 6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0" t="5572" r="27388" b="25042"/>
          <a:stretch/>
        </p:blipFill>
        <p:spPr bwMode="auto">
          <a:xfrm>
            <a:off x="2411760" y="568204"/>
            <a:ext cx="6588224" cy="563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9114" y="1910014"/>
            <a:ext cx="2536661" cy="4268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v-LV" sz="2200" b="1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Produktu </a:t>
            </a:r>
          </a:p>
          <a:p>
            <a:pPr marL="0" indent="0">
              <a:buNone/>
            </a:pPr>
            <a:r>
              <a:rPr lang="lv-LV" sz="2200" b="1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grupas </a:t>
            </a:r>
          </a:p>
          <a:p>
            <a:pPr marL="457200" lvl="1" indent="0">
              <a:buNone/>
            </a:pPr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Kultūra</a:t>
            </a:r>
          </a:p>
          <a:p>
            <a:pPr marL="457200" lvl="1" indent="0">
              <a:buNone/>
            </a:pPr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Daba</a:t>
            </a:r>
          </a:p>
          <a:p>
            <a:pPr marL="457200" lvl="1" indent="0">
              <a:buNone/>
            </a:pPr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Gastronomija</a:t>
            </a:r>
          </a:p>
          <a:p>
            <a:pPr marL="457200" lvl="1" indent="0">
              <a:buNone/>
            </a:pPr>
            <a:r>
              <a:rPr lang="lv-LV" sz="22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Pasākumi</a:t>
            </a:r>
          </a:p>
        </p:txBody>
      </p:sp>
    </p:spTree>
    <p:extLst>
      <p:ext uri="{BB962C8B-B14F-4D97-AF65-F5344CB8AC3E}">
        <p14:creationId xmlns:p14="http://schemas.microsoft.com/office/powerpoint/2010/main" val="16491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Arial" pitchFamily="34" charset="0"/>
              </a:rPr>
              <a:t>Zviedrija</a:t>
            </a:r>
            <a:endParaRPr lang="lv-LV" dirty="0">
              <a:latin typeface="Arial" pitchFamily="34" charset="0"/>
            </a:endParaRPr>
          </a:p>
        </p:txBody>
      </p:sp>
      <p:pic>
        <p:nvPicPr>
          <p:cNvPr id="6" name="Picture 6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0" y="1850409"/>
            <a:ext cx="3448867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70130"/>
            <a:ext cx="2952328" cy="4308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808660" y="1921643"/>
            <a:ext cx="2536661" cy="426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lv-LV" sz="2200" dirty="0" smtClean="0"/>
              <a:t>Produktu </a:t>
            </a:r>
          </a:p>
          <a:p>
            <a:pPr marL="0" indent="0">
              <a:buFont typeface="Arial" pitchFamily="34" charset="0"/>
              <a:buNone/>
            </a:pPr>
            <a:r>
              <a:rPr lang="lv-LV" sz="2200" dirty="0" smtClean="0"/>
              <a:t>grupas </a:t>
            </a:r>
          </a:p>
          <a:p>
            <a:pPr marL="457200" lvl="1" indent="0">
              <a:buFont typeface="Arial" charset="0"/>
              <a:buNone/>
            </a:pPr>
            <a:r>
              <a:rPr lang="lv-LV" sz="2200" dirty="0" smtClean="0"/>
              <a:t>- Kultūra</a:t>
            </a:r>
          </a:p>
          <a:p>
            <a:pPr marL="457200" lvl="1" indent="0">
              <a:buFont typeface="Arial" charset="0"/>
              <a:buNone/>
            </a:pPr>
            <a:r>
              <a:rPr lang="lv-LV" sz="2200" dirty="0" smtClean="0"/>
              <a:t>- Daba</a:t>
            </a:r>
          </a:p>
          <a:p>
            <a:pPr marL="457200" lvl="1" indent="0">
              <a:buFont typeface="Arial" charset="0"/>
              <a:buNone/>
            </a:pPr>
            <a:r>
              <a:rPr lang="lv-LV" sz="2200" dirty="0" smtClean="0"/>
              <a:t>- Gastronomija</a:t>
            </a:r>
          </a:p>
          <a:p>
            <a:pPr marL="457200" lvl="1" indent="0">
              <a:buFont typeface="Arial" charset="0"/>
              <a:buNone/>
            </a:pPr>
            <a:r>
              <a:rPr lang="lv-LV" sz="2200" dirty="0" smtClean="0"/>
              <a:t>- Pasākumi</a:t>
            </a:r>
          </a:p>
        </p:txBody>
      </p:sp>
    </p:spTree>
    <p:extLst>
      <p:ext uri="{BB962C8B-B14F-4D97-AF65-F5344CB8AC3E}">
        <p14:creationId xmlns:p14="http://schemas.microsoft.com/office/powerpoint/2010/main" val="343586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" pitchFamily="34" charset="0"/>
              </a:rPr>
              <a:t>Zviedrija</a:t>
            </a:r>
            <a:endParaRPr lang="lv-LV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050" name="Picture 2" descr="C:\Users\bruverem\AppData\Local\Temp\$$_C56A\TAVA Banneru preview laboti\tava_bann_swe_980x120_food-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7"/>
            <a:ext cx="9144000" cy="410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21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7258050" cy="1071563"/>
          </a:xfrm>
        </p:spPr>
        <p:txBody>
          <a:bodyPr anchor="t"/>
          <a:lstStyle/>
          <a:p>
            <a:r>
              <a:rPr lang="lv-LV" altLang="lv-LV" sz="3600" b="1" dirty="0" smtClean="0">
                <a:solidFill>
                  <a:srgbClr val="A9B533"/>
                </a:solidFill>
                <a:latin typeface="Arial" charset="0"/>
                <a:cs typeface="Arial" charset="0"/>
              </a:rPr>
              <a:t>Tūrisma informācijas materiāli</a:t>
            </a:r>
          </a:p>
        </p:txBody>
      </p:sp>
      <p:sp>
        <p:nvSpPr>
          <p:cNvPr id="15363" name="Content Placeholder 3"/>
          <p:cNvSpPr>
            <a:spLocks noGrp="1"/>
          </p:cNvSpPr>
          <p:nvPr>
            <p:ph idx="4294967295"/>
          </p:nvPr>
        </p:nvSpPr>
        <p:spPr>
          <a:xfrm>
            <a:off x="323850" y="1268413"/>
            <a:ext cx="4968875" cy="47529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Baltijas tūrisma maršrutu brošūra </a:t>
            </a: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Tūrisma karte “Atpūta ģimenei ar bērniem”</a:t>
            </a:r>
            <a:endParaRPr lang="lv-LV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Tūrisma karte “Atpūta pie dabas Latvijā“ </a:t>
            </a:r>
            <a:endParaRPr lang="lv-LV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Tūrisma karte tūristiem ar īpašām vajadzībām (EDEN projekta ietvaros), kā arī video par Liep</a:t>
            </a:r>
            <a:r>
              <a:rPr lang="lv-LV" sz="2500" dirty="0" smtClean="0">
                <a:solidFill>
                  <a:srgbClr val="005E83"/>
                </a:solidFill>
                <a:latin typeface="Arial" panose="020B0604020202020204" pitchFamily="34" charset="0"/>
                <a:cs typeface="Arial" pitchFamily="34" charset="0"/>
              </a:rPr>
              <a:t>āju </a:t>
            </a:r>
            <a:r>
              <a:rPr lang="lv-LV" sz="2500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«Sadzirdi, sasmaržo, satausti Liepāju</a:t>
            </a:r>
            <a:r>
              <a:rPr lang="lv-LV" sz="25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</a:t>
            </a:r>
          </a:p>
          <a:p>
            <a:pPr>
              <a:defRPr/>
            </a:pPr>
            <a:r>
              <a:rPr lang="lv-LV" sz="2400" dirty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Eiropas kultūras </a:t>
            </a: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galvaspilsētas karte</a:t>
            </a:r>
            <a:endParaRPr lang="lv-LV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TOP pasākumu karte 2014. gadam</a:t>
            </a:r>
          </a:p>
          <a:p>
            <a:pPr>
              <a:buFont typeface="Arial" charset="0"/>
              <a:buNone/>
              <a:defRPr/>
            </a:pPr>
            <a:endParaRPr lang="lv-LV" sz="2400" dirty="0" smtClean="0">
              <a:solidFill>
                <a:srgbClr val="005E83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Produktu brošūras:</a:t>
            </a: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Atpūta </a:t>
            </a:r>
            <a:r>
              <a:rPr lang="lv-LV" sz="2400" dirty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dabā </a:t>
            </a:r>
            <a:endParaRPr lang="lv-LV" sz="2400" dirty="0" smtClean="0">
              <a:solidFill>
                <a:srgbClr val="005E8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Latviskais mantojums (LC)</a:t>
            </a:r>
            <a:endParaRPr lang="lv-LV" sz="2400" dirty="0">
              <a:solidFill>
                <a:srgbClr val="005E83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lv-LV" sz="2400" dirty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Kultūras tūrisms un Eiropas kultūras galvaspilsēta </a:t>
            </a:r>
            <a:r>
              <a:rPr lang="lv-LV" sz="2400" dirty="0" smtClean="0">
                <a:solidFill>
                  <a:srgbClr val="005E83"/>
                </a:solidFill>
                <a:latin typeface="Arial" pitchFamily="34" charset="0"/>
                <a:cs typeface="Arial" pitchFamily="34" charset="0"/>
              </a:rPr>
              <a:t>2014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lv-LV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8680" name="Picture 8" descr="ERAF-logo-500x8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2916238" y="6381750"/>
            <a:ext cx="4968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v-LV" sz="1600">
                <a:solidFill>
                  <a:srgbClr val="005E83"/>
                </a:solidFill>
                <a:latin typeface="Arial" charset="0"/>
              </a:rPr>
              <a:t>www.tava.gov.lv/lv/tava-izdotas-publikacijas</a:t>
            </a:r>
          </a:p>
        </p:txBody>
      </p:sp>
      <p:sp>
        <p:nvSpPr>
          <p:cNvPr id="28684" name="AutoShape 2" descr="https://pasts.em.gov.lv/owa/attachment.ashx?id=RgAAAAA0yNh%2bvE6ETqXAVYMUQAuLBwCDeMmPdTmCTIfMF%2fLgqbKEAAAAAAAPAACDeMmPdTmCTIfMF%2fLgqbKEAAAxR9aGAAAJ&amp;attcnt=1&amp;attid0=BAAAAAAA&amp;attcid0=090e4176-237a-4499-b6cc-edec9f38f647%40em.gov.lv"/>
          <p:cNvSpPr>
            <a:spLocks noChangeAspect="1" noChangeArrowheads="1"/>
          </p:cNvSpPr>
          <p:nvPr/>
        </p:nvSpPr>
        <p:spPr bwMode="auto">
          <a:xfrm>
            <a:off x="38100" y="-90488"/>
            <a:ext cx="6096000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lv-LV" altLang="lv-LV" sz="1800"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8" t="10614" r="24553" b="17844"/>
          <a:stretch/>
        </p:blipFill>
        <p:spPr bwMode="auto">
          <a:xfrm>
            <a:off x="5091985" y="1159210"/>
            <a:ext cx="2585754" cy="25306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13798" r="78135" b="7131"/>
          <a:stretch/>
        </p:blipFill>
        <p:spPr bwMode="auto">
          <a:xfrm>
            <a:off x="4982861" y="3463466"/>
            <a:ext cx="1239176" cy="26954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" t="26667" r="83125" b="16020"/>
          <a:stretch/>
        </p:blipFill>
        <p:spPr bwMode="auto">
          <a:xfrm>
            <a:off x="7603483" y="2126750"/>
            <a:ext cx="1145952" cy="235598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6" t="9634" r="40567" b="17995"/>
          <a:stretch/>
        </p:blipFill>
        <p:spPr bwMode="auto">
          <a:xfrm>
            <a:off x="6331168" y="3653082"/>
            <a:ext cx="1318220" cy="272866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69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Interaktīvā prezentācija</a:t>
            </a:r>
            <a:endParaRPr lang="lv-LV" dirty="0"/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8372660" cy="33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5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258072" cy="7692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v-LV" dirty="0">
                <a:latin typeface="Arial"/>
                <a:cs typeface="Arial"/>
              </a:rPr>
              <a:t>Vietējā tūrisma veicināšanas kampaņa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3236743" cy="3312368"/>
          </a:xfrm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4716016" y="1988840"/>
            <a:ext cx="4098938" cy="424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altLang="lv-LV" sz="1800" b="0" dirty="0" err="1"/>
              <a:t>Kampaņas</a:t>
            </a:r>
            <a:r>
              <a:rPr lang="en-US" altLang="lv-LV" sz="1800" b="0" dirty="0"/>
              <a:t> </a:t>
            </a:r>
            <a:r>
              <a:rPr lang="en-US" altLang="lv-LV" sz="1800" b="0" dirty="0" err="1" smtClean="0"/>
              <a:t>lapa</a:t>
            </a:r>
            <a:r>
              <a:rPr lang="lv-LV" altLang="lv-LV" sz="1800" b="0" dirty="0" smtClean="0"/>
              <a:t> 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altLang="lv-LV" sz="1800" dirty="0" smtClean="0">
                <a:hlinkClick r:id="rId3"/>
              </a:rPr>
              <a:t>www.atklaj-latviju.lv </a:t>
            </a:r>
            <a:endParaRPr lang="lv-LV" altLang="lv-LV" sz="1800" dirty="0" smtClean="0"/>
          </a:p>
          <a:p>
            <a:pPr marL="0" indent="0" fontAlgn="base">
              <a:spcAft>
                <a:spcPct val="0"/>
              </a:spcAft>
              <a:buNone/>
              <a:defRPr/>
            </a:pPr>
            <a:endParaRPr lang="lv-LV" altLang="lv-LV" sz="1800" dirty="0" smtClean="0"/>
          </a:p>
          <a:p>
            <a:pPr fontAlgn="base">
              <a:spcAft>
                <a:spcPct val="0"/>
              </a:spcAft>
              <a:buFont typeface="Arial" charset="0"/>
              <a:buChar char="•"/>
              <a:defRPr/>
            </a:pPr>
            <a:r>
              <a:rPr lang="lv-LV" sz="1800" b="0" dirty="0" smtClean="0">
                <a:latin typeface="Arial" charset="0"/>
                <a:cs typeface="Arial" charset="0"/>
              </a:rPr>
              <a:t>Profili sociālajos tīklos</a:t>
            </a: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altLang="lv-LV" sz="1800" u="sng" dirty="0" smtClean="0">
                <a:solidFill>
                  <a:srgbClr val="A9B533"/>
                </a:solidFill>
                <a:hlinkClick r:id="rId4"/>
              </a:rPr>
              <a:t>www.draugiem.lv/atklajlatviju</a:t>
            </a:r>
            <a:endParaRPr lang="lv-LV" altLang="lv-LV" sz="1800" u="sng" dirty="0" smtClean="0">
              <a:solidFill>
                <a:srgbClr val="A9B533"/>
              </a:solidFill>
            </a:endParaRPr>
          </a:p>
          <a:p>
            <a:pPr marL="0" indent="0" fontAlgn="base">
              <a:spcAft>
                <a:spcPct val="0"/>
              </a:spcAft>
              <a:buNone/>
              <a:defRPr/>
            </a:pPr>
            <a:r>
              <a:rPr lang="en-US" altLang="lv-LV" sz="1800" b="1" dirty="0" smtClean="0">
                <a:solidFill>
                  <a:srgbClr val="77933C"/>
                </a:solidFill>
                <a:hlinkClick r:id="rId5"/>
              </a:rPr>
              <a:t>www.facebook.com/atklajlatviju</a:t>
            </a:r>
            <a:endParaRPr lang="lv-LV" altLang="lv-LV" sz="1800" b="1" dirty="0" smtClean="0">
              <a:solidFill>
                <a:srgbClr val="77933C"/>
              </a:solidFill>
            </a:endParaRPr>
          </a:p>
          <a:p>
            <a:pPr marL="0" lvl="1" indent="0" eaLnBrk="1" hangingPunct="1">
              <a:buNone/>
              <a:defRPr/>
            </a:pPr>
            <a:r>
              <a:rPr lang="lv-LV" sz="1800" dirty="0" smtClean="0">
                <a:latin typeface="Arial" charset="0"/>
                <a:cs typeface="Arial" charset="0"/>
              </a:rPr>
              <a:t>vairāk kā 11 000 sekotāju</a:t>
            </a:r>
          </a:p>
          <a:p>
            <a:pPr marL="342900" lvl="1" indent="-342900" eaLnBrk="1" hangingPunct="1">
              <a:buFont typeface="Arial" charset="0"/>
              <a:buChar char="•"/>
              <a:defRPr/>
            </a:pPr>
            <a:endParaRPr lang="lv-LV" sz="1800" dirty="0" smtClean="0">
              <a:latin typeface="Arial" charset="0"/>
              <a:cs typeface="Arial" charset="0"/>
            </a:endParaRPr>
          </a:p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lv-LV" sz="1800" dirty="0" smtClean="0">
                <a:latin typeface="Arial" charset="0"/>
                <a:cs typeface="Arial" charset="0"/>
              </a:rPr>
              <a:t>20 </a:t>
            </a:r>
            <a:r>
              <a:rPr lang="lv-LV" sz="1800" dirty="0">
                <a:latin typeface="Arial" charset="0"/>
                <a:cs typeface="Arial" charset="0"/>
              </a:rPr>
              <a:t>video stāsti</a:t>
            </a:r>
            <a:endParaRPr lang="lv-LV" altLang="lv-LV" sz="1800" dirty="0" smtClean="0"/>
          </a:p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en-US" altLang="lv-LV" sz="1800" dirty="0" smtClean="0"/>
              <a:t>20 </a:t>
            </a:r>
            <a:r>
              <a:rPr lang="en-US" altLang="lv-LV" sz="1800" dirty="0" err="1" smtClean="0"/>
              <a:t>vēstneš</a:t>
            </a:r>
            <a:r>
              <a:rPr lang="lv-LV" altLang="lv-LV" sz="1800" dirty="0" smtClean="0"/>
              <a:t>i</a:t>
            </a:r>
          </a:p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lv-LV" altLang="lv-LV" sz="1800" dirty="0" smtClean="0"/>
              <a:t>apskatītas 200 vietas Latvijā</a:t>
            </a:r>
          </a:p>
          <a:p>
            <a:pPr marL="342900" lvl="1" indent="-342900" eaLnBrk="1" hangingPunct="1">
              <a:buFont typeface="Arial" charset="0"/>
              <a:buChar char="•"/>
              <a:defRPr/>
            </a:pPr>
            <a:r>
              <a:rPr lang="lv-LV" altLang="lv-LV" sz="1800" dirty="0" smtClean="0"/>
              <a:t>nobraukti 7 800 km</a:t>
            </a:r>
            <a:endParaRPr lang="lv-LV" altLang="lv-LV" sz="1800" dirty="0"/>
          </a:p>
          <a:p>
            <a:pPr marL="342900" lvl="1" indent="-342900" eaLnBrk="1" hangingPunct="1">
              <a:buFont typeface="Arial" charset="0"/>
              <a:buChar char="•"/>
              <a:defRPr/>
            </a:pPr>
            <a:endParaRPr lang="lv-LV" sz="2000" b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7" descr="64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5913" y="1052736"/>
            <a:ext cx="1185862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787900" y="1643063"/>
            <a:ext cx="3887788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lv-LV" altLang="lv-LV" sz="3600" b="1" dirty="0" smtClean="0">
                <a:latin typeface="Arial" charset="0"/>
              </a:rPr>
              <a:t>Mārketinga aktivitātes 2013.gadā</a:t>
            </a:r>
            <a:endParaRPr lang="lv-LV" altLang="lv-LV" sz="3000" dirty="0" smtClean="0"/>
          </a:p>
        </p:txBody>
      </p:sp>
    </p:spTree>
    <p:extLst>
      <p:ext uri="{BB962C8B-B14F-4D97-AF65-F5344CB8AC3E}">
        <p14:creationId xmlns:p14="http://schemas.microsoft.com/office/powerpoint/2010/main" val="40990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032448"/>
          </a:xfrm>
        </p:spPr>
        <p:txBody>
          <a:bodyPr>
            <a:noAutofit/>
          </a:bodyPr>
          <a:lstStyle/>
          <a:p>
            <a:pPr marL="342900" lvl="1" indent="-342900">
              <a:buFont typeface="Arial" charset="0"/>
              <a:buChar char="•"/>
              <a:defRPr/>
            </a:pPr>
            <a:endParaRPr lang="lv-LV" altLang="lv-LV" sz="2400" dirty="0" smtClean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Arial" charset="0"/>
              <a:buChar char="•"/>
              <a:defRPr/>
            </a:pPr>
            <a:r>
              <a:rPr lang="lv-LV" altLang="lv-LV" sz="2400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lv-LV" sz="2400" dirty="0" err="1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ideostāst</a:t>
            </a:r>
            <a:r>
              <a:rPr lang="lv-LV" altLang="lv-LV" sz="2400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lv-LV" sz="2400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altLang="lv-LV" sz="2400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Latvija</a:t>
            </a:r>
            <a:r>
              <a:rPr lang="en-US" altLang="lv-LV" sz="2400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v-LV" sz="2400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bilžu</a:t>
            </a:r>
            <a:r>
              <a:rPr lang="en-US" altLang="lv-LV" sz="2400" dirty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v-LV" sz="2400" dirty="0" err="1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rāmītī</a:t>
            </a:r>
            <a:r>
              <a:rPr lang="en-US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lv-LV" altLang="lv-LV" sz="2400" dirty="0" smtClean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lv-LV" sz="2200" dirty="0">
                <a:solidFill>
                  <a:srgbClr val="005E83"/>
                </a:solidFill>
              </a:rPr>
              <a:t>Aglonas </a:t>
            </a:r>
            <a:r>
              <a:rPr lang="lv-LV" sz="2200" dirty="0" smtClean="0">
                <a:solidFill>
                  <a:srgbClr val="005E83"/>
                </a:solidFill>
              </a:rPr>
              <a:t>bazilika,</a:t>
            </a:r>
            <a:r>
              <a:rPr lang="lv-LV" sz="2200" dirty="0">
                <a:solidFill>
                  <a:srgbClr val="005E83"/>
                </a:solidFill>
              </a:rPr>
              <a:t>  </a:t>
            </a:r>
            <a:r>
              <a:rPr lang="lv-LV" sz="2200" dirty="0" smtClean="0">
                <a:solidFill>
                  <a:srgbClr val="005E83"/>
                </a:solidFill>
              </a:rPr>
              <a:t>Brīvības piemineklis, Kolkasrags </a:t>
            </a:r>
            <a:r>
              <a:rPr lang="lv-LV" sz="2200" dirty="0">
                <a:solidFill>
                  <a:srgbClr val="005E83"/>
                </a:solidFill>
              </a:rPr>
              <a:t>/ </a:t>
            </a:r>
            <a:r>
              <a:rPr lang="lv-LV" sz="2200" dirty="0" smtClean="0">
                <a:solidFill>
                  <a:srgbClr val="005E83"/>
                </a:solidFill>
              </a:rPr>
              <a:t>Kolka, Kurzemes piekraste, </a:t>
            </a:r>
            <a:r>
              <a:rPr lang="lv-LV" sz="2200" dirty="0">
                <a:solidFill>
                  <a:srgbClr val="005E83"/>
                </a:solidFill>
              </a:rPr>
              <a:t>Liepājas </a:t>
            </a:r>
            <a:r>
              <a:rPr lang="lv-LV" sz="2200" dirty="0" smtClean="0">
                <a:solidFill>
                  <a:srgbClr val="005E83"/>
                </a:solidFill>
              </a:rPr>
              <a:t>pludmale, Kuldīga, Sigulda, Gauja,  </a:t>
            </a:r>
            <a:r>
              <a:rPr lang="lv-LV" sz="2200" dirty="0" err="1" smtClean="0">
                <a:solidFill>
                  <a:srgbClr val="005E83"/>
                </a:solidFill>
              </a:rPr>
              <a:t>Sietiņiezis</a:t>
            </a:r>
            <a:r>
              <a:rPr lang="lv-LV" sz="2200" dirty="0" smtClean="0">
                <a:solidFill>
                  <a:srgbClr val="005E83"/>
                </a:solidFill>
              </a:rPr>
              <a:t>, Tērvetes </a:t>
            </a:r>
            <a:r>
              <a:rPr lang="lv-LV" sz="2200" dirty="0">
                <a:solidFill>
                  <a:srgbClr val="005E83"/>
                </a:solidFill>
              </a:rPr>
              <a:t>zemgaļu pils un dabas </a:t>
            </a:r>
            <a:r>
              <a:rPr lang="lv-LV" sz="2200" dirty="0" smtClean="0">
                <a:solidFill>
                  <a:srgbClr val="005E83"/>
                </a:solidFill>
              </a:rPr>
              <a:t>parks, Jelgavas pils, Rēzekne</a:t>
            </a:r>
            <a:endParaRPr lang="lv-LV" sz="2200" dirty="0">
              <a:solidFill>
                <a:srgbClr val="005E83"/>
              </a:solidFill>
            </a:endParaRPr>
          </a:p>
          <a:p>
            <a:endParaRPr lang="lv-LV" altLang="lv-LV" sz="2400" dirty="0" smtClean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lv-LV" sz="2400" dirty="0" err="1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Kampaņas</a:t>
            </a:r>
            <a:r>
              <a:rPr lang="en-US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lv-LV" sz="2400" dirty="0" err="1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prezentlietas</a:t>
            </a:r>
            <a:r>
              <a:rPr lang="lv-LV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stendi;</a:t>
            </a:r>
          </a:p>
          <a:p>
            <a:endParaRPr lang="lv-LV" altLang="lv-LV" sz="2400" dirty="0" smtClean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lv-LV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lv-LV" sz="2400" dirty="0" err="1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alība</a:t>
            </a:r>
            <a:r>
              <a:rPr lang="en-US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altLang="lv-LV" sz="2400" dirty="0" smtClean="0">
                <a:solidFill>
                  <a:srgbClr val="005E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pasākumos;</a:t>
            </a:r>
          </a:p>
          <a:p>
            <a:endParaRPr lang="lv-LV" altLang="lv-LV" sz="2400" dirty="0" smtClean="0">
              <a:solidFill>
                <a:srgbClr val="005E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6200" y="2667000"/>
            <a:ext cx="8229600" cy="3946525"/>
          </a:xfrm>
          <a:prstGeom prst="rect">
            <a:avLst/>
          </a:prstGeom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>
              <a:spcBef>
                <a:spcPct val="20000"/>
              </a:spcBef>
            </a:pPr>
            <a:r>
              <a:rPr lang="en-US" altLang="lv-LV" sz="2300" dirty="0"/>
              <a:t> 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altLang="lv-LV" sz="2300" dirty="0"/>
          </a:p>
        </p:txBody>
      </p:sp>
      <p:pic>
        <p:nvPicPr>
          <p:cNvPr id="6" name="Content Placeholder 3" descr="taimeri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" t="24032" r="10253" b="40498"/>
          <a:stretch/>
        </p:blipFill>
        <p:spPr bwMode="auto">
          <a:xfrm>
            <a:off x="0" y="7574"/>
            <a:ext cx="9144000" cy="260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03602"/>
            <a:ext cx="27305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3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Sadarbība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 lnSpcReduction="10000"/>
          </a:bodyPr>
          <a:lstStyle/>
          <a:p>
            <a:r>
              <a:rPr lang="lv-LV" altLang="lv-LV" dirty="0" smtClean="0"/>
              <a:t>LTV – 600 video demonstrācijas</a:t>
            </a:r>
          </a:p>
          <a:p>
            <a:endParaRPr lang="lv-LV" altLang="lv-LV" dirty="0" smtClean="0"/>
          </a:p>
          <a:p>
            <a:r>
              <a:rPr lang="en-US" altLang="lv-LV" dirty="0" smtClean="0"/>
              <a:t>TV </a:t>
            </a:r>
            <a:r>
              <a:rPr lang="en-US" altLang="lv-LV" dirty="0" err="1"/>
              <a:t>Latvijas</a:t>
            </a:r>
            <a:r>
              <a:rPr lang="en-US" altLang="lv-LV" dirty="0"/>
              <a:t> </a:t>
            </a:r>
            <a:r>
              <a:rPr lang="en-US" altLang="lv-LV" dirty="0" err="1"/>
              <a:t>jaunatklāšanas</a:t>
            </a:r>
            <a:r>
              <a:rPr lang="en-US" altLang="lv-LV" dirty="0"/>
              <a:t> </a:t>
            </a:r>
            <a:r>
              <a:rPr lang="en-US" altLang="lv-LV" dirty="0" err="1"/>
              <a:t>raidījums</a:t>
            </a:r>
            <a:r>
              <a:rPr lang="en-US" altLang="lv-LV" dirty="0"/>
              <a:t> „TE</a:t>
            </a:r>
            <a:r>
              <a:rPr lang="en-US" altLang="lv-LV" dirty="0" smtClean="0"/>
              <a:t>!”</a:t>
            </a:r>
            <a:endParaRPr lang="lv-LV" altLang="lv-LV" dirty="0" smtClean="0"/>
          </a:p>
          <a:p>
            <a:r>
              <a:rPr lang="lv-LV" altLang="lv-LV" dirty="0" smtClean="0"/>
              <a:t>18 sērijas</a:t>
            </a:r>
          </a:p>
          <a:p>
            <a:r>
              <a:rPr lang="lv-LV" altLang="lv-LV" dirty="0" smtClean="0"/>
              <a:t>90 000 raidījuma skatījumi</a:t>
            </a:r>
          </a:p>
          <a:p>
            <a:r>
              <a:rPr lang="lv-LV" altLang="lv-LV" dirty="0" err="1" smtClean="0"/>
              <a:t>vid</a:t>
            </a:r>
            <a:r>
              <a:rPr lang="lv-LV" altLang="lv-LV" dirty="0" smtClean="0"/>
              <a:t>. 4 000 skatījumi </a:t>
            </a:r>
            <a:r>
              <a:rPr lang="lv-LV" altLang="lv-LV" dirty="0" err="1" smtClean="0"/>
              <a:t>tiešsaitē</a:t>
            </a:r>
            <a:endParaRPr lang="lv-LV" altLang="lv-LV" dirty="0" smtClean="0"/>
          </a:p>
          <a:p>
            <a:endParaRPr lang="lv-LV" altLang="lv-LV" dirty="0"/>
          </a:p>
          <a:p>
            <a:r>
              <a:rPr lang="lv-LV" altLang="lv-LV" dirty="0" smtClean="0"/>
              <a:t>TIC</a:t>
            </a:r>
          </a:p>
          <a:p>
            <a:endParaRPr lang="lv-LV" altLang="lv-LV" dirty="0"/>
          </a:p>
          <a:p>
            <a:r>
              <a:rPr lang="lv-LV" altLang="lv-LV" dirty="0" smtClean="0"/>
              <a:t>Partneri (Rimi, </a:t>
            </a:r>
            <a:r>
              <a:rPr lang="lv-LV" altLang="lv-LV" dirty="0" err="1" smtClean="0"/>
              <a:t>Hesburger</a:t>
            </a:r>
            <a:r>
              <a:rPr lang="lv-LV" altLang="lv-LV" dirty="0" smtClean="0"/>
              <a:t>)</a:t>
            </a:r>
          </a:p>
          <a:p>
            <a:pPr marL="0" indent="0">
              <a:buNone/>
            </a:pPr>
            <a:endParaRPr lang="en-US" altLang="lv-LV" dirty="0"/>
          </a:p>
          <a:p>
            <a:endParaRPr lang="lv-LV" dirty="0"/>
          </a:p>
        </p:txBody>
      </p:sp>
      <p:pic>
        <p:nvPicPr>
          <p:cNvPr id="4" name="Content Placeholder 3" descr="te 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29000"/>
            <a:ext cx="1904973" cy="180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06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Aktivitātes 2013. gadā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Uzlabojumi portālā </a:t>
            </a:r>
            <a:r>
              <a:rPr lang="lv-LV" altLang="lv-LV" dirty="0" err="1" smtClean="0">
                <a:latin typeface="Arial" charset="0"/>
                <a:cs typeface="Arial" charset="0"/>
                <a:hlinkClick r:id="rId2"/>
              </a:rPr>
              <a:t>www.latvia.travel</a:t>
            </a:r>
            <a:endParaRPr lang="lv-LV" altLang="lv-LV" dirty="0" smtClean="0">
              <a:latin typeface="Arial" charset="0"/>
              <a:cs typeface="Arial" charset="0"/>
            </a:endParaRPr>
          </a:p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Mobilās aplikācijas uzlabojumi</a:t>
            </a:r>
          </a:p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Reklāmas </a:t>
            </a:r>
            <a:r>
              <a:rPr lang="lv-LV" altLang="lv-LV" dirty="0">
                <a:latin typeface="Arial" charset="0"/>
                <a:cs typeface="Arial" charset="0"/>
              </a:rPr>
              <a:t>kampaņas augsti prioritārajos tirgos;</a:t>
            </a:r>
          </a:p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Dalība </a:t>
            </a:r>
            <a:r>
              <a:rPr lang="lv-LV" altLang="lv-LV" dirty="0">
                <a:latin typeface="Arial" charset="0"/>
                <a:cs typeface="Arial" charset="0"/>
              </a:rPr>
              <a:t>starptautiskajās tūrisma </a:t>
            </a:r>
            <a:r>
              <a:rPr lang="lv-LV" altLang="lv-LV" dirty="0" smtClean="0">
                <a:latin typeface="Arial" charset="0"/>
                <a:cs typeface="Arial" charset="0"/>
              </a:rPr>
              <a:t>izstādēs (7);</a:t>
            </a:r>
            <a:endParaRPr lang="lv-LV" altLang="lv-LV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Aktīvāks </a:t>
            </a:r>
            <a:r>
              <a:rPr lang="lv-LV" altLang="lv-LV" dirty="0">
                <a:latin typeface="Arial" charset="0"/>
                <a:cs typeface="Arial" charset="0"/>
              </a:rPr>
              <a:t>darbs ar žurnālistiem augstas pievienotās vērtības un nišu produktu </a:t>
            </a:r>
            <a:r>
              <a:rPr lang="lv-LV" altLang="lv-LV" dirty="0" smtClean="0">
                <a:latin typeface="Arial" charset="0"/>
                <a:cs typeface="Arial" charset="0"/>
              </a:rPr>
              <a:t>grupās (24 vizītes);</a:t>
            </a:r>
            <a:endParaRPr lang="lv-LV" altLang="lv-LV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lv-LV" altLang="lv-LV" dirty="0">
                <a:latin typeface="Arial" charset="0"/>
                <a:cs typeface="Arial" charset="0"/>
              </a:rPr>
              <a:t>Atbalsts </a:t>
            </a:r>
            <a:r>
              <a:rPr lang="lv-LV" altLang="lv-LV" dirty="0" err="1">
                <a:latin typeface="Arial" charset="0"/>
                <a:cs typeface="Arial" charset="0"/>
              </a:rPr>
              <a:t>tūroperatoru</a:t>
            </a:r>
            <a:r>
              <a:rPr lang="lv-LV" altLang="lv-LV" dirty="0">
                <a:latin typeface="Arial" charset="0"/>
                <a:cs typeface="Arial" charset="0"/>
              </a:rPr>
              <a:t> vizīšu </a:t>
            </a:r>
            <a:r>
              <a:rPr lang="lv-LV" altLang="lv-LV" dirty="0" smtClean="0">
                <a:latin typeface="Arial" charset="0"/>
                <a:cs typeface="Arial" charset="0"/>
              </a:rPr>
              <a:t>organizatoriem (15);</a:t>
            </a:r>
          </a:p>
          <a:p>
            <a:pPr lvl="1">
              <a:defRPr/>
            </a:pPr>
            <a:r>
              <a:rPr lang="lv-LV" dirty="0" err="1" smtClean="0"/>
              <a:t>Jaunvēstules</a:t>
            </a:r>
            <a:r>
              <a:rPr lang="lv-LV" dirty="0" smtClean="0"/>
              <a:t>, kopējais </a:t>
            </a:r>
            <a:r>
              <a:rPr lang="lv-LV" dirty="0"/>
              <a:t>adresātu skaits: - 14 </a:t>
            </a:r>
            <a:r>
              <a:rPr lang="lv-LV" dirty="0" smtClean="0"/>
              <a:t>772;</a:t>
            </a:r>
          </a:p>
          <a:p>
            <a:pPr lvl="1">
              <a:defRPr/>
            </a:pPr>
            <a:r>
              <a:rPr lang="lv-LV" dirty="0" smtClean="0"/>
              <a:t>Interaktīvā prezentācija;</a:t>
            </a:r>
          </a:p>
          <a:p>
            <a:pPr lvl="1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Jauni </a:t>
            </a:r>
            <a:r>
              <a:rPr lang="lv-LV" altLang="lv-LV" dirty="0">
                <a:latin typeface="Arial" charset="0"/>
                <a:cs typeface="Arial" charset="0"/>
              </a:rPr>
              <a:t>informatīvie materiāli papildus produktu grupām un vairākās valodās</a:t>
            </a:r>
            <a:r>
              <a:rPr lang="lv-LV" altLang="lv-LV" dirty="0" smtClean="0">
                <a:latin typeface="Arial" charset="0"/>
                <a:cs typeface="Arial" charset="0"/>
              </a:rPr>
              <a:t>;</a:t>
            </a:r>
            <a:r>
              <a:rPr lang="lv-LV" dirty="0"/>
              <a:t> Drukātie materiāli - 18 dažādas kartes un brošūras, </a:t>
            </a:r>
            <a:r>
              <a:rPr lang="lv-LV" dirty="0" smtClean="0"/>
              <a:t>kopējā </a:t>
            </a:r>
            <a:r>
              <a:rPr lang="lv-LV" dirty="0"/>
              <a:t>tirāža: 814 000 svešvalodās + 255 000 latviešu valodā</a:t>
            </a:r>
          </a:p>
          <a:p>
            <a:pPr lvl="1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«</a:t>
            </a:r>
            <a:r>
              <a:rPr lang="lv-LV" altLang="lv-LV" dirty="0">
                <a:latin typeface="Arial" charset="0"/>
                <a:cs typeface="Arial" charset="0"/>
              </a:rPr>
              <a:t>Atklāj Latviju no jauna» vietējā </a:t>
            </a:r>
            <a:r>
              <a:rPr lang="lv-LV" altLang="lv-LV" dirty="0" smtClean="0">
                <a:latin typeface="Arial" charset="0"/>
                <a:cs typeface="Arial" charset="0"/>
              </a:rPr>
              <a:t>kampaņa;</a:t>
            </a:r>
          </a:p>
          <a:p>
            <a:pPr lvl="1">
              <a:defRPr/>
            </a:pPr>
            <a:endParaRPr lang="lv-LV" dirty="0" smtClean="0"/>
          </a:p>
          <a:p>
            <a:pPr marL="457200" lvl="1" indent="0">
              <a:buNone/>
              <a:defRPr/>
            </a:pPr>
            <a:endParaRPr lang="lv-LV" dirty="0"/>
          </a:p>
          <a:p>
            <a:pPr lvl="1">
              <a:defRPr/>
            </a:pPr>
            <a:endParaRPr lang="lv-LV" altLang="lv-LV" dirty="0">
              <a:latin typeface="Arial" charset="0"/>
              <a:cs typeface="Arial" charset="0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16973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4787900" y="1700213"/>
            <a:ext cx="3887788" cy="2505075"/>
          </a:xfrm>
        </p:spPr>
        <p:txBody>
          <a:bodyPr/>
          <a:lstStyle/>
          <a:p>
            <a:pPr eaLnBrk="1" hangingPunct="1"/>
            <a:r>
              <a:rPr lang="lv-LV" sz="3600" b="1" dirty="0" smtClean="0">
                <a:latin typeface="Arial" charset="0"/>
              </a:rPr>
              <a:t>TAVA galvenie aktivitāšu virzieni 2014.gadā</a:t>
            </a:r>
            <a:endParaRPr lang="lv-LV" sz="3000" dirty="0" smtClean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1908720" y="1000125"/>
            <a:ext cx="11858625" cy="4857750"/>
            <a:chOff x="-4296665" y="2584623"/>
            <a:chExt cx="11858626" cy="4857750"/>
          </a:xfrm>
        </p:grpSpPr>
        <p:pic>
          <p:nvPicPr>
            <p:cNvPr id="6" name="Picture 7" descr="6408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-4296665" y="2584623"/>
              <a:ext cx="11858626" cy="485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17"/>
            <p:cNvSpPr/>
            <p:nvPr/>
          </p:nvSpPr>
          <p:spPr>
            <a:xfrm>
              <a:off x="-3936625" y="2939429"/>
              <a:ext cx="6408739" cy="4148138"/>
            </a:xfrm>
            <a:custGeom>
              <a:avLst/>
              <a:gdLst>
                <a:gd name="connsiteX0" fmla="*/ 6764977 w 7336972"/>
                <a:gd name="connsiteY0" fmla="*/ 116774 h 4380015"/>
                <a:gd name="connsiteX1" fmla="*/ 2941122 w 7336972"/>
                <a:gd name="connsiteY1" fmla="*/ 1565564 h 4380015"/>
                <a:gd name="connsiteX2" fmla="*/ 399803 w 7336972"/>
                <a:gd name="connsiteY2" fmla="*/ 3453740 h 4380015"/>
                <a:gd name="connsiteX3" fmla="*/ 542307 w 7336972"/>
                <a:gd name="connsiteY3" fmla="*/ 3477491 h 4380015"/>
                <a:gd name="connsiteX4" fmla="*/ 4223657 w 7336972"/>
                <a:gd name="connsiteY4" fmla="*/ 4118759 h 4380015"/>
                <a:gd name="connsiteX5" fmla="*/ 6729351 w 7336972"/>
                <a:gd name="connsiteY5" fmla="*/ 4071257 h 4380015"/>
                <a:gd name="connsiteX6" fmla="*/ 6373091 w 7336972"/>
                <a:gd name="connsiteY6" fmla="*/ 2266208 h 4380015"/>
                <a:gd name="connsiteX7" fmla="*/ 6764977 w 7336972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6764977"/>
                <a:gd name="connsiteY0" fmla="*/ 116774 h 4380015"/>
                <a:gd name="connsiteX1" fmla="*/ 2941122 w 6764977"/>
                <a:gd name="connsiteY1" fmla="*/ 1565564 h 4380015"/>
                <a:gd name="connsiteX2" fmla="*/ 399803 w 6764977"/>
                <a:gd name="connsiteY2" fmla="*/ 3453740 h 4380015"/>
                <a:gd name="connsiteX3" fmla="*/ 542307 w 6764977"/>
                <a:gd name="connsiteY3" fmla="*/ 3477491 h 4380015"/>
                <a:gd name="connsiteX4" fmla="*/ 4223657 w 6764977"/>
                <a:gd name="connsiteY4" fmla="*/ 4118759 h 4380015"/>
                <a:gd name="connsiteX5" fmla="*/ 6729351 w 6764977"/>
                <a:gd name="connsiteY5" fmla="*/ 4071257 h 4380015"/>
                <a:gd name="connsiteX6" fmla="*/ 6373091 w 6764977"/>
                <a:gd name="connsiteY6" fmla="*/ 2266208 h 4380015"/>
                <a:gd name="connsiteX7" fmla="*/ 6764977 w 6764977"/>
                <a:gd name="connsiteY7" fmla="*/ 116774 h 4380015"/>
                <a:gd name="connsiteX0" fmla="*/ 6764977 w 6764977"/>
                <a:gd name="connsiteY0" fmla="*/ 116774 h 4380015"/>
                <a:gd name="connsiteX1" fmla="*/ 2941122 w 6764977"/>
                <a:gd name="connsiteY1" fmla="*/ 1565564 h 4380015"/>
                <a:gd name="connsiteX2" fmla="*/ 399803 w 6764977"/>
                <a:gd name="connsiteY2" fmla="*/ 3453740 h 4380015"/>
                <a:gd name="connsiteX3" fmla="*/ 542307 w 6764977"/>
                <a:gd name="connsiteY3" fmla="*/ 3477491 h 4380015"/>
                <a:gd name="connsiteX4" fmla="*/ 4223657 w 6764977"/>
                <a:gd name="connsiteY4" fmla="*/ 4118759 h 4380015"/>
                <a:gd name="connsiteX5" fmla="*/ 6729351 w 6764977"/>
                <a:gd name="connsiteY5" fmla="*/ 4071257 h 4380015"/>
                <a:gd name="connsiteX6" fmla="*/ 6373091 w 6764977"/>
                <a:gd name="connsiteY6" fmla="*/ 2266208 h 4380015"/>
                <a:gd name="connsiteX7" fmla="*/ 6764977 w 6764977"/>
                <a:gd name="connsiteY7" fmla="*/ 116774 h 4380015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599132 w 6599132"/>
                <a:gd name="connsiteY0" fmla="*/ 116774 h 4217720"/>
                <a:gd name="connsiteX1" fmla="*/ 2754422 w 6599132"/>
                <a:gd name="connsiteY1" fmla="*/ 1648525 h 4217720"/>
                <a:gd name="connsiteX2" fmla="*/ 233958 w 6599132"/>
                <a:gd name="connsiteY2" fmla="*/ 3453740 h 4217720"/>
                <a:gd name="connsiteX3" fmla="*/ 376462 w 6599132"/>
                <a:gd name="connsiteY3" fmla="*/ 3477491 h 4217720"/>
                <a:gd name="connsiteX4" fmla="*/ 4057812 w 6599132"/>
                <a:gd name="connsiteY4" fmla="*/ 4118759 h 4217720"/>
                <a:gd name="connsiteX5" fmla="*/ 6563506 w 6599132"/>
                <a:gd name="connsiteY5" fmla="*/ 4071257 h 4217720"/>
                <a:gd name="connsiteX6" fmla="*/ 6207246 w 6599132"/>
                <a:gd name="connsiteY6" fmla="*/ 2266208 h 4217720"/>
                <a:gd name="connsiteX7" fmla="*/ 6599132 w 6599132"/>
                <a:gd name="connsiteY7" fmla="*/ 116774 h 4217720"/>
                <a:gd name="connsiteX0" fmla="*/ 6599132 w 6599132"/>
                <a:gd name="connsiteY0" fmla="*/ 116774 h 4217720"/>
                <a:gd name="connsiteX1" fmla="*/ 2754422 w 6599132"/>
                <a:gd name="connsiteY1" fmla="*/ 1648525 h 4217720"/>
                <a:gd name="connsiteX2" fmla="*/ 234141 w 6599132"/>
                <a:gd name="connsiteY2" fmla="*/ 3448725 h 4217720"/>
                <a:gd name="connsiteX3" fmla="*/ 376462 w 6599132"/>
                <a:gd name="connsiteY3" fmla="*/ 3477491 h 4217720"/>
                <a:gd name="connsiteX4" fmla="*/ 4057812 w 6599132"/>
                <a:gd name="connsiteY4" fmla="*/ 4118759 h 4217720"/>
                <a:gd name="connsiteX5" fmla="*/ 6563506 w 6599132"/>
                <a:gd name="connsiteY5" fmla="*/ 4071257 h 4217720"/>
                <a:gd name="connsiteX6" fmla="*/ 6207246 w 6599132"/>
                <a:gd name="connsiteY6" fmla="*/ 2266208 h 4217720"/>
                <a:gd name="connsiteX7" fmla="*/ 6599132 w 6599132"/>
                <a:gd name="connsiteY7" fmla="*/ 116774 h 4217720"/>
                <a:gd name="connsiteX0" fmla="*/ 6564940 w 6564940"/>
                <a:gd name="connsiteY0" fmla="*/ 116774 h 4217720"/>
                <a:gd name="connsiteX1" fmla="*/ 2720230 w 6564940"/>
                <a:gd name="connsiteY1" fmla="*/ 1648525 h 4217720"/>
                <a:gd name="connsiteX2" fmla="*/ 199949 w 6564940"/>
                <a:gd name="connsiteY2" fmla="*/ 3448725 h 4217720"/>
                <a:gd name="connsiteX3" fmla="*/ 342270 w 6564940"/>
                <a:gd name="connsiteY3" fmla="*/ 3477491 h 4217720"/>
                <a:gd name="connsiteX4" fmla="*/ 4023620 w 6564940"/>
                <a:gd name="connsiteY4" fmla="*/ 4118759 h 4217720"/>
                <a:gd name="connsiteX5" fmla="*/ 6529314 w 6564940"/>
                <a:gd name="connsiteY5" fmla="*/ 4071257 h 4217720"/>
                <a:gd name="connsiteX6" fmla="*/ 6173054 w 6564940"/>
                <a:gd name="connsiteY6" fmla="*/ 2266208 h 4217720"/>
                <a:gd name="connsiteX7" fmla="*/ 6564940 w 6564940"/>
                <a:gd name="connsiteY7" fmla="*/ 116774 h 4217720"/>
                <a:gd name="connsiteX0" fmla="*/ 6564940 w 6564940"/>
                <a:gd name="connsiteY0" fmla="*/ 116774 h 4217720"/>
                <a:gd name="connsiteX1" fmla="*/ 2720230 w 6564940"/>
                <a:gd name="connsiteY1" fmla="*/ 1648525 h 4217720"/>
                <a:gd name="connsiteX2" fmla="*/ 199949 w 6564940"/>
                <a:gd name="connsiteY2" fmla="*/ 3448725 h 4217720"/>
                <a:gd name="connsiteX3" fmla="*/ 342270 w 6564940"/>
                <a:gd name="connsiteY3" fmla="*/ 3477491 h 4217720"/>
                <a:gd name="connsiteX4" fmla="*/ 4023620 w 6564940"/>
                <a:gd name="connsiteY4" fmla="*/ 4118759 h 4217720"/>
                <a:gd name="connsiteX5" fmla="*/ 6529314 w 6564940"/>
                <a:gd name="connsiteY5" fmla="*/ 4071257 h 4217720"/>
                <a:gd name="connsiteX6" fmla="*/ 6173054 w 6564940"/>
                <a:gd name="connsiteY6" fmla="*/ 2266208 h 4217720"/>
                <a:gd name="connsiteX7" fmla="*/ 6564940 w 6564940"/>
                <a:gd name="connsiteY7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0 h 4100946"/>
                <a:gd name="connsiteX1" fmla="*/ 2520281 w 6364991"/>
                <a:gd name="connsiteY1" fmla="*/ 1531751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2520281 w 6364991"/>
                <a:gd name="connsiteY1" fmla="*/ 1531751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456384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456384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36704 w 6364991"/>
                <a:gd name="connsiteY4" fmla="*/ 398002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816424 w 6364991"/>
                <a:gd name="connsiteY3" fmla="*/ 3980023 h 4078984"/>
                <a:gd name="connsiteX4" fmla="*/ 6336704 w 6364991"/>
                <a:gd name="connsiteY4" fmla="*/ 3980023 h 4078984"/>
                <a:gd name="connsiteX5" fmla="*/ 5976664 w 6364991"/>
                <a:gd name="connsiteY5" fmla="*/ 2107815 h 4078984"/>
                <a:gd name="connsiteX6" fmla="*/ 6364991 w 6364991"/>
                <a:gd name="connsiteY6" fmla="*/ 0 h 4078984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456384 w 6364991"/>
                <a:gd name="connsiteY3" fmla="*/ 3980023 h 4078984"/>
                <a:gd name="connsiteX4" fmla="*/ 6336704 w 6364991"/>
                <a:gd name="connsiteY4" fmla="*/ 3980023 h 4078984"/>
                <a:gd name="connsiteX5" fmla="*/ 5976664 w 6364991"/>
                <a:gd name="connsiteY5" fmla="*/ 2107815 h 4078984"/>
                <a:gd name="connsiteX6" fmla="*/ 6364991 w 6364991"/>
                <a:gd name="connsiteY6" fmla="*/ 0 h 4078984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456384 w 6364991"/>
                <a:gd name="connsiteY3" fmla="*/ 3980023 h 4078984"/>
                <a:gd name="connsiteX4" fmla="*/ 6336704 w 6364991"/>
                <a:gd name="connsiteY4" fmla="*/ 3980023 h 4078984"/>
                <a:gd name="connsiteX5" fmla="*/ 6048672 w 6364991"/>
                <a:gd name="connsiteY5" fmla="*/ 2107815 h 4078984"/>
                <a:gd name="connsiteX6" fmla="*/ 6364991 w 6364991"/>
                <a:gd name="connsiteY6" fmla="*/ 0 h 4078984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08712" h="4148895">
                  <a:moveTo>
                    <a:pt x="6408712" y="0"/>
                  </a:moveTo>
                  <a:cubicBezTo>
                    <a:pt x="5905228" y="54740"/>
                    <a:pt x="4473248" y="500875"/>
                    <a:pt x="3384376" y="1080119"/>
                  </a:cubicBezTo>
                  <a:cubicBezTo>
                    <a:pt x="2098273" y="1650946"/>
                    <a:pt x="418869" y="3017376"/>
                    <a:pt x="0" y="3384375"/>
                  </a:cubicBezTo>
                  <a:cubicBezTo>
                    <a:pt x="420846" y="3557625"/>
                    <a:pt x="2367273" y="3955474"/>
                    <a:pt x="3456384" y="4032447"/>
                  </a:cubicBezTo>
                  <a:cubicBezTo>
                    <a:pt x="4530001" y="4148895"/>
                    <a:pt x="5951156" y="4087010"/>
                    <a:pt x="6336704" y="4032447"/>
                  </a:cubicBezTo>
                  <a:cubicBezTo>
                    <a:pt x="6194526" y="3263868"/>
                    <a:pt x="6116514" y="2801456"/>
                    <a:pt x="6120680" y="2160239"/>
                  </a:cubicBezTo>
                  <a:cubicBezTo>
                    <a:pt x="6157083" y="1495211"/>
                    <a:pt x="6197762" y="736257"/>
                    <a:pt x="6408712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052638" y="2565400"/>
            <a:ext cx="1439863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dirty="0"/>
              <a:t>Attēla izmēri</a:t>
            </a:r>
          </a:p>
          <a:p>
            <a:pPr algn="ctr">
              <a:defRPr/>
            </a:pPr>
            <a:r>
              <a:rPr lang="lv-LV" dirty="0"/>
              <a:t>430 x 670 </a:t>
            </a:r>
            <a:r>
              <a:rPr lang="lv-LV" dirty="0" err="1"/>
              <a:t>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3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8" t="4113" r="27314" b="15754"/>
          <a:stretch/>
        </p:blipFill>
        <p:spPr bwMode="auto">
          <a:xfrm>
            <a:off x="395536" y="0"/>
            <a:ext cx="6704695" cy="667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2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2" t="6633" r="22611" b="20133"/>
          <a:stretch/>
        </p:blipFill>
        <p:spPr bwMode="auto">
          <a:xfrm>
            <a:off x="539552" y="332656"/>
            <a:ext cx="8282751" cy="624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7258050" cy="107156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lv-LV" altLang="lv-LV" dirty="0" smtClean="0">
                <a:latin typeface="Arial" charset="0"/>
                <a:cs typeface="Arial" charset="0"/>
              </a:rPr>
              <a:t>Aktivitātes portālā </a:t>
            </a:r>
            <a:r>
              <a:rPr lang="lv-LV" altLang="lv-LV" dirty="0" err="1" smtClean="0">
                <a:latin typeface="Arial" charset="0"/>
                <a:cs typeface="Arial" charset="0"/>
              </a:rPr>
              <a:t>latvia.travel</a:t>
            </a:r>
            <a:r>
              <a:rPr lang="lv-LV" altLang="lv-LV" dirty="0" smtClean="0">
                <a:latin typeface="Arial" charset="0"/>
                <a:cs typeface="Arial" charset="0"/>
              </a:rPr>
              <a:t/>
            </a:r>
            <a:br>
              <a:rPr lang="lv-LV" altLang="lv-LV" dirty="0" smtClean="0">
                <a:latin typeface="Arial" charset="0"/>
                <a:cs typeface="Arial" charset="0"/>
              </a:rPr>
            </a:br>
            <a:r>
              <a:rPr lang="lv-LV" altLang="lv-LV" dirty="0" smtClean="0">
                <a:latin typeface="Arial" charset="0"/>
                <a:cs typeface="Arial" charset="0"/>
              </a:rPr>
              <a:t>2014. gadā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07950" y="1412875"/>
            <a:ext cx="8229600" cy="4497388"/>
          </a:xfrm>
        </p:spPr>
        <p:txBody>
          <a:bodyPr>
            <a:normAutofit lnSpcReduction="10000"/>
          </a:bodyPr>
          <a:lstStyle/>
          <a:p>
            <a:pPr lvl="1"/>
            <a:endParaRPr lang="lv-LV" altLang="lv-LV" dirty="0" smtClean="0">
              <a:latin typeface="Arial" charset="0"/>
              <a:cs typeface="Arial" charset="0"/>
            </a:endParaRPr>
          </a:p>
          <a:p>
            <a:pPr lvl="1"/>
            <a:r>
              <a:rPr lang="lv-LV" altLang="lv-LV" dirty="0" smtClean="0">
                <a:latin typeface="Arial" charset="0"/>
                <a:cs typeface="Arial" charset="0"/>
              </a:rPr>
              <a:t>Pastāvīgas </a:t>
            </a:r>
            <a:r>
              <a:rPr lang="lv-LV" altLang="lv-LV" dirty="0">
                <a:latin typeface="Arial" charset="0"/>
                <a:cs typeface="Arial" charset="0"/>
              </a:rPr>
              <a:t>aktivitātes portāla apmeklētāju plūsmas palielināšanai;</a:t>
            </a:r>
          </a:p>
          <a:p>
            <a:pPr lvl="1"/>
            <a:r>
              <a:rPr lang="lv-LV" altLang="lv-LV" dirty="0" smtClean="0">
                <a:latin typeface="Arial" charset="0"/>
                <a:cs typeface="Arial" charset="0"/>
              </a:rPr>
              <a:t>Portāla funkcionalitātes uzlabošana;</a:t>
            </a:r>
          </a:p>
          <a:p>
            <a:pPr lvl="1"/>
            <a:r>
              <a:rPr lang="lv-LV" altLang="lv-LV" dirty="0" smtClean="0">
                <a:latin typeface="Arial" charset="0"/>
                <a:cs typeface="Arial" charset="0"/>
              </a:rPr>
              <a:t>Meklētājs;</a:t>
            </a:r>
          </a:p>
          <a:p>
            <a:pPr lvl="1"/>
            <a:r>
              <a:rPr lang="lv-LV" altLang="lv-LV" dirty="0" smtClean="0">
                <a:latin typeface="Arial" charset="0"/>
                <a:cs typeface="Arial" charset="0"/>
              </a:rPr>
              <a:t>Laika ziņu modulis;</a:t>
            </a:r>
          </a:p>
          <a:p>
            <a:pPr lvl="1"/>
            <a:r>
              <a:rPr lang="lv-LV" dirty="0" smtClean="0"/>
              <a:t>Dizaina uzlabošana;</a:t>
            </a:r>
          </a:p>
          <a:p>
            <a:pPr lvl="1"/>
            <a:r>
              <a:rPr lang="lv-LV" dirty="0" smtClean="0"/>
              <a:t>Sociālo </a:t>
            </a:r>
            <a:r>
              <a:rPr lang="lv-LV" dirty="0"/>
              <a:t>tīklu </a:t>
            </a:r>
            <a:r>
              <a:rPr lang="lv-LV" dirty="0" smtClean="0"/>
              <a:t>integrācija; </a:t>
            </a:r>
          </a:p>
          <a:p>
            <a:pPr lvl="1"/>
            <a:r>
              <a:rPr lang="lv-LV" dirty="0">
                <a:latin typeface="Arial" charset="0"/>
                <a:cs typeface="Arial" charset="0"/>
              </a:rPr>
              <a:t>Novērtēšana un vērtējuma moduļi, </a:t>
            </a:r>
            <a:r>
              <a:rPr lang="lv-LV" dirty="0" err="1">
                <a:latin typeface="Arial" charset="0"/>
                <a:cs typeface="Arial" charset="0"/>
              </a:rPr>
              <a:t>Tripadviser</a:t>
            </a:r>
            <a:endParaRPr lang="lv-LV" dirty="0">
              <a:latin typeface="Arial" charset="0"/>
              <a:cs typeface="Arial" charset="0"/>
            </a:endParaRPr>
          </a:p>
          <a:p>
            <a:pPr lvl="1"/>
            <a:r>
              <a:rPr lang="lv-LV" dirty="0" smtClean="0"/>
              <a:t>Maršrutu </a:t>
            </a:r>
            <a:r>
              <a:rPr lang="lv-LV" dirty="0"/>
              <a:t>atlasītāja </a:t>
            </a:r>
            <a:r>
              <a:rPr lang="lv-LV" dirty="0" smtClean="0"/>
              <a:t>ieviešana;</a:t>
            </a:r>
          </a:p>
          <a:p>
            <a:pPr lvl="1"/>
            <a:r>
              <a:rPr lang="lv-LV" dirty="0" smtClean="0"/>
              <a:t>Q Latvija īpašnieku izcelšana portālā;</a:t>
            </a:r>
          </a:p>
          <a:p>
            <a:pPr lvl="1"/>
            <a:r>
              <a:rPr lang="lv-LV" dirty="0" smtClean="0"/>
              <a:t>Optimizēta </a:t>
            </a:r>
            <a:r>
              <a:rPr lang="lv-LV" dirty="0"/>
              <a:t>mobilā un planšetdatoru </a:t>
            </a:r>
            <a:r>
              <a:rPr lang="lv-LV" dirty="0" smtClean="0"/>
              <a:t>versijas </a:t>
            </a:r>
            <a:r>
              <a:rPr lang="lv-LV" dirty="0" err="1" smtClean="0"/>
              <a:t>reaktivizācija</a:t>
            </a:r>
            <a:r>
              <a:rPr lang="lv-LV" dirty="0" smtClean="0"/>
              <a:t>; </a:t>
            </a:r>
          </a:p>
          <a:p>
            <a:pPr lvl="1"/>
            <a:r>
              <a:rPr lang="lv-LV" dirty="0" err="1" smtClean="0"/>
              <a:t>u.c</a:t>
            </a:r>
            <a:r>
              <a:rPr lang="lv-LV" dirty="0" smtClean="0"/>
              <a:t>.</a:t>
            </a:r>
            <a:endParaRPr lang="lv-LV" dirty="0"/>
          </a:p>
        </p:txBody>
      </p:sp>
      <p:pic>
        <p:nvPicPr>
          <p:cNvPr id="30724" name="Picture 6" descr="ERAF-logo-500x8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8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7258050" cy="1071562"/>
          </a:xfrm>
        </p:spPr>
        <p:txBody>
          <a:bodyPr anchor="ctr">
            <a:normAutofit/>
          </a:bodyPr>
          <a:lstStyle/>
          <a:p>
            <a:pPr algn="ctr"/>
            <a:r>
              <a:rPr lang="lv-LV" altLang="lv-LV" dirty="0" smtClean="0">
                <a:latin typeface="Arial" charset="0"/>
                <a:cs typeface="Arial" charset="0"/>
              </a:rPr>
              <a:t>Aktivitātes 2013+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107950" y="1412875"/>
            <a:ext cx="8229600" cy="4497388"/>
          </a:xfrm>
        </p:spPr>
        <p:txBody>
          <a:bodyPr>
            <a:normAutofit/>
          </a:bodyPr>
          <a:lstStyle/>
          <a:p>
            <a:pPr lvl="1"/>
            <a:endParaRPr lang="lv-LV" dirty="0" smtClean="0"/>
          </a:p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Uzsākt </a:t>
            </a:r>
            <a:r>
              <a:rPr lang="lv-LV" altLang="lv-LV" dirty="0">
                <a:latin typeface="Arial" charset="0"/>
                <a:cs typeface="Arial" charset="0"/>
              </a:rPr>
              <a:t>aktivitātes sociālajos tīklos;</a:t>
            </a:r>
          </a:p>
          <a:p>
            <a:pPr lvl="1">
              <a:lnSpc>
                <a:spcPct val="120000"/>
              </a:lnSpc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Dalība starptautiskajās tūrisma izstādēs, paplašinot izstāžu skaitu;</a:t>
            </a:r>
          </a:p>
          <a:p>
            <a:pPr lvl="1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Jauni informatīvie materiāli papildus produktu grupām un vairākās valodās;</a:t>
            </a:r>
          </a:p>
          <a:p>
            <a:pPr lvl="1">
              <a:defRPr/>
            </a:pPr>
            <a:r>
              <a:rPr lang="lv-LV" altLang="lv-LV" dirty="0" err="1" smtClean="0">
                <a:latin typeface="Arial" charset="0"/>
                <a:cs typeface="Arial" charset="0"/>
              </a:rPr>
              <a:t>Baltic</a:t>
            </a:r>
            <a:r>
              <a:rPr lang="lv-LV" altLang="lv-LV" dirty="0" smtClean="0">
                <a:latin typeface="Arial" charset="0"/>
                <a:cs typeface="Arial" charset="0"/>
              </a:rPr>
              <a:t> </a:t>
            </a:r>
            <a:r>
              <a:rPr lang="lv-LV" altLang="lv-LV" dirty="0" err="1" smtClean="0">
                <a:latin typeface="Arial" charset="0"/>
                <a:cs typeface="Arial" charset="0"/>
              </a:rPr>
              <a:t>Connecting</a:t>
            </a:r>
            <a:r>
              <a:rPr lang="lv-LV" altLang="lv-LV" dirty="0" smtClean="0">
                <a:latin typeface="Arial" charset="0"/>
                <a:cs typeface="Arial" charset="0"/>
              </a:rPr>
              <a:t> darbseminārs 2014. gadā Latvijā;</a:t>
            </a:r>
          </a:p>
          <a:p>
            <a:pPr lvl="1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Baltijas valstu kopīgās aktivitātes:</a:t>
            </a:r>
          </a:p>
          <a:p>
            <a:pPr lvl="2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Prezentācijas tālajos tirgos - </a:t>
            </a:r>
            <a:r>
              <a:rPr lang="lv-LV" dirty="0"/>
              <a:t>Japāna, ASV, </a:t>
            </a:r>
            <a:r>
              <a:rPr lang="lv-LV" dirty="0" smtClean="0"/>
              <a:t>Ķīna;</a:t>
            </a:r>
          </a:p>
          <a:p>
            <a:pPr lvl="2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Žurnālistu vizītes;</a:t>
            </a:r>
          </a:p>
          <a:p>
            <a:pPr lvl="2">
              <a:defRPr/>
            </a:pPr>
            <a:r>
              <a:rPr lang="lv-LV" altLang="lv-LV" dirty="0" smtClean="0">
                <a:latin typeface="Arial" charset="0"/>
                <a:cs typeface="Arial" charset="0"/>
              </a:rPr>
              <a:t>Dižā Baltijas apceļošana;</a:t>
            </a:r>
          </a:p>
          <a:p>
            <a:pPr lvl="1">
              <a:defRPr/>
            </a:pPr>
            <a:endParaRPr lang="lv-LV" altLang="lv-LV" dirty="0" smtClean="0">
              <a:latin typeface="Arial" charset="0"/>
              <a:cs typeface="Arial" charset="0"/>
            </a:endParaRPr>
          </a:p>
        </p:txBody>
      </p:sp>
      <p:pic>
        <p:nvPicPr>
          <p:cNvPr id="30724" name="Picture 6" descr="ERAF-logo-500x80p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443663"/>
            <a:ext cx="25923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66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4787900" y="1700213"/>
            <a:ext cx="3887788" cy="2505075"/>
          </a:xfrm>
        </p:spPr>
        <p:txBody>
          <a:bodyPr/>
          <a:lstStyle/>
          <a:p>
            <a:pPr eaLnBrk="1" hangingPunct="1"/>
            <a:r>
              <a:rPr lang="lv-LV" sz="3600" b="1" dirty="0" smtClean="0">
                <a:latin typeface="Arial" charset="0"/>
              </a:rPr>
              <a:t>Sadarbības iespējas</a:t>
            </a:r>
            <a:endParaRPr lang="lv-LV" sz="3000" dirty="0" smtClean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1578191" y="1000125"/>
            <a:ext cx="11858625" cy="4857750"/>
            <a:chOff x="-2153933" y="2988924"/>
            <a:chExt cx="11858626" cy="4857750"/>
          </a:xfrm>
        </p:grpSpPr>
        <p:pic>
          <p:nvPicPr>
            <p:cNvPr id="6" name="Picture 7" descr="6408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p:blipFill>
          <p:spPr bwMode="auto">
            <a:xfrm>
              <a:off x="-2153933" y="2988924"/>
              <a:ext cx="11858626" cy="485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17"/>
            <p:cNvSpPr/>
            <p:nvPr/>
          </p:nvSpPr>
          <p:spPr>
            <a:xfrm>
              <a:off x="-1899999" y="3343730"/>
              <a:ext cx="6408739" cy="4148138"/>
            </a:xfrm>
            <a:custGeom>
              <a:avLst/>
              <a:gdLst>
                <a:gd name="connsiteX0" fmla="*/ 6764977 w 7336972"/>
                <a:gd name="connsiteY0" fmla="*/ 116774 h 4380015"/>
                <a:gd name="connsiteX1" fmla="*/ 2941122 w 7336972"/>
                <a:gd name="connsiteY1" fmla="*/ 1565564 h 4380015"/>
                <a:gd name="connsiteX2" fmla="*/ 399803 w 7336972"/>
                <a:gd name="connsiteY2" fmla="*/ 3453740 h 4380015"/>
                <a:gd name="connsiteX3" fmla="*/ 542307 w 7336972"/>
                <a:gd name="connsiteY3" fmla="*/ 3477491 h 4380015"/>
                <a:gd name="connsiteX4" fmla="*/ 4223657 w 7336972"/>
                <a:gd name="connsiteY4" fmla="*/ 4118759 h 4380015"/>
                <a:gd name="connsiteX5" fmla="*/ 6729351 w 7336972"/>
                <a:gd name="connsiteY5" fmla="*/ 4071257 h 4380015"/>
                <a:gd name="connsiteX6" fmla="*/ 6373091 w 7336972"/>
                <a:gd name="connsiteY6" fmla="*/ 2266208 h 4380015"/>
                <a:gd name="connsiteX7" fmla="*/ 6764977 w 7336972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7087590"/>
                <a:gd name="connsiteY0" fmla="*/ 116774 h 4380015"/>
                <a:gd name="connsiteX1" fmla="*/ 2941122 w 7087590"/>
                <a:gd name="connsiteY1" fmla="*/ 1565564 h 4380015"/>
                <a:gd name="connsiteX2" fmla="*/ 399803 w 7087590"/>
                <a:gd name="connsiteY2" fmla="*/ 3453740 h 4380015"/>
                <a:gd name="connsiteX3" fmla="*/ 542307 w 7087590"/>
                <a:gd name="connsiteY3" fmla="*/ 3477491 h 4380015"/>
                <a:gd name="connsiteX4" fmla="*/ 4223657 w 7087590"/>
                <a:gd name="connsiteY4" fmla="*/ 4118759 h 4380015"/>
                <a:gd name="connsiteX5" fmla="*/ 6729351 w 7087590"/>
                <a:gd name="connsiteY5" fmla="*/ 4071257 h 4380015"/>
                <a:gd name="connsiteX6" fmla="*/ 6373091 w 7087590"/>
                <a:gd name="connsiteY6" fmla="*/ 2266208 h 4380015"/>
                <a:gd name="connsiteX7" fmla="*/ 6764977 w 7087590"/>
                <a:gd name="connsiteY7" fmla="*/ 116774 h 4380015"/>
                <a:gd name="connsiteX0" fmla="*/ 6764977 w 6764977"/>
                <a:gd name="connsiteY0" fmla="*/ 116774 h 4380015"/>
                <a:gd name="connsiteX1" fmla="*/ 2941122 w 6764977"/>
                <a:gd name="connsiteY1" fmla="*/ 1565564 h 4380015"/>
                <a:gd name="connsiteX2" fmla="*/ 399803 w 6764977"/>
                <a:gd name="connsiteY2" fmla="*/ 3453740 h 4380015"/>
                <a:gd name="connsiteX3" fmla="*/ 542307 w 6764977"/>
                <a:gd name="connsiteY3" fmla="*/ 3477491 h 4380015"/>
                <a:gd name="connsiteX4" fmla="*/ 4223657 w 6764977"/>
                <a:gd name="connsiteY4" fmla="*/ 4118759 h 4380015"/>
                <a:gd name="connsiteX5" fmla="*/ 6729351 w 6764977"/>
                <a:gd name="connsiteY5" fmla="*/ 4071257 h 4380015"/>
                <a:gd name="connsiteX6" fmla="*/ 6373091 w 6764977"/>
                <a:gd name="connsiteY6" fmla="*/ 2266208 h 4380015"/>
                <a:gd name="connsiteX7" fmla="*/ 6764977 w 6764977"/>
                <a:gd name="connsiteY7" fmla="*/ 116774 h 4380015"/>
                <a:gd name="connsiteX0" fmla="*/ 6764977 w 6764977"/>
                <a:gd name="connsiteY0" fmla="*/ 116774 h 4380015"/>
                <a:gd name="connsiteX1" fmla="*/ 2941122 w 6764977"/>
                <a:gd name="connsiteY1" fmla="*/ 1565564 h 4380015"/>
                <a:gd name="connsiteX2" fmla="*/ 399803 w 6764977"/>
                <a:gd name="connsiteY2" fmla="*/ 3453740 h 4380015"/>
                <a:gd name="connsiteX3" fmla="*/ 542307 w 6764977"/>
                <a:gd name="connsiteY3" fmla="*/ 3477491 h 4380015"/>
                <a:gd name="connsiteX4" fmla="*/ 4223657 w 6764977"/>
                <a:gd name="connsiteY4" fmla="*/ 4118759 h 4380015"/>
                <a:gd name="connsiteX5" fmla="*/ 6729351 w 6764977"/>
                <a:gd name="connsiteY5" fmla="*/ 4071257 h 4380015"/>
                <a:gd name="connsiteX6" fmla="*/ 6373091 w 6764977"/>
                <a:gd name="connsiteY6" fmla="*/ 2266208 h 4380015"/>
                <a:gd name="connsiteX7" fmla="*/ 6764977 w 6764977"/>
                <a:gd name="connsiteY7" fmla="*/ 116774 h 4380015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4977 w 6764977"/>
                <a:gd name="connsiteY0" fmla="*/ 116774 h 4217720"/>
                <a:gd name="connsiteX1" fmla="*/ 2941122 w 6764977"/>
                <a:gd name="connsiteY1" fmla="*/ 1565564 h 4217720"/>
                <a:gd name="connsiteX2" fmla="*/ 399803 w 6764977"/>
                <a:gd name="connsiteY2" fmla="*/ 3453740 h 4217720"/>
                <a:gd name="connsiteX3" fmla="*/ 542307 w 6764977"/>
                <a:gd name="connsiteY3" fmla="*/ 3477491 h 4217720"/>
                <a:gd name="connsiteX4" fmla="*/ 4223657 w 6764977"/>
                <a:gd name="connsiteY4" fmla="*/ 4118759 h 4217720"/>
                <a:gd name="connsiteX5" fmla="*/ 6729351 w 6764977"/>
                <a:gd name="connsiteY5" fmla="*/ 4071257 h 4217720"/>
                <a:gd name="connsiteX6" fmla="*/ 6373091 w 6764977"/>
                <a:gd name="connsiteY6" fmla="*/ 2266208 h 4217720"/>
                <a:gd name="connsiteX7" fmla="*/ 6764977 w 6764977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761501 w 6761501"/>
                <a:gd name="connsiteY0" fmla="*/ 116774 h 4217720"/>
                <a:gd name="connsiteX1" fmla="*/ 2916791 w 6761501"/>
                <a:gd name="connsiteY1" fmla="*/ 1648525 h 4217720"/>
                <a:gd name="connsiteX2" fmla="*/ 396327 w 6761501"/>
                <a:gd name="connsiteY2" fmla="*/ 3453740 h 4217720"/>
                <a:gd name="connsiteX3" fmla="*/ 538831 w 6761501"/>
                <a:gd name="connsiteY3" fmla="*/ 3477491 h 4217720"/>
                <a:gd name="connsiteX4" fmla="*/ 4220181 w 6761501"/>
                <a:gd name="connsiteY4" fmla="*/ 4118759 h 4217720"/>
                <a:gd name="connsiteX5" fmla="*/ 6725875 w 6761501"/>
                <a:gd name="connsiteY5" fmla="*/ 4071257 h 4217720"/>
                <a:gd name="connsiteX6" fmla="*/ 6369615 w 6761501"/>
                <a:gd name="connsiteY6" fmla="*/ 2266208 h 4217720"/>
                <a:gd name="connsiteX7" fmla="*/ 6761501 w 6761501"/>
                <a:gd name="connsiteY7" fmla="*/ 116774 h 4217720"/>
                <a:gd name="connsiteX0" fmla="*/ 6599132 w 6599132"/>
                <a:gd name="connsiteY0" fmla="*/ 116774 h 4217720"/>
                <a:gd name="connsiteX1" fmla="*/ 2754422 w 6599132"/>
                <a:gd name="connsiteY1" fmla="*/ 1648525 h 4217720"/>
                <a:gd name="connsiteX2" fmla="*/ 233958 w 6599132"/>
                <a:gd name="connsiteY2" fmla="*/ 3453740 h 4217720"/>
                <a:gd name="connsiteX3" fmla="*/ 376462 w 6599132"/>
                <a:gd name="connsiteY3" fmla="*/ 3477491 h 4217720"/>
                <a:gd name="connsiteX4" fmla="*/ 4057812 w 6599132"/>
                <a:gd name="connsiteY4" fmla="*/ 4118759 h 4217720"/>
                <a:gd name="connsiteX5" fmla="*/ 6563506 w 6599132"/>
                <a:gd name="connsiteY5" fmla="*/ 4071257 h 4217720"/>
                <a:gd name="connsiteX6" fmla="*/ 6207246 w 6599132"/>
                <a:gd name="connsiteY6" fmla="*/ 2266208 h 4217720"/>
                <a:gd name="connsiteX7" fmla="*/ 6599132 w 6599132"/>
                <a:gd name="connsiteY7" fmla="*/ 116774 h 4217720"/>
                <a:gd name="connsiteX0" fmla="*/ 6599132 w 6599132"/>
                <a:gd name="connsiteY0" fmla="*/ 116774 h 4217720"/>
                <a:gd name="connsiteX1" fmla="*/ 2754422 w 6599132"/>
                <a:gd name="connsiteY1" fmla="*/ 1648525 h 4217720"/>
                <a:gd name="connsiteX2" fmla="*/ 234141 w 6599132"/>
                <a:gd name="connsiteY2" fmla="*/ 3448725 h 4217720"/>
                <a:gd name="connsiteX3" fmla="*/ 376462 w 6599132"/>
                <a:gd name="connsiteY3" fmla="*/ 3477491 h 4217720"/>
                <a:gd name="connsiteX4" fmla="*/ 4057812 w 6599132"/>
                <a:gd name="connsiteY4" fmla="*/ 4118759 h 4217720"/>
                <a:gd name="connsiteX5" fmla="*/ 6563506 w 6599132"/>
                <a:gd name="connsiteY5" fmla="*/ 4071257 h 4217720"/>
                <a:gd name="connsiteX6" fmla="*/ 6207246 w 6599132"/>
                <a:gd name="connsiteY6" fmla="*/ 2266208 h 4217720"/>
                <a:gd name="connsiteX7" fmla="*/ 6599132 w 6599132"/>
                <a:gd name="connsiteY7" fmla="*/ 116774 h 4217720"/>
                <a:gd name="connsiteX0" fmla="*/ 6564940 w 6564940"/>
                <a:gd name="connsiteY0" fmla="*/ 116774 h 4217720"/>
                <a:gd name="connsiteX1" fmla="*/ 2720230 w 6564940"/>
                <a:gd name="connsiteY1" fmla="*/ 1648525 h 4217720"/>
                <a:gd name="connsiteX2" fmla="*/ 199949 w 6564940"/>
                <a:gd name="connsiteY2" fmla="*/ 3448725 h 4217720"/>
                <a:gd name="connsiteX3" fmla="*/ 342270 w 6564940"/>
                <a:gd name="connsiteY3" fmla="*/ 3477491 h 4217720"/>
                <a:gd name="connsiteX4" fmla="*/ 4023620 w 6564940"/>
                <a:gd name="connsiteY4" fmla="*/ 4118759 h 4217720"/>
                <a:gd name="connsiteX5" fmla="*/ 6529314 w 6564940"/>
                <a:gd name="connsiteY5" fmla="*/ 4071257 h 4217720"/>
                <a:gd name="connsiteX6" fmla="*/ 6173054 w 6564940"/>
                <a:gd name="connsiteY6" fmla="*/ 2266208 h 4217720"/>
                <a:gd name="connsiteX7" fmla="*/ 6564940 w 6564940"/>
                <a:gd name="connsiteY7" fmla="*/ 116774 h 4217720"/>
                <a:gd name="connsiteX0" fmla="*/ 6564940 w 6564940"/>
                <a:gd name="connsiteY0" fmla="*/ 116774 h 4217720"/>
                <a:gd name="connsiteX1" fmla="*/ 2720230 w 6564940"/>
                <a:gd name="connsiteY1" fmla="*/ 1648525 h 4217720"/>
                <a:gd name="connsiteX2" fmla="*/ 199949 w 6564940"/>
                <a:gd name="connsiteY2" fmla="*/ 3448725 h 4217720"/>
                <a:gd name="connsiteX3" fmla="*/ 342270 w 6564940"/>
                <a:gd name="connsiteY3" fmla="*/ 3477491 h 4217720"/>
                <a:gd name="connsiteX4" fmla="*/ 4023620 w 6564940"/>
                <a:gd name="connsiteY4" fmla="*/ 4118759 h 4217720"/>
                <a:gd name="connsiteX5" fmla="*/ 6529314 w 6564940"/>
                <a:gd name="connsiteY5" fmla="*/ 4071257 h 4217720"/>
                <a:gd name="connsiteX6" fmla="*/ 6173054 w 6564940"/>
                <a:gd name="connsiteY6" fmla="*/ 2266208 h 4217720"/>
                <a:gd name="connsiteX7" fmla="*/ 6564940 w 6564940"/>
                <a:gd name="connsiteY7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3105 w 6364991"/>
                <a:gd name="connsiteY5" fmla="*/ 2266208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116774 h 4217720"/>
                <a:gd name="connsiteX1" fmla="*/ 2520281 w 6364991"/>
                <a:gd name="connsiteY1" fmla="*/ 1648525 h 4217720"/>
                <a:gd name="connsiteX2" fmla="*/ 0 w 6364991"/>
                <a:gd name="connsiteY2" fmla="*/ 3448725 h 4217720"/>
                <a:gd name="connsiteX3" fmla="*/ 3823671 w 6364991"/>
                <a:gd name="connsiteY3" fmla="*/ 4118759 h 4217720"/>
                <a:gd name="connsiteX4" fmla="*/ 6329365 w 6364991"/>
                <a:gd name="connsiteY4" fmla="*/ 4071257 h 4217720"/>
                <a:gd name="connsiteX5" fmla="*/ 5976664 w 6364991"/>
                <a:gd name="connsiteY5" fmla="*/ 2224589 h 4217720"/>
                <a:gd name="connsiteX6" fmla="*/ 6364991 w 6364991"/>
                <a:gd name="connsiteY6" fmla="*/ 116774 h 4217720"/>
                <a:gd name="connsiteX0" fmla="*/ 6364991 w 6364991"/>
                <a:gd name="connsiteY0" fmla="*/ 0 h 4100946"/>
                <a:gd name="connsiteX1" fmla="*/ 2520281 w 6364991"/>
                <a:gd name="connsiteY1" fmla="*/ 1531751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2520281 w 6364991"/>
                <a:gd name="connsiteY1" fmla="*/ 1531751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12368 w 6364991"/>
                <a:gd name="connsiteY1" fmla="*/ 1099703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456384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456384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29365 w 6364991"/>
                <a:gd name="connsiteY4" fmla="*/ 395448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100946"/>
                <a:gd name="connsiteX1" fmla="*/ 3384376 w 6364991"/>
                <a:gd name="connsiteY1" fmla="*/ 1027695 h 4100946"/>
                <a:gd name="connsiteX2" fmla="*/ 0 w 6364991"/>
                <a:gd name="connsiteY2" fmla="*/ 3331951 h 4100946"/>
                <a:gd name="connsiteX3" fmla="*/ 3823671 w 6364991"/>
                <a:gd name="connsiteY3" fmla="*/ 4001985 h 4100946"/>
                <a:gd name="connsiteX4" fmla="*/ 6336704 w 6364991"/>
                <a:gd name="connsiteY4" fmla="*/ 3980023 h 4100946"/>
                <a:gd name="connsiteX5" fmla="*/ 5976664 w 6364991"/>
                <a:gd name="connsiteY5" fmla="*/ 2107815 h 4100946"/>
                <a:gd name="connsiteX6" fmla="*/ 6364991 w 6364991"/>
                <a:gd name="connsiteY6" fmla="*/ 0 h 4100946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816424 w 6364991"/>
                <a:gd name="connsiteY3" fmla="*/ 3980023 h 4078984"/>
                <a:gd name="connsiteX4" fmla="*/ 6336704 w 6364991"/>
                <a:gd name="connsiteY4" fmla="*/ 3980023 h 4078984"/>
                <a:gd name="connsiteX5" fmla="*/ 5976664 w 6364991"/>
                <a:gd name="connsiteY5" fmla="*/ 2107815 h 4078984"/>
                <a:gd name="connsiteX6" fmla="*/ 6364991 w 6364991"/>
                <a:gd name="connsiteY6" fmla="*/ 0 h 4078984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456384 w 6364991"/>
                <a:gd name="connsiteY3" fmla="*/ 3980023 h 4078984"/>
                <a:gd name="connsiteX4" fmla="*/ 6336704 w 6364991"/>
                <a:gd name="connsiteY4" fmla="*/ 3980023 h 4078984"/>
                <a:gd name="connsiteX5" fmla="*/ 5976664 w 6364991"/>
                <a:gd name="connsiteY5" fmla="*/ 2107815 h 4078984"/>
                <a:gd name="connsiteX6" fmla="*/ 6364991 w 6364991"/>
                <a:gd name="connsiteY6" fmla="*/ 0 h 4078984"/>
                <a:gd name="connsiteX0" fmla="*/ 6364991 w 6364991"/>
                <a:gd name="connsiteY0" fmla="*/ 0 h 4078984"/>
                <a:gd name="connsiteX1" fmla="*/ 3384376 w 6364991"/>
                <a:gd name="connsiteY1" fmla="*/ 1027695 h 4078984"/>
                <a:gd name="connsiteX2" fmla="*/ 0 w 6364991"/>
                <a:gd name="connsiteY2" fmla="*/ 3331951 h 4078984"/>
                <a:gd name="connsiteX3" fmla="*/ 3456384 w 6364991"/>
                <a:gd name="connsiteY3" fmla="*/ 3980023 h 4078984"/>
                <a:gd name="connsiteX4" fmla="*/ 6336704 w 6364991"/>
                <a:gd name="connsiteY4" fmla="*/ 3980023 h 4078984"/>
                <a:gd name="connsiteX5" fmla="*/ 6048672 w 6364991"/>
                <a:gd name="connsiteY5" fmla="*/ 2107815 h 4078984"/>
                <a:gd name="connsiteX6" fmla="*/ 6364991 w 6364991"/>
                <a:gd name="connsiteY6" fmla="*/ 0 h 4078984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336704 w 6336704"/>
                <a:gd name="connsiteY0" fmla="*/ 0 h 4131409"/>
                <a:gd name="connsiteX1" fmla="*/ 3384376 w 6336704"/>
                <a:gd name="connsiteY1" fmla="*/ 1080120 h 4131409"/>
                <a:gd name="connsiteX2" fmla="*/ 0 w 6336704"/>
                <a:gd name="connsiteY2" fmla="*/ 3384376 h 4131409"/>
                <a:gd name="connsiteX3" fmla="*/ 3456384 w 6336704"/>
                <a:gd name="connsiteY3" fmla="*/ 4032448 h 4131409"/>
                <a:gd name="connsiteX4" fmla="*/ 6336704 w 6336704"/>
                <a:gd name="connsiteY4" fmla="*/ 4032448 h 4131409"/>
                <a:gd name="connsiteX5" fmla="*/ 6048672 w 6336704"/>
                <a:gd name="connsiteY5" fmla="*/ 2160240 h 4131409"/>
                <a:gd name="connsiteX6" fmla="*/ 6336704 w 6336704"/>
                <a:gd name="connsiteY6" fmla="*/ 0 h 4131409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31408"/>
                <a:gd name="connsiteX1" fmla="*/ 3384376 w 6408712"/>
                <a:gd name="connsiteY1" fmla="*/ 1080119 h 4131408"/>
                <a:gd name="connsiteX2" fmla="*/ 0 w 6408712"/>
                <a:gd name="connsiteY2" fmla="*/ 3384375 h 4131408"/>
                <a:gd name="connsiteX3" fmla="*/ 3456384 w 6408712"/>
                <a:gd name="connsiteY3" fmla="*/ 4032447 h 4131408"/>
                <a:gd name="connsiteX4" fmla="*/ 6336704 w 6408712"/>
                <a:gd name="connsiteY4" fmla="*/ 4032447 h 4131408"/>
                <a:gd name="connsiteX5" fmla="*/ 6048672 w 6408712"/>
                <a:gd name="connsiteY5" fmla="*/ 2160239 h 4131408"/>
                <a:gd name="connsiteX6" fmla="*/ 6408712 w 6408712"/>
                <a:gd name="connsiteY6" fmla="*/ 0 h 4131408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99249"/>
                <a:gd name="connsiteX1" fmla="*/ 3384376 w 6408712"/>
                <a:gd name="connsiteY1" fmla="*/ 1080119 h 4199249"/>
                <a:gd name="connsiteX2" fmla="*/ 0 w 6408712"/>
                <a:gd name="connsiteY2" fmla="*/ 3384375 h 4199249"/>
                <a:gd name="connsiteX3" fmla="*/ 3456384 w 6408712"/>
                <a:gd name="connsiteY3" fmla="*/ 4032447 h 4199249"/>
                <a:gd name="connsiteX4" fmla="*/ 6336704 w 6408712"/>
                <a:gd name="connsiteY4" fmla="*/ 4032447 h 4199249"/>
                <a:gd name="connsiteX5" fmla="*/ 6048672 w 6408712"/>
                <a:gd name="connsiteY5" fmla="*/ 2160239 h 4199249"/>
                <a:gd name="connsiteX6" fmla="*/ 6408712 w 6408712"/>
                <a:gd name="connsiteY6" fmla="*/ 0 h 4199249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048672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  <a:gd name="connsiteX0" fmla="*/ 6408712 w 6408712"/>
                <a:gd name="connsiteY0" fmla="*/ 0 h 4148895"/>
                <a:gd name="connsiteX1" fmla="*/ 3384376 w 6408712"/>
                <a:gd name="connsiteY1" fmla="*/ 1080119 h 4148895"/>
                <a:gd name="connsiteX2" fmla="*/ 0 w 6408712"/>
                <a:gd name="connsiteY2" fmla="*/ 3384375 h 4148895"/>
                <a:gd name="connsiteX3" fmla="*/ 3456384 w 6408712"/>
                <a:gd name="connsiteY3" fmla="*/ 4032447 h 4148895"/>
                <a:gd name="connsiteX4" fmla="*/ 6336704 w 6408712"/>
                <a:gd name="connsiteY4" fmla="*/ 4032447 h 4148895"/>
                <a:gd name="connsiteX5" fmla="*/ 6120680 w 6408712"/>
                <a:gd name="connsiteY5" fmla="*/ 2160239 h 4148895"/>
                <a:gd name="connsiteX6" fmla="*/ 6408712 w 6408712"/>
                <a:gd name="connsiteY6" fmla="*/ 0 h 414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08712" h="4148895">
                  <a:moveTo>
                    <a:pt x="6408712" y="0"/>
                  </a:moveTo>
                  <a:cubicBezTo>
                    <a:pt x="5905228" y="54740"/>
                    <a:pt x="4473248" y="500875"/>
                    <a:pt x="3384376" y="1080119"/>
                  </a:cubicBezTo>
                  <a:cubicBezTo>
                    <a:pt x="2098273" y="1650946"/>
                    <a:pt x="418869" y="3017376"/>
                    <a:pt x="0" y="3384375"/>
                  </a:cubicBezTo>
                  <a:cubicBezTo>
                    <a:pt x="420846" y="3557625"/>
                    <a:pt x="2367273" y="3955474"/>
                    <a:pt x="3456384" y="4032447"/>
                  </a:cubicBezTo>
                  <a:cubicBezTo>
                    <a:pt x="4530001" y="4148895"/>
                    <a:pt x="5951156" y="4087010"/>
                    <a:pt x="6336704" y="4032447"/>
                  </a:cubicBezTo>
                  <a:cubicBezTo>
                    <a:pt x="6194526" y="3263868"/>
                    <a:pt x="6116514" y="2801456"/>
                    <a:pt x="6120680" y="2160239"/>
                  </a:cubicBezTo>
                  <a:cubicBezTo>
                    <a:pt x="6157083" y="1495211"/>
                    <a:pt x="6197762" y="736257"/>
                    <a:pt x="6408712" y="0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-2052638" y="2565400"/>
            <a:ext cx="1439863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lv-LV" dirty="0"/>
              <a:t>Attēla izmēri</a:t>
            </a:r>
          </a:p>
          <a:p>
            <a:pPr algn="ctr">
              <a:defRPr/>
            </a:pPr>
            <a:r>
              <a:rPr lang="lv-LV" dirty="0"/>
              <a:t>430 x 670 </a:t>
            </a:r>
            <a:r>
              <a:rPr lang="lv-LV" dirty="0" err="1"/>
              <a:t>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5971" r="20448" b="9518"/>
          <a:stretch/>
        </p:blipFill>
        <p:spPr bwMode="auto">
          <a:xfrm>
            <a:off x="395536" y="17672"/>
            <a:ext cx="8504771" cy="684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15356" y="2348880"/>
            <a:ext cx="1985035" cy="108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Plānotais un padarītais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lv-LV" dirty="0"/>
              <a:t>Portāla funkcionalitātes un dizaina </a:t>
            </a:r>
            <a:r>
              <a:rPr lang="lv-LV" dirty="0" smtClean="0"/>
              <a:t>uzlabojumi;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 smtClean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lv-LV" dirty="0" smtClean="0"/>
              <a:t>Reklāmas </a:t>
            </a:r>
            <a:r>
              <a:rPr lang="lv-LV" dirty="0"/>
              <a:t>kampaņas augsti prioritārajos </a:t>
            </a:r>
            <a:r>
              <a:rPr lang="lv-LV" dirty="0" smtClean="0"/>
              <a:t>tirgos (kvalitāte un uzlabojumi);</a:t>
            </a:r>
          </a:p>
          <a:p>
            <a:pPr marL="0" lvl="1" indent="0" eaLnBrk="1" fontAlgn="auto" hangingPunct="1">
              <a:spcAft>
                <a:spcPts val="0"/>
              </a:spcAft>
              <a:buNone/>
            </a:pPr>
            <a:endParaRPr lang="lv-LV" dirty="0" smtClean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lv-LV" dirty="0" smtClean="0"/>
              <a:t>Izstāžu </a:t>
            </a:r>
            <a:r>
              <a:rPr lang="lv-LV" dirty="0"/>
              <a:t>saraksta pārskatīšana 2014 un </a:t>
            </a:r>
            <a:r>
              <a:rPr lang="lv-LV" dirty="0" smtClean="0"/>
              <a:t>2015;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lv-LV" dirty="0" smtClean="0"/>
              <a:t>Jauni </a:t>
            </a:r>
            <a:r>
              <a:rPr lang="lv-LV" dirty="0"/>
              <a:t>informatīvie materiāli papildus produktu grupām un vairākās </a:t>
            </a:r>
            <a:r>
              <a:rPr lang="lv-LV" dirty="0" smtClean="0"/>
              <a:t>valodās; 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 smtClean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r>
              <a:rPr lang="lv-LV" dirty="0" smtClean="0"/>
              <a:t>«Atklāj </a:t>
            </a:r>
            <a:r>
              <a:rPr lang="lv-LV" dirty="0"/>
              <a:t>Latviju no jauna» kampaņa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 smtClean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 smtClean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/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</a:pPr>
            <a:endParaRPr lang="lv-LV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9647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6633" r="20075" b="20796"/>
          <a:stretch/>
        </p:blipFill>
        <p:spPr bwMode="auto">
          <a:xfrm>
            <a:off x="251520" y="404664"/>
            <a:ext cx="8676456" cy="587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35896" y="908720"/>
            <a:ext cx="1800199" cy="2304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3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latvia-travel-banner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4"/>
          <a:stretch>
            <a:fillRect/>
          </a:stretch>
        </p:blipFill>
        <p:spPr bwMode="auto">
          <a:xfrm>
            <a:off x="414338" y="1390650"/>
            <a:ext cx="7272337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179388" y="1052513"/>
            <a:ext cx="5040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lv-LV" sz="1800">
                <a:hlinkClick r:id="rId3"/>
              </a:rPr>
              <a:t>www.latvia.travel/lv/latviatravel-baneri</a:t>
            </a:r>
            <a:r>
              <a:rPr lang="lv-LV" altLang="lv-LV" sz="1800"/>
              <a:t> </a:t>
            </a:r>
            <a:endParaRPr lang="en-US" altLang="lv-LV" sz="180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55650" y="0"/>
            <a:ext cx="6718300" cy="1071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lv-LV" dirty="0" smtClean="0">
                <a:latin typeface="Arial" charset="0"/>
                <a:cs typeface="Arial" charset="0"/>
              </a:rPr>
              <a:t/>
            </a:r>
            <a:br>
              <a:rPr lang="lv-LV" dirty="0" smtClean="0">
                <a:latin typeface="Arial" charset="0"/>
                <a:cs typeface="Arial" charset="0"/>
              </a:rPr>
            </a:br>
            <a:r>
              <a:rPr lang="lv-LV" dirty="0" smtClean="0">
                <a:latin typeface="Arial" charset="0"/>
                <a:cs typeface="Arial" charset="0"/>
              </a:rPr>
              <a:t>Saites uz Latvijas tūrisma portālu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18" y="3815964"/>
            <a:ext cx="3498882" cy="304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641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mobile-design-element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78162"/>
            <a:ext cx="5348287" cy="506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8" descr="Untitled-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89138"/>
            <a:ext cx="2955925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7088" y="260350"/>
            <a:ext cx="6718300" cy="1071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dirty="0" err="1" smtClean="0">
                <a:latin typeface="Arial" charset="0"/>
                <a:cs typeface="Arial" charset="0"/>
              </a:rPr>
              <a:t>Latvia.travel</a:t>
            </a:r>
            <a:r>
              <a:rPr lang="lv-LV" dirty="0" smtClean="0">
                <a:latin typeface="Arial" charset="0"/>
                <a:cs typeface="Arial" charset="0"/>
              </a:rPr>
              <a:t> mobilās aplikācijas popularizēšana</a:t>
            </a:r>
            <a:endParaRPr 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92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 smtClean="0"/>
              <a:t>Spēle e-vidē</a:t>
            </a:r>
            <a:br>
              <a:rPr lang="lv-LV" dirty="0" smtClean="0"/>
            </a:br>
            <a:r>
              <a:rPr lang="lv-LV" sz="2400" dirty="0" smtClean="0"/>
              <a:t>Baudi, lai atcerētos</a:t>
            </a:r>
            <a:endParaRPr lang="lv-LV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2105"/>
            <a:ext cx="7689726" cy="4965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1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8" y="470486"/>
            <a:ext cx="8692564" cy="58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80" y="2564904"/>
            <a:ext cx="1992304" cy="109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49" y="4792743"/>
            <a:ext cx="206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96062"/>
            <a:ext cx="1992304" cy="109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9" y="1421904"/>
            <a:ext cx="2066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0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2"/>
          <p:cNvSpPr>
            <a:spLocks noGrp="1"/>
          </p:cNvSpPr>
          <p:nvPr>
            <p:ph type="ctrTitle"/>
          </p:nvPr>
        </p:nvSpPr>
        <p:spPr>
          <a:xfrm>
            <a:off x="323850" y="260350"/>
            <a:ext cx="7772400" cy="5040313"/>
          </a:xfrm>
        </p:spPr>
        <p:txBody>
          <a:bodyPr/>
          <a:lstStyle/>
          <a:p>
            <a:pPr lvl="1"/>
            <a:r>
              <a:rPr lang="lv-LV" sz="2800" u="sng" dirty="0" smtClean="0">
                <a:latin typeface="Arial" charset="0"/>
                <a:cs typeface="Arial" charset="0"/>
              </a:rPr>
              <a:t/>
            </a:r>
            <a:br>
              <a:rPr lang="lv-LV" sz="2800" u="sng" dirty="0" smtClean="0">
                <a:latin typeface="Arial" charset="0"/>
                <a:cs typeface="Arial" charset="0"/>
              </a:rPr>
            </a:br>
            <a:r>
              <a:rPr lang="lv-LV" sz="2800" dirty="0" smtClean="0">
                <a:latin typeface="Arial" charset="0"/>
                <a:cs typeface="Arial" charset="0"/>
              </a:rPr>
              <a:t/>
            </a:r>
            <a:br>
              <a:rPr lang="lv-LV" sz="2800" dirty="0" smtClean="0">
                <a:latin typeface="Arial" charset="0"/>
                <a:cs typeface="Arial" charset="0"/>
              </a:rPr>
            </a:br>
            <a:r>
              <a:rPr lang="lv-LV" sz="2800" dirty="0" smtClean="0">
                <a:solidFill>
                  <a:srgbClr val="A9B533"/>
                </a:solidFill>
                <a:latin typeface="Arial" charset="0"/>
                <a:cs typeface="Arial" charset="0"/>
              </a:rPr>
              <a:t>Par sadarbību! </a:t>
            </a:r>
            <a:r>
              <a:rPr lang="lv-LV" sz="2400" dirty="0" smtClean="0">
                <a:latin typeface="Arial" charset="0"/>
                <a:cs typeface="Arial" charset="0"/>
              </a:rPr>
              <a:t/>
            </a:r>
            <a:br>
              <a:rPr lang="lv-LV" sz="2400" dirty="0" smtClean="0">
                <a:latin typeface="Arial" charset="0"/>
                <a:cs typeface="Arial" charset="0"/>
              </a:rPr>
            </a:br>
            <a:r>
              <a:rPr lang="lv-LV" sz="2400" dirty="0" smtClean="0">
                <a:latin typeface="Arial" charset="0"/>
                <a:cs typeface="Arial" charset="0"/>
              </a:rPr>
              <a:t/>
            </a:r>
            <a:br>
              <a:rPr lang="lv-LV" sz="2400" dirty="0" smtClean="0">
                <a:latin typeface="Arial" charset="0"/>
                <a:cs typeface="Arial" charset="0"/>
              </a:rPr>
            </a:br>
            <a:r>
              <a:rPr lang="lv-LV" sz="2400" dirty="0" smtClean="0">
                <a:latin typeface="Arial" charset="0"/>
                <a:cs typeface="Arial" charset="0"/>
              </a:rPr>
              <a:t>Tūrisma attīstības valsts aģentūra</a:t>
            </a:r>
            <a:br>
              <a:rPr lang="lv-LV" sz="2400" dirty="0" smtClean="0">
                <a:latin typeface="Arial" charset="0"/>
                <a:cs typeface="Arial" charset="0"/>
              </a:rPr>
            </a:br>
            <a:r>
              <a:rPr lang="lv-LV" sz="2400" b="0" dirty="0" smtClean="0">
                <a:latin typeface="Arial" charset="0"/>
                <a:cs typeface="Arial" charset="0"/>
              </a:rPr>
              <a:t>Brīvības iela 55, Rīga</a:t>
            </a:r>
            <a:br>
              <a:rPr lang="lv-LV" sz="2400" b="0" dirty="0" smtClean="0">
                <a:latin typeface="Arial" charset="0"/>
                <a:cs typeface="Arial" charset="0"/>
              </a:rPr>
            </a:br>
            <a:r>
              <a:rPr lang="lv-LV" sz="2400" b="0" dirty="0" err="1" smtClean="0">
                <a:latin typeface="Arial" charset="0"/>
                <a:cs typeface="Arial" charset="0"/>
              </a:rPr>
              <a:t>Tālr</a:t>
            </a:r>
            <a:r>
              <a:rPr lang="lv-LV" sz="2400" b="0" dirty="0" smtClean="0">
                <a:latin typeface="Arial" charset="0"/>
                <a:cs typeface="Arial" charset="0"/>
              </a:rPr>
              <a:t>. 67229945</a:t>
            </a:r>
            <a:br>
              <a:rPr lang="lv-LV" sz="2400" b="0" dirty="0" smtClean="0">
                <a:latin typeface="Arial" charset="0"/>
                <a:cs typeface="Arial" charset="0"/>
              </a:rPr>
            </a:br>
            <a:r>
              <a:rPr lang="lv-LV" sz="2400" b="0" dirty="0" smtClean="0">
                <a:latin typeface="Arial" charset="0"/>
                <a:cs typeface="Arial" charset="0"/>
              </a:rPr>
              <a:t>E-pasts: </a:t>
            </a:r>
            <a:r>
              <a:rPr lang="lv-LV" sz="2400" b="0" dirty="0" err="1">
                <a:latin typeface="Arial" charset="0"/>
                <a:cs typeface="Arial" charset="0"/>
              </a:rPr>
              <a:t>info@latvia.trave</a:t>
            </a:r>
            <a:r>
              <a:rPr lang="lv-LV" sz="2400" b="0" dirty="0" err="1">
                <a:solidFill>
                  <a:schemeClr val="tx1"/>
                </a:solidFill>
                <a:latin typeface="Arial" charset="0"/>
                <a:cs typeface="Arial" charset="0"/>
              </a:rPr>
              <a:t>l</a:t>
            </a:r>
            <a:r>
              <a:rPr lang="lv-LV" sz="2400" b="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lv-LV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lv-LV" sz="2400" b="0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lv-LV" sz="2400" dirty="0"/>
              <a:t>Jaunā e-pasta adrese </a:t>
            </a:r>
            <a:r>
              <a:rPr lang="lv-LV" sz="2400" dirty="0" err="1">
                <a:hlinkClick r:id="rId3"/>
              </a:rPr>
              <a:t>pasakumi@latvia.travel</a:t>
            </a:r>
            <a:r>
              <a:rPr lang="lv-LV" altLang="lv-LV" sz="2400" dirty="0">
                <a:latin typeface="Arial" charset="0"/>
                <a:cs typeface="Arial" charset="0"/>
              </a:rPr>
              <a:t/>
            </a:r>
            <a:br>
              <a:rPr lang="lv-LV" altLang="lv-LV" sz="2400" dirty="0">
                <a:latin typeface="Arial" charset="0"/>
                <a:cs typeface="Arial" charset="0"/>
              </a:rPr>
            </a:br>
            <a:r>
              <a:rPr lang="lv-LV" sz="2400" b="0" dirty="0">
                <a:latin typeface="Arial" charset="0"/>
                <a:cs typeface="Arial" charset="0"/>
              </a:rPr>
              <a:t/>
            </a:r>
            <a:br>
              <a:rPr lang="lv-LV" sz="2400" b="0" dirty="0">
                <a:latin typeface="Arial" charset="0"/>
                <a:cs typeface="Arial" charset="0"/>
              </a:rPr>
            </a:br>
            <a:r>
              <a:rPr lang="lv-LV" sz="2400" b="0" dirty="0" err="1" smtClean="0">
                <a:latin typeface="Arial" charset="0"/>
                <a:cs typeface="Arial" charset="0"/>
              </a:rPr>
              <a:t>www.tava.gov.lv</a:t>
            </a:r>
            <a:r>
              <a:rPr lang="lv-LV" sz="2400" b="0" dirty="0" smtClean="0">
                <a:latin typeface="Arial" charset="0"/>
                <a:cs typeface="Arial" charset="0"/>
              </a:rPr>
              <a:t/>
            </a:r>
            <a:br>
              <a:rPr lang="lv-LV" sz="2400" b="0" dirty="0" smtClean="0">
                <a:latin typeface="Arial" charset="0"/>
                <a:cs typeface="Arial" charset="0"/>
              </a:rPr>
            </a:br>
            <a:r>
              <a:rPr lang="lv-LV" sz="2400" b="0" dirty="0" err="1" smtClean="0">
                <a:latin typeface="Arial" charset="0"/>
                <a:cs typeface="Arial" charset="0"/>
              </a:rPr>
              <a:t>www.latvia.travel</a:t>
            </a:r>
            <a:r>
              <a:rPr lang="lv-LV" sz="2400" b="0" dirty="0" smtClean="0">
                <a:latin typeface="Arial" charset="0"/>
                <a:cs typeface="Arial" charset="0"/>
              </a:rPr>
              <a:t> </a:t>
            </a:r>
            <a:r>
              <a:rPr lang="lv-LV" sz="2400" b="0" dirty="0">
                <a:latin typeface="Arial" charset="0"/>
                <a:cs typeface="Arial" charset="0"/>
              </a:rPr>
              <a:t/>
            </a:r>
            <a:br>
              <a:rPr lang="lv-LV" sz="2400" b="0" dirty="0">
                <a:latin typeface="Arial" charset="0"/>
                <a:cs typeface="Arial" charset="0"/>
              </a:rPr>
            </a:br>
            <a:r>
              <a:rPr lang="lv-LV" sz="2400" b="0" dirty="0" err="1" smtClean="0">
                <a:latin typeface="Arial" charset="0"/>
                <a:cs typeface="Arial" charset="0"/>
              </a:rPr>
              <a:t>www.facebook.com</a:t>
            </a:r>
            <a:r>
              <a:rPr lang="lv-LV" sz="2400" b="0" dirty="0" smtClean="0">
                <a:latin typeface="Arial" charset="0"/>
                <a:cs typeface="Arial" charset="0"/>
              </a:rPr>
              <a:t>/</a:t>
            </a:r>
            <a:r>
              <a:rPr lang="lv-LV" sz="2400" b="0" dirty="0" err="1" smtClean="0">
                <a:latin typeface="Arial" charset="0"/>
                <a:cs typeface="Arial" charset="0"/>
              </a:rPr>
              <a:t>TAVA.gov.lv</a:t>
            </a:r>
            <a:r>
              <a:rPr lang="lv-LV" sz="2400" dirty="0" smtClean="0">
                <a:latin typeface="Arial" charset="0"/>
                <a:cs typeface="Arial" charset="0"/>
              </a:rPr>
              <a:t/>
            </a:r>
            <a:br>
              <a:rPr lang="lv-LV" sz="2400" dirty="0" smtClean="0">
                <a:latin typeface="Arial" charset="0"/>
                <a:cs typeface="Arial" charset="0"/>
              </a:rPr>
            </a:br>
            <a:endParaRPr lang="lv-LV" sz="24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6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>
                <a:latin typeface="Arial" charset="0"/>
                <a:cs typeface="Arial" charset="0"/>
              </a:rPr>
              <a:t>Oficiālais tūrisma portāls </a:t>
            </a:r>
            <a:r>
              <a:rPr lang="lv-LV" dirty="0" err="1">
                <a:latin typeface="Arial" charset="0"/>
                <a:cs typeface="Arial" charset="0"/>
              </a:rPr>
              <a:t>www.latvia.travel</a:t>
            </a:r>
            <a:endParaRPr lang="lv-LV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0" y="2090166"/>
            <a:ext cx="9129658" cy="429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5" t="37660" r="30286" b="44875"/>
          <a:stretch/>
        </p:blipFill>
        <p:spPr bwMode="auto">
          <a:xfrm>
            <a:off x="1115616" y="4365104"/>
            <a:ext cx="3166280" cy="73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69504" r="41028" b="3235"/>
          <a:stretch/>
        </p:blipFill>
        <p:spPr bwMode="auto">
          <a:xfrm>
            <a:off x="3203848" y="3657226"/>
            <a:ext cx="3457554" cy="70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1" t="54820" r="20246"/>
          <a:stretch/>
        </p:blipFill>
        <p:spPr bwMode="auto">
          <a:xfrm rot="5400000">
            <a:off x="6190322" y="4270919"/>
            <a:ext cx="3134068" cy="19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ontent Placeholder 3"/>
          <p:cNvSpPr txBox="1">
            <a:spLocks/>
          </p:cNvSpPr>
          <p:nvPr/>
        </p:nvSpPr>
        <p:spPr bwMode="auto">
          <a:xfrm>
            <a:off x="4644008" y="3750972"/>
            <a:ext cx="4066456" cy="2946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v-LV" sz="1800" dirty="0" smtClean="0"/>
              <a:t>Apmeklētāju skaits 1 913 850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v-LV" sz="1800" b="0" dirty="0" smtClean="0"/>
              <a:t>	</a:t>
            </a:r>
            <a:r>
              <a:rPr lang="lv-LV" sz="1800" dirty="0" smtClean="0"/>
              <a:t>+ 22,15%</a:t>
            </a:r>
          </a:p>
          <a:p>
            <a:pPr>
              <a:defRPr/>
            </a:pPr>
            <a:r>
              <a:rPr lang="lv-LV" sz="1800" dirty="0" smtClean="0"/>
              <a:t>Lapu skatījumi 6 117 252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v-LV" sz="1800" b="0" dirty="0" smtClean="0"/>
              <a:t>	</a:t>
            </a:r>
            <a:r>
              <a:rPr lang="lv-LV" sz="1800" dirty="0" smtClean="0"/>
              <a:t>+ 45,35%</a:t>
            </a:r>
          </a:p>
          <a:p>
            <a:pPr>
              <a:defRPr/>
            </a:pPr>
            <a:r>
              <a:rPr lang="lv-LV" sz="1800" dirty="0" smtClean="0"/>
              <a:t>Lapu apmeklējums +19%</a:t>
            </a:r>
          </a:p>
          <a:p>
            <a:pPr>
              <a:defRPr/>
            </a:pPr>
            <a:r>
              <a:rPr lang="lv-LV" sz="1800" dirty="0" smtClean="0"/>
              <a:t>Apmeklējuma ilgums +33,06%</a:t>
            </a:r>
          </a:p>
          <a:p>
            <a:pPr>
              <a:defRPr/>
            </a:pPr>
            <a:r>
              <a:rPr lang="lv-LV" sz="1800" dirty="0" smtClean="0">
                <a:latin typeface="Arial" charset="0"/>
                <a:cs typeface="Arial" charset="0"/>
              </a:rPr>
              <a:t>Apmeklējumi no </a:t>
            </a:r>
            <a:r>
              <a:rPr lang="lv-LV" sz="1800" dirty="0" err="1" smtClean="0">
                <a:latin typeface="Arial" charset="0"/>
                <a:cs typeface="Arial" charset="0"/>
              </a:rPr>
              <a:t>meklētājsistēmām</a:t>
            </a:r>
            <a:r>
              <a:rPr lang="lv-LV" sz="1800" dirty="0" smtClean="0">
                <a:latin typeface="Arial" charset="0"/>
                <a:cs typeface="Arial" charset="0"/>
              </a:rPr>
              <a:t> + 40,88%</a:t>
            </a:r>
          </a:p>
        </p:txBody>
      </p:sp>
    </p:spTree>
    <p:extLst>
      <p:ext uri="{BB962C8B-B14F-4D97-AF65-F5344CB8AC3E}">
        <p14:creationId xmlns:p14="http://schemas.microsoft.com/office/powerpoint/2010/main" val="17887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title"/>
          </p:nvPr>
        </p:nvSpPr>
        <p:spPr>
          <a:xfrm>
            <a:off x="323528" y="476672"/>
            <a:ext cx="7258050" cy="1129308"/>
          </a:xfrm>
        </p:spPr>
        <p:txBody>
          <a:bodyPr>
            <a:noAutofit/>
          </a:bodyPr>
          <a:lstStyle/>
          <a:p>
            <a:pPr algn="ctr" eaLnBrk="1" hangingPunct="1"/>
            <a:r>
              <a:rPr lang="lv-LV" dirty="0" smtClean="0">
                <a:latin typeface="Arial" pitchFamily="34" charset="0"/>
              </a:rPr>
              <a:t>TOP 10 valstis </a:t>
            </a:r>
            <a:br>
              <a:rPr lang="lv-LV" dirty="0" smtClean="0">
                <a:latin typeface="Arial" pitchFamily="34" charset="0"/>
              </a:rPr>
            </a:br>
            <a:r>
              <a:rPr lang="lv-LV" dirty="0" smtClean="0">
                <a:latin typeface="Arial" pitchFamily="34" charset="0"/>
              </a:rPr>
              <a:t>pēc apmeklējumu skaita</a:t>
            </a:r>
            <a:endParaRPr lang="en-US" dirty="0" smtClean="0">
              <a:latin typeface="Arial" pitchFamily="34" charset="0"/>
            </a:endParaRPr>
          </a:p>
        </p:txBody>
      </p:sp>
      <p:pic>
        <p:nvPicPr>
          <p:cNvPr id="42" name="Picture 17" descr="\\tava\Public\Visadi\Anita_doc\MARKETINGS\STILA_lietas\Ikonas2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57" y="3563261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\\tava\Public\Visadi\Anita_doc\MARKETINGS\STILA_lietas\Ikonas2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586" y="3006656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9" descr="\\tava\Public\Visadi\Anita_doc\MARKETINGS\STILA_lietas\Ikonas2\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02" y="3006656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\\tava\Public\Visadi\Anita_doc\MARKETINGS\STILA_lietas\Ikonas2\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82" y="4177838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1" descr="\\tava\Public\Visadi\Anita_doc\MARKETINGS\STILA_lietas\Ikonas2\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573" y="3170597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2" descr="\\tava\Public\Visadi\Anita_doc\MARKETINGS\STILA_lietas\Ikonas2\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70" y="2992486"/>
            <a:ext cx="225497" cy="34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3" descr="\\tava\Public\Visadi\Anita_doc\MARKETINGS\STILA_lietas\Ikonas2\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60" y="2553255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4" descr="\\tava\Public\Visadi\Anita_doc\MARKETINGS\STILA_lietas\Ikonas2\1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363" y="3353117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5" descr="\\tava\Public\Visadi\Anita_doc\MARKETINGS\STILA_lietas\Ikonas2\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81" y="3889246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543046" y="3149747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56962" y="3338778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96103" y="3889246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40863" y="3554509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36799" y="4158944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72192" y="2995859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77400" y="2965894"/>
            <a:ext cx="66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56962" y="2553255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89260" y="2992486"/>
            <a:ext cx="1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19" descr="\\tava\Public\Visadi\Anita_doc\MARKETINGS\STILA_lietas\Ikonas2\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04" y="3584446"/>
            <a:ext cx="266426" cy="4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3789959" y="3573204"/>
            <a:ext cx="75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lv-LV" sz="1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7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72718647"/>
              </p:ext>
            </p:extLst>
          </p:nvPr>
        </p:nvGraphicFramePr>
        <p:xfrm>
          <a:off x="6945660" y="1809543"/>
          <a:ext cx="1872208" cy="41054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8"/>
              </a:tblGrid>
              <a:tr h="876437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LATVIJA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LIETUVA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IGAUNIJA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KRIEVIJA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SOMIJA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VĀCIJA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5117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LIELBRITĀNIJA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ZVIEDRIJA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UKRAINA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556">
                <a:tc>
                  <a:txBody>
                    <a:bodyPr/>
                    <a:lstStyle/>
                    <a:p>
                      <a:pPr algn="l" fontAlgn="b"/>
                      <a:r>
                        <a:rPr lang="lv-LV" sz="18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alibri"/>
                        </a:rPr>
                        <a:t>BALTKRIEVIJA</a:t>
                      </a:r>
                      <a:endParaRPr lang="lv-LV" sz="18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8" name="Group 67"/>
          <p:cNvGrpSpPr/>
          <p:nvPr/>
        </p:nvGrpSpPr>
        <p:grpSpPr>
          <a:xfrm>
            <a:off x="6516216" y="2368837"/>
            <a:ext cx="201613" cy="304800"/>
            <a:chOff x="6432295" y="1540024"/>
            <a:chExt cx="201613" cy="304800"/>
          </a:xfrm>
        </p:grpSpPr>
        <p:pic>
          <p:nvPicPr>
            <p:cNvPr id="69" name="Picture 21" descr="\\tava\Public\Visadi\Anita_doc\MARKETINGS\STILA_lietas\Ikonas2\7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295" y="154002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/>
            <p:cNvSpPr txBox="1"/>
            <p:nvPr/>
          </p:nvSpPr>
          <p:spPr>
            <a:xfrm>
              <a:off x="6444208" y="1543480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528023" y="2745645"/>
            <a:ext cx="201613" cy="304800"/>
            <a:chOff x="6434434" y="1916832"/>
            <a:chExt cx="201613" cy="304800"/>
          </a:xfrm>
        </p:grpSpPr>
        <p:pic>
          <p:nvPicPr>
            <p:cNvPr id="74" name="Picture 24" descr="\\tava\Public\Visadi\Anita_doc\MARKETINGS\STILA_lietas\Ikonas2\1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434" y="1916832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6487417" y="1916832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528023" y="3105685"/>
            <a:ext cx="201613" cy="318549"/>
            <a:chOff x="6447810" y="2276872"/>
            <a:chExt cx="201613" cy="318549"/>
          </a:xfrm>
        </p:grpSpPr>
        <p:pic>
          <p:nvPicPr>
            <p:cNvPr id="79" name="Picture 22" descr="\\tava\Public\Visadi\Anita_doc\MARKETINGS\STILA_lietas\Ikonas2\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810" y="2290621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TextBox 79"/>
            <p:cNvSpPr txBox="1"/>
            <p:nvPr/>
          </p:nvSpPr>
          <p:spPr>
            <a:xfrm>
              <a:off x="6494611" y="2276872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6528023" y="3447187"/>
            <a:ext cx="201613" cy="304800"/>
            <a:chOff x="6453784" y="2618374"/>
            <a:chExt cx="201613" cy="304800"/>
          </a:xfrm>
        </p:grpSpPr>
        <p:pic>
          <p:nvPicPr>
            <p:cNvPr id="83" name="Picture 19" descr="\\tava\Public\Visadi\Anita_doc\MARKETINGS\STILA_lietas\Ikonas2\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784" y="261837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/>
            <p:cNvSpPr txBox="1"/>
            <p:nvPr/>
          </p:nvSpPr>
          <p:spPr>
            <a:xfrm>
              <a:off x="6504186" y="2618374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528023" y="3840357"/>
            <a:ext cx="201613" cy="308464"/>
            <a:chOff x="6469940" y="3011544"/>
            <a:chExt cx="201613" cy="308464"/>
          </a:xfrm>
        </p:grpSpPr>
        <p:pic>
          <p:nvPicPr>
            <p:cNvPr id="87" name="Picture 23" descr="\\tava\Public\Visadi\Anita_doc\MARKETINGS\STILA_lietas\Ikonas2\9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940" y="3015208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TextBox 88"/>
            <p:cNvSpPr txBox="1"/>
            <p:nvPr/>
          </p:nvSpPr>
          <p:spPr>
            <a:xfrm>
              <a:off x="6539272" y="3011544"/>
              <a:ext cx="62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6528023" y="4190808"/>
            <a:ext cx="201613" cy="304800"/>
            <a:chOff x="6482698" y="3361995"/>
            <a:chExt cx="201613" cy="304800"/>
          </a:xfrm>
        </p:grpSpPr>
        <p:pic>
          <p:nvPicPr>
            <p:cNvPr id="92" name="Picture 25" descr="\\tava\Public\Visadi\Anita_doc\MARKETINGS\STILA_lietas\Ikonas2\1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698" y="3361995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/>
            <p:cNvSpPr txBox="1"/>
            <p:nvPr/>
          </p:nvSpPr>
          <p:spPr>
            <a:xfrm>
              <a:off x="6533099" y="3361995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528023" y="4522573"/>
            <a:ext cx="201613" cy="311304"/>
            <a:chOff x="6486317" y="3789040"/>
            <a:chExt cx="201613" cy="311304"/>
          </a:xfrm>
        </p:grpSpPr>
        <p:pic>
          <p:nvPicPr>
            <p:cNvPr id="96" name="Picture 17" descr="\\tava\Public\Visadi\Anita_doc\MARKETINGS\STILA_lietas\Ikonas2\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17" y="379554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TextBox 96"/>
            <p:cNvSpPr txBox="1"/>
            <p:nvPr/>
          </p:nvSpPr>
          <p:spPr>
            <a:xfrm>
              <a:off x="6536719" y="3789040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528023" y="4871985"/>
            <a:ext cx="201613" cy="321932"/>
            <a:chOff x="6490645" y="4203956"/>
            <a:chExt cx="201613" cy="321932"/>
          </a:xfrm>
        </p:grpSpPr>
        <p:pic>
          <p:nvPicPr>
            <p:cNvPr id="99" name="Picture 18" descr="\\tava\Public\Visadi\Anita_doc\MARKETINGS\STILA_lietas\Ikonas2\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645" y="4221088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>
              <a:off x="6541047" y="4203956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3" name="Picture 20" descr="\\tava\Public\Visadi\Anita_doc\MARKETINGS\STILA_lietas\Ikonas2\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36" y="5239297"/>
            <a:ext cx="189451" cy="28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6588230" y="5224785"/>
            <a:ext cx="947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0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lv-LV" sz="1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9" descr="\\tava\Public\Visadi\Anita_doc\MARKETINGS\STILA_lietas\Ikonas2\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936" y="5608155"/>
            <a:ext cx="178061" cy="26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/>
          <p:cNvSpPr txBox="1"/>
          <p:nvPr/>
        </p:nvSpPr>
        <p:spPr>
          <a:xfrm>
            <a:off x="6305983" y="5589240"/>
            <a:ext cx="638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9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lv-LV" sz="9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Apmeklētākās sadaļas portālā </a:t>
            </a:r>
            <a:r>
              <a:rPr lang="lv-LV" dirty="0" err="1" smtClean="0"/>
              <a:t>latvia.travel</a:t>
            </a:r>
            <a:r>
              <a:rPr lang="lv-LV" dirty="0" smtClean="0"/>
              <a:t> 2013. gadā</a:t>
            </a:r>
            <a:endParaRPr lang="lv-LV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589749"/>
              </p:ext>
            </p:extLst>
          </p:nvPr>
        </p:nvGraphicFramePr>
        <p:xfrm>
          <a:off x="730250" y="2172494"/>
          <a:ext cx="8018216" cy="3378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4234"/>
                <a:gridCol w="954234"/>
                <a:gridCol w="954234"/>
                <a:gridCol w="954234"/>
                <a:gridCol w="954234"/>
                <a:gridCol w="1191705"/>
                <a:gridCol w="975219"/>
                <a:gridCol w="527679"/>
                <a:gridCol w="552443"/>
              </a:tblGrid>
              <a:tr h="392410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Latvija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Lietuva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Igaunija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Krievija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lv-LV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 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1600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 notiek Latvijā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Rundāles pils un muzejs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Rīga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Kurp doties un ko apskatīties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71641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Buru kuģu regate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Tērvetes dabas parks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Ziemeļu Latvija, Vidzeme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 10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Kurzeme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Kempingi 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Reklāmas 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Jūrmala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353903"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Zviedrija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Vācija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Japāna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Somija</a:t>
                      </a:r>
                      <a:endParaRPr lang="lv-LV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Valūta un cenas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Reklāmas kampaņas </a:t>
                      </a:r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Rīga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Rīga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Sākumlapa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Rīga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Iepazīsti Latviju un latviešus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Rīga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Valūta un cenas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īsumā par Latviju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1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00025"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ēdieni un dzērieni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Ceļojumu padomi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v-L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200" b="0" i="0" u="none" strike="noStrike">
                        <a:solidFill>
                          <a:srgbClr val="C0504D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Valūta un nauda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v-LV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539552" y="2492896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8" name="Oval 7"/>
          <p:cNvSpPr/>
          <p:nvPr/>
        </p:nvSpPr>
        <p:spPr>
          <a:xfrm>
            <a:off x="2339752" y="2502049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Oval 8"/>
          <p:cNvSpPr/>
          <p:nvPr/>
        </p:nvSpPr>
        <p:spPr>
          <a:xfrm>
            <a:off x="4283968" y="2708920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Oval 9"/>
          <p:cNvSpPr/>
          <p:nvPr/>
        </p:nvSpPr>
        <p:spPr>
          <a:xfrm>
            <a:off x="6444208" y="2502049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Oval 10"/>
          <p:cNvSpPr/>
          <p:nvPr/>
        </p:nvSpPr>
        <p:spPr>
          <a:xfrm>
            <a:off x="539552" y="4509120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Oval 11"/>
          <p:cNvSpPr/>
          <p:nvPr/>
        </p:nvSpPr>
        <p:spPr>
          <a:xfrm>
            <a:off x="2411760" y="4293096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3" name="Oval 12"/>
          <p:cNvSpPr/>
          <p:nvPr/>
        </p:nvSpPr>
        <p:spPr>
          <a:xfrm>
            <a:off x="4308748" y="4293096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Oval 13"/>
          <p:cNvSpPr/>
          <p:nvPr/>
        </p:nvSpPr>
        <p:spPr>
          <a:xfrm>
            <a:off x="6444208" y="4509120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Oval 14"/>
          <p:cNvSpPr/>
          <p:nvPr/>
        </p:nvSpPr>
        <p:spPr>
          <a:xfrm>
            <a:off x="539552" y="2909714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Oval 15"/>
          <p:cNvSpPr/>
          <p:nvPr/>
        </p:nvSpPr>
        <p:spPr>
          <a:xfrm>
            <a:off x="2339752" y="2878857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7" name="Oval 16"/>
          <p:cNvSpPr/>
          <p:nvPr/>
        </p:nvSpPr>
        <p:spPr>
          <a:xfrm>
            <a:off x="4283968" y="2502049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8" name="Oval 17"/>
          <p:cNvSpPr/>
          <p:nvPr/>
        </p:nvSpPr>
        <p:spPr>
          <a:xfrm>
            <a:off x="6444208" y="2912021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Oval 18"/>
          <p:cNvSpPr/>
          <p:nvPr/>
        </p:nvSpPr>
        <p:spPr>
          <a:xfrm>
            <a:off x="539552" y="4869160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0" name="Oval 19"/>
          <p:cNvSpPr/>
          <p:nvPr/>
        </p:nvSpPr>
        <p:spPr>
          <a:xfrm>
            <a:off x="2411760" y="4695403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1" name="Oval 20"/>
          <p:cNvSpPr/>
          <p:nvPr/>
        </p:nvSpPr>
        <p:spPr>
          <a:xfrm>
            <a:off x="4308748" y="5135835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Oval 21"/>
          <p:cNvSpPr/>
          <p:nvPr/>
        </p:nvSpPr>
        <p:spPr>
          <a:xfrm>
            <a:off x="6444208" y="4869160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3" name="Oval 22"/>
          <p:cNvSpPr/>
          <p:nvPr/>
        </p:nvSpPr>
        <p:spPr>
          <a:xfrm>
            <a:off x="6444208" y="2734841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4" name="Oval 23"/>
          <p:cNvSpPr/>
          <p:nvPr/>
        </p:nvSpPr>
        <p:spPr>
          <a:xfrm>
            <a:off x="492646" y="4703465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5" name="Oval 24"/>
          <p:cNvSpPr/>
          <p:nvPr/>
        </p:nvSpPr>
        <p:spPr>
          <a:xfrm>
            <a:off x="2411760" y="4551387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6" name="Oval 25"/>
          <p:cNvSpPr/>
          <p:nvPr/>
        </p:nvSpPr>
        <p:spPr>
          <a:xfrm>
            <a:off x="4306094" y="4543772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7" name="Oval 26"/>
          <p:cNvSpPr/>
          <p:nvPr/>
        </p:nvSpPr>
        <p:spPr>
          <a:xfrm>
            <a:off x="6444208" y="4725144"/>
            <a:ext cx="1224136" cy="288032"/>
          </a:xfrm>
          <a:prstGeom prst="ellipse">
            <a:avLst/>
          </a:prstGeom>
          <a:noFill/>
          <a:ln>
            <a:solidFill>
              <a:srgbClr val="CED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944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858556"/>
              </p:ext>
            </p:extLst>
          </p:nvPr>
        </p:nvGraphicFramePr>
        <p:xfrm>
          <a:off x="1187624" y="1700808"/>
          <a:ext cx="6480720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Portāla apmeklējums sadalījums pēc ierīcēm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443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Apmeklētākie* raksti </a:t>
            </a:r>
            <a:r>
              <a:rPr lang="lv-LV" dirty="0" err="1" smtClean="0"/>
              <a:t>latvia.travel</a:t>
            </a:r>
            <a:r>
              <a:rPr lang="lv-LV" dirty="0" smtClean="0"/>
              <a:t> no ārvalstīm</a:t>
            </a:r>
            <a:endParaRPr lang="lv-LV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5"/>
            <a:ext cx="6486525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Content Placeholder 3"/>
          <p:cNvSpPr txBox="1">
            <a:spLocks/>
          </p:cNvSpPr>
          <p:nvPr/>
        </p:nvSpPr>
        <p:spPr bwMode="auto">
          <a:xfrm>
            <a:off x="5292080" y="2132856"/>
            <a:ext cx="34378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="1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145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005E83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lv-LV" sz="1800" dirty="0" smtClean="0"/>
          </a:p>
          <a:p>
            <a:pPr>
              <a:defRPr/>
            </a:pPr>
            <a:r>
              <a:rPr lang="lv-LV" sz="1800" dirty="0" smtClean="0"/>
              <a:t>Rīga – Eiropas Kultūras galvaspilsēta </a:t>
            </a:r>
          </a:p>
          <a:p>
            <a:pPr lvl="1">
              <a:defRPr/>
            </a:pPr>
            <a:r>
              <a:rPr lang="lv-LV" sz="1400" dirty="0" smtClean="0">
                <a:latin typeface="Arial" charset="0"/>
                <a:cs typeface="Arial" charset="0"/>
              </a:rPr>
              <a:t>Apmeklētāju skaits – 12 069</a:t>
            </a:r>
          </a:p>
          <a:p>
            <a:pPr lvl="1">
              <a:defRPr/>
            </a:pPr>
            <a:r>
              <a:rPr lang="lv-LV" sz="1400" dirty="0" smtClean="0">
                <a:latin typeface="Arial" charset="0"/>
                <a:cs typeface="Arial" charset="0"/>
              </a:rPr>
              <a:t>Video skatīti – 21 000 reizes</a:t>
            </a:r>
          </a:p>
        </p:txBody>
      </p:sp>
    </p:spTree>
    <p:extLst>
      <p:ext uri="{BB962C8B-B14F-4D97-AF65-F5344CB8AC3E}">
        <p14:creationId xmlns:p14="http://schemas.microsoft.com/office/powerpoint/2010/main" val="7199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\\tava\Public\FOTO\FOTObanka\Dazadas\Positivus\335L2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4444"/>
            <a:ext cx="5822363" cy="41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620688"/>
            <a:ext cx="6840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800" b="1" dirty="0" smtClean="0">
                <a:solidFill>
                  <a:srgbClr val="A9B533"/>
                </a:solidFill>
              </a:rPr>
              <a:t>Apmeklētākā sadaļa no Latvijas – </a:t>
            </a:r>
          </a:p>
          <a:p>
            <a:r>
              <a:rPr lang="lv-LV" sz="2800" b="1" dirty="0" smtClean="0">
                <a:solidFill>
                  <a:srgbClr val="A9B533"/>
                </a:solidFill>
              </a:rPr>
              <a:t>KAS NOTIEK LATVIJĀ?</a:t>
            </a:r>
          </a:p>
          <a:p>
            <a:pPr algn="ctr"/>
            <a:endParaRPr lang="lv-LV" sz="2800" b="1" dirty="0">
              <a:solidFill>
                <a:srgbClr val="A9B533"/>
              </a:solidFill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833770"/>
              </p:ext>
            </p:extLst>
          </p:nvPr>
        </p:nvGraphicFramePr>
        <p:xfrm>
          <a:off x="6228184" y="2103753"/>
          <a:ext cx="2592288" cy="4256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288"/>
              </a:tblGrid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</a:t>
                      </a:r>
                      <a:r>
                        <a:rPr lang="lv-LV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NOTIEK LATVIJĀ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KARTE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BURU</a:t>
                      </a:r>
                      <a:r>
                        <a:rPr lang="lv-LV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KUĢU REGATE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KURZEME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TŪRISMA MARŠRUTI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IDEJAS CEĻOJUMIEM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 AUTOMAŠĪNU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54768">
                <a:tc>
                  <a:txBody>
                    <a:bodyPr/>
                    <a:lstStyle/>
                    <a:p>
                      <a:pPr algn="l" fontAlgn="b"/>
                      <a:endParaRPr lang="lv-LV" sz="1400" b="1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KEMPINGI UN TREILERU STĀVVIETAS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BRĪVDIENU MĀJAS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400754">
                <a:tc>
                  <a:txBody>
                    <a:bodyPr/>
                    <a:lstStyle/>
                    <a:p>
                      <a:pPr algn="l" fontAlgn="b"/>
                      <a:r>
                        <a:rPr lang="lv-LV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LATGALE</a:t>
                      </a:r>
                      <a:endParaRPr lang="lv-LV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901068" y="2267764"/>
            <a:ext cx="201613" cy="304800"/>
            <a:chOff x="6432295" y="1540024"/>
            <a:chExt cx="201613" cy="304800"/>
          </a:xfrm>
        </p:grpSpPr>
        <p:pic>
          <p:nvPicPr>
            <p:cNvPr id="9" name="Picture 21" descr="\\tava\Public\Visadi\Anita_doc\MARKETINGS\STILA_lietas\Ikonas2\7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2295" y="154002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6444208" y="1543480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901068" y="2621159"/>
            <a:ext cx="201613" cy="304800"/>
            <a:chOff x="6434434" y="1916832"/>
            <a:chExt cx="201613" cy="304800"/>
          </a:xfrm>
        </p:grpSpPr>
        <p:pic>
          <p:nvPicPr>
            <p:cNvPr id="12" name="Picture 24" descr="\\tava\Public\Visadi\Anita_doc\MARKETINGS\STILA_lietas\Ikonas2\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434" y="1916832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487417" y="1916832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01068" y="3022239"/>
            <a:ext cx="201613" cy="318549"/>
            <a:chOff x="6447810" y="2276872"/>
            <a:chExt cx="201613" cy="318549"/>
          </a:xfrm>
        </p:grpSpPr>
        <p:pic>
          <p:nvPicPr>
            <p:cNvPr id="15" name="Picture 22" descr="\\tava\Public\Visadi\Anita_doc\MARKETINGS\STILA_lietas\Ikonas2\8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810" y="2290621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6494611" y="2276872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901068" y="3461530"/>
            <a:ext cx="201613" cy="304800"/>
            <a:chOff x="6453784" y="2618374"/>
            <a:chExt cx="201613" cy="304800"/>
          </a:xfrm>
        </p:grpSpPr>
        <p:pic>
          <p:nvPicPr>
            <p:cNvPr id="18" name="Picture 19" descr="\\tava\Public\Visadi\Anita_doc\MARKETINGS\STILA_lietas\Ikonas2\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784" y="261837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504186" y="2618374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901068" y="3861662"/>
            <a:ext cx="201613" cy="308464"/>
            <a:chOff x="6469940" y="3011544"/>
            <a:chExt cx="201613" cy="308464"/>
          </a:xfrm>
        </p:grpSpPr>
        <p:pic>
          <p:nvPicPr>
            <p:cNvPr id="21" name="Picture 23" descr="\\tava\Public\Visadi\Anita_doc\MARKETINGS\STILA_lietas\Ikonas2\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940" y="3015208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39272" y="3011544"/>
              <a:ext cx="6295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901068" y="4240752"/>
            <a:ext cx="201613" cy="304800"/>
            <a:chOff x="6482698" y="3361995"/>
            <a:chExt cx="201613" cy="304800"/>
          </a:xfrm>
        </p:grpSpPr>
        <p:pic>
          <p:nvPicPr>
            <p:cNvPr id="24" name="Picture 25" descr="\\tava\Public\Visadi\Anita_doc\MARKETINGS\STILA_lietas\Ikonas2\1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2698" y="3361995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533099" y="3361995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01068" y="4714531"/>
            <a:ext cx="201613" cy="311304"/>
            <a:chOff x="6486317" y="3789040"/>
            <a:chExt cx="201613" cy="311304"/>
          </a:xfrm>
        </p:grpSpPr>
        <p:pic>
          <p:nvPicPr>
            <p:cNvPr id="27" name="Picture 17" descr="\\tava\Public\Visadi\Anita_doc\MARKETINGS\STILA_lietas\Ikonas2\3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17" y="3795544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6536719" y="3789040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903647" y="5145677"/>
            <a:ext cx="201613" cy="304800"/>
            <a:chOff x="6490645" y="4203956"/>
            <a:chExt cx="201613" cy="304800"/>
          </a:xfrm>
        </p:grpSpPr>
        <p:pic>
          <p:nvPicPr>
            <p:cNvPr id="30" name="Picture 18" descr="\\tava\Public\Visadi\Anita_doc\MARKETINGS\STILA_lietas\Ikonas2\4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645" y="4203956"/>
              <a:ext cx="201613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541047" y="4203956"/>
              <a:ext cx="10080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lv-LV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20" descr="\\tava\Public\Visadi\Anita_doc\MARKETINGS\STILA_lietas\Ikonas2\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68" y="5726087"/>
            <a:ext cx="189451" cy="28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5676549" y="5753878"/>
            <a:ext cx="638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9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1" name="Picture 19" descr="\\tava\Public\Visadi\Anita_doc\MARKETINGS\STILA_lietas\Ikonas2\5.pn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212" y="6048981"/>
            <a:ext cx="201151" cy="30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5694544" y="6017521"/>
            <a:ext cx="638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9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lv-LV" sz="9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7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  <a:norm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 dirty="0" smtClean="0">
            <a:ln>
              <a:noFill/>
            </a:ln>
            <a:solidFill>
              <a:srgbClr val="005E83"/>
            </a:solidFill>
            <a:effectLst/>
            <a:uLnTx/>
            <a:uFillTx/>
            <a:latin typeface="Arial Black" pitchFamily="34" charset="0"/>
            <a:ea typeface="+mj-ea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6169</TotalTime>
  <Words>744</Words>
  <Application>Microsoft Office PowerPoint</Application>
  <PresentationFormat>On-screen Show (4:3)</PresentationFormat>
  <Paragraphs>326</Paragraphs>
  <Slides>35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1_Office Theme</vt:lpstr>
      <vt:lpstr>Latvijas tūrisma forums 2013</vt:lpstr>
      <vt:lpstr>PowerPoint Presentation</vt:lpstr>
      <vt:lpstr>Plānotais un padarītais</vt:lpstr>
      <vt:lpstr>Oficiālais tūrisma portāls www.latvia.travel</vt:lpstr>
      <vt:lpstr>TOP 10 valstis  pēc apmeklējumu skaita</vt:lpstr>
      <vt:lpstr>Apmeklētākās sadaļas portālā latvia.travel 2013. gadā</vt:lpstr>
      <vt:lpstr>Portāla apmeklējums sadalījums pēc ierīcēm</vt:lpstr>
      <vt:lpstr>Apmeklētākie* raksti latvia.travel no ārvalstīm</vt:lpstr>
      <vt:lpstr>PowerPoint Presentation</vt:lpstr>
      <vt:lpstr>Reklāmas kampaņas 2013. gadā</vt:lpstr>
      <vt:lpstr>Lietuva un Igaunija</vt:lpstr>
      <vt:lpstr>Somija </vt:lpstr>
      <vt:lpstr>Krievija</vt:lpstr>
      <vt:lpstr>Vācija</vt:lpstr>
      <vt:lpstr>Zviedrija</vt:lpstr>
      <vt:lpstr>Zviedrija</vt:lpstr>
      <vt:lpstr>Tūrisma informācijas materiāli</vt:lpstr>
      <vt:lpstr>Interaktīvā prezentācija</vt:lpstr>
      <vt:lpstr>Vietējā tūrisma veicināšanas kampaņa</vt:lpstr>
      <vt:lpstr>PowerPoint Presentation</vt:lpstr>
      <vt:lpstr>Sadarbība</vt:lpstr>
      <vt:lpstr>Aktivitātes 2013. gadā</vt:lpstr>
      <vt:lpstr>TAVA galvenie aktivitāšu virzieni 2014.gadā</vt:lpstr>
      <vt:lpstr>PowerPoint Presentation</vt:lpstr>
      <vt:lpstr>PowerPoint Presentation</vt:lpstr>
      <vt:lpstr>Aktivitātes portālā latvia.travel 2014. gadā</vt:lpstr>
      <vt:lpstr>Aktivitātes 2013+</vt:lpstr>
      <vt:lpstr>Sadarbības iespējas</vt:lpstr>
      <vt:lpstr>PowerPoint Presentation</vt:lpstr>
      <vt:lpstr>PowerPoint Presentation</vt:lpstr>
      <vt:lpstr> Saites uz Latvijas tūrisma portālu</vt:lpstr>
      <vt:lpstr>Latvia.travel mobilās aplikācijas popularizēšana</vt:lpstr>
      <vt:lpstr>Spēle e-vidē Baudi, lai atcerētos</vt:lpstr>
      <vt:lpstr>PowerPoint Presentation</vt:lpstr>
      <vt:lpstr>  Par sadarbību!   Tūrisma attīstības valsts aģentūra Brīvības iela 55, Rīga Tālr. 67229945 E-pasts: info@latvia.travel  Jaunā e-pasta adrese pasakumi@latvia.travel  www.tava.gov.lv www.latvia.travel  www.facebook.com/TAVA.gov.lv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Linda Ikauniece</dc:creator>
  <cp:lastModifiedBy>Madara Brūvere</cp:lastModifiedBy>
  <cp:revision>413</cp:revision>
  <cp:lastPrinted>2013-12-05T12:14:17Z</cp:lastPrinted>
  <dcterms:created xsi:type="dcterms:W3CDTF">2010-05-12T14:52:19Z</dcterms:created>
  <dcterms:modified xsi:type="dcterms:W3CDTF">2013-12-05T15:41:37Z</dcterms:modified>
</cp:coreProperties>
</file>