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311" r:id="rId5"/>
    <p:sldId id="312" r:id="rId6"/>
    <p:sldId id="315" r:id="rId7"/>
    <p:sldId id="316" r:id="rId8"/>
    <p:sldId id="317" r:id="rId9"/>
    <p:sldId id="314" r:id="rId10"/>
    <p:sldId id="318" r:id="rId11"/>
    <p:sldId id="319" r:id="rId12"/>
    <p:sldId id="320" r:id="rId13"/>
    <p:sldId id="327" r:id="rId14"/>
    <p:sldId id="322" r:id="rId15"/>
    <p:sldId id="324" r:id="rId16"/>
    <p:sldId id="325" r:id="rId17"/>
    <p:sldId id="326" r:id="rId18"/>
    <p:sldId id="323" r:id="rId19"/>
    <p:sldId id="308" r:id="rId20"/>
    <p:sldId id="310" r:id="rId21"/>
  </p:sldIdLst>
  <p:sldSz cx="13004800" cy="9753600"/>
  <p:notesSz cx="6797675" cy="9928225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08AC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259" autoAdjust="0"/>
  </p:normalViewPr>
  <p:slideViewPr>
    <p:cSldViewPr snapToGrid="0" snapToObjects="1">
      <p:cViewPr varScale="1">
        <p:scale>
          <a:sx n="82" d="100"/>
          <a:sy n="82" d="100"/>
        </p:scale>
        <p:origin x="1386" y="114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135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5" y="2"/>
            <a:ext cx="2945659" cy="498135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F9C11B8B-1A76-4E20-9716-5A5B642FA0AB}" type="datetimeFigureOut">
              <a:rPr lang="lv-LV" smtClean="0"/>
              <a:t>15.03.2017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5" y="9430091"/>
            <a:ext cx="2945659" cy="498134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07B6391B-3702-4CAD-835A-A4774C216C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69495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06357" y="4715908"/>
            <a:ext cx="4984962" cy="4467701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4628351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573" y="831273"/>
            <a:ext cx="11055928" cy="742518"/>
          </a:xfr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945573" y="3418609"/>
            <a:ext cx="11055928" cy="5060373"/>
          </a:xfrm>
        </p:spPr>
        <p:txBody>
          <a:bodyPr/>
          <a:lstStyle>
            <a:lvl1pPr>
              <a:buClr>
                <a:srgbClr val="08ACBA"/>
              </a:buClr>
              <a:defRPr>
                <a:solidFill>
                  <a:schemeClr val="tx2"/>
                </a:solidFill>
              </a:defRPr>
            </a:lvl1pPr>
            <a:lvl2pPr>
              <a:buClr>
                <a:srgbClr val="08ACBA"/>
              </a:buClr>
              <a:defRPr>
                <a:solidFill>
                  <a:schemeClr val="tx2"/>
                </a:solidFill>
              </a:defRPr>
            </a:lvl2pPr>
            <a:lvl3pPr>
              <a:buClr>
                <a:srgbClr val="08ACBA"/>
              </a:buClr>
              <a:defRPr>
                <a:solidFill>
                  <a:schemeClr val="tx2"/>
                </a:solidFill>
              </a:defRPr>
            </a:lvl3pPr>
            <a:lvl4pPr>
              <a:buClr>
                <a:srgbClr val="08ACBA"/>
              </a:buClr>
              <a:defRPr>
                <a:solidFill>
                  <a:schemeClr val="tx2"/>
                </a:solidFill>
              </a:defRPr>
            </a:lvl4pPr>
            <a:lvl5pPr>
              <a:buClr>
                <a:srgbClr val="08ACBA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pic>
        <p:nvPicPr>
          <p:cNvPr id="9" name="pasted-image.pd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407" y="8879458"/>
            <a:ext cx="2393477" cy="4318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573" y="831273"/>
            <a:ext cx="11055928" cy="742518"/>
          </a:xfr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v-LV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945573" y="3418609"/>
            <a:ext cx="11055928" cy="5060373"/>
          </a:xfrm>
        </p:spPr>
        <p:txBody>
          <a:bodyPr/>
          <a:lstStyle>
            <a:lvl1pPr>
              <a:buClr>
                <a:srgbClr val="08ACBA"/>
              </a:buClr>
              <a:defRPr>
                <a:solidFill>
                  <a:schemeClr val="tx2"/>
                </a:solidFill>
              </a:defRPr>
            </a:lvl1pPr>
            <a:lvl2pPr>
              <a:buClr>
                <a:srgbClr val="08ACBA"/>
              </a:buClr>
              <a:defRPr>
                <a:solidFill>
                  <a:schemeClr val="tx2"/>
                </a:solidFill>
              </a:defRPr>
            </a:lvl2pPr>
            <a:lvl3pPr>
              <a:buClr>
                <a:srgbClr val="08ACBA"/>
              </a:buClr>
              <a:defRPr>
                <a:solidFill>
                  <a:schemeClr val="tx2"/>
                </a:solidFill>
              </a:defRPr>
            </a:lvl3pPr>
            <a:lvl4pPr>
              <a:buClr>
                <a:srgbClr val="08ACBA"/>
              </a:buClr>
              <a:defRPr>
                <a:solidFill>
                  <a:schemeClr val="tx2"/>
                </a:solidFill>
              </a:defRPr>
            </a:lvl4pPr>
            <a:lvl5pPr>
              <a:buClr>
                <a:srgbClr val="08ACBA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945573" y="1542619"/>
            <a:ext cx="7242175" cy="545954"/>
          </a:xfrm>
        </p:spPr>
        <p:txBody>
          <a:bodyPr>
            <a:normAutofit/>
          </a:bodyPr>
          <a:lstStyle>
            <a:lvl1pPr marL="0" indent="0">
              <a:buNone/>
              <a:defRPr sz="2600" i="1">
                <a:solidFill>
                  <a:srgbClr val="08ACBA"/>
                </a:solidFill>
              </a:defRPr>
            </a:lvl1pPr>
          </a:lstStyle>
          <a:p>
            <a:pPr lvl="0"/>
            <a:r>
              <a:rPr lang="en-US" dirty="0"/>
              <a:t>Click to edit </a:t>
            </a:r>
            <a:r>
              <a:rPr lang="lv-LV" dirty="0"/>
              <a:t>Secondary </a:t>
            </a:r>
            <a:r>
              <a:rPr lang="en-US" dirty="0"/>
              <a:t>title style</a:t>
            </a:r>
          </a:p>
        </p:txBody>
      </p:sp>
      <p:pic>
        <p:nvPicPr>
          <p:cNvPr id="9" name="pasted-image.pd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407" y="8879458"/>
            <a:ext cx="2393477" cy="43180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7382381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Tit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4161126"/>
            <a:ext cx="11217275" cy="74251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2749254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893763" y="1662545"/>
            <a:ext cx="11217275" cy="742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med"/>
  <p:txStyles>
    <p:titleStyle>
      <a:lvl1pPr marL="0" marR="0" indent="0" algn="l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ln>
            <a:noFill/>
          </a:ln>
          <a:solidFill>
            <a:schemeClr val="tx2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rgbClr val="08ACBA"/>
        </a:buClr>
        <a:buSzPct val="75000"/>
        <a:buFontTx/>
        <a:buChar char="•"/>
        <a:tabLst/>
        <a:defRPr sz="2800" b="0" i="0" u="none" strike="noStrike" cap="none" spc="0" baseline="0">
          <a:ln>
            <a:noFill/>
          </a:ln>
          <a:solidFill>
            <a:schemeClr val="tx2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rgbClr val="08ACBA"/>
        </a:buClr>
        <a:buSzPct val="75000"/>
        <a:buFontTx/>
        <a:buChar char="•"/>
        <a:tabLst/>
        <a:defRPr sz="2800" b="0" i="0" u="none" strike="noStrike" cap="none" spc="0" baseline="0">
          <a:ln>
            <a:noFill/>
          </a:ln>
          <a:solidFill>
            <a:schemeClr val="tx2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rgbClr val="08ACBA"/>
        </a:buClr>
        <a:buSzPct val="75000"/>
        <a:buFontTx/>
        <a:buChar char="•"/>
        <a:tabLst/>
        <a:defRPr sz="2800" b="0" i="0" u="none" strike="noStrike" cap="none" spc="0" baseline="0">
          <a:ln>
            <a:noFill/>
          </a:ln>
          <a:solidFill>
            <a:schemeClr val="tx2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rgbClr val="08ACBA"/>
        </a:buClr>
        <a:buSzPct val="75000"/>
        <a:buFontTx/>
        <a:buChar char="•"/>
        <a:tabLst/>
        <a:defRPr sz="2800" b="0" i="0" u="none" strike="noStrike" cap="none" spc="0" baseline="0">
          <a:ln>
            <a:noFill/>
          </a:ln>
          <a:solidFill>
            <a:schemeClr val="tx2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rgbClr val="08ACBA"/>
        </a:buClr>
        <a:buSzPct val="75000"/>
        <a:buFontTx/>
        <a:buChar char="•"/>
        <a:tabLst/>
        <a:defRPr sz="2800" b="0" i="0" u="none" strike="noStrike" cap="none" spc="0" baseline="0">
          <a:ln>
            <a:noFill/>
          </a:ln>
          <a:solidFill>
            <a:schemeClr val="tx2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1258" y="4624749"/>
            <a:ext cx="11217275" cy="742518"/>
          </a:xfrm>
        </p:spPr>
        <p:txBody>
          <a:bodyPr>
            <a:noAutofit/>
          </a:bodyPr>
          <a:lstStyle/>
          <a:p>
            <a:pPr algn="ctr"/>
            <a:r>
              <a:rPr lang="lv-LV" b="1" dirty="0"/>
              <a:t>Saimnieciski izdevīgākā piedāvājuma vērtēšana būvdarbu iepirkumos un apvienotajos projektēšanas un būvdarbu iepirkumos</a:t>
            </a:r>
          </a:p>
        </p:txBody>
      </p:sp>
      <p:pic>
        <p:nvPicPr>
          <p:cNvPr id="3" name="pasted-image.pd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477" y="731813"/>
            <a:ext cx="5023254" cy="1152668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122"/>
          <p:cNvSpPr/>
          <p:nvPr/>
        </p:nvSpPr>
        <p:spPr>
          <a:xfrm>
            <a:off x="9891477" y="8681700"/>
            <a:ext cx="2085507" cy="4411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 sz="2200">
                <a:solidFill>
                  <a:srgbClr val="06ADBB"/>
                </a:solidFill>
              </a:defRPr>
            </a:lvl1pPr>
          </a:lstStyle>
          <a:p>
            <a:r>
              <a:rPr lang="lv-LV" dirty="0"/>
              <a:t>2017. </a:t>
            </a:r>
            <a:r>
              <a:rPr lang="en-US" dirty="0"/>
              <a:t>g</a:t>
            </a:r>
            <a:r>
              <a:rPr lang="lv-LV" dirty="0"/>
              <a:t>ada marts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20926502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1021638" y="688717"/>
            <a:ext cx="10865562" cy="671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3700">
                <a:solidFill>
                  <a:srgbClr val="06ADBB"/>
                </a:solidFill>
              </a:defRPr>
            </a:lvl1pPr>
          </a:lstStyle>
          <a:p>
            <a:pPr algn="ctr"/>
            <a:r>
              <a:rPr lang="lv-LV" b="1" dirty="0"/>
              <a:t>Kritēriju saraksts būvdarbu iepirkumiem</a:t>
            </a:r>
          </a:p>
        </p:txBody>
      </p:sp>
      <p:sp>
        <p:nvSpPr>
          <p:cNvPr id="127" name="Shape 127"/>
          <p:cNvSpPr/>
          <p:nvPr/>
        </p:nvSpPr>
        <p:spPr>
          <a:xfrm>
            <a:off x="503238" y="3317697"/>
            <a:ext cx="10865562" cy="1801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pPr marL="446087" indent="0">
              <a:buNone/>
            </a:pPr>
            <a:endParaRPr lang="lv-LV" sz="3600" dirty="0"/>
          </a:p>
          <a:p>
            <a:pPr marL="446087" indent="0">
              <a:buNone/>
            </a:pPr>
            <a:endParaRPr lang="lv-LV" sz="3200" b="1" dirty="0"/>
          </a:p>
          <a:p>
            <a:pPr marL="1314450" indent="-457200">
              <a:buFont typeface="Wingdings" panose="05000000000000000000" pitchFamily="2" charset="2"/>
              <a:buChar char="ü"/>
            </a:pPr>
            <a:endParaRPr lang="lv-LV" sz="2400" dirty="0"/>
          </a:p>
        </p:txBody>
      </p:sp>
      <p:sp>
        <p:nvSpPr>
          <p:cNvPr id="129" name="Shape 129"/>
          <p:cNvSpPr/>
          <p:nvPr/>
        </p:nvSpPr>
        <p:spPr>
          <a:xfrm>
            <a:off x="1021638" y="5239472"/>
            <a:ext cx="11151742" cy="605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endParaRPr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471253"/>
              </p:ext>
            </p:extLst>
          </p:nvPr>
        </p:nvGraphicFramePr>
        <p:xfrm>
          <a:off x="503238" y="1649896"/>
          <a:ext cx="11670142" cy="981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0291">
                  <a:extLst>
                    <a:ext uri="{9D8B030D-6E8A-4147-A177-3AD203B41FA5}">
                      <a16:colId xmlns:a16="http://schemas.microsoft.com/office/drawing/2014/main" xmlns="" val="1842680662"/>
                    </a:ext>
                  </a:extLst>
                </a:gridCol>
                <a:gridCol w="7343897">
                  <a:extLst>
                    <a:ext uri="{9D8B030D-6E8A-4147-A177-3AD203B41FA5}">
                      <a16:colId xmlns:a16="http://schemas.microsoft.com/office/drawing/2014/main" xmlns="" val="3049272719"/>
                    </a:ext>
                  </a:extLst>
                </a:gridCol>
                <a:gridCol w="1955954">
                  <a:extLst>
                    <a:ext uri="{9D8B030D-6E8A-4147-A177-3AD203B41FA5}">
                      <a16:colId xmlns:a16="http://schemas.microsoft.com/office/drawing/2014/main" xmlns="" val="2001134624"/>
                    </a:ext>
                  </a:extLst>
                </a:gridCol>
              </a:tblGrid>
              <a:tr h="4614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</a:rPr>
                        <a:t>Kritēriju grupas</a:t>
                      </a:r>
                      <a:endParaRPr lang="lv-LV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</a:rPr>
                        <a:t>Kritēriji</a:t>
                      </a:r>
                      <a:endParaRPr lang="lv-LV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  <a:latin typeface="+mn-lt"/>
                          <a:ea typeface="+mn-ea"/>
                          <a:cs typeface="+mn-cs"/>
                        </a:rPr>
                        <a:t>Īpatsvars</a:t>
                      </a:r>
                      <a:endParaRPr lang="lv-LV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18900456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781100"/>
              </p:ext>
            </p:extLst>
          </p:nvPr>
        </p:nvGraphicFramePr>
        <p:xfrm>
          <a:off x="503238" y="3129319"/>
          <a:ext cx="11670142" cy="52809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8745">
                  <a:extLst>
                    <a:ext uri="{9D8B030D-6E8A-4147-A177-3AD203B41FA5}">
                      <a16:colId xmlns:a16="http://schemas.microsoft.com/office/drawing/2014/main" xmlns="" val="3941211333"/>
                    </a:ext>
                  </a:extLst>
                </a:gridCol>
                <a:gridCol w="7200440">
                  <a:extLst>
                    <a:ext uri="{9D8B030D-6E8A-4147-A177-3AD203B41FA5}">
                      <a16:colId xmlns:a16="http://schemas.microsoft.com/office/drawing/2014/main" xmlns="" val="3942800207"/>
                    </a:ext>
                  </a:extLst>
                </a:gridCol>
                <a:gridCol w="2030957">
                  <a:extLst>
                    <a:ext uri="{9D8B030D-6E8A-4147-A177-3AD203B41FA5}">
                      <a16:colId xmlns:a16="http://schemas.microsoft.com/office/drawing/2014/main" xmlns="" val="3103307794"/>
                    </a:ext>
                  </a:extLst>
                </a:gridCol>
              </a:tblGrid>
              <a:tr h="5280942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200" dirty="0">
                          <a:effectLst/>
                        </a:rPr>
                        <a:t>6.Vides</a:t>
                      </a:r>
                      <a:r>
                        <a:rPr lang="lv-LV" sz="2200" dirty="0">
                          <a:effectLst/>
                        </a:rPr>
                        <a:t> </a:t>
                      </a:r>
                      <a:r>
                        <a:rPr lang="en-US" sz="2200" dirty="0" err="1">
                          <a:effectLst/>
                        </a:rPr>
                        <a:t>aizsardzības</a:t>
                      </a:r>
                      <a:r>
                        <a:rPr lang="en-US" sz="2200" dirty="0">
                          <a:effectLst/>
                        </a:rPr>
                        <a:t> </a:t>
                      </a:r>
                      <a:r>
                        <a:rPr lang="en-US" sz="2200" dirty="0" err="1">
                          <a:effectLst/>
                        </a:rPr>
                        <a:t>prasības</a:t>
                      </a:r>
                      <a:endParaRPr lang="lv-LV" sz="2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 Būvdarbu laikā patērētais enerģijas daudzums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 Būvdarbu laikā izmantotā autotransporta CO2 </a:t>
                      </a:r>
                      <a:r>
                        <a:rPr lang="lv-LV" sz="2200" b="0" i="0" dirty="0" err="1">
                          <a:solidFill>
                            <a:schemeClr val="tx1"/>
                          </a:solidFill>
                          <a:effectLst/>
                        </a:rPr>
                        <a:t>izmeši</a:t>
                      </a:r>
                      <a:endParaRPr lang="lv-LV" sz="2200" b="0" i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 Pieredze, atbilstošas energoefektivitātes ēkas būvniecībā 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 Tiek sasniegts augstāks energoefektivitātes rādītājs, kā būvprojektā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 Noteiktiem vides kritērijiem atbilstošu būvizstrādājumu / materiālu izmantošana, vai noteiktu būvizstrādājumu / materiālu neizmantošana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 Būvdarbu organizēšana</a:t>
                      </a:r>
                    </a:p>
                    <a:p>
                      <a:pPr marL="914400" lvl="2" indent="0" algn="l"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.1. Galveno </a:t>
                      </a:r>
                      <a:r>
                        <a:rPr lang="lv-LV" sz="2200" b="0" i="0" dirty="0" err="1">
                          <a:solidFill>
                            <a:schemeClr val="tx1"/>
                          </a:solidFill>
                          <a:effectLst/>
                        </a:rPr>
                        <a:t>būvmašīnu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 darbu grafiks</a:t>
                      </a:r>
                    </a:p>
                    <a:p>
                      <a:pPr marL="914400" lvl="2" indent="0" algn="l"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.2. Būvizstrādājumu transportēšana </a:t>
                      </a:r>
                    </a:p>
                    <a:p>
                      <a:pPr marL="914400" lvl="2" indent="0" algn="l"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.3. Būvizstrādājumu novietošana būvlaukumā</a:t>
                      </a:r>
                    </a:p>
                    <a:p>
                      <a:pPr marL="914400" lvl="2" indent="0" algn="l"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.4. Publisko ielu lietošana un satiksmes traucēšan</a:t>
                      </a: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lv-LV" sz="2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0,5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0,5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lv-LV" sz="2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lv-LV" sz="2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lv-LV" sz="2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1-3</a:t>
                      </a:r>
                      <a:endParaRPr lang="lv-LV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lv-LV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43671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6984617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1021638" y="688717"/>
            <a:ext cx="10865562" cy="671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3700">
                <a:solidFill>
                  <a:srgbClr val="06ADBB"/>
                </a:solidFill>
              </a:defRPr>
            </a:lvl1pPr>
          </a:lstStyle>
          <a:p>
            <a:pPr algn="ctr"/>
            <a:r>
              <a:rPr lang="lv-LV" b="1" dirty="0"/>
              <a:t>Kritēriju saraksts būvdarbu iepirkumiem</a:t>
            </a:r>
          </a:p>
        </p:txBody>
      </p:sp>
      <p:sp>
        <p:nvSpPr>
          <p:cNvPr id="127" name="Shape 127"/>
          <p:cNvSpPr/>
          <p:nvPr/>
        </p:nvSpPr>
        <p:spPr>
          <a:xfrm>
            <a:off x="503238" y="3317697"/>
            <a:ext cx="10865562" cy="1801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pPr marL="446087" indent="0">
              <a:buNone/>
            </a:pPr>
            <a:endParaRPr lang="lv-LV" sz="3600" dirty="0"/>
          </a:p>
          <a:p>
            <a:pPr marL="446087" indent="0">
              <a:buNone/>
            </a:pPr>
            <a:endParaRPr lang="lv-LV" sz="3200" b="1" dirty="0"/>
          </a:p>
          <a:p>
            <a:pPr marL="1314450" indent="-457200">
              <a:buFont typeface="Wingdings" panose="05000000000000000000" pitchFamily="2" charset="2"/>
              <a:buChar char="ü"/>
            </a:pPr>
            <a:endParaRPr lang="lv-LV" sz="2400" dirty="0"/>
          </a:p>
        </p:txBody>
      </p:sp>
      <p:sp>
        <p:nvSpPr>
          <p:cNvPr id="129" name="Shape 129"/>
          <p:cNvSpPr/>
          <p:nvPr/>
        </p:nvSpPr>
        <p:spPr>
          <a:xfrm>
            <a:off x="1021638" y="5239472"/>
            <a:ext cx="11151742" cy="605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endParaRPr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130119"/>
              </p:ext>
            </p:extLst>
          </p:nvPr>
        </p:nvGraphicFramePr>
        <p:xfrm>
          <a:off x="503238" y="1649896"/>
          <a:ext cx="11670142" cy="981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0291">
                  <a:extLst>
                    <a:ext uri="{9D8B030D-6E8A-4147-A177-3AD203B41FA5}">
                      <a16:colId xmlns:a16="http://schemas.microsoft.com/office/drawing/2014/main" xmlns="" val="1842680662"/>
                    </a:ext>
                  </a:extLst>
                </a:gridCol>
                <a:gridCol w="7343897">
                  <a:extLst>
                    <a:ext uri="{9D8B030D-6E8A-4147-A177-3AD203B41FA5}">
                      <a16:colId xmlns:a16="http://schemas.microsoft.com/office/drawing/2014/main" xmlns="" val="3049272719"/>
                    </a:ext>
                  </a:extLst>
                </a:gridCol>
                <a:gridCol w="1955954">
                  <a:extLst>
                    <a:ext uri="{9D8B030D-6E8A-4147-A177-3AD203B41FA5}">
                      <a16:colId xmlns:a16="http://schemas.microsoft.com/office/drawing/2014/main" xmlns="" val="2001134624"/>
                    </a:ext>
                  </a:extLst>
                </a:gridCol>
              </a:tblGrid>
              <a:tr h="4614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</a:rPr>
                        <a:t>Kritēriju grupas</a:t>
                      </a:r>
                      <a:endParaRPr lang="lv-LV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</a:rPr>
                        <a:t>Kritēriji</a:t>
                      </a:r>
                      <a:endParaRPr lang="lv-LV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  <a:latin typeface="+mn-lt"/>
                          <a:ea typeface="+mn-ea"/>
                          <a:cs typeface="+mn-cs"/>
                        </a:rPr>
                        <a:t>Īpatsvars</a:t>
                      </a:r>
                      <a:endParaRPr lang="lv-LV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18900456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21352"/>
              </p:ext>
            </p:extLst>
          </p:nvPr>
        </p:nvGraphicFramePr>
        <p:xfrm>
          <a:off x="503238" y="3129319"/>
          <a:ext cx="11670142" cy="45551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8745">
                  <a:extLst>
                    <a:ext uri="{9D8B030D-6E8A-4147-A177-3AD203B41FA5}">
                      <a16:colId xmlns:a16="http://schemas.microsoft.com/office/drawing/2014/main" xmlns="" val="3941211333"/>
                    </a:ext>
                  </a:extLst>
                </a:gridCol>
                <a:gridCol w="7200440">
                  <a:extLst>
                    <a:ext uri="{9D8B030D-6E8A-4147-A177-3AD203B41FA5}">
                      <a16:colId xmlns:a16="http://schemas.microsoft.com/office/drawing/2014/main" xmlns="" val="3942800207"/>
                    </a:ext>
                  </a:extLst>
                </a:gridCol>
                <a:gridCol w="2030957">
                  <a:extLst>
                    <a:ext uri="{9D8B030D-6E8A-4147-A177-3AD203B41FA5}">
                      <a16:colId xmlns:a16="http://schemas.microsoft.com/office/drawing/2014/main" xmlns="" val="3103307794"/>
                    </a:ext>
                  </a:extLst>
                </a:gridCol>
              </a:tblGrid>
              <a:tr h="2277568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>
                          <a:effectLst/>
                        </a:rPr>
                        <a:t>7. </a:t>
                      </a:r>
                      <a:r>
                        <a:rPr lang="lv-LV" sz="2400">
                          <a:effectLst/>
                        </a:rPr>
                        <a:t>Sociālie </a:t>
                      </a:r>
                      <a:r>
                        <a:rPr lang="lv-LV" sz="2400" dirty="0">
                          <a:effectLst/>
                        </a:rPr>
                        <a:t>kritēriji</a:t>
                      </a:r>
                      <a:endParaRPr lang="lv-LV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7.1. Vidējā sociālā nodokļa iemaksa valsts budžetā par pretendenta darbinieku 12 mēnešu periodā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7.2. Personu ar īpašām vajadzībām, pirmspensijas vecuma un probācijā esošu personu nodarbinātība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7.3. Personu skaits, kas projektā tiks nodarbinātas studiju prakses ietvaros</a:t>
                      </a:r>
                      <a:endParaRPr lang="lv-LV" sz="2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0,5-2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0,5-2</a:t>
                      </a:r>
                      <a:endParaRPr lang="lv-LV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43671303"/>
                  </a:ext>
                </a:extLst>
              </a:tr>
              <a:tr h="2277568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  <a:r>
                        <a:rPr lang="lv-LV" sz="2400" noProof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Projekta uzlabojumi, inovācijas</a:t>
                      </a:r>
                    </a:p>
                  </a:txBody>
                  <a:tcPr marL="67008" marR="6700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Citi projekta uzlabojumi (izņemot energoefektivitāti)</a:t>
                      </a:r>
                    </a:p>
                  </a:txBody>
                  <a:tcPr marL="67008" marR="6700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lv-LV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43260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151466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1021638" y="688717"/>
            <a:ext cx="10865562" cy="12413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3700">
                <a:solidFill>
                  <a:srgbClr val="06ADBB"/>
                </a:solidFill>
              </a:defRPr>
            </a:lvl1pPr>
          </a:lstStyle>
          <a:p>
            <a:pPr algn="ctr"/>
            <a:r>
              <a:rPr lang="lv-LV" b="1" dirty="0"/>
              <a:t>Kritēriju saraksts apvienotajiem projektēšanas un būvdarbu iepirkumiem</a:t>
            </a:r>
          </a:p>
        </p:txBody>
      </p:sp>
      <p:sp>
        <p:nvSpPr>
          <p:cNvPr id="127" name="Shape 127"/>
          <p:cNvSpPr/>
          <p:nvPr/>
        </p:nvSpPr>
        <p:spPr>
          <a:xfrm>
            <a:off x="503238" y="3317697"/>
            <a:ext cx="10865562" cy="1801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pPr marL="446087" indent="0">
              <a:buNone/>
            </a:pPr>
            <a:endParaRPr lang="lv-LV" sz="3600" dirty="0"/>
          </a:p>
          <a:p>
            <a:pPr marL="446087" indent="0">
              <a:buNone/>
            </a:pPr>
            <a:endParaRPr lang="lv-LV" sz="3200" b="1" dirty="0"/>
          </a:p>
          <a:p>
            <a:pPr marL="1314450" indent="-457200">
              <a:buFont typeface="Wingdings" panose="05000000000000000000" pitchFamily="2" charset="2"/>
              <a:buChar char="ü"/>
            </a:pPr>
            <a:endParaRPr lang="lv-LV" sz="2400" dirty="0"/>
          </a:p>
        </p:txBody>
      </p:sp>
      <p:sp>
        <p:nvSpPr>
          <p:cNvPr id="129" name="Shape 129"/>
          <p:cNvSpPr/>
          <p:nvPr/>
        </p:nvSpPr>
        <p:spPr>
          <a:xfrm>
            <a:off x="1021638" y="5239472"/>
            <a:ext cx="11151742" cy="605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endParaRPr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3745"/>
              </p:ext>
            </p:extLst>
          </p:nvPr>
        </p:nvGraphicFramePr>
        <p:xfrm>
          <a:off x="503238" y="2270578"/>
          <a:ext cx="11670142" cy="981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0291">
                  <a:extLst>
                    <a:ext uri="{9D8B030D-6E8A-4147-A177-3AD203B41FA5}">
                      <a16:colId xmlns:a16="http://schemas.microsoft.com/office/drawing/2014/main" xmlns="" val="1842680662"/>
                    </a:ext>
                  </a:extLst>
                </a:gridCol>
                <a:gridCol w="7343897">
                  <a:extLst>
                    <a:ext uri="{9D8B030D-6E8A-4147-A177-3AD203B41FA5}">
                      <a16:colId xmlns:a16="http://schemas.microsoft.com/office/drawing/2014/main" xmlns="" val="3049272719"/>
                    </a:ext>
                  </a:extLst>
                </a:gridCol>
                <a:gridCol w="1955954">
                  <a:extLst>
                    <a:ext uri="{9D8B030D-6E8A-4147-A177-3AD203B41FA5}">
                      <a16:colId xmlns:a16="http://schemas.microsoft.com/office/drawing/2014/main" xmlns="" val="2001134624"/>
                    </a:ext>
                  </a:extLst>
                </a:gridCol>
              </a:tblGrid>
              <a:tr h="4614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</a:rPr>
                        <a:t>Kritēriju grupas</a:t>
                      </a:r>
                      <a:endParaRPr lang="lv-LV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</a:rPr>
                        <a:t>Kritēriji</a:t>
                      </a:r>
                      <a:endParaRPr lang="lv-LV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  <a:latin typeface="+mn-lt"/>
                          <a:ea typeface="+mn-ea"/>
                          <a:cs typeface="+mn-cs"/>
                        </a:rPr>
                        <a:t>Īpatsvars</a:t>
                      </a:r>
                      <a:endParaRPr lang="lv-LV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18900456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592876"/>
              </p:ext>
            </p:extLst>
          </p:nvPr>
        </p:nvGraphicFramePr>
        <p:xfrm>
          <a:off x="503238" y="3592531"/>
          <a:ext cx="11670142" cy="56918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9110">
                  <a:extLst>
                    <a:ext uri="{9D8B030D-6E8A-4147-A177-3AD203B41FA5}">
                      <a16:colId xmlns:a16="http://schemas.microsoft.com/office/drawing/2014/main" xmlns="" val="3941211333"/>
                    </a:ext>
                  </a:extLst>
                </a:gridCol>
                <a:gridCol w="7260075">
                  <a:extLst>
                    <a:ext uri="{9D8B030D-6E8A-4147-A177-3AD203B41FA5}">
                      <a16:colId xmlns:a16="http://schemas.microsoft.com/office/drawing/2014/main" xmlns="" val="3942800207"/>
                    </a:ext>
                  </a:extLst>
                </a:gridCol>
                <a:gridCol w="2030957">
                  <a:extLst>
                    <a:ext uri="{9D8B030D-6E8A-4147-A177-3AD203B41FA5}">
                      <a16:colId xmlns:a16="http://schemas.microsoft.com/office/drawing/2014/main" xmlns="" val="3103307794"/>
                    </a:ext>
                  </a:extLst>
                </a:gridCol>
              </a:tblGrid>
              <a:tr h="1154654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1.Cena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tc>
                  <a:txBody>
                    <a:bodyPr/>
                    <a:lstStyle/>
                    <a:p>
                      <a:pPr marL="457200" lvl="1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1.1. Būvdarbu cena</a:t>
                      </a:r>
                    </a:p>
                    <a:p>
                      <a:pPr marL="457200" lvl="1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1.2. Būvdarbu izmaksas (būvdarbu cena un garantijas laika tehnisko apkopju izmaksas)</a:t>
                      </a:r>
                      <a:endParaRPr lang="lv-LV" sz="2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60-90</a:t>
                      </a:r>
                      <a:endParaRPr lang="lv-LV" sz="2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4650148"/>
                  </a:ext>
                </a:extLst>
              </a:tr>
              <a:tr h="463053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2.Finansējums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tc>
                  <a:txBody>
                    <a:bodyPr/>
                    <a:lstStyle/>
                    <a:p>
                      <a:pPr marL="457200" lvl="1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2.1. Apmaksas noteikumi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5-15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extLst>
                  <a:ext uri="{0D108BD9-81ED-4DB2-BD59-A6C34878D82A}">
                    <a16:rowId xmlns:a16="http://schemas.microsoft.com/office/drawing/2014/main" xmlns="" val="1718313328"/>
                  </a:ext>
                </a:extLst>
              </a:tr>
              <a:tr h="1207964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3.Izpildes termiņi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tc>
                  <a:txBody>
                    <a:bodyPr/>
                    <a:lstStyle/>
                    <a:p>
                      <a:pPr marL="457200" lvl="1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3.1. Būvdarbu izpildes termiņi </a:t>
                      </a:r>
                    </a:p>
                    <a:p>
                      <a:pPr marL="914400" lvl="2" indent="0" algn="just"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3.1.1. Kopējais izpildes termiņš</a:t>
                      </a:r>
                    </a:p>
                    <a:p>
                      <a:pPr marL="914400" lvl="2" indent="0" algn="just"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3.1.2. Būtisko posmu izpildes termiņi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2-5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extLst>
                  <a:ext uri="{0D108BD9-81ED-4DB2-BD59-A6C34878D82A}">
                    <a16:rowId xmlns:a16="http://schemas.microsoft.com/office/drawing/2014/main" xmlns="" val="870506934"/>
                  </a:ext>
                </a:extLst>
              </a:tr>
              <a:tr h="264085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4.Būves garantija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tc>
                  <a:txBody>
                    <a:bodyPr/>
                    <a:lstStyle/>
                    <a:p>
                      <a:pPr marL="457200" lvl="1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4.1.</a:t>
                      </a:r>
                      <a:r>
                        <a:rPr lang="lv-LV" sz="2800" baseline="0" dirty="0">
                          <a:effectLst/>
                          <a:latin typeface="+mn-lt"/>
                        </a:rPr>
                        <a:t> </a:t>
                      </a:r>
                      <a:r>
                        <a:rPr lang="lv-LV" sz="2800" dirty="0">
                          <a:effectLst/>
                          <a:latin typeface="+mn-lt"/>
                        </a:rPr>
                        <a:t>Būvdarbu garantija</a:t>
                      </a:r>
                    </a:p>
                    <a:p>
                      <a:pPr marL="914400" lvl="2" indent="0" algn="just"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4.1.1. Vispārējais garantijas periods</a:t>
                      </a:r>
                    </a:p>
                    <a:p>
                      <a:pPr marL="914400" lvl="2" indent="0" algn="just"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4.1.2. Pagarinātais garantijas periods.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5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extLst>
                  <a:ext uri="{0D108BD9-81ED-4DB2-BD59-A6C34878D82A}">
                    <a16:rowId xmlns:a16="http://schemas.microsoft.com/office/drawing/2014/main" xmlns="" val="1039632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198192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1021638" y="688717"/>
            <a:ext cx="10865562" cy="671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3700">
                <a:solidFill>
                  <a:srgbClr val="06ADBB"/>
                </a:solidFill>
              </a:defRPr>
            </a:lvl1pPr>
          </a:lstStyle>
          <a:p>
            <a:pPr algn="ctr"/>
            <a:r>
              <a:rPr lang="lv-LV" b="1" dirty="0"/>
              <a:t>Kritēriju saraksts būvdarbu iepirkumiem</a:t>
            </a:r>
          </a:p>
        </p:txBody>
      </p:sp>
      <p:sp>
        <p:nvSpPr>
          <p:cNvPr id="127" name="Shape 127"/>
          <p:cNvSpPr/>
          <p:nvPr/>
        </p:nvSpPr>
        <p:spPr>
          <a:xfrm>
            <a:off x="503238" y="3317697"/>
            <a:ext cx="10865562" cy="1801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pPr marL="446087" indent="0">
              <a:buNone/>
            </a:pPr>
            <a:endParaRPr lang="lv-LV" sz="3600" dirty="0"/>
          </a:p>
          <a:p>
            <a:pPr marL="446087" indent="0">
              <a:buNone/>
            </a:pPr>
            <a:endParaRPr lang="lv-LV" sz="3200" b="1" dirty="0"/>
          </a:p>
          <a:p>
            <a:pPr marL="1314450" indent="-457200">
              <a:buFont typeface="Wingdings" panose="05000000000000000000" pitchFamily="2" charset="2"/>
              <a:buChar char="ü"/>
            </a:pPr>
            <a:endParaRPr lang="lv-LV" sz="2400" dirty="0"/>
          </a:p>
        </p:txBody>
      </p:sp>
      <p:sp>
        <p:nvSpPr>
          <p:cNvPr id="129" name="Shape 129"/>
          <p:cNvSpPr/>
          <p:nvPr/>
        </p:nvSpPr>
        <p:spPr>
          <a:xfrm>
            <a:off x="1021638" y="5239472"/>
            <a:ext cx="11151742" cy="605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endParaRPr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370910"/>
              </p:ext>
            </p:extLst>
          </p:nvPr>
        </p:nvGraphicFramePr>
        <p:xfrm>
          <a:off x="503238" y="1649896"/>
          <a:ext cx="11670142" cy="981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0291">
                  <a:extLst>
                    <a:ext uri="{9D8B030D-6E8A-4147-A177-3AD203B41FA5}">
                      <a16:colId xmlns:a16="http://schemas.microsoft.com/office/drawing/2014/main" xmlns="" val="1842680662"/>
                    </a:ext>
                  </a:extLst>
                </a:gridCol>
                <a:gridCol w="7343897">
                  <a:extLst>
                    <a:ext uri="{9D8B030D-6E8A-4147-A177-3AD203B41FA5}">
                      <a16:colId xmlns:a16="http://schemas.microsoft.com/office/drawing/2014/main" xmlns="" val="3049272719"/>
                    </a:ext>
                  </a:extLst>
                </a:gridCol>
                <a:gridCol w="1955954">
                  <a:extLst>
                    <a:ext uri="{9D8B030D-6E8A-4147-A177-3AD203B41FA5}">
                      <a16:colId xmlns:a16="http://schemas.microsoft.com/office/drawing/2014/main" xmlns="" val="2001134624"/>
                    </a:ext>
                  </a:extLst>
                </a:gridCol>
              </a:tblGrid>
              <a:tr h="4614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</a:rPr>
                        <a:t>Kritēriju grupas</a:t>
                      </a:r>
                      <a:endParaRPr lang="lv-LV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</a:rPr>
                        <a:t>Kritēriji</a:t>
                      </a:r>
                      <a:endParaRPr lang="lv-LV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  <a:latin typeface="+mn-lt"/>
                          <a:ea typeface="+mn-ea"/>
                          <a:cs typeface="+mn-cs"/>
                        </a:rPr>
                        <a:t>Īpatsvars</a:t>
                      </a:r>
                      <a:endParaRPr lang="lv-LV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18900456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606352"/>
              </p:ext>
            </p:extLst>
          </p:nvPr>
        </p:nvGraphicFramePr>
        <p:xfrm>
          <a:off x="503238" y="2834159"/>
          <a:ext cx="11670142" cy="57266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8745">
                  <a:extLst>
                    <a:ext uri="{9D8B030D-6E8A-4147-A177-3AD203B41FA5}">
                      <a16:colId xmlns:a16="http://schemas.microsoft.com/office/drawing/2014/main" xmlns="" val="3941211333"/>
                    </a:ext>
                  </a:extLst>
                </a:gridCol>
                <a:gridCol w="7200440">
                  <a:extLst>
                    <a:ext uri="{9D8B030D-6E8A-4147-A177-3AD203B41FA5}">
                      <a16:colId xmlns:a16="http://schemas.microsoft.com/office/drawing/2014/main" xmlns="" val="3942800207"/>
                    </a:ext>
                  </a:extLst>
                </a:gridCol>
                <a:gridCol w="2030957">
                  <a:extLst>
                    <a:ext uri="{9D8B030D-6E8A-4147-A177-3AD203B41FA5}">
                      <a16:colId xmlns:a16="http://schemas.microsoft.com/office/drawing/2014/main" xmlns="" val="3103307794"/>
                    </a:ext>
                  </a:extLst>
                </a:gridCol>
              </a:tblGrid>
              <a:tr h="5726696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000" dirty="0">
                          <a:effectLst/>
                        </a:rPr>
                        <a:t>5.Vadības struktūra, personāla kvalifikācija, risku analīze</a:t>
                      </a:r>
                      <a:endParaRPr lang="lv-LV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000" b="0" dirty="0">
                          <a:solidFill>
                            <a:schemeClr val="tx1"/>
                          </a:solidFill>
                          <a:effectLst/>
                        </a:rPr>
                        <a:t>5.1. Vienkārša un saprotama projekta vadības struktūra</a:t>
                      </a:r>
                    </a:p>
                    <a:p>
                      <a:pPr marL="993775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0" dirty="0">
                          <a:solidFill>
                            <a:schemeClr val="tx1"/>
                          </a:solidFill>
                          <a:effectLst/>
                        </a:rPr>
                        <a:t>5.1.1. Iekļaujas vadošie darbinieki, tajā skaitā kvalitāte vadība</a:t>
                      </a:r>
                    </a:p>
                    <a:p>
                      <a:pPr marL="993775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0" dirty="0">
                          <a:solidFill>
                            <a:schemeClr val="tx1"/>
                          </a:solidFill>
                          <a:effectLst/>
                        </a:rPr>
                        <a:t>5.1.2. Definēts projektā iesaistītā personāla pilnvarojums</a:t>
                      </a:r>
                    </a:p>
                    <a:p>
                      <a:pPr marL="993775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0" dirty="0">
                          <a:solidFill>
                            <a:schemeClr val="tx1"/>
                          </a:solidFill>
                          <a:effectLst/>
                        </a:rPr>
                        <a:t>5.1.3. Noteikta projektā iesaistītā personāla atbildība</a:t>
                      </a:r>
                    </a:p>
                    <a:p>
                      <a:pPr marL="993775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0" dirty="0">
                          <a:solidFill>
                            <a:schemeClr val="tx1"/>
                          </a:solidFill>
                          <a:effectLst/>
                        </a:rPr>
                        <a:t>5.1.4. Noteikta iesaistītā personāla aizstāšana</a:t>
                      </a:r>
                    </a:p>
                    <a:p>
                      <a:pPr marL="993775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0" dirty="0">
                          <a:solidFill>
                            <a:schemeClr val="tx1"/>
                          </a:solidFill>
                          <a:effectLst/>
                        </a:rPr>
                        <a:t>5.1.5. Noteikta dokumentu aprites struktūra</a:t>
                      </a:r>
                    </a:p>
                    <a:p>
                      <a:pPr marL="993775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b="0" dirty="0">
                          <a:solidFill>
                            <a:schemeClr val="tx1"/>
                          </a:solidFill>
                          <a:effectLst/>
                        </a:rPr>
                        <a:t>5.1.6. Projektā iesaistītā personāla nodarbinātības grafiks un pieejamība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000" b="0" dirty="0">
                          <a:solidFill>
                            <a:schemeClr val="tx1"/>
                          </a:solidFill>
                          <a:effectLst/>
                        </a:rPr>
                        <a:t>5.2. Ieviesta kvalitātes vadības u.c. sistēma (ISO vai tml.)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000" b="0" dirty="0">
                          <a:solidFill>
                            <a:schemeClr val="tx1"/>
                          </a:solidFill>
                          <a:effectLst/>
                        </a:rPr>
                        <a:t>5.3. Atbildīgā personāla pieredze līdzīgas specifikas būvobjektos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000" b="0" dirty="0">
                          <a:solidFill>
                            <a:schemeClr val="tx1"/>
                          </a:solidFill>
                          <a:effectLst/>
                        </a:rPr>
                        <a:t>5.4.</a:t>
                      </a:r>
                      <a:r>
                        <a:rPr lang="lv-LV" sz="2000" b="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lv-LV" sz="2000" b="0" dirty="0">
                          <a:solidFill>
                            <a:schemeClr val="tx1"/>
                          </a:solidFill>
                          <a:effectLst/>
                        </a:rPr>
                        <a:t>Atbildīgā personāla pieredze specifiskā jomā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000" b="0" dirty="0">
                          <a:solidFill>
                            <a:schemeClr val="tx1"/>
                          </a:solidFill>
                          <a:effectLst/>
                        </a:rPr>
                        <a:t>5.5. Atbildīgā personāla izglītība un tālākizglītība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000" b="0" dirty="0">
                          <a:solidFill>
                            <a:schemeClr val="tx1"/>
                          </a:solidFill>
                          <a:effectLst/>
                        </a:rPr>
                        <a:t>5.6. Risku analīze </a:t>
                      </a:r>
                      <a:endParaRPr lang="en-US" sz="20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5.7. </a:t>
                      </a:r>
                      <a:r>
                        <a:rPr lang="lv-LV" sz="20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Projektētāju komandas līdzšinējās sadarbības pieredze</a:t>
                      </a:r>
                      <a:endParaRPr lang="en-US" sz="2000" b="1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5.8. </a:t>
                      </a:r>
                      <a:r>
                        <a:rPr lang="lv-LV" sz="20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BIM sistēmas lietošana</a:t>
                      </a:r>
                      <a:endParaRPr lang="lv-LV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solidFill>
                            <a:schemeClr val="tx1"/>
                          </a:solidFill>
                          <a:effectLst/>
                        </a:rPr>
                        <a:t>1-2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solidFill>
                            <a:schemeClr val="tx1"/>
                          </a:solidFill>
                          <a:effectLst/>
                          <a:highlight>
                            <a:srgbClr val="EEEEEE"/>
                          </a:highlight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solidFill>
                            <a:schemeClr val="tx1"/>
                          </a:solidFill>
                          <a:effectLst/>
                          <a:highlight>
                            <a:srgbClr val="EEEEEE"/>
                          </a:highlight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solidFill>
                            <a:schemeClr val="tx1"/>
                          </a:solidFill>
                          <a:effectLst/>
                          <a:highlight>
                            <a:srgbClr val="EEEEEE"/>
                          </a:highlight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solidFill>
                            <a:schemeClr val="tx1"/>
                          </a:solidFill>
                          <a:effectLst/>
                          <a:highlight>
                            <a:srgbClr val="EEEEEE"/>
                          </a:highlight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solidFill>
                            <a:schemeClr val="tx1"/>
                          </a:solidFill>
                          <a:effectLst/>
                          <a:highlight>
                            <a:srgbClr val="EEEEEE"/>
                          </a:highlight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solidFill>
                            <a:schemeClr val="tx1"/>
                          </a:solidFill>
                          <a:effectLst/>
                          <a:highlight>
                            <a:srgbClr val="EEEEEE"/>
                          </a:highlight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solidFill>
                            <a:schemeClr val="tx1"/>
                          </a:solidFill>
                          <a:effectLst/>
                        </a:rPr>
                        <a:t>0,5-1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solidFill>
                            <a:schemeClr val="tx1"/>
                          </a:solidFill>
                          <a:effectLst/>
                        </a:rPr>
                        <a:t>0,5-1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solidFill>
                            <a:schemeClr val="tx1"/>
                          </a:solidFill>
                          <a:effectLst/>
                        </a:rPr>
                        <a:t>0,5-1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solidFill>
                            <a:schemeClr val="tx1"/>
                          </a:solidFill>
                          <a:effectLst/>
                        </a:rPr>
                        <a:t>0,5-1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000" dirty="0">
                          <a:solidFill>
                            <a:schemeClr val="tx1"/>
                          </a:solidFill>
                          <a:effectLst/>
                        </a:rPr>
                        <a:t>0,5-1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lv-LV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43671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7205121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1021638" y="688717"/>
            <a:ext cx="10865562" cy="671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3700">
                <a:solidFill>
                  <a:srgbClr val="06ADBB"/>
                </a:solidFill>
              </a:defRPr>
            </a:lvl1pPr>
          </a:lstStyle>
          <a:p>
            <a:pPr algn="ctr"/>
            <a:r>
              <a:rPr lang="lv-LV" b="1" dirty="0"/>
              <a:t>Kritēriju saraksts būvdarbu iepirkumiem</a:t>
            </a:r>
          </a:p>
        </p:txBody>
      </p:sp>
      <p:sp>
        <p:nvSpPr>
          <p:cNvPr id="127" name="Shape 127"/>
          <p:cNvSpPr/>
          <p:nvPr/>
        </p:nvSpPr>
        <p:spPr>
          <a:xfrm>
            <a:off x="503238" y="3317697"/>
            <a:ext cx="10865562" cy="1801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pPr marL="446087" indent="0">
              <a:buNone/>
            </a:pPr>
            <a:endParaRPr lang="lv-LV" sz="3600" dirty="0"/>
          </a:p>
          <a:p>
            <a:pPr marL="446087" indent="0">
              <a:buNone/>
            </a:pPr>
            <a:endParaRPr lang="lv-LV" sz="3200" b="1" dirty="0"/>
          </a:p>
          <a:p>
            <a:pPr marL="1314450" indent="-457200">
              <a:buFont typeface="Wingdings" panose="05000000000000000000" pitchFamily="2" charset="2"/>
              <a:buChar char="ü"/>
            </a:pPr>
            <a:endParaRPr lang="lv-LV" sz="2400" dirty="0"/>
          </a:p>
        </p:txBody>
      </p:sp>
      <p:sp>
        <p:nvSpPr>
          <p:cNvPr id="129" name="Shape 129"/>
          <p:cNvSpPr/>
          <p:nvPr/>
        </p:nvSpPr>
        <p:spPr>
          <a:xfrm>
            <a:off x="1021638" y="5239472"/>
            <a:ext cx="11151742" cy="605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endParaRPr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8219"/>
              </p:ext>
            </p:extLst>
          </p:nvPr>
        </p:nvGraphicFramePr>
        <p:xfrm>
          <a:off x="503238" y="1649896"/>
          <a:ext cx="11670142" cy="981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0291">
                  <a:extLst>
                    <a:ext uri="{9D8B030D-6E8A-4147-A177-3AD203B41FA5}">
                      <a16:colId xmlns:a16="http://schemas.microsoft.com/office/drawing/2014/main" xmlns="" val="1842680662"/>
                    </a:ext>
                  </a:extLst>
                </a:gridCol>
                <a:gridCol w="7343897">
                  <a:extLst>
                    <a:ext uri="{9D8B030D-6E8A-4147-A177-3AD203B41FA5}">
                      <a16:colId xmlns:a16="http://schemas.microsoft.com/office/drawing/2014/main" xmlns="" val="3049272719"/>
                    </a:ext>
                  </a:extLst>
                </a:gridCol>
                <a:gridCol w="1955954">
                  <a:extLst>
                    <a:ext uri="{9D8B030D-6E8A-4147-A177-3AD203B41FA5}">
                      <a16:colId xmlns:a16="http://schemas.microsoft.com/office/drawing/2014/main" xmlns="" val="2001134624"/>
                    </a:ext>
                  </a:extLst>
                </a:gridCol>
              </a:tblGrid>
              <a:tr h="4614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</a:rPr>
                        <a:t>Kritēriju grupas</a:t>
                      </a:r>
                      <a:endParaRPr lang="lv-LV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</a:rPr>
                        <a:t>Kritēriji</a:t>
                      </a:r>
                      <a:endParaRPr lang="lv-LV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  <a:latin typeface="+mn-lt"/>
                          <a:ea typeface="+mn-ea"/>
                          <a:cs typeface="+mn-cs"/>
                        </a:rPr>
                        <a:t>Īpatsvars</a:t>
                      </a:r>
                      <a:endParaRPr lang="lv-LV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18900456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335507"/>
              </p:ext>
            </p:extLst>
          </p:nvPr>
        </p:nvGraphicFramePr>
        <p:xfrm>
          <a:off x="503238" y="3129319"/>
          <a:ext cx="11670142" cy="52809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8745">
                  <a:extLst>
                    <a:ext uri="{9D8B030D-6E8A-4147-A177-3AD203B41FA5}">
                      <a16:colId xmlns:a16="http://schemas.microsoft.com/office/drawing/2014/main" xmlns="" val="3941211333"/>
                    </a:ext>
                  </a:extLst>
                </a:gridCol>
                <a:gridCol w="7200440">
                  <a:extLst>
                    <a:ext uri="{9D8B030D-6E8A-4147-A177-3AD203B41FA5}">
                      <a16:colId xmlns:a16="http://schemas.microsoft.com/office/drawing/2014/main" xmlns="" val="3942800207"/>
                    </a:ext>
                  </a:extLst>
                </a:gridCol>
                <a:gridCol w="2030957">
                  <a:extLst>
                    <a:ext uri="{9D8B030D-6E8A-4147-A177-3AD203B41FA5}">
                      <a16:colId xmlns:a16="http://schemas.microsoft.com/office/drawing/2014/main" xmlns="" val="3103307794"/>
                    </a:ext>
                  </a:extLst>
                </a:gridCol>
              </a:tblGrid>
              <a:tr h="5280942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200" dirty="0">
                          <a:effectLst/>
                        </a:rPr>
                        <a:t>6.Vides </a:t>
                      </a:r>
                      <a:r>
                        <a:rPr lang="en-US" sz="2200" dirty="0" err="1">
                          <a:effectLst/>
                        </a:rPr>
                        <a:t>aizsardzības</a:t>
                      </a:r>
                      <a:r>
                        <a:rPr lang="en-US" sz="2200" dirty="0">
                          <a:effectLst/>
                        </a:rPr>
                        <a:t> </a:t>
                      </a:r>
                      <a:r>
                        <a:rPr lang="en-US" sz="2200" dirty="0" err="1">
                          <a:effectLst/>
                        </a:rPr>
                        <a:t>prasības</a:t>
                      </a:r>
                      <a:endParaRPr lang="lv-LV" sz="2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 Būvdarbu laikā patērētais enerģijas daudzums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 Būvdarbu laikā izmantotā autotransporta CO2 </a:t>
                      </a:r>
                      <a:r>
                        <a:rPr lang="lv-LV" sz="2200" b="0" i="0" dirty="0" err="1">
                          <a:solidFill>
                            <a:schemeClr val="tx1"/>
                          </a:solidFill>
                          <a:effectLst/>
                        </a:rPr>
                        <a:t>izmeši</a:t>
                      </a:r>
                      <a:endParaRPr lang="lv-LV" sz="2200" b="0" i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 Pieredze, atbilstošas energoefektivitātes ēkas būvniecībā 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1" i="0" strike="sngStrike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1" i="0" strike="sng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lv-LV" sz="2200" b="1" i="0" strike="sngStrike" dirty="0">
                          <a:solidFill>
                            <a:schemeClr val="tx1"/>
                          </a:solidFill>
                          <a:effectLst/>
                        </a:rPr>
                        <a:t>. Tiek sasniegts augstāks energoefektivitātes rādītājs, kā būvprojektā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 Noteiktiem vides kritērijiem atbilstošu būvizstrādājumu / materiālu izmantošana, vai noteiktu būvizstrādājumu / materiālu neizmantošana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 Būvdarbu organizēšana</a:t>
                      </a:r>
                    </a:p>
                    <a:p>
                      <a:pPr marL="914400" lvl="2" indent="0" algn="l"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.1. Galveno </a:t>
                      </a:r>
                      <a:r>
                        <a:rPr lang="lv-LV" sz="2200" b="0" i="0" dirty="0" err="1">
                          <a:solidFill>
                            <a:schemeClr val="tx1"/>
                          </a:solidFill>
                          <a:effectLst/>
                        </a:rPr>
                        <a:t>būvmašīnu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 darbu grafiks</a:t>
                      </a:r>
                    </a:p>
                    <a:p>
                      <a:pPr marL="914400" lvl="2" indent="0" algn="l"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.2. Būvizstrādājumu transportēšana </a:t>
                      </a:r>
                    </a:p>
                    <a:p>
                      <a:pPr marL="914400" lvl="2" indent="0" algn="l"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.3. Būvizstrādājumu novietošana būvlaukumā</a:t>
                      </a:r>
                    </a:p>
                    <a:p>
                      <a:pPr marL="914400" lvl="2" indent="0" algn="l"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lv-LV" sz="2200" b="0" i="0" dirty="0">
                          <a:solidFill>
                            <a:schemeClr val="tx1"/>
                          </a:solidFill>
                          <a:effectLst/>
                        </a:rPr>
                        <a:t>.4. Publisko ielu lietošana un satiksmes traucēšan</a:t>
                      </a: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lv-LV" sz="2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0,5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0,5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lv-LV" sz="2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lv-LV" sz="2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lv-LV" sz="2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1-3</a:t>
                      </a:r>
                      <a:endParaRPr lang="lv-LV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lv-LV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43671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1023393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1021638" y="688717"/>
            <a:ext cx="10865562" cy="671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3700">
                <a:solidFill>
                  <a:srgbClr val="06ADBB"/>
                </a:solidFill>
              </a:defRPr>
            </a:lvl1pPr>
          </a:lstStyle>
          <a:p>
            <a:pPr algn="ctr"/>
            <a:r>
              <a:rPr lang="lv-LV" b="1" dirty="0"/>
              <a:t>Kritēriju saraksts būvdarbu iepirkumiem</a:t>
            </a:r>
          </a:p>
        </p:txBody>
      </p:sp>
      <p:sp>
        <p:nvSpPr>
          <p:cNvPr id="127" name="Shape 127"/>
          <p:cNvSpPr/>
          <p:nvPr/>
        </p:nvSpPr>
        <p:spPr>
          <a:xfrm>
            <a:off x="503238" y="3317697"/>
            <a:ext cx="10865562" cy="1801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pPr marL="446087" indent="0">
              <a:buNone/>
            </a:pPr>
            <a:endParaRPr lang="lv-LV" sz="3600" dirty="0"/>
          </a:p>
          <a:p>
            <a:pPr marL="446087" indent="0">
              <a:buNone/>
            </a:pPr>
            <a:endParaRPr lang="lv-LV" sz="3200" b="1" dirty="0"/>
          </a:p>
          <a:p>
            <a:pPr marL="1314450" indent="-457200">
              <a:buFont typeface="Wingdings" panose="05000000000000000000" pitchFamily="2" charset="2"/>
              <a:buChar char="ü"/>
            </a:pPr>
            <a:endParaRPr lang="lv-LV" sz="2400" dirty="0"/>
          </a:p>
        </p:txBody>
      </p:sp>
      <p:sp>
        <p:nvSpPr>
          <p:cNvPr id="129" name="Shape 129"/>
          <p:cNvSpPr/>
          <p:nvPr/>
        </p:nvSpPr>
        <p:spPr>
          <a:xfrm>
            <a:off x="1021638" y="5239472"/>
            <a:ext cx="11151742" cy="605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endParaRPr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3238" y="1649896"/>
          <a:ext cx="11670142" cy="981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0291">
                  <a:extLst>
                    <a:ext uri="{9D8B030D-6E8A-4147-A177-3AD203B41FA5}">
                      <a16:colId xmlns:a16="http://schemas.microsoft.com/office/drawing/2014/main" xmlns="" val="1842680662"/>
                    </a:ext>
                  </a:extLst>
                </a:gridCol>
                <a:gridCol w="7343897">
                  <a:extLst>
                    <a:ext uri="{9D8B030D-6E8A-4147-A177-3AD203B41FA5}">
                      <a16:colId xmlns:a16="http://schemas.microsoft.com/office/drawing/2014/main" xmlns="" val="3049272719"/>
                    </a:ext>
                  </a:extLst>
                </a:gridCol>
                <a:gridCol w="1955954">
                  <a:extLst>
                    <a:ext uri="{9D8B030D-6E8A-4147-A177-3AD203B41FA5}">
                      <a16:colId xmlns:a16="http://schemas.microsoft.com/office/drawing/2014/main" xmlns="" val="2001134624"/>
                    </a:ext>
                  </a:extLst>
                </a:gridCol>
              </a:tblGrid>
              <a:tr h="4614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</a:rPr>
                        <a:t>Kritēriju grupas</a:t>
                      </a:r>
                      <a:endParaRPr lang="lv-LV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</a:rPr>
                        <a:t>Kritēriji</a:t>
                      </a:r>
                      <a:endParaRPr lang="lv-LV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  <a:latin typeface="+mn-lt"/>
                          <a:ea typeface="+mn-ea"/>
                          <a:cs typeface="+mn-cs"/>
                        </a:rPr>
                        <a:t>Īpatsvars</a:t>
                      </a:r>
                      <a:endParaRPr lang="lv-LV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18900456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822499"/>
              </p:ext>
            </p:extLst>
          </p:nvPr>
        </p:nvGraphicFramePr>
        <p:xfrm>
          <a:off x="503238" y="3129319"/>
          <a:ext cx="11670142" cy="22775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8745">
                  <a:extLst>
                    <a:ext uri="{9D8B030D-6E8A-4147-A177-3AD203B41FA5}">
                      <a16:colId xmlns:a16="http://schemas.microsoft.com/office/drawing/2014/main" xmlns="" val="3941211333"/>
                    </a:ext>
                  </a:extLst>
                </a:gridCol>
                <a:gridCol w="7200440">
                  <a:extLst>
                    <a:ext uri="{9D8B030D-6E8A-4147-A177-3AD203B41FA5}">
                      <a16:colId xmlns:a16="http://schemas.microsoft.com/office/drawing/2014/main" xmlns="" val="3942800207"/>
                    </a:ext>
                  </a:extLst>
                </a:gridCol>
                <a:gridCol w="2030957">
                  <a:extLst>
                    <a:ext uri="{9D8B030D-6E8A-4147-A177-3AD203B41FA5}">
                      <a16:colId xmlns:a16="http://schemas.microsoft.com/office/drawing/2014/main" xmlns="" val="3103307794"/>
                    </a:ext>
                  </a:extLst>
                </a:gridCol>
              </a:tblGrid>
              <a:tr h="2277568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>
                          <a:effectLst/>
                        </a:rPr>
                        <a:t>7. </a:t>
                      </a:r>
                      <a:r>
                        <a:rPr lang="lv-LV" sz="2400">
                          <a:effectLst/>
                        </a:rPr>
                        <a:t>Sociālie </a:t>
                      </a:r>
                      <a:r>
                        <a:rPr lang="lv-LV" sz="2400" dirty="0">
                          <a:effectLst/>
                        </a:rPr>
                        <a:t>kritēriji</a:t>
                      </a:r>
                      <a:endParaRPr lang="lv-LV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7.1. Vidējā sociālā nodokļa iemaksa valsts budžetā par pretendenta darbinieku 12 mēnešu periodā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7.2. Personu ar īpašām vajadzībām, pirmspensijas vecuma un probācijā esošu personu nodarbinātība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7.3. Personu skaits, kas projektā tiks nodarbinātas studiju prakses ietvaros</a:t>
                      </a:r>
                      <a:endParaRPr lang="lv-LV" sz="2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0,5-2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0,5-2</a:t>
                      </a:r>
                      <a:endParaRPr lang="lv-LV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43671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2001281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1021638" y="688717"/>
            <a:ext cx="10865562" cy="18107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3700">
                <a:solidFill>
                  <a:srgbClr val="06ADBB"/>
                </a:solidFill>
              </a:defRPr>
            </a:lvl1pPr>
          </a:lstStyle>
          <a:p>
            <a:r>
              <a:rPr lang="lv-LV" b="1" dirty="0"/>
              <a:t>Papildus ieteikumi apvienoto projektēšanas un būvdarbu iepirkumam – iepirkuma izsludināšanas brīdis</a:t>
            </a:r>
          </a:p>
        </p:txBody>
      </p:sp>
      <p:sp>
        <p:nvSpPr>
          <p:cNvPr id="127" name="Shape 127"/>
          <p:cNvSpPr/>
          <p:nvPr/>
        </p:nvSpPr>
        <p:spPr>
          <a:xfrm>
            <a:off x="1021300" y="2858821"/>
            <a:ext cx="10865562" cy="59725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pPr marL="914400" indent="-468313">
              <a:buFont typeface="Wingdings" panose="05000000000000000000" pitchFamily="2" charset="2"/>
              <a:buChar char="Ø"/>
            </a:pPr>
            <a:r>
              <a:rPr lang="lv-LV" sz="3200" b="1" dirty="0"/>
              <a:t>pirms tiek izstrādāts būvprojekts minimālā sastāvā:</a:t>
            </a:r>
            <a:endParaRPr lang="lv-LV" sz="3200" dirty="0"/>
          </a:p>
          <a:p>
            <a:pPr marL="1314450" indent="-457200">
              <a:buFont typeface="Wingdings" panose="05000000000000000000" pitchFamily="2" charset="2"/>
              <a:buChar char="ü"/>
            </a:pPr>
            <a:r>
              <a:rPr lang="lv-LV" sz="3200" dirty="0"/>
              <a:t>mets vai skice (grafiskais materiāls);</a:t>
            </a:r>
          </a:p>
          <a:p>
            <a:pPr marL="1314450" indent="-457200">
              <a:buFont typeface="Wingdings" panose="05000000000000000000" pitchFamily="2" charset="2"/>
              <a:buChar char="ü"/>
            </a:pPr>
            <a:r>
              <a:rPr lang="lv-LV" sz="3200" dirty="0"/>
              <a:t>detalizēta tehniskā specifikācija (projektēšanas uzdevums). </a:t>
            </a:r>
          </a:p>
          <a:p>
            <a:pPr marL="857250" indent="0">
              <a:buNone/>
            </a:pPr>
            <a:endParaRPr lang="lv-LV" sz="3200" dirty="0"/>
          </a:p>
          <a:p>
            <a:pPr marL="971550" indent="-457200">
              <a:buFont typeface="Wingdings" panose="05000000000000000000" pitchFamily="2" charset="2"/>
              <a:buChar char="Ø"/>
            </a:pPr>
            <a:r>
              <a:rPr lang="lv-LV" sz="3200" b="1" dirty="0"/>
              <a:t>pēc būvprojekta minimālā sastāvā akceptēšanas un būvatļaujas saņemšanas:</a:t>
            </a:r>
          </a:p>
          <a:p>
            <a:pPr marL="1371600" indent="-514350">
              <a:buFont typeface="Wingdings" panose="05000000000000000000" pitchFamily="2" charset="2"/>
              <a:buChar char="ü"/>
            </a:pPr>
            <a:r>
              <a:rPr lang="lv-LV" sz="3200" dirty="0"/>
              <a:t>būvprojekts minimālā sastāvā;</a:t>
            </a:r>
          </a:p>
          <a:p>
            <a:pPr marL="1371600" indent="-514350">
              <a:buFont typeface="Wingdings" panose="05000000000000000000" pitchFamily="2" charset="2"/>
              <a:buChar char="ü"/>
            </a:pPr>
            <a:r>
              <a:rPr lang="lv-LV" sz="3200" dirty="0"/>
              <a:t>detalizētā tehniskā specifikācija (projektēšanas uzdevums).</a:t>
            </a:r>
          </a:p>
        </p:txBody>
      </p:sp>
      <p:sp>
        <p:nvSpPr>
          <p:cNvPr id="129" name="Shape 129"/>
          <p:cNvSpPr/>
          <p:nvPr/>
        </p:nvSpPr>
        <p:spPr>
          <a:xfrm>
            <a:off x="1021638" y="5239472"/>
            <a:ext cx="11151742" cy="605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71265047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1021638" y="688717"/>
            <a:ext cx="10865562" cy="18107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3700">
                <a:solidFill>
                  <a:srgbClr val="06ADBB"/>
                </a:solidFill>
              </a:defRPr>
            </a:lvl1pPr>
          </a:lstStyle>
          <a:p>
            <a:r>
              <a:rPr lang="lv-LV" b="1" dirty="0"/>
              <a:t>Papildus ieteikumi apvienoto projektēšanas un būvdarbu iepirkumam – iepirkuma dokumentācijas saturs</a:t>
            </a:r>
          </a:p>
        </p:txBody>
      </p:sp>
      <p:sp>
        <p:nvSpPr>
          <p:cNvPr id="127" name="Shape 127"/>
          <p:cNvSpPr/>
          <p:nvPr/>
        </p:nvSpPr>
        <p:spPr>
          <a:xfrm>
            <a:off x="1021300" y="2779362"/>
            <a:ext cx="10865562" cy="54209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pPr marL="914400" indent="-468313">
              <a:buFont typeface="Wingdings" panose="05000000000000000000" pitchFamily="2" charset="2"/>
              <a:buChar char="Ø"/>
            </a:pPr>
            <a:r>
              <a:rPr lang="lv-LV" sz="3200" b="1" dirty="0"/>
              <a:t>Detalizēts projektēšanas uzdevums, kas sastāv vismaz no:</a:t>
            </a:r>
          </a:p>
          <a:p>
            <a:pPr marL="1889125" indent="-468313">
              <a:buFont typeface="Wingdings" panose="05000000000000000000" pitchFamily="2" charset="2"/>
              <a:buChar char="ü"/>
            </a:pPr>
            <a:r>
              <a:rPr lang="lv-LV" sz="3200" dirty="0"/>
              <a:t>vispārīgās informācijas;</a:t>
            </a:r>
          </a:p>
          <a:p>
            <a:pPr marL="1889125" indent="-468313">
              <a:buFont typeface="Wingdings" panose="05000000000000000000" pitchFamily="2" charset="2"/>
              <a:buChar char="ü"/>
            </a:pPr>
            <a:r>
              <a:rPr lang="lv-LV" sz="3200" dirty="0"/>
              <a:t>darbu apjomiem;</a:t>
            </a:r>
          </a:p>
          <a:p>
            <a:pPr marL="1889125" indent="-468313">
              <a:buFont typeface="Wingdings" panose="05000000000000000000" pitchFamily="2" charset="2"/>
              <a:buChar char="ü"/>
            </a:pPr>
            <a:r>
              <a:rPr lang="lv-LV" sz="3200" dirty="0"/>
              <a:t>vispārīgajiem norādījumiem;</a:t>
            </a:r>
          </a:p>
          <a:p>
            <a:pPr marL="1889125" indent="-468313">
              <a:buFont typeface="Wingdings" panose="05000000000000000000" pitchFamily="2" charset="2"/>
              <a:buChar char="ü"/>
            </a:pPr>
            <a:r>
              <a:rPr lang="lv-LV" sz="3200" dirty="0"/>
              <a:t> galvenajiem tehniski ekonomiskiem rādītājiem un funkcionālajām prasībām būvprojekta izstrādei; </a:t>
            </a:r>
          </a:p>
          <a:p>
            <a:pPr marL="1889125" indent="-468313">
              <a:buFont typeface="Wingdings" panose="05000000000000000000" pitchFamily="2" charset="2"/>
              <a:buChar char="ü"/>
            </a:pPr>
            <a:r>
              <a:rPr lang="lv-LV" sz="3200" dirty="0"/>
              <a:t>Teritorijas un arhitektūras sadaļas.</a:t>
            </a:r>
          </a:p>
          <a:p>
            <a:pPr marL="1889125" indent="-468313">
              <a:buFont typeface="Wingdings" panose="05000000000000000000" pitchFamily="2" charset="2"/>
              <a:buChar char="ü"/>
            </a:pPr>
            <a:endParaRPr lang="lv-LV" sz="3200" dirty="0"/>
          </a:p>
          <a:p>
            <a:pPr marL="1889125" indent="-468313">
              <a:buFont typeface="Wingdings" panose="05000000000000000000" pitchFamily="2" charset="2"/>
              <a:buChar char="ü"/>
            </a:pPr>
            <a:endParaRPr lang="lv-LV" sz="3200" dirty="0"/>
          </a:p>
        </p:txBody>
      </p:sp>
    </p:spTree>
    <p:extLst>
      <p:ext uri="{BB962C8B-B14F-4D97-AF65-F5344CB8AC3E}">
        <p14:creationId xmlns:p14="http://schemas.microsoft.com/office/powerpoint/2010/main" val="678211543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1021638" y="688717"/>
            <a:ext cx="10865562" cy="671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3700">
                <a:solidFill>
                  <a:srgbClr val="06ADBB"/>
                </a:solidFill>
              </a:defRPr>
            </a:lvl1pPr>
          </a:lstStyle>
          <a:p>
            <a:r>
              <a:rPr lang="lv-LV" b="1" dirty="0"/>
              <a:t>Metodoloģijas saturs</a:t>
            </a:r>
          </a:p>
        </p:txBody>
      </p:sp>
      <p:sp>
        <p:nvSpPr>
          <p:cNvPr id="127" name="Shape 127"/>
          <p:cNvSpPr/>
          <p:nvPr/>
        </p:nvSpPr>
        <p:spPr>
          <a:xfrm>
            <a:off x="1021300" y="2111297"/>
            <a:ext cx="10865562" cy="59823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pPr marL="914400" indent="-468313">
              <a:buFont typeface="Wingdings" panose="05000000000000000000" pitchFamily="2" charset="2"/>
              <a:buChar char="Ø"/>
            </a:pPr>
            <a:r>
              <a:rPr lang="lv-LV" sz="3600" dirty="0"/>
              <a:t>Izstrādāts ņemot vērā jauno publisko iepirkumu regulējumu:</a:t>
            </a:r>
          </a:p>
          <a:p>
            <a:pPr marL="1889125" indent="-468313">
              <a:buFont typeface="Wingdings" panose="05000000000000000000" pitchFamily="2" charset="2"/>
              <a:buChar char="ü"/>
            </a:pPr>
            <a:r>
              <a:rPr lang="lv-LV" sz="3200" dirty="0"/>
              <a:t>veicina pāreju uz saimnieciski izdevīgākā piedāvājuma vērtēšanu, pieļaujot zemākās cenas kā vienīgā kritērija piemērošanu tikai izņēmuma gadījumos;</a:t>
            </a:r>
          </a:p>
          <a:p>
            <a:pPr marL="1889125" indent="-468313">
              <a:buFont typeface="Wingdings" panose="05000000000000000000" pitchFamily="2" charset="2"/>
              <a:buChar char="ü"/>
            </a:pPr>
            <a:r>
              <a:rPr lang="en-US" sz="3200" dirty="0"/>
              <a:t>p</a:t>
            </a:r>
            <a:r>
              <a:rPr lang="lv-LV" sz="3200" dirty="0"/>
              <a:t>ieļauj vērtēt personāla kvalifikāciju un pieredzi;</a:t>
            </a:r>
          </a:p>
          <a:p>
            <a:pPr marL="1889125" indent="-468313">
              <a:buFont typeface="Wingdings" panose="05000000000000000000" pitchFamily="2" charset="2"/>
              <a:buChar char="ü"/>
            </a:pPr>
            <a:r>
              <a:rPr lang="en-US" sz="3200" dirty="0"/>
              <a:t>p</a:t>
            </a:r>
            <a:r>
              <a:rPr lang="lv-LV" sz="3200" dirty="0"/>
              <a:t>ieļauj vērtēt sociālos un vides aizsardzības aspektus.</a:t>
            </a:r>
          </a:p>
          <a:p>
            <a:pPr marL="446087" indent="0">
              <a:buNone/>
            </a:pPr>
            <a:endParaRPr lang="lv-LV" sz="3200" b="1" dirty="0"/>
          </a:p>
          <a:p>
            <a:pPr marL="1314450" indent="-457200">
              <a:buFont typeface="Wingdings" panose="05000000000000000000" pitchFamily="2" charset="2"/>
              <a:buChar char="ü"/>
            </a:pPr>
            <a:endParaRPr lang="lv-LV" sz="2400" dirty="0"/>
          </a:p>
        </p:txBody>
      </p:sp>
      <p:sp>
        <p:nvSpPr>
          <p:cNvPr id="129" name="Shape 129"/>
          <p:cNvSpPr/>
          <p:nvPr/>
        </p:nvSpPr>
        <p:spPr>
          <a:xfrm>
            <a:off x="1021638" y="5239472"/>
            <a:ext cx="11151742" cy="605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90624313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1021638" y="688717"/>
            <a:ext cx="10865562" cy="671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3700">
                <a:solidFill>
                  <a:srgbClr val="06ADBB"/>
                </a:solidFill>
              </a:defRPr>
            </a:lvl1pPr>
          </a:lstStyle>
          <a:p>
            <a:r>
              <a:rPr lang="lv-LV" b="1" dirty="0"/>
              <a:t>Metodoloģijas izstrādes un saskaņošanas process</a:t>
            </a:r>
          </a:p>
        </p:txBody>
      </p:sp>
      <p:sp>
        <p:nvSpPr>
          <p:cNvPr id="127" name="Shape 127"/>
          <p:cNvSpPr/>
          <p:nvPr/>
        </p:nvSpPr>
        <p:spPr>
          <a:xfrm>
            <a:off x="1021300" y="2111297"/>
            <a:ext cx="10865562" cy="7745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pPr marL="914400" indent="-468313">
              <a:buFont typeface="Wingdings" panose="05000000000000000000" pitchFamily="2" charset="2"/>
              <a:buChar char="Ø"/>
            </a:pPr>
            <a:r>
              <a:rPr lang="lv-LV" sz="3200" dirty="0"/>
              <a:t>Metodoloģija ir izstrādāta, izpētot citu Eiropas Savienības dalībvalstu pieredzi, kā arī Eiropas Savienības tiesas judikatūru.</a:t>
            </a:r>
          </a:p>
          <a:p>
            <a:pPr marL="446087" indent="0">
              <a:buNone/>
            </a:pPr>
            <a:endParaRPr lang="lv-LV" sz="3200" dirty="0"/>
          </a:p>
          <a:p>
            <a:pPr marL="914400" indent="-468313">
              <a:buFont typeface="Wingdings" panose="05000000000000000000" pitchFamily="2" charset="2"/>
              <a:buChar char="Ø"/>
            </a:pPr>
            <a:r>
              <a:rPr lang="lv-LV" sz="3200" dirty="0"/>
              <a:t>Metodoloģija būvdarbu iepirkumiem ir saskaņota ar Iepirkumu uzraudzības biroju un valsts akciju sabiedrību “Valsts nekustāmie īpašumi”, kā vienu no lielākajiem būvdarbu pasūtītājiem.</a:t>
            </a:r>
          </a:p>
          <a:p>
            <a:pPr marL="914400" indent="-468313">
              <a:buFont typeface="Wingdings" panose="05000000000000000000" pitchFamily="2" charset="2"/>
              <a:buChar char="Ø"/>
            </a:pPr>
            <a:endParaRPr lang="lv-LV" sz="3200" dirty="0"/>
          </a:p>
          <a:p>
            <a:pPr marL="914400" indent="-468313">
              <a:buFont typeface="Wingdings" panose="05000000000000000000" pitchFamily="2" charset="2"/>
              <a:buChar char="Ø"/>
            </a:pPr>
            <a:r>
              <a:rPr lang="lv-LV" sz="3200" dirty="0"/>
              <a:t>Metodoloģija apvienotajiem projektēšanas un būvdarbu iepirkumiem patreiz ir saskaņošanas procesā.</a:t>
            </a:r>
          </a:p>
          <a:p>
            <a:pPr marL="446087" indent="0">
              <a:buNone/>
            </a:pPr>
            <a:endParaRPr lang="lv-LV" sz="3200" b="1" dirty="0"/>
          </a:p>
          <a:p>
            <a:pPr marL="1314450" indent="-457200">
              <a:buFont typeface="Wingdings" panose="05000000000000000000" pitchFamily="2" charset="2"/>
              <a:buChar char="ü"/>
            </a:pPr>
            <a:endParaRPr lang="lv-LV" sz="3200" dirty="0"/>
          </a:p>
        </p:txBody>
      </p:sp>
      <p:sp>
        <p:nvSpPr>
          <p:cNvPr id="129" name="Shape 129"/>
          <p:cNvSpPr/>
          <p:nvPr/>
        </p:nvSpPr>
        <p:spPr>
          <a:xfrm>
            <a:off x="1021638" y="5239472"/>
            <a:ext cx="11151742" cy="605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95808286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1021638" y="688717"/>
            <a:ext cx="10865562" cy="671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3700">
                <a:solidFill>
                  <a:srgbClr val="06ADBB"/>
                </a:solidFill>
              </a:defRPr>
            </a:lvl1pPr>
          </a:lstStyle>
          <a:p>
            <a:r>
              <a:rPr lang="lv-LV" b="1" dirty="0"/>
              <a:t>Metodoloģijas saturs</a:t>
            </a:r>
          </a:p>
        </p:txBody>
      </p:sp>
      <p:sp>
        <p:nvSpPr>
          <p:cNvPr id="127" name="Shape 127"/>
          <p:cNvSpPr/>
          <p:nvPr/>
        </p:nvSpPr>
        <p:spPr>
          <a:xfrm>
            <a:off x="1021300" y="2111297"/>
            <a:ext cx="10865562" cy="645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pPr marL="914400" indent="-468313">
              <a:buFont typeface="Wingdings" panose="05000000000000000000" pitchFamily="2" charset="2"/>
              <a:buChar char="Ø"/>
            </a:pPr>
            <a:r>
              <a:rPr lang="lv-LV" sz="3600" dirty="0"/>
              <a:t>attiecās uz ēku būvdarbu iepirkumiem;</a:t>
            </a:r>
          </a:p>
          <a:p>
            <a:pPr marL="914400" indent="-468313">
              <a:buFont typeface="Wingdings" panose="05000000000000000000" pitchFamily="2" charset="2"/>
              <a:buChar char="Ø"/>
            </a:pPr>
            <a:endParaRPr lang="lv-LV" sz="3600" dirty="0"/>
          </a:p>
          <a:p>
            <a:pPr marL="914400" indent="-468313">
              <a:buFont typeface="Wingdings" panose="05000000000000000000" pitchFamily="2" charset="2"/>
              <a:buChar char="Ø"/>
            </a:pPr>
            <a:r>
              <a:rPr lang="lv-LV" sz="3600" dirty="0"/>
              <a:t>var izmantot arī inženierbūvju būvdarbu iepirkumiem.</a:t>
            </a:r>
          </a:p>
          <a:p>
            <a:pPr marL="914400" indent="-468313">
              <a:buFont typeface="Wingdings" panose="05000000000000000000" pitchFamily="2" charset="2"/>
              <a:buChar char="Ø"/>
            </a:pPr>
            <a:endParaRPr lang="lv-LV" sz="3600" dirty="0"/>
          </a:p>
          <a:p>
            <a:pPr marL="446087" indent="0">
              <a:buNone/>
            </a:pPr>
            <a:endParaRPr lang="lv-LV" sz="3600" dirty="0"/>
          </a:p>
          <a:p>
            <a:pPr marL="446087" indent="0">
              <a:buNone/>
            </a:pPr>
            <a:endParaRPr lang="lv-LV" sz="3600" dirty="0"/>
          </a:p>
          <a:p>
            <a:pPr marL="914400" indent="-468313">
              <a:buFont typeface="Wingdings" panose="05000000000000000000" pitchFamily="2" charset="2"/>
              <a:buChar char="Ø"/>
            </a:pPr>
            <a:endParaRPr lang="lv-LV" sz="3600" dirty="0"/>
          </a:p>
          <a:p>
            <a:pPr marL="446087" indent="0">
              <a:buNone/>
            </a:pPr>
            <a:endParaRPr lang="lv-LV" sz="3200" b="1" dirty="0"/>
          </a:p>
          <a:p>
            <a:pPr marL="1314450" indent="-457200">
              <a:buFont typeface="Wingdings" panose="05000000000000000000" pitchFamily="2" charset="2"/>
              <a:buChar char="ü"/>
            </a:pPr>
            <a:endParaRPr lang="lv-LV" sz="2400" dirty="0"/>
          </a:p>
        </p:txBody>
      </p:sp>
      <p:sp>
        <p:nvSpPr>
          <p:cNvPr id="129" name="Shape 129"/>
          <p:cNvSpPr/>
          <p:nvPr/>
        </p:nvSpPr>
        <p:spPr>
          <a:xfrm>
            <a:off x="1021638" y="5239472"/>
            <a:ext cx="11151742" cy="605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62797550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1021638" y="688717"/>
            <a:ext cx="10865562" cy="671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3700">
                <a:solidFill>
                  <a:srgbClr val="06ADBB"/>
                </a:solidFill>
              </a:defRPr>
            </a:lvl1pPr>
          </a:lstStyle>
          <a:p>
            <a:r>
              <a:rPr lang="lv-LV" b="1" dirty="0"/>
              <a:t>Metodoloģijas darbība</a:t>
            </a:r>
          </a:p>
        </p:txBody>
      </p:sp>
      <p:sp>
        <p:nvSpPr>
          <p:cNvPr id="127" name="Shape 127"/>
          <p:cNvSpPr/>
          <p:nvPr/>
        </p:nvSpPr>
        <p:spPr>
          <a:xfrm>
            <a:off x="1021300" y="2111297"/>
            <a:ext cx="10865562" cy="111086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pPr marL="914400" indent="-468313">
              <a:buFont typeface="Wingdings" panose="05000000000000000000" pitchFamily="2" charset="2"/>
              <a:buChar char="Ø"/>
            </a:pPr>
            <a:r>
              <a:rPr lang="lv-LV" sz="3600" dirty="0"/>
              <a:t>Metodoloģijai ir ieteikuma raksturs un pasūtītājam ir tiesības izvēlēties citus kritērijus saimnieciskā izdevīguma vērtēšanai.</a:t>
            </a:r>
          </a:p>
          <a:p>
            <a:pPr marL="914400" indent="-468313">
              <a:buFont typeface="Wingdings" panose="05000000000000000000" pitchFamily="2" charset="2"/>
              <a:buChar char="Ø"/>
            </a:pPr>
            <a:endParaRPr lang="lv-LV" sz="3600" dirty="0"/>
          </a:p>
          <a:p>
            <a:pPr marL="914400" indent="-468313">
              <a:buFont typeface="Wingdings" panose="05000000000000000000" pitchFamily="2" charset="2"/>
              <a:buChar char="Ø"/>
            </a:pPr>
            <a:r>
              <a:rPr lang="lv-LV" sz="3600" dirty="0"/>
              <a:t>Metodoloģijā ietvertie kritēriji ir saskaņoti ar Iepirkumu uzraudzības biroju, tā tiks publicēta Iepirkumu uzraudzības biroja mājas lapā un tiks ņemta vērā, izskatot apstrīdējumus par pasūtītāja izstrādāto iepirkuma dokumentāciju.</a:t>
            </a:r>
          </a:p>
          <a:p>
            <a:pPr marL="446087" indent="0">
              <a:buNone/>
            </a:pPr>
            <a:endParaRPr lang="lv-LV" sz="3600" dirty="0"/>
          </a:p>
          <a:p>
            <a:pPr marL="914400" indent="-468313">
              <a:buFont typeface="Wingdings" panose="05000000000000000000" pitchFamily="2" charset="2"/>
              <a:buChar char="Ø"/>
            </a:pPr>
            <a:endParaRPr lang="lv-LV" sz="3600" dirty="0"/>
          </a:p>
          <a:p>
            <a:pPr marL="914400" indent="-468313">
              <a:buFont typeface="Wingdings" panose="05000000000000000000" pitchFamily="2" charset="2"/>
              <a:buChar char="Ø"/>
            </a:pPr>
            <a:endParaRPr lang="lv-LV" sz="3600" dirty="0"/>
          </a:p>
          <a:p>
            <a:pPr marL="446087" indent="0">
              <a:buNone/>
            </a:pPr>
            <a:endParaRPr lang="lv-LV" sz="3600" dirty="0"/>
          </a:p>
          <a:p>
            <a:pPr marL="446087" indent="0">
              <a:buNone/>
            </a:pPr>
            <a:endParaRPr lang="lv-LV" sz="3600" dirty="0"/>
          </a:p>
          <a:p>
            <a:pPr marL="914400" indent="-468313">
              <a:buFont typeface="Wingdings" panose="05000000000000000000" pitchFamily="2" charset="2"/>
              <a:buChar char="Ø"/>
            </a:pPr>
            <a:endParaRPr lang="lv-LV" sz="3600" dirty="0"/>
          </a:p>
          <a:p>
            <a:pPr marL="446087" indent="0">
              <a:buNone/>
            </a:pPr>
            <a:endParaRPr lang="lv-LV" sz="3200" b="1" dirty="0"/>
          </a:p>
          <a:p>
            <a:pPr marL="1314450" indent="-457200">
              <a:buFont typeface="Wingdings" panose="05000000000000000000" pitchFamily="2" charset="2"/>
              <a:buChar char="ü"/>
            </a:pPr>
            <a:endParaRPr lang="lv-LV" sz="2400" dirty="0"/>
          </a:p>
        </p:txBody>
      </p:sp>
      <p:sp>
        <p:nvSpPr>
          <p:cNvPr id="129" name="Shape 129"/>
          <p:cNvSpPr/>
          <p:nvPr/>
        </p:nvSpPr>
        <p:spPr>
          <a:xfrm>
            <a:off x="1021638" y="5239472"/>
            <a:ext cx="11151742" cy="605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2534049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1021638" y="688717"/>
            <a:ext cx="10865562" cy="671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3700">
                <a:solidFill>
                  <a:srgbClr val="06ADBB"/>
                </a:solidFill>
              </a:defRPr>
            </a:lvl1pPr>
          </a:lstStyle>
          <a:p>
            <a:r>
              <a:rPr lang="lv-LV" b="1" dirty="0"/>
              <a:t>Kritēriju saraksts</a:t>
            </a:r>
          </a:p>
        </p:txBody>
      </p:sp>
      <p:sp>
        <p:nvSpPr>
          <p:cNvPr id="127" name="Shape 127"/>
          <p:cNvSpPr/>
          <p:nvPr/>
        </p:nvSpPr>
        <p:spPr>
          <a:xfrm>
            <a:off x="1021300" y="2111297"/>
            <a:ext cx="10865562" cy="6425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pPr marL="914400" indent="-468313">
              <a:buFont typeface="Wingdings" panose="05000000000000000000" pitchFamily="2" charset="2"/>
              <a:buChar char="Ø"/>
            </a:pPr>
            <a:r>
              <a:rPr lang="lv-LV" sz="3600" dirty="0"/>
              <a:t>Metodoloģija satur vispusīgu kritēriju sarakstu, no kuriem pasūtītājs izvēlas tos kritērijus, kas ir būtiski konkrētajā iepirkumā. Pasūtītājs var izvēlēties visus kritērijus vai tikai dažus.</a:t>
            </a:r>
          </a:p>
          <a:p>
            <a:pPr marL="446087" indent="0">
              <a:buNone/>
            </a:pPr>
            <a:endParaRPr lang="lv-LV" sz="3600" dirty="0"/>
          </a:p>
          <a:p>
            <a:pPr marL="914400" indent="-468313">
              <a:buFont typeface="Wingdings" panose="05000000000000000000" pitchFamily="2" charset="2"/>
              <a:buChar char="Ø"/>
            </a:pPr>
            <a:r>
              <a:rPr lang="lv-LV" sz="3600" dirty="0"/>
              <a:t>Pasūtītājam ir tiesības piemērot arī citus kritērijus, pamatojot to atbilstību normatīvajam regulējumam un saistību ar iepirkuma priekšmetu.</a:t>
            </a:r>
            <a:endParaRPr lang="lv-LV" sz="3200" dirty="0"/>
          </a:p>
          <a:p>
            <a:pPr marL="446087" indent="0">
              <a:buNone/>
            </a:pPr>
            <a:endParaRPr lang="lv-LV" sz="3200" b="1" dirty="0"/>
          </a:p>
          <a:p>
            <a:pPr marL="1314450" indent="-457200">
              <a:buFont typeface="Wingdings" panose="05000000000000000000" pitchFamily="2" charset="2"/>
              <a:buChar char="ü"/>
            </a:pPr>
            <a:endParaRPr lang="lv-LV" sz="2400" dirty="0"/>
          </a:p>
        </p:txBody>
      </p:sp>
      <p:sp>
        <p:nvSpPr>
          <p:cNvPr id="129" name="Shape 129"/>
          <p:cNvSpPr/>
          <p:nvPr/>
        </p:nvSpPr>
        <p:spPr>
          <a:xfrm>
            <a:off x="1021638" y="5239472"/>
            <a:ext cx="11151742" cy="605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84352066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1021638" y="688717"/>
            <a:ext cx="10865562" cy="671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3700">
                <a:solidFill>
                  <a:srgbClr val="06ADBB"/>
                </a:solidFill>
              </a:defRPr>
            </a:lvl1pPr>
          </a:lstStyle>
          <a:p>
            <a:r>
              <a:rPr lang="lv-LV" b="1" dirty="0"/>
              <a:t>Metodoloģijas izmantošana</a:t>
            </a:r>
          </a:p>
        </p:txBody>
      </p:sp>
      <p:sp>
        <p:nvSpPr>
          <p:cNvPr id="127" name="Shape 127"/>
          <p:cNvSpPr/>
          <p:nvPr/>
        </p:nvSpPr>
        <p:spPr>
          <a:xfrm>
            <a:off x="1021300" y="2111297"/>
            <a:ext cx="10865562" cy="74892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pPr marL="914400" indent="-468313">
              <a:buFont typeface="Wingdings" panose="05000000000000000000" pitchFamily="2" charset="2"/>
              <a:buChar char="Ø"/>
            </a:pPr>
            <a:r>
              <a:rPr lang="lv-LV" sz="3600" dirty="0"/>
              <a:t>Lai nodrošinātu jēgpilnu metodoloģijas piemērošanu, tiks izstrādāti ieteikumi tipveida līgumu projektiem, paredzot katram kritērijam tā izpildes nosacījumus:</a:t>
            </a:r>
            <a:endParaRPr lang="en-US" sz="3600" dirty="0"/>
          </a:p>
          <a:p>
            <a:pPr marL="2146300" indent="-514350">
              <a:buFont typeface="Wingdings" panose="05000000000000000000" pitchFamily="2" charset="2"/>
              <a:buChar char="ü"/>
            </a:pPr>
            <a:r>
              <a:rPr lang="lv-LV" sz="3200" dirty="0"/>
              <a:t>papildus nosacījumi, piemēram, nodrošinājums pilnam piedāvātam garantijas termiņam;</a:t>
            </a:r>
          </a:p>
          <a:p>
            <a:pPr marL="2146300" indent="-514350">
              <a:buFont typeface="Wingdings" panose="05000000000000000000" pitchFamily="2" charset="2"/>
              <a:buChar char="ü"/>
            </a:pPr>
            <a:r>
              <a:rPr lang="lv-LV" sz="3200" dirty="0"/>
              <a:t>līgumcenas korekcija vai līgumsods kritērija neizpildes gadījumā līgumsaistību izpildes laikā. </a:t>
            </a:r>
          </a:p>
          <a:p>
            <a:pPr marL="914400" indent="-468313">
              <a:buFont typeface="Wingdings" panose="05000000000000000000" pitchFamily="2" charset="2"/>
              <a:buChar char="Ø"/>
            </a:pPr>
            <a:endParaRPr lang="lv-LV" sz="3600" dirty="0"/>
          </a:p>
          <a:p>
            <a:pPr marL="446087" indent="0">
              <a:buNone/>
            </a:pPr>
            <a:endParaRPr lang="lv-LV" sz="3600" dirty="0"/>
          </a:p>
          <a:p>
            <a:pPr marL="446087" indent="0">
              <a:buNone/>
            </a:pPr>
            <a:endParaRPr lang="lv-LV" sz="3200" b="1" dirty="0"/>
          </a:p>
          <a:p>
            <a:pPr marL="1314450" indent="-457200">
              <a:buFont typeface="Wingdings" panose="05000000000000000000" pitchFamily="2" charset="2"/>
              <a:buChar char="ü"/>
            </a:pPr>
            <a:endParaRPr lang="lv-LV" sz="2400" dirty="0"/>
          </a:p>
        </p:txBody>
      </p:sp>
      <p:sp>
        <p:nvSpPr>
          <p:cNvPr id="129" name="Shape 129"/>
          <p:cNvSpPr/>
          <p:nvPr/>
        </p:nvSpPr>
        <p:spPr>
          <a:xfrm>
            <a:off x="1021638" y="5239472"/>
            <a:ext cx="11151742" cy="605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28294567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1021638" y="688717"/>
            <a:ext cx="10865562" cy="671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3700">
                <a:solidFill>
                  <a:srgbClr val="06ADBB"/>
                </a:solidFill>
              </a:defRPr>
            </a:lvl1pPr>
          </a:lstStyle>
          <a:p>
            <a:r>
              <a:rPr lang="lv-LV" b="1" dirty="0"/>
              <a:t>Kritēriju saraksts būvdarbu iepirkumiem</a:t>
            </a:r>
          </a:p>
        </p:txBody>
      </p:sp>
      <p:sp>
        <p:nvSpPr>
          <p:cNvPr id="127" name="Shape 127"/>
          <p:cNvSpPr/>
          <p:nvPr/>
        </p:nvSpPr>
        <p:spPr>
          <a:xfrm>
            <a:off x="503238" y="3317697"/>
            <a:ext cx="10865562" cy="1801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pPr marL="446087" indent="0">
              <a:buNone/>
            </a:pPr>
            <a:endParaRPr lang="lv-LV" sz="3600" dirty="0"/>
          </a:p>
          <a:p>
            <a:pPr marL="446087" indent="0">
              <a:buNone/>
            </a:pPr>
            <a:endParaRPr lang="lv-LV" sz="3200" b="1" dirty="0"/>
          </a:p>
          <a:p>
            <a:pPr marL="1314450" indent="-457200">
              <a:buFont typeface="Wingdings" panose="05000000000000000000" pitchFamily="2" charset="2"/>
              <a:buChar char="ü"/>
            </a:pPr>
            <a:endParaRPr lang="lv-LV" sz="2400" dirty="0"/>
          </a:p>
        </p:txBody>
      </p:sp>
      <p:sp>
        <p:nvSpPr>
          <p:cNvPr id="129" name="Shape 129"/>
          <p:cNvSpPr/>
          <p:nvPr/>
        </p:nvSpPr>
        <p:spPr>
          <a:xfrm>
            <a:off x="1021638" y="5239472"/>
            <a:ext cx="11151742" cy="605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endParaRPr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422697"/>
              </p:ext>
            </p:extLst>
          </p:nvPr>
        </p:nvGraphicFramePr>
        <p:xfrm>
          <a:off x="503238" y="1649896"/>
          <a:ext cx="11670142" cy="9526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0291">
                  <a:extLst>
                    <a:ext uri="{9D8B030D-6E8A-4147-A177-3AD203B41FA5}">
                      <a16:colId xmlns:a16="http://schemas.microsoft.com/office/drawing/2014/main" xmlns="" val="1842680662"/>
                    </a:ext>
                  </a:extLst>
                </a:gridCol>
                <a:gridCol w="7343897">
                  <a:extLst>
                    <a:ext uri="{9D8B030D-6E8A-4147-A177-3AD203B41FA5}">
                      <a16:colId xmlns:a16="http://schemas.microsoft.com/office/drawing/2014/main" xmlns="" val="3049272719"/>
                    </a:ext>
                  </a:extLst>
                </a:gridCol>
                <a:gridCol w="1955954">
                  <a:extLst>
                    <a:ext uri="{9D8B030D-6E8A-4147-A177-3AD203B41FA5}">
                      <a16:colId xmlns:a16="http://schemas.microsoft.com/office/drawing/2014/main" xmlns="" val="2001134624"/>
                    </a:ext>
                  </a:extLst>
                </a:gridCol>
              </a:tblGrid>
              <a:tr h="4614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</a:rPr>
                        <a:t>Kritēriju grupas</a:t>
                      </a:r>
                      <a:endParaRPr lang="lv-LV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</a:rPr>
                        <a:t>Kritēriji</a:t>
                      </a:r>
                      <a:endParaRPr lang="lv-LV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  <a:latin typeface="+mn-lt"/>
                          <a:ea typeface="+mn-ea"/>
                          <a:cs typeface="+mn-cs"/>
                        </a:rPr>
                        <a:t>Īpatsvars</a:t>
                      </a:r>
                      <a:endParaRPr lang="lv-LV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18900456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457896"/>
              </p:ext>
            </p:extLst>
          </p:nvPr>
        </p:nvGraphicFramePr>
        <p:xfrm>
          <a:off x="503238" y="2961861"/>
          <a:ext cx="11670142" cy="56918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9110">
                  <a:extLst>
                    <a:ext uri="{9D8B030D-6E8A-4147-A177-3AD203B41FA5}">
                      <a16:colId xmlns:a16="http://schemas.microsoft.com/office/drawing/2014/main" xmlns="" val="3941211333"/>
                    </a:ext>
                  </a:extLst>
                </a:gridCol>
                <a:gridCol w="7260075">
                  <a:extLst>
                    <a:ext uri="{9D8B030D-6E8A-4147-A177-3AD203B41FA5}">
                      <a16:colId xmlns:a16="http://schemas.microsoft.com/office/drawing/2014/main" xmlns="" val="3942800207"/>
                    </a:ext>
                  </a:extLst>
                </a:gridCol>
                <a:gridCol w="2030957">
                  <a:extLst>
                    <a:ext uri="{9D8B030D-6E8A-4147-A177-3AD203B41FA5}">
                      <a16:colId xmlns:a16="http://schemas.microsoft.com/office/drawing/2014/main" xmlns="" val="3103307794"/>
                    </a:ext>
                  </a:extLst>
                </a:gridCol>
              </a:tblGrid>
              <a:tr h="1154654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1.Cena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tc>
                  <a:txBody>
                    <a:bodyPr/>
                    <a:lstStyle/>
                    <a:p>
                      <a:pPr marL="457200" lvl="1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1.1. Būvdarbu cena</a:t>
                      </a:r>
                    </a:p>
                    <a:p>
                      <a:pPr marL="457200" lvl="1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1.2. Būvdarbu izmaksas (būvdarbu cena un garantijas laika tehnisko apkopju izmaksas)</a:t>
                      </a:r>
                      <a:endParaRPr lang="lv-LV" sz="2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60-90</a:t>
                      </a:r>
                      <a:endParaRPr lang="lv-LV" sz="2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4650148"/>
                  </a:ext>
                </a:extLst>
              </a:tr>
              <a:tr h="463053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2.Finansējums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tc>
                  <a:txBody>
                    <a:bodyPr/>
                    <a:lstStyle/>
                    <a:p>
                      <a:pPr marL="457200" lvl="1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2.1. Apmaksas noteikumi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5-15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extLst>
                  <a:ext uri="{0D108BD9-81ED-4DB2-BD59-A6C34878D82A}">
                    <a16:rowId xmlns:a16="http://schemas.microsoft.com/office/drawing/2014/main" xmlns="" val="1718313328"/>
                  </a:ext>
                </a:extLst>
              </a:tr>
              <a:tr h="1207964">
                <a:tc>
                  <a:txBody>
                    <a:bodyPr/>
                    <a:lstStyle/>
                    <a:p>
                      <a:pPr marL="0" lvl="0" indent="0" algn="just" defTabSz="182563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534988" algn="l"/>
                          <a:tab pos="627063" algn="l"/>
                          <a:tab pos="809625" algn="l"/>
                          <a:tab pos="901700" algn="l"/>
                          <a:tab pos="1346200" algn="l"/>
                        </a:tabLst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3.Izpildes termiņi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tc>
                  <a:txBody>
                    <a:bodyPr/>
                    <a:lstStyle/>
                    <a:p>
                      <a:pPr marL="457200" lvl="1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3.1. Būvdarbu izpildes termiņi </a:t>
                      </a:r>
                    </a:p>
                    <a:p>
                      <a:pPr marL="914400" lvl="2" indent="0" algn="just"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3.1.1. Kopējais izpildes termiņš</a:t>
                      </a:r>
                    </a:p>
                    <a:p>
                      <a:pPr marL="914400" lvl="2" indent="0" algn="just"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3.1.2. Būtisko posmu izpildes termiņi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2-5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extLst>
                  <a:ext uri="{0D108BD9-81ED-4DB2-BD59-A6C34878D82A}">
                    <a16:rowId xmlns:a16="http://schemas.microsoft.com/office/drawing/2014/main" xmlns="" val="870506934"/>
                  </a:ext>
                </a:extLst>
              </a:tr>
              <a:tr h="264085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4.Būves garantija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tc>
                  <a:txBody>
                    <a:bodyPr/>
                    <a:lstStyle/>
                    <a:p>
                      <a:pPr marL="457200" lvl="1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4.1.</a:t>
                      </a:r>
                      <a:r>
                        <a:rPr lang="lv-LV" sz="2800" baseline="0" dirty="0">
                          <a:effectLst/>
                          <a:latin typeface="+mn-lt"/>
                        </a:rPr>
                        <a:t> </a:t>
                      </a:r>
                      <a:r>
                        <a:rPr lang="lv-LV" sz="2800" dirty="0">
                          <a:effectLst/>
                          <a:latin typeface="+mn-lt"/>
                        </a:rPr>
                        <a:t>Būvdarbu garantija</a:t>
                      </a:r>
                    </a:p>
                    <a:p>
                      <a:pPr marL="914400" lvl="2" indent="0" algn="just"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4.1.1. Vispārējais garantijas periods</a:t>
                      </a:r>
                    </a:p>
                    <a:p>
                      <a:pPr marL="914400" lvl="2" indent="0" algn="just"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4.1.2. Pagarinātais garantijas periods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  <a:latin typeface="+mn-lt"/>
                        </a:rPr>
                        <a:t>5</a:t>
                      </a:r>
                      <a:endParaRPr lang="lv-LV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/>
                </a:tc>
                <a:extLst>
                  <a:ext uri="{0D108BD9-81ED-4DB2-BD59-A6C34878D82A}">
                    <a16:rowId xmlns:a16="http://schemas.microsoft.com/office/drawing/2014/main" xmlns="" val="1039632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3418393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1021638" y="688717"/>
            <a:ext cx="10865562" cy="671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3700">
                <a:solidFill>
                  <a:srgbClr val="06ADBB"/>
                </a:solidFill>
              </a:defRPr>
            </a:lvl1pPr>
          </a:lstStyle>
          <a:p>
            <a:r>
              <a:rPr lang="lv-LV" b="1" dirty="0"/>
              <a:t>Kritēriju saraksts būvdarbu iepirkumiem</a:t>
            </a:r>
          </a:p>
        </p:txBody>
      </p:sp>
      <p:sp>
        <p:nvSpPr>
          <p:cNvPr id="127" name="Shape 127"/>
          <p:cNvSpPr/>
          <p:nvPr/>
        </p:nvSpPr>
        <p:spPr>
          <a:xfrm>
            <a:off x="503238" y="3317697"/>
            <a:ext cx="10865562" cy="1801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pPr marL="446087" indent="0">
              <a:buNone/>
            </a:pPr>
            <a:endParaRPr lang="lv-LV" sz="3600" dirty="0"/>
          </a:p>
          <a:p>
            <a:pPr marL="446087" indent="0">
              <a:buNone/>
            </a:pPr>
            <a:endParaRPr lang="lv-LV" sz="3200" b="1" dirty="0"/>
          </a:p>
          <a:p>
            <a:pPr marL="1314450" indent="-457200">
              <a:buFont typeface="Wingdings" panose="05000000000000000000" pitchFamily="2" charset="2"/>
              <a:buChar char="ü"/>
            </a:pPr>
            <a:endParaRPr lang="lv-LV" sz="2400" dirty="0"/>
          </a:p>
        </p:txBody>
      </p:sp>
      <p:sp>
        <p:nvSpPr>
          <p:cNvPr id="129" name="Shape 129"/>
          <p:cNvSpPr/>
          <p:nvPr/>
        </p:nvSpPr>
        <p:spPr>
          <a:xfrm>
            <a:off x="1021638" y="5239472"/>
            <a:ext cx="11151742" cy="605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55600" indent="-355600" algn="l">
              <a:lnSpc>
                <a:spcPct val="120000"/>
              </a:lnSpc>
              <a:buClr>
                <a:srgbClr val="06ADBB"/>
              </a:buClr>
              <a:buSzPct val="68000"/>
              <a:buChar char="•"/>
              <a:defRPr sz="3000">
                <a:solidFill>
                  <a:srgbClr val="53585F"/>
                </a:solidFill>
              </a:defRPr>
            </a:lvl1pPr>
          </a:lstStyle>
          <a:p>
            <a:endParaRPr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44656"/>
              </p:ext>
            </p:extLst>
          </p:nvPr>
        </p:nvGraphicFramePr>
        <p:xfrm>
          <a:off x="503238" y="1649896"/>
          <a:ext cx="11670142" cy="981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0291">
                  <a:extLst>
                    <a:ext uri="{9D8B030D-6E8A-4147-A177-3AD203B41FA5}">
                      <a16:colId xmlns:a16="http://schemas.microsoft.com/office/drawing/2014/main" xmlns="" val="1842680662"/>
                    </a:ext>
                  </a:extLst>
                </a:gridCol>
                <a:gridCol w="7343897">
                  <a:extLst>
                    <a:ext uri="{9D8B030D-6E8A-4147-A177-3AD203B41FA5}">
                      <a16:colId xmlns:a16="http://schemas.microsoft.com/office/drawing/2014/main" xmlns="" val="3049272719"/>
                    </a:ext>
                  </a:extLst>
                </a:gridCol>
                <a:gridCol w="1955954">
                  <a:extLst>
                    <a:ext uri="{9D8B030D-6E8A-4147-A177-3AD203B41FA5}">
                      <a16:colId xmlns:a16="http://schemas.microsoft.com/office/drawing/2014/main" xmlns="" val="2001134624"/>
                    </a:ext>
                  </a:extLst>
                </a:gridCol>
              </a:tblGrid>
              <a:tr h="4614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</a:rPr>
                        <a:t>Kritēriju grupas</a:t>
                      </a:r>
                      <a:endParaRPr lang="lv-LV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</a:rPr>
                        <a:t>Kritēriji</a:t>
                      </a:r>
                      <a:endParaRPr lang="lv-LV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lv-LV" sz="2800" dirty="0">
                          <a:effectLst/>
                          <a:latin typeface="+mn-lt"/>
                          <a:ea typeface="+mn-ea"/>
                          <a:cs typeface="+mn-cs"/>
                        </a:rPr>
                        <a:t>Īpatsvars</a:t>
                      </a:r>
                      <a:endParaRPr lang="lv-LV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18900456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59179"/>
              </p:ext>
            </p:extLst>
          </p:nvPr>
        </p:nvGraphicFramePr>
        <p:xfrm>
          <a:off x="503238" y="2834159"/>
          <a:ext cx="11670142" cy="5817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8745">
                  <a:extLst>
                    <a:ext uri="{9D8B030D-6E8A-4147-A177-3AD203B41FA5}">
                      <a16:colId xmlns:a16="http://schemas.microsoft.com/office/drawing/2014/main" xmlns="" val="3941211333"/>
                    </a:ext>
                  </a:extLst>
                </a:gridCol>
                <a:gridCol w="7200440">
                  <a:extLst>
                    <a:ext uri="{9D8B030D-6E8A-4147-A177-3AD203B41FA5}">
                      <a16:colId xmlns:a16="http://schemas.microsoft.com/office/drawing/2014/main" xmlns="" val="3942800207"/>
                    </a:ext>
                  </a:extLst>
                </a:gridCol>
                <a:gridCol w="2030957">
                  <a:extLst>
                    <a:ext uri="{9D8B030D-6E8A-4147-A177-3AD203B41FA5}">
                      <a16:colId xmlns:a16="http://schemas.microsoft.com/office/drawing/2014/main" xmlns="" val="3103307794"/>
                    </a:ext>
                  </a:extLst>
                </a:gridCol>
              </a:tblGrid>
              <a:tr h="5726696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000" dirty="0">
                          <a:effectLst/>
                        </a:rPr>
                        <a:t>5.Vadības struktūra, personāla kvalifikācija, risku analīze</a:t>
                      </a:r>
                      <a:endParaRPr lang="lv-LV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5.1. Vienkārša un saprotama projekta vadības struktūra</a:t>
                      </a:r>
                    </a:p>
                    <a:p>
                      <a:pPr marL="993775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5.1.1. Iekļaujas vadošie darbinieki, tajā skaitā kvalitāte vadība</a:t>
                      </a:r>
                    </a:p>
                    <a:p>
                      <a:pPr marL="993775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5.1.2. Definēts projektā iesaistītā personāla pilnvarojums</a:t>
                      </a:r>
                    </a:p>
                    <a:p>
                      <a:pPr marL="993775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5.1.3. Noteikta projektā iesaistītā personāla atbildība</a:t>
                      </a:r>
                    </a:p>
                    <a:p>
                      <a:pPr marL="993775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5.1.4. Noteikta iesaistītā personāla aizstāšana</a:t>
                      </a:r>
                    </a:p>
                    <a:p>
                      <a:pPr marL="993775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5.1.5. Noteikta dokumentu aprites struktūra</a:t>
                      </a:r>
                    </a:p>
                    <a:p>
                      <a:pPr marL="993775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5.1.6. Projektā iesaistītā personāla nodarbinātības grafiks un pieejamība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5.2. Ieviesta kvalitātes vadības u.c. sistēma (ISO vai tml.)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5.3. Atbildīgā personāla pieredze līdzīgas specifikas būvobjektos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5.4.</a:t>
                      </a:r>
                      <a:r>
                        <a:rPr lang="lv-LV" sz="2200" b="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Atbildīgā personāla pieredze specifiskā jomā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5.5. Atbildīgā personāla izglītība un tālākizglītība</a:t>
                      </a:r>
                    </a:p>
                    <a:p>
                      <a:pPr marL="457200" lvl="1" indent="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2200" b="0" dirty="0">
                          <a:solidFill>
                            <a:schemeClr val="tx1"/>
                          </a:solidFill>
                          <a:effectLst/>
                        </a:rPr>
                        <a:t>5.6. Risku analīze </a:t>
                      </a:r>
                      <a:endParaRPr lang="lv-LV" sz="2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dirty="0">
                          <a:solidFill>
                            <a:schemeClr val="tx1"/>
                          </a:solidFill>
                          <a:effectLst/>
                        </a:rPr>
                        <a:t>1-2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dirty="0">
                          <a:solidFill>
                            <a:schemeClr val="tx1"/>
                          </a:solidFill>
                          <a:effectLst/>
                          <a:highlight>
                            <a:srgbClr val="EEEEEE"/>
                          </a:highlight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dirty="0">
                          <a:solidFill>
                            <a:schemeClr val="tx1"/>
                          </a:solidFill>
                          <a:effectLst/>
                          <a:highlight>
                            <a:srgbClr val="EEEEEE"/>
                          </a:highlight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dirty="0">
                          <a:solidFill>
                            <a:schemeClr val="tx1"/>
                          </a:solidFill>
                          <a:effectLst/>
                          <a:highlight>
                            <a:srgbClr val="EEEEEE"/>
                          </a:highlight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dirty="0">
                          <a:solidFill>
                            <a:schemeClr val="tx1"/>
                          </a:solidFill>
                          <a:effectLst/>
                          <a:highlight>
                            <a:srgbClr val="EEEEEE"/>
                          </a:highlight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dirty="0">
                          <a:solidFill>
                            <a:schemeClr val="tx1"/>
                          </a:solidFill>
                          <a:effectLst/>
                          <a:highlight>
                            <a:srgbClr val="EEEEEE"/>
                          </a:highlight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dirty="0">
                          <a:solidFill>
                            <a:schemeClr val="tx1"/>
                          </a:solidFill>
                          <a:effectLst/>
                          <a:highlight>
                            <a:srgbClr val="EEEEEE"/>
                          </a:highlight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dirty="0">
                          <a:solidFill>
                            <a:schemeClr val="tx1"/>
                          </a:solidFill>
                          <a:effectLst/>
                        </a:rPr>
                        <a:t>0,5-1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dirty="0">
                          <a:solidFill>
                            <a:schemeClr val="tx1"/>
                          </a:solidFill>
                          <a:effectLst/>
                        </a:rPr>
                        <a:t>0,5-1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dirty="0">
                          <a:solidFill>
                            <a:schemeClr val="tx1"/>
                          </a:solidFill>
                          <a:effectLst/>
                        </a:rPr>
                        <a:t>0,5-1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dirty="0">
                          <a:solidFill>
                            <a:schemeClr val="tx1"/>
                          </a:solidFill>
                          <a:effectLst/>
                        </a:rPr>
                        <a:t>0,5-1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2200" dirty="0">
                          <a:solidFill>
                            <a:schemeClr val="tx1"/>
                          </a:solidFill>
                          <a:effectLst/>
                        </a:rPr>
                        <a:t>0,5-1</a:t>
                      </a:r>
                      <a:endParaRPr lang="lv-LV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08" marR="6700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43671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68919"/>
      </p:ext>
    </p:extLst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BA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8ACBA"/>
      </a:accent1>
      <a:accent2>
        <a:srgbClr val="0365C0"/>
      </a:accent2>
      <a:accent3>
        <a:srgbClr val="DCBD23"/>
      </a:accent3>
      <a:accent4>
        <a:srgbClr val="DE6A10"/>
      </a:accent4>
      <a:accent5>
        <a:srgbClr val="C82506"/>
      </a:accent5>
      <a:accent6>
        <a:srgbClr val="00882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LPB PrezentacijasTempleits 0.2.pptx" id="{CDD7C504-9D09-4A5D-B2D3-8BADA5E1A158}" vid="{8A22BF36-1E01-4790-8C75-18A0580A0651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CFEF104790444193A8D62160DC67C5" ma:contentTypeVersion="4" ma:contentTypeDescription="Create a new document." ma:contentTypeScope="" ma:versionID="0747713ea0bde8e3c81d4d4dc5c73044">
  <xsd:schema xmlns:xsd="http://www.w3.org/2001/XMLSchema" xmlns:xs="http://www.w3.org/2001/XMLSchema" xmlns:p="http://schemas.microsoft.com/office/2006/metadata/properties" xmlns:ns2="6d3c7231-658d-4434-9d56-73744c1096da" targetNamespace="http://schemas.microsoft.com/office/2006/metadata/properties" ma:root="true" ma:fieldsID="dfc2ee7c7e04e929c9a82989292df29f" ns2:_="">
    <xsd:import namespace="6d3c7231-658d-4434-9d56-73744c1096d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3c7231-658d-4434-9d56-73744c1096d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B77D9B-E6C6-40F2-A858-8CFCD167E4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3c7231-658d-4434-9d56-73744c1096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3FEABD8-40BA-4419-B075-8C874D2F6E97}">
  <ds:schemaRefs>
    <ds:schemaRef ds:uri="http://schemas.microsoft.com/office/infopath/2007/PartnerControls"/>
    <ds:schemaRef ds:uri="6d3c7231-658d-4434-9d56-73744c1096da"/>
    <ds:schemaRef ds:uri="http://www.w3.org/XML/1998/namespace"/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24E1C2C-A916-4F72-81DA-D3AACF010B3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LPB_prezentacijas_paraugs</Template>
  <TotalTime>11062</TotalTime>
  <Words>1082</Words>
  <Application>Microsoft Office PowerPoint</Application>
  <PresentationFormat>Custom</PresentationFormat>
  <Paragraphs>248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Helvetica Light</vt:lpstr>
      <vt:lpstr>Helvetica Neue</vt:lpstr>
      <vt:lpstr>Times New Roman</vt:lpstr>
      <vt:lpstr>Wingdings</vt:lpstr>
      <vt:lpstr>White</vt:lpstr>
      <vt:lpstr>Saimnieciski izdevīgākā piedāvājuma vērtēšana būvdarbu iepirkumos un apvienotajos projektēšanas un būvdarbu iepirkumos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Olga Geitus-Eitvina</dc:creator>
  <cp:lastModifiedBy>Inese Rostoka</cp:lastModifiedBy>
  <cp:revision>141</cp:revision>
  <cp:lastPrinted>2016-11-14T11:57:27Z</cp:lastPrinted>
  <dcterms:created xsi:type="dcterms:W3CDTF">2016-06-02T12:49:44Z</dcterms:created>
  <dcterms:modified xsi:type="dcterms:W3CDTF">2017-03-15T11:29:00Z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0x010100B2CFEF104790444193A8D62160DC67C5</vt:lpwstr>
  </property>
</Properties>
</file>