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74" r:id="rId2"/>
  </p:sldMasterIdLst>
  <p:notesMasterIdLst>
    <p:notesMasterId r:id="rId15"/>
  </p:notesMasterIdLst>
  <p:handoutMasterIdLst>
    <p:handoutMasterId r:id="rId16"/>
  </p:handoutMasterIdLst>
  <p:sldIdLst>
    <p:sldId id="256" r:id="rId3"/>
    <p:sldId id="362" r:id="rId4"/>
    <p:sldId id="369" r:id="rId5"/>
    <p:sldId id="368" r:id="rId6"/>
    <p:sldId id="370" r:id="rId7"/>
    <p:sldId id="371" r:id="rId8"/>
    <p:sldId id="376" r:id="rId9"/>
    <p:sldId id="374" r:id="rId10"/>
    <p:sldId id="375" r:id="rId11"/>
    <p:sldId id="356" r:id="rId12"/>
    <p:sldId id="264" r:id="rId13"/>
    <p:sldId id="378" r:id="rId14"/>
  </p:sldIdLst>
  <p:sldSz cx="9144000" cy="6858000" type="screen4x3"/>
  <p:notesSz cx="6807200" cy="9939338"/>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ktorija" initials="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404F21"/>
    <a:srgbClr val="EA7242"/>
    <a:srgbClr val="FF6600"/>
    <a:srgbClr val="FF66FF"/>
    <a:srgbClr val="5C5676"/>
    <a:srgbClr val="A9B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8" autoAdjust="0"/>
    <p:restoredTop sz="94660"/>
  </p:normalViewPr>
  <p:slideViewPr>
    <p:cSldViewPr snapToGrid="0" snapToObjects="1">
      <p:cViewPr varScale="1">
        <p:scale>
          <a:sx n="116" d="100"/>
          <a:sy n="116" d="100"/>
        </p:scale>
        <p:origin x="18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iktorija\Desktop\Grafiki_b&#363;vn_PP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iktorija\Desktop\Grafiki_b&#363;vn_PP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iktorija\Desktop\Grafiki_b&#363;vn_PP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iktorija\Desktop\Grafiki_b&#363;vn_PP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Viktorija\Desktop\Grafiki_b&#363;vn_PPT.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cf-maksi\AppData\Local\Microsoft\Windows\Temporary%20Internet%20Files\Content.Outlook\TTRYTTIW\B&#362;VNIEC&#298;BAS_SAMi_l&#299;gumu_pl&#257;ni.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solidFill>
                  <a:srgbClr val="002060"/>
                </a:solidFill>
              </a:defRPr>
            </a:pPr>
            <a:r>
              <a:rPr lang="lv-LV" sz="1600" dirty="0">
                <a:solidFill>
                  <a:srgbClr val="002060"/>
                </a:solidFill>
              </a:rPr>
              <a:t>ES fondu finansējums, </a:t>
            </a:r>
          </a:p>
          <a:p>
            <a:pPr algn="ctr">
              <a:defRPr>
                <a:solidFill>
                  <a:srgbClr val="002060"/>
                </a:solidFill>
              </a:defRPr>
            </a:pPr>
            <a:r>
              <a:rPr lang="lv-LV" sz="1600" dirty="0">
                <a:solidFill>
                  <a:srgbClr val="002060"/>
                </a:solidFill>
              </a:rPr>
              <a:t>mljrd.</a:t>
            </a:r>
            <a:r>
              <a:rPr lang="lv-LV" sz="1600" baseline="0" dirty="0">
                <a:solidFill>
                  <a:srgbClr val="002060"/>
                </a:solidFill>
              </a:rPr>
              <a:t> </a:t>
            </a:r>
            <a:r>
              <a:rPr lang="lv-LV" sz="1600" dirty="0">
                <a:solidFill>
                  <a:srgbClr val="002060"/>
                </a:solidFill>
              </a:rPr>
              <a:t>EUR</a:t>
            </a:r>
          </a:p>
        </c:rich>
      </c:tx>
      <c:layout>
        <c:manualLayout>
          <c:xMode val="edge"/>
          <c:yMode val="edge"/>
          <c:x val="0.10339588801399827"/>
          <c:y val="0"/>
        </c:manualLayout>
      </c:layout>
      <c:overlay val="0"/>
    </c:title>
    <c:autoTitleDeleted val="0"/>
    <c:view3D>
      <c:rotX val="30"/>
      <c:rotY val="20"/>
      <c:rAngAx val="0"/>
    </c:view3D>
    <c:floor>
      <c:thickness val="0"/>
    </c:floor>
    <c:sideWall>
      <c:thickness val="0"/>
    </c:sideWall>
    <c:backWall>
      <c:thickness val="0"/>
    </c:backWall>
    <c:plotArea>
      <c:layout>
        <c:manualLayout>
          <c:layoutTarget val="inner"/>
          <c:xMode val="edge"/>
          <c:yMode val="edge"/>
          <c:x val="0.18472222222222223"/>
          <c:y val="0.24591097987751531"/>
          <c:w val="0.81388888888888888"/>
          <c:h val="0.55011300670749486"/>
        </c:manualLayout>
      </c:layout>
      <c:pie3DChart>
        <c:varyColors val="1"/>
        <c:ser>
          <c:idx val="0"/>
          <c:order val="0"/>
          <c:explosion val="3"/>
          <c:dPt>
            <c:idx val="1"/>
            <c:bubble3D val="0"/>
            <c:explosion val="12"/>
          </c:dPt>
          <c:dLbls>
            <c:dLbl>
              <c:idx val="1"/>
              <c:layout>
                <c:manualLayout>
                  <c:x val="-4.7592738407699037E-2"/>
                  <c:y val="0.10548191892680081"/>
                </c:manualLayout>
              </c:layout>
              <c:dLblPos val="bestFit"/>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200"/>
                </a:pPr>
                <a:endParaRPr lang="lv-LV"/>
              </a:p>
            </c:txPr>
            <c:dLblPos val="ctr"/>
            <c:showLegendKey val="0"/>
            <c:showVal val="1"/>
            <c:showCatName val="1"/>
            <c:showSerName val="0"/>
            <c:showPercent val="1"/>
            <c:showBubbleSize val="0"/>
            <c:showLeaderLines val="1"/>
            <c:extLst>
              <c:ext xmlns:c15="http://schemas.microsoft.com/office/drawing/2012/chart" uri="{CE6537A1-D6FC-4f65-9D91-7224C49458BB}"/>
            </c:extLst>
          </c:dLbls>
          <c:cat>
            <c:strRef>
              <c:f>'F-juma_sadal_kopējais'!$A$4:$A$5</c:f>
              <c:strCache>
                <c:ptCount val="2"/>
                <c:pt idx="0">
                  <c:v>Finansējums būvniecības projektiem</c:v>
                </c:pt>
                <c:pt idx="1">
                  <c:v>Finansējums citiem projektiem</c:v>
                </c:pt>
              </c:strCache>
            </c:strRef>
          </c:cat>
          <c:val>
            <c:numRef>
              <c:f>'F-juma_sadal_kopējais'!$B$4:$B$5</c:f>
              <c:numCache>
                <c:formatCode>0.0</c:formatCode>
                <c:ptCount val="2"/>
                <c:pt idx="0" formatCode="General">
                  <c:v>2.8</c:v>
                </c:pt>
                <c:pt idx="1">
                  <c:v>1.6180000000000003</c:v>
                </c:pt>
              </c:numCache>
            </c:numRef>
          </c:val>
        </c:ser>
        <c:dLbls>
          <c:showLegendKey val="0"/>
          <c:showVal val="0"/>
          <c:showCatName val="0"/>
          <c:showSerName val="0"/>
          <c:showPercent val="1"/>
          <c:showBubbleSize val="0"/>
          <c:showLeaderLines val="1"/>
        </c:dLbls>
      </c:pie3DChart>
    </c:plotArea>
    <c:plotVisOnly val="1"/>
    <c:dispBlanksAs val="gap"/>
    <c:showDLblsOverMax val="0"/>
  </c:chart>
  <c:spPr>
    <a:ln>
      <a:solidFill>
        <a:schemeClr val="bg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002060"/>
                </a:solidFill>
              </a:defRPr>
            </a:pPr>
            <a:r>
              <a:rPr lang="lv-LV" sz="1600" dirty="0">
                <a:solidFill>
                  <a:srgbClr val="002060"/>
                </a:solidFill>
              </a:rPr>
              <a:t>Finansējuma sadalījums </a:t>
            </a:r>
          </a:p>
          <a:p>
            <a:pPr>
              <a:defRPr sz="1600">
                <a:solidFill>
                  <a:srgbClr val="002060"/>
                </a:solidFill>
              </a:defRPr>
            </a:pPr>
            <a:r>
              <a:rPr lang="lv-LV" sz="1600" dirty="0">
                <a:solidFill>
                  <a:srgbClr val="002060"/>
                </a:solidFill>
              </a:rPr>
              <a:t>pa </a:t>
            </a:r>
            <a:r>
              <a:rPr lang="lv-LV" sz="1600" dirty="0" smtClean="0">
                <a:solidFill>
                  <a:srgbClr val="002060"/>
                </a:solidFill>
              </a:rPr>
              <a:t>darbu</a:t>
            </a:r>
            <a:r>
              <a:rPr lang="lv-LV" sz="1600" baseline="0" dirty="0" smtClean="0">
                <a:solidFill>
                  <a:srgbClr val="002060"/>
                </a:solidFill>
              </a:rPr>
              <a:t> </a:t>
            </a:r>
            <a:r>
              <a:rPr lang="lv-LV" sz="1600" dirty="0" smtClean="0">
                <a:solidFill>
                  <a:srgbClr val="002060"/>
                </a:solidFill>
              </a:rPr>
              <a:t>veidiem</a:t>
            </a:r>
            <a:endParaRPr lang="lv-LV" sz="1600" dirty="0">
              <a:solidFill>
                <a:srgbClr val="002060"/>
              </a:solidFill>
            </a:endParaRPr>
          </a:p>
        </c:rich>
      </c:tx>
      <c:layout>
        <c:manualLayout>
          <c:xMode val="edge"/>
          <c:yMode val="edge"/>
          <c:x val="7.5001089290716125E-2"/>
          <c:y val="2.7777867926206082E-2"/>
        </c:manualLayout>
      </c:layout>
      <c:overlay val="0"/>
    </c:title>
    <c:autoTitleDeleted val="0"/>
    <c:view3D>
      <c:rotX val="30"/>
      <c:rotY val="40"/>
      <c:rAngAx val="0"/>
    </c:view3D>
    <c:floor>
      <c:thickness val="0"/>
    </c:floor>
    <c:sideWall>
      <c:thickness val="0"/>
    </c:sideWall>
    <c:backWall>
      <c:thickness val="0"/>
    </c:backWall>
    <c:plotArea>
      <c:layout>
        <c:manualLayout>
          <c:layoutTarget val="inner"/>
          <c:xMode val="edge"/>
          <c:yMode val="edge"/>
          <c:x val="0"/>
          <c:y val="0.20217560961192152"/>
          <c:w val="0.59144273961802207"/>
          <c:h val="0.67686764645748043"/>
        </c:manualLayout>
      </c:layout>
      <c:pie3DChart>
        <c:varyColors val="1"/>
        <c:ser>
          <c:idx val="0"/>
          <c:order val="0"/>
          <c:tx>
            <c:strRef>
              <c:f>'Bdarbu sadalījums'!$D$1</c:f>
              <c:strCache>
                <c:ptCount val="1"/>
                <c:pt idx="0">
                  <c:v>MKN plānotais finansējums, EUR</c:v>
                </c:pt>
              </c:strCache>
            </c:strRef>
          </c:tx>
          <c:dPt>
            <c:idx val="0"/>
            <c:bubble3D val="0"/>
            <c:explosion val="22"/>
          </c:dPt>
          <c:dLbls>
            <c:spPr>
              <a:noFill/>
              <a:ln>
                <a:noFill/>
              </a:ln>
              <a:effectLst/>
            </c:spPr>
            <c:txPr>
              <a:bodyPr/>
              <a:lstStyle/>
              <a:p>
                <a:pPr>
                  <a:defRPr sz="1200"/>
                </a:pPr>
                <a:endParaRPr lang="lv-LV"/>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'Bdarbu sadalījums'!$A$2:$A$6</c:f>
              <c:strCache>
                <c:ptCount val="5"/>
                <c:pt idx="0">
                  <c:v>Ēkas (t.sk. jaunu ēku būvniecība, atjaunošana, siltināšana); 927 milj.EUR</c:v>
                </c:pt>
                <c:pt idx="1">
                  <c:v>Ceļi; 538 milj. EUR</c:v>
                </c:pt>
                <c:pt idx="2">
                  <c:v>Infrastruktūra; 713,6 milj. EUR</c:v>
                </c:pt>
                <c:pt idx="3">
                  <c:v>Inženierbūves; 184,5 milj. EUR</c:v>
                </c:pt>
                <c:pt idx="4">
                  <c:v>Dzelzcelš un infrastruktūra; 454 milj. EUR</c:v>
                </c:pt>
              </c:strCache>
            </c:strRef>
          </c:cat>
          <c:val>
            <c:numRef>
              <c:f>'Bdarbu sadalījums'!$D$2:$D$6</c:f>
              <c:numCache>
                <c:formatCode>General</c:formatCode>
                <c:ptCount val="5"/>
                <c:pt idx="0">
                  <c:v>927.5</c:v>
                </c:pt>
                <c:pt idx="1">
                  <c:v>538</c:v>
                </c:pt>
                <c:pt idx="2">
                  <c:v>713.6</c:v>
                </c:pt>
                <c:pt idx="3">
                  <c:v>184.5</c:v>
                </c:pt>
                <c:pt idx="4">
                  <c:v>454</c:v>
                </c:pt>
              </c:numCache>
            </c:numRef>
          </c:val>
        </c:ser>
        <c:dLbls>
          <c:dLblPos val="ctr"/>
          <c:showLegendKey val="0"/>
          <c:showVal val="0"/>
          <c:showCatName val="0"/>
          <c:showSerName val="0"/>
          <c:showPercent val="1"/>
          <c:showBubbleSize val="0"/>
          <c:showLeaderLines val="1"/>
        </c:dLbls>
      </c:pie3DChart>
      <c:spPr>
        <a:ln>
          <a:solidFill>
            <a:schemeClr val="bg1"/>
          </a:solidFill>
        </a:ln>
      </c:spPr>
    </c:plotArea>
    <c:legend>
      <c:legendPos val="tr"/>
      <c:layout>
        <c:manualLayout>
          <c:xMode val="edge"/>
          <c:yMode val="edge"/>
          <c:x val="0.57434108285871377"/>
          <c:y val="3.5577086149664996E-2"/>
          <c:w val="0.40984864046144437"/>
          <c:h val="0.92271153187096377"/>
        </c:manualLayout>
      </c:layout>
      <c:overlay val="0"/>
      <c:txPr>
        <a:bodyPr/>
        <a:lstStyle/>
        <a:p>
          <a:pPr algn="just">
            <a:defRPr sz="1200">
              <a:solidFill>
                <a:srgbClr val="002060"/>
              </a:solidFill>
            </a:defRPr>
          </a:pPr>
          <a:endParaRPr lang="lv-LV"/>
        </a:p>
      </c:txPr>
    </c:legend>
    <c:plotVisOnly val="1"/>
    <c:dispBlanksAs val="gap"/>
    <c:showDLblsOverMax val="0"/>
  </c:chart>
  <c:spPr>
    <a:solidFill>
      <a:schemeClr val="lt1"/>
    </a:solidFill>
    <a:ln w="25400" cap="flat" cmpd="sng" algn="ctr">
      <a:solidFill>
        <a:schemeClr val="bg1"/>
      </a:solidFill>
      <a:prstDash val="solid"/>
    </a:ln>
    <a:effectLst/>
  </c:spPr>
  <c:txPr>
    <a:bodyPr/>
    <a:lstStyle/>
    <a:p>
      <a:pPr>
        <a:defRPr>
          <a:solidFill>
            <a:schemeClr val="dk1"/>
          </a:solidFill>
          <a:latin typeface="+mn-lt"/>
          <a:ea typeface="+mn-ea"/>
          <a:cs typeface="+mn-cs"/>
        </a:defRPr>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'F-juma_sadal_kopējais'!$B$8</c:f>
              <c:strCache>
                <c:ptCount val="1"/>
                <c:pt idx="0">
                  <c:v>ES fondu finansējums, milj. EUR</c:v>
                </c:pt>
              </c:strCache>
            </c:strRef>
          </c:tx>
          <c:invertIfNegative val="0"/>
          <c:dLbls>
            <c:dLbl>
              <c:idx val="0"/>
              <c:tx>
                <c:rich>
                  <a:bodyPr/>
                  <a:lstStyle/>
                  <a:p>
                    <a:r>
                      <a:rPr lang="en-US" sz="1200">
                        <a:solidFill>
                          <a:srgbClr val="002060"/>
                        </a:solidFill>
                        <a:latin typeface="Times New Roman" panose="02020603050405020304" pitchFamily="18" charset="0"/>
                        <a:cs typeface="Times New Roman" panose="02020603050405020304" pitchFamily="18" charset="0"/>
                      </a:rPr>
                      <a:t>45%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200">
                        <a:solidFill>
                          <a:srgbClr val="002060"/>
                        </a:solidFill>
                        <a:latin typeface="Times New Roman" panose="02020603050405020304" pitchFamily="18" charset="0"/>
                        <a:cs typeface="Times New Roman" panose="02020603050405020304" pitchFamily="18" charset="0"/>
                      </a:rPr>
                      <a:t>19%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200">
                        <a:solidFill>
                          <a:srgbClr val="002060"/>
                        </a:solidFill>
                        <a:latin typeface="Times New Roman" panose="02020603050405020304" pitchFamily="18" charset="0"/>
                        <a:cs typeface="Times New Roman" panose="02020603050405020304" pitchFamily="18" charset="0"/>
                      </a:rPr>
                      <a:t>14%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200">
                        <a:solidFill>
                          <a:srgbClr val="002060"/>
                        </a:solidFill>
                        <a:latin typeface="Times New Roman" panose="02020603050405020304" pitchFamily="18" charset="0"/>
                        <a:cs typeface="Times New Roman" panose="02020603050405020304" pitchFamily="18" charset="0"/>
                      </a:rPr>
                      <a:t> 11%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z="1200">
                        <a:solidFill>
                          <a:srgbClr val="002060"/>
                        </a:solidFill>
                        <a:latin typeface="Times New Roman" panose="02020603050405020304" pitchFamily="18" charset="0"/>
                        <a:cs typeface="Times New Roman" panose="02020603050405020304" pitchFamily="18" charset="0"/>
                      </a:rPr>
                      <a:t>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z="1200">
                        <a:solidFill>
                          <a:srgbClr val="002060"/>
                        </a:solidFill>
                        <a:latin typeface="Times New Roman" panose="02020603050405020304" pitchFamily="18" charset="0"/>
                        <a:cs typeface="Times New Roman" panose="02020603050405020304" pitchFamily="18" charset="0"/>
                      </a:rPr>
                      <a:t>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z="1200">
                        <a:solidFill>
                          <a:srgbClr val="002060"/>
                        </a:solidFill>
                        <a:latin typeface="Times New Roman" panose="02020603050405020304" pitchFamily="18" charset="0"/>
                        <a:cs typeface="Times New Roman" panose="02020603050405020304" pitchFamily="18" charset="0"/>
                      </a:rPr>
                      <a:t>1%</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z="1200">
                        <a:solidFill>
                          <a:srgbClr val="002060"/>
                        </a:solidFill>
                        <a:latin typeface="Times New Roman" panose="02020603050405020304" pitchFamily="18" charset="0"/>
                        <a:cs typeface="Times New Roman" panose="02020603050405020304" pitchFamily="18" charset="0"/>
                      </a:rPr>
                      <a:t>1%</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rgbClr val="002060"/>
                    </a:solidFill>
                    <a:latin typeface="Times New Roman" panose="02020603050405020304" pitchFamily="18"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'F-juma_sadal_kopējais'!$A$9:$A$16</c:f>
              <c:strCache>
                <c:ptCount val="8"/>
                <c:pt idx="0">
                  <c:v>SM 
1 275</c:v>
                </c:pt>
                <c:pt idx="1">
                  <c:v>VARAM
538,4</c:v>
                </c:pt>
                <c:pt idx="2">
                  <c:v>IZM
384,5</c:v>
                </c:pt>
                <c:pt idx="3">
                  <c:v>EM
304,1</c:v>
                </c:pt>
                <c:pt idx="4">
                  <c:v>VM 
134,8</c:v>
                </c:pt>
                <c:pt idx="5">
                  <c:v>KM
115,5</c:v>
                </c:pt>
                <c:pt idx="6">
                  <c:v>ZM
36,8</c:v>
                </c:pt>
                <c:pt idx="7">
                  <c:v>LM
27,7</c:v>
                </c:pt>
              </c:strCache>
            </c:strRef>
          </c:cat>
          <c:val>
            <c:numRef>
              <c:f>'F-juma_sadal_kopējais'!$B$9:$B$16</c:f>
              <c:numCache>
                <c:formatCode>General</c:formatCode>
                <c:ptCount val="8"/>
                <c:pt idx="0" formatCode="#,##0">
                  <c:v>1275</c:v>
                </c:pt>
                <c:pt idx="1">
                  <c:v>538.4</c:v>
                </c:pt>
                <c:pt idx="2">
                  <c:v>384.5</c:v>
                </c:pt>
                <c:pt idx="3" formatCode="_(* #,##0.00_);_(* \(#,##0.00\);_(* &quot;-&quot;??_);_(@_)">
                  <c:v>304.10000000000002</c:v>
                </c:pt>
                <c:pt idx="4">
                  <c:v>134.80000000000001</c:v>
                </c:pt>
                <c:pt idx="5">
                  <c:v>115.5</c:v>
                </c:pt>
                <c:pt idx="6">
                  <c:v>36.799999999999997</c:v>
                </c:pt>
                <c:pt idx="7">
                  <c:v>27.7</c:v>
                </c:pt>
              </c:numCache>
            </c:numRef>
          </c:val>
        </c:ser>
        <c:dLbls>
          <c:showLegendKey val="0"/>
          <c:showVal val="0"/>
          <c:showCatName val="0"/>
          <c:showSerName val="0"/>
          <c:showPercent val="0"/>
          <c:showBubbleSize val="0"/>
        </c:dLbls>
        <c:gapWidth val="150"/>
        <c:shape val="box"/>
        <c:axId val="146724216"/>
        <c:axId val="148165000"/>
        <c:axId val="0"/>
      </c:bar3DChart>
      <c:catAx>
        <c:axId val="146724216"/>
        <c:scaling>
          <c:orientation val="minMax"/>
        </c:scaling>
        <c:delete val="0"/>
        <c:axPos val="b"/>
        <c:numFmt formatCode="General" sourceLinked="0"/>
        <c:majorTickMark val="out"/>
        <c:minorTickMark val="none"/>
        <c:tickLblPos val="nextTo"/>
        <c:txPr>
          <a:bodyPr/>
          <a:lstStyle/>
          <a:p>
            <a:pPr>
              <a:defRPr sz="1200">
                <a:solidFill>
                  <a:srgbClr val="002060"/>
                </a:solidFill>
              </a:defRPr>
            </a:pPr>
            <a:endParaRPr lang="lv-LV"/>
          </a:p>
        </c:txPr>
        <c:crossAx val="148165000"/>
        <c:crosses val="autoZero"/>
        <c:auto val="1"/>
        <c:lblAlgn val="ctr"/>
        <c:lblOffset val="100"/>
        <c:noMultiLvlLbl val="0"/>
      </c:catAx>
      <c:valAx>
        <c:axId val="148165000"/>
        <c:scaling>
          <c:orientation val="minMax"/>
        </c:scaling>
        <c:delete val="0"/>
        <c:axPos val="l"/>
        <c:majorGridlines/>
        <c:title>
          <c:tx>
            <c:rich>
              <a:bodyPr rot="-5400000" vert="horz"/>
              <a:lstStyle/>
              <a:p>
                <a:pPr>
                  <a:defRPr sz="1200">
                    <a:solidFill>
                      <a:srgbClr val="002060"/>
                    </a:solidFill>
                    <a:latin typeface="Times New Roman" panose="02020603050405020304" pitchFamily="18" charset="0"/>
                    <a:cs typeface="Times New Roman" panose="02020603050405020304" pitchFamily="18" charset="0"/>
                  </a:defRPr>
                </a:pPr>
                <a:r>
                  <a:rPr lang="lv-LV" sz="1200">
                    <a:solidFill>
                      <a:srgbClr val="002060"/>
                    </a:solidFill>
                    <a:latin typeface="Times New Roman" panose="02020603050405020304" pitchFamily="18" charset="0"/>
                    <a:cs typeface="Times New Roman" panose="02020603050405020304" pitchFamily="18" charset="0"/>
                  </a:rPr>
                  <a:t>ES  fondi, milj. EUR</a:t>
                </a:r>
              </a:p>
            </c:rich>
          </c:tx>
          <c:overlay val="0"/>
        </c:title>
        <c:numFmt formatCode="#,##0" sourceLinked="1"/>
        <c:majorTickMark val="out"/>
        <c:minorTickMark val="none"/>
        <c:tickLblPos val="nextTo"/>
        <c:txPr>
          <a:bodyPr/>
          <a:lstStyle/>
          <a:p>
            <a:pPr>
              <a:defRPr sz="1200">
                <a:solidFill>
                  <a:srgbClr val="002060"/>
                </a:solidFill>
                <a:latin typeface="Times New Roman" panose="02020603050405020304" pitchFamily="18" charset="0"/>
                <a:cs typeface="Times New Roman" panose="02020603050405020304" pitchFamily="18" charset="0"/>
              </a:defRPr>
            </a:pPr>
            <a:endParaRPr lang="lv-LV"/>
          </a:p>
        </c:txPr>
        <c:crossAx val="14672421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MKN!$B$12</c:f>
              <c:strCache>
                <c:ptCount val="1"/>
                <c:pt idx="0">
                  <c:v>Spēkā stājušies MKN, kumultīvi</c:v>
                </c:pt>
              </c:strCache>
            </c:strRef>
          </c:tx>
          <c:invertIfNegative val="0"/>
          <c:dLbls>
            <c:dLbl>
              <c:idx val="2"/>
              <c:layout>
                <c:manualLayout>
                  <c:x val="2.2055319604157375E-3"/>
                  <c:y val="-6.5026367537790591E-2"/>
                </c:manualLayout>
              </c:layout>
              <c:tx>
                <c:rich>
                  <a:bodyPr/>
                  <a:lstStyle/>
                  <a:p>
                    <a:r>
                      <a:rPr lang="en-US" dirty="0" smtClean="0"/>
                      <a:t>1,2 </a:t>
                    </a:r>
                  </a:p>
                  <a:p>
                    <a:r>
                      <a:rPr lang="en-US" dirty="0" err="1" smtClean="0"/>
                      <a:t>mljrd</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110639208314751E-3"/>
                  <c:y val="-0.13005273507558113"/>
                </c:manualLayout>
              </c:layout>
              <c:tx>
                <c:rich>
                  <a:bodyPr/>
                  <a:lstStyle/>
                  <a:p>
                    <a:r>
                      <a:rPr lang="en-US" dirty="0" smtClean="0"/>
                      <a:t>1,9</a:t>
                    </a:r>
                  </a:p>
                  <a:p>
                    <a:r>
                      <a:rPr lang="en-US" dirty="0" err="1" smtClean="0"/>
                      <a:t>mljrd</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6.6165958812472933E-3"/>
                  <c:y val="-0.18062879871608478"/>
                </c:manualLayout>
              </c:layout>
              <c:tx>
                <c:rich>
                  <a:bodyPr/>
                  <a:lstStyle/>
                  <a:p>
                    <a:r>
                      <a:rPr lang="en-US" dirty="0" smtClean="0"/>
                      <a:t>2,2 </a:t>
                    </a:r>
                  </a:p>
                  <a:p>
                    <a:r>
                      <a:rPr lang="en-US" dirty="0" err="1" smtClean="0"/>
                      <a:t>mljrd</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4.4110639208313138E-3"/>
                  <c:y val="-0.20230425456201498"/>
                </c:manualLayout>
              </c:layout>
              <c:tx>
                <c:rich>
                  <a:bodyPr/>
                  <a:lstStyle/>
                  <a:p>
                    <a:r>
                      <a:rPr lang="en-US" dirty="0" smtClean="0"/>
                      <a:t>2,4 </a:t>
                    </a:r>
                  </a:p>
                  <a:p>
                    <a:r>
                      <a:rPr lang="en-US" dirty="0" err="1" smtClean="0"/>
                      <a:t>mljrd</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layout>
                <c:manualLayout>
                  <c:x val="5.5555555555555558E-3"/>
                  <c:y val="-0.24537037037037041"/>
                </c:manualLayout>
              </c:layout>
              <c:tx>
                <c:rich>
                  <a:bodyPr/>
                  <a:lstStyle/>
                  <a:p>
                    <a:r>
                      <a:rPr lang="en-US" sz="1400"/>
                      <a:t> 2,8</a:t>
                    </a:r>
                  </a:p>
                  <a:p>
                    <a:r>
                      <a:rPr lang="en-US" sz="1400"/>
                      <a:t>mljrd</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lv-LV"/>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MKN!$A$13:$A$19</c:f>
              <c:strCache>
                <c:ptCount val="7"/>
                <c:pt idx="0">
                  <c:v>2015</c:v>
                </c:pt>
                <c:pt idx="1">
                  <c:v>2016 I</c:v>
                </c:pt>
                <c:pt idx="2">
                  <c:v>2016 II</c:v>
                </c:pt>
                <c:pt idx="3">
                  <c:v>2016 III</c:v>
                </c:pt>
                <c:pt idx="4">
                  <c:v>2016 IV</c:v>
                </c:pt>
                <c:pt idx="5">
                  <c:v>2017 I</c:v>
                </c:pt>
                <c:pt idx="6">
                  <c:v>2017 II</c:v>
                </c:pt>
              </c:strCache>
            </c:strRef>
          </c:cat>
          <c:val>
            <c:numRef>
              <c:f>MKN!$B$13:$B$19</c:f>
              <c:numCache>
                <c:formatCode>_-* #,##0_-;\-* #,##0_-;_-* "-"??_-;_-@_-</c:formatCode>
                <c:ptCount val="7"/>
                <c:pt idx="1">
                  <c:v>558636830</c:v>
                </c:pt>
                <c:pt idx="2">
                  <c:v>1221397861</c:v>
                </c:pt>
                <c:pt idx="3">
                  <c:v>1909141056</c:v>
                </c:pt>
                <c:pt idx="4">
                  <c:v>2245574989</c:v>
                </c:pt>
                <c:pt idx="5">
                  <c:v>2417294545</c:v>
                </c:pt>
                <c:pt idx="6">
                  <c:v>2817627233</c:v>
                </c:pt>
              </c:numCache>
            </c:numRef>
          </c:val>
        </c:ser>
        <c:ser>
          <c:idx val="1"/>
          <c:order val="1"/>
          <c:tx>
            <c:strRef>
              <c:f>MKN!$C$12</c:f>
              <c:strCache>
                <c:ptCount val="1"/>
                <c:pt idx="0">
                  <c:v>MKN progress</c:v>
                </c:pt>
              </c:strCache>
            </c:strRef>
          </c:tx>
          <c:spPr>
            <a:solidFill>
              <a:schemeClr val="accent5">
                <a:lumMod val="60000"/>
                <a:lumOff val="40000"/>
              </a:schemeClr>
            </a:solidFill>
          </c:spPr>
          <c:invertIfNegative val="0"/>
          <c:dLbls>
            <c:dLbl>
              <c:idx val="0"/>
              <c:tx>
                <c:rich>
                  <a:bodyPr/>
                  <a:lstStyle/>
                  <a:p>
                    <a:r>
                      <a:rPr lang="en-US" sz="1200"/>
                      <a:t> 558 </a:t>
                    </a:r>
                  </a:p>
                  <a:p>
                    <a:r>
                      <a:rPr lang="en-US" sz="1200"/>
                      <a:t>milj.</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200"/>
                      <a:t> +24%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200"/>
                      <a:t> +24%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200"/>
                      <a:t> +12%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z="1200"/>
                      <a:t> +6%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z="1200"/>
                      <a:t> +14%</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MKN!$A$13:$A$19</c:f>
              <c:strCache>
                <c:ptCount val="7"/>
                <c:pt idx="0">
                  <c:v>2015</c:v>
                </c:pt>
                <c:pt idx="1">
                  <c:v>2016 I</c:v>
                </c:pt>
                <c:pt idx="2">
                  <c:v>2016 II</c:v>
                </c:pt>
                <c:pt idx="3">
                  <c:v>2016 III</c:v>
                </c:pt>
                <c:pt idx="4">
                  <c:v>2016 IV</c:v>
                </c:pt>
                <c:pt idx="5">
                  <c:v>2017 I</c:v>
                </c:pt>
                <c:pt idx="6">
                  <c:v>2017 II</c:v>
                </c:pt>
              </c:strCache>
            </c:strRef>
          </c:cat>
          <c:val>
            <c:numRef>
              <c:f>MKN!$C$13:$C$19</c:f>
              <c:numCache>
                <c:formatCode>_-* #,##0_-;\-* #,##0_-;_-* "-"??_-;_-@_-</c:formatCode>
                <c:ptCount val="7"/>
                <c:pt idx="0">
                  <c:v>558636830</c:v>
                </c:pt>
                <c:pt idx="1">
                  <c:v>662761031</c:v>
                </c:pt>
                <c:pt idx="2">
                  <c:v>687743195</c:v>
                </c:pt>
                <c:pt idx="3">
                  <c:v>336433933</c:v>
                </c:pt>
                <c:pt idx="4">
                  <c:v>171719556</c:v>
                </c:pt>
                <c:pt idx="5">
                  <c:v>400332688</c:v>
                </c:pt>
              </c:numCache>
            </c:numRef>
          </c:val>
        </c:ser>
        <c:dLbls>
          <c:showLegendKey val="0"/>
          <c:showVal val="0"/>
          <c:showCatName val="0"/>
          <c:showSerName val="0"/>
          <c:showPercent val="0"/>
          <c:showBubbleSize val="0"/>
        </c:dLbls>
        <c:gapWidth val="84"/>
        <c:gapDepth val="0"/>
        <c:shape val="box"/>
        <c:axId val="244369424"/>
        <c:axId val="245177880"/>
        <c:axId val="0"/>
      </c:bar3DChart>
      <c:catAx>
        <c:axId val="244369424"/>
        <c:scaling>
          <c:orientation val="minMax"/>
        </c:scaling>
        <c:delete val="0"/>
        <c:axPos val="b"/>
        <c:numFmt formatCode="General" sourceLinked="0"/>
        <c:majorTickMark val="out"/>
        <c:minorTickMark val="none"/>
        <c:tickLblPos val="nextTo"/>
        <c:txPr>
          <a:bodyPr/>
          <a:lstStyle/>
          <a:p>
            <a:pPr>
              <a:defRPr sz="1200">
                <a:solidFill>
                  <a:srgbClr val="002060"/>
                </a:solidFill>
              </a:defRPr>
            </a:pPr>
            <a:endParaRPr lang="lv-LV"/>
          </a:p>
        </c:txPr>
        <c:crossAx val="245177880"/>
        <c:crosses val="autoZero"/>
        <c:auto val="1"/>
        <c:lblAlgn val="ctr"/>
        <c:lblOffset val="100"/>
        <c:noMultiLvlLbl val="0"/>
      </c:catAx>
      <c:valAx>
        <c:axId val="245177880"/>
        <c:scaling>
          <c:orientation val="minMax"/>
        </c:scaling>
        <c:delete val="0"/>
        <c:axPos val="l"/>
        <c:majorGridlines/>
        <c:numFmt formatCode="_-* #,##0_-;\-* #,##0_-;_-* &quot;-&quot;??_-;_-@_-" sourceLinked="1"/>
        <c:majorTickMark val="out"/>
        <c:minorTickMark val="none"/>
        <c:tickLblPos val="nextTo"/>
        <c:txPr>
          <a:bodyPr/>
          <a:lstStyle/>
          <a:p>
            <a:pPr>
              <a:defRPr>
                <a:solidFill>
                  <a:srgbClr val="002060"/>
                </a:solidFill>
              </a:defRPr>
            </a:pPr>
            <a:endParaRPr lang="lv-LV"/>
          </a:p>
        </c:txPr>
        <c:crossAx val="244369424"/>
        <c:crosses val="autoZero"/>
        <c:crossBetween val="between"/>
      </c:valAx>
    </c:plotArea>
    <c:legend>
      <c:legendPos val="b"/>
      <c:overlay val="0"/>
      <c:txPr>
        <a:bodyPr/>
        <a:lstStyle/>
        <a:p>
          <a:pPr>
            <a:defRPr sz="1200">
              <a:solidFill>
                <a:srgbClr val="002060"/>
              </a:solidFill>
            </a:defRPr>
          </a:pPr>
          <a:endParaRPr lang="lv-LV"/>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MKN!$D$12</c:f>
              <c:strCache>
                <c:ptCount val="1"/>
                <c:pt idx="0">
                  <c:v>Izsludinātās atlases, kumulatīvi</c:v>
                </c:pt>
              </c:strCache>
            </c:strRef>
          </c:tx>
          <c:spPr>
            <a:solidFill>
              <a:schemeClr val="accent1"/>
            </a:solidFill>
          </c:spPr>
          <c:invertIfNegative val="0"/>
          <c:dPt>
            <c:idx val="6"/>
            <c:invertIfNegative val="0"/>
            <c:bubble3D val="0"/>
            <c:spPr>
              <a:solidFill>
                <a:schemeClr val="accent3">
                  <a:lumMod val="75000"/>
                </a:schemeClr>
              </a:solidFill>
            </c:spPr>
          </c:dPt>
          <c:dLbls>
            <c:dLbl>
              <c:idx val="2"/>
              <c:layout/>
              <c:tx>
                <c:rich>
                  <a:bodyPr/>
                  <a:lstStyle/>
                  <a:p>
                    <a:r>
                      <a:rPr lang="en-US" b="1" dirty="0" smtClean="0"/>
                      <a:t>0,4 </a:t>
                    </a:r>
                  </a:p>
                  <a:p>
                    <a:r>
                      <a:rPr lang="en-US" b="1" dirty="0" smtClean="0"/>
                      <a:t>mljrd.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b="1" dirty="0" smtClean="0"/>
                      <a:t>0,9</a:t>
                    </a:r>
                  </a:p>
                  <a:p>
                    <a:r>
                      <a:rPr lang="en-US" b="1" dirty="0" smtClean="0"/>
                      <a:t>mljrd.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b="1" dirty="0" smtClean="0"/>
                      <a:t>1,3</a:t>
                    </a:r>
                    <a:r>
                      <a:rPr lang="en-US" b="1" baseline="0" dirty="0" smtClean="0"/>
                      <a:t> </a:t>
                    </a:r>
                  </a:p>
                  <a:p>
                    <a:r>
                      <a:rPr lang="en-US" b="1" baseline="0" dirty="0" smtClean="0"/>
                      <a:t>mljrd.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b="1" dirty="0" smtClean="0"/>
                      <a:t>1,5</a:t>
                    </a:r>
                  </a:p>
                  <a:p>
                    <a:r>
                      <a:rPr lang="en-US" b="1" dirty="0" smtClean="0"/>
                      <a:t>mljrd.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b="1" dirty="0" smtClean="0"/>
                      <a:t>1,98 </a:t>
                    </a:r>
                  </a:p>
                  <a:p>
                    <a:r>
                      <a:rPr lang="en-US" b="1" dirty="0" smtClean="0"/>
                      <a:t>mljrd..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MKN!$A$13:$A$19</c:f>
              <c:strCache>
                <c:ptCount val="7"/>
                <c:pt idx="0">
                  <c:v>2015</c:v>
                </c:pt>
                <c:pt idx="1">
                  <c:v>2016 I</c:v>
                </c:pt>
                <c:pt idx="2">
                  <c:v>2016 II</c:v>
                </c:pt>
                <c:pt idx="3">
                  <c:v>2016 III</c:v>
                </c:pt>
                <c:pt idx="4">
                  <c:v>2016 IV</c:v>
                </c:pt>
                <c:pt idx="5">
                  <c:v>2017 I</c:v>
                </c:pt>
                <c:pt idx="6">
                  <c:v>2017 II</c:v>
                </c:pt>
              </c:strCache>
            </c:strRef>
          </c:cat>
          <c:val>
            <c:numRef>
              <c:f>MKN!$D$13:$D$19</c:f>
              <c:numCache>
                <c:formatCode>_-* #,##0_-;\-* #,##0_-;_-* "-"??_-;_-@_-</c:formatCode>
                <c:ptCount val="7"/>
                <c:pt idx="1">
                  <c:v>215846503</c:v>
                </c:pt>
                <c:pt idx="2">
                  <c:v>449869585</c:v>
                </c:pt>
                <c:pt idx="3">
                  <c:v>903702961</c:v>
                </c:pt>
                <c:pt idx="4">
                  <c:v>1388849608</c:v>
                </c:pt>
                <c:pt idx="5">
                  <c:v>1584886205</c:v>
                </c:pt>
                <c:pt idx="6">
                  <c:v>1980822437</c:v>
                </c:pt>
              </c:numCache>
            </c:numRef>
          </c:val>
        </c:ser>
        <c:ser>
          <c:idx val="1"/>
          <c:order val="1"/>
          <c:tx>
            <c:strRef>
              <c:f>MKN!$E$12</c:f>
              <c:strCache>
                <c:ptCount val="1"/>
                <c:pt idx="0">
                  <c:v>Atlašu progress</c:v>
                </c:pt>
              </c:strCache>
            </c:strRef>
          </c:tx>
          <c:spPr>
            <a:solidFill>
              <a:schemeClr val="accent5">
                <a:lumMod val="40000"/>
                <a:lumOff val="60000"/>
              </a:schemeClr>
            </a:solidFill>
          </c:spPr>
          <c:invertIfNegative val="0"/>
          <c:dPt>
            <c:idx val="6"/>
            <c:invertIfNegative val="0"/>
            <c:bubble3D val="0"/>
            <c:spPr>
              <a:solidFill>
                <a:schemeClr val="accent3">
                  <a:lumMod val="60000"/>
                  <a:lumOff val="40000"/>
                </a:schemeClr>
              </a:solidFill>
            </c:spPr>
          </c:dPt>
          <c:dLbls>
            <c:dLbl>
              <c:idx val="0"/>
              <c:layout/>
              <c:tx>
                <c:rich>
                  <a:bodyPr/>
                  <a:lstStyle/>
                  <a:p>
                    <a:r>
                      <a:rPr lang="en-US" sz="1200"/>
                      <a:t> 215,8 </a:t>
                    </a:r>
                  </a:p>
                  <a:p>
                    <a:r>
                      <a:rPr lang="en-US" sz="1200"/>
                      <a:t>milj </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200"/>
                      <a:t> 10%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200"/>
                      <a:t> 19% </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200"/>
                      <a:t> 20%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1200"/>
                      <a:t>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200"/>
                      <a:t> 14%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z="1200"/>
                      <a:t> 20%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MKN!$A$13:$A$19</c:f>
              <c:strCache>
                <c:ptCount val="7"/>
                <c:pt idx="0">
                  <c:v>2015</c:v>
                </c:pt>
                <c:pt idx="1">
                  <c:v>2016 I</c:v>
                </c:pt>
                <c:pt idx="2">
                  <c:v>2016 II</c:v>
                </c:pt>
                <c:pt idx="3">
                  <c:v>2016 III</c:v>
                </c:pt>
                <c:pt idx="4">
                  <c:v>2016 IV</c:v>
                </c:pt>
                <c:pt idx="5">
                  <c:v>2017 I</c:v>
                </c:pt>
                <c:pt idx="6">
                  <c:v>2017 II</c:v>
                </c:pt>
              </c:strCache>
            </c:strRef>
          </c:cat>
          <c:val>
            <c:numRef>
              <c:f>MKN!$E$13:$E$19</c:f>
              <c:numCache>
                <c:formatCode>_-* #,##0_-;\-* #,##0_-;_-* "-"??_-;_-@_-</c:formatCode>
                <c:ptCount val="7"/>
                <c:pt idx="0">
                  <c:v>215846503</c:v>
                </c:pt>
                <c:pt idx="1">
                  <c:v>234023082</c:v>
                </c:pt>
                <c:pt idx="2">
                  <c:v>453833376</c:v>
                </c:pt>
                <c:pt idx="3">
                  <c:v>485146647</c:v>
                </c:pt>
                <c:pt idx="4">
                  <c:v>196036597</c:v>
                </c:pt>
                <c:pt idx="5">
                  <c:v>395936232</c:v>
                </c:pt>
                <c:pt idx="6">
                  <c:v>462991204</c:v>
                </c:pt>
              </c:numCache>
            </c:numRef>
          </c:val>
        </c:ser>
        <c:dLbls>
          <c:showLegendKey val="0"/>
          <c:showVal val="0"/>
          <c:showCatName val="0"/>
          <c:showSerName val="0"/>
          <c:showPercent val="0"/>
          <c:showBubbleSize val="0"/>
        </c:dLbls>
        <c:gapWidth val="80"/>
        <c:shape val="box"/>
        <c:axId val="244808096"/>
        <c:axId val="244814120"/>
        <c:axId val="0"/>
      </c:bar3DChart>
      <c:catAx>
        <c:axId val="244808096"/>
        <c:scaling>
          <c:orientation val="minMax"/>
        </c:scaling>
        <c:delete val="0"/>
        <c:axPos val="b"/>
        <c:numFmt formatCode="General" sourceLinked="0"/>
        <c:majorTickMark val="out"/>
        <c:minorTickMark val="none"/>
        <c:tickLblPos val="nextTo"/>
        <c:txPr>
          <a:bodyPr/>
          <a:lstStyle/>
          <a:p>
            <a:pPr>
              <a:defRPr sz="1200">
                <a:solidFill>
                  <a:srgbClr val="002060"/>
                </a:solidFill>
              </a:defRPr>
            </a:pPr>
            <a:endParaRPr lang="lv-LV"/>
          </a:p>
        </c:txPr>
        <c:crossAx val="244814120"/>
        <c:crosses val="autoZero"/>
        <c:auto val="1"/>
        <c:lblAlgn val="ctr"/>
        <c:lblOffset val="100"/>
        <c:noMultiLvlLbl val="0"/>
      </c:catAx>
      <c:valAx>
        <c:axId val="244814120"/>
        <c:scaling>
          <c:orientation val="minMax"/>
        </c:scaling>
        <c:delete val="0"/>
        <c:axPos val="l"/>
        <c:majorGridlines/>
        <c:numFmt formatCode="_-* #,##0_-;\-* #,##0_-;_-* &quot;-&quot;??_-;_-@_-" sourceLinked="1"/>
        <c:majorTickMark val="out"/>
        <c:minorTickMark val="none"/>
        <c:tickLblPos val="nextTo"/>
        <c:txPr>
          <a:bodyPr/>
          <a:lstStyle/>
          <a:p>
            <a:pPr>
              <a:defRPr>
                <a:solidFill>
                  <a:srgbClr val="002060"/>
                </a:solidFill>
              </a:defRPr>
            </a:pPr>
            <a:endParaRPr lang="lv-LV"/>
          </a:p>
        </c:txPr>
        <c:crossAx val="244808096"/>
        <c:crosses val="autoZero"/>
        <c:crossBetween val="between"/>
      </c:valAx>
    </c:plotArea>
    <c:legend>
      <c:legendPos val="b"/>
      <c:layout/>
      <c:overlay val="0"/>
      <c:txPr>
        <a:bodyPr/>
        <a:lstStyle/>
        <a:p>
          <a:pPr>
            <a:defRPr sz="1200">
              <a:solidFill>
                <a:srgbClr val="002060"/>
              </a:solidFill>
            </a:defRPr>
          </a:pPr>
          <a:endParaRPr lang="lv-LV"/>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tx2">
                <a:lumMod val="60000"/>
                <a:lumOff val="40000"/>
              </a:schemeClr>
            </a:solidFill>
            <a:ln>
              <a:noFill/>
            </a:ln>
            <a:effectLst/>
            <a:sp3d/>
          </c:spPr>
          <c:invertIfNegative val="0"/>
          <c:dLbls>
            <c:dLbl>
              <c:idx val="0"/>
              <c:layout>
                <c:manualLayout>
                  <c:x val="4.3360433604335644E-3"/>
                  <c:y val="-6.2875644846672546E-2"/>
                </c:manualLayout>
              </c:layout>
              <c:tx>
                <c:rich>
                  <a:bodyPr/>
                  <a:lstStyle/>
                  <a:p>
                    <a:r>
                      <a:rPr lang="en-US" sz="1000">
                        <a:latin typeface="Times New Roman" panose="02020603050405020304" pitchFamily="18" charset="0"/>
                        <a:cs typeface="Times New Roman" panose="02020603050405020304" pitchFamily="18" charset="0"/>
                      </a:rPr>
                      <a:t>146 </a:t>
                    </a:r>
                  </a:p>
                  <a:p>
                    <a:r>
                      <a:rPr lang="en-US" sz="1000">
                        <a:latin typeface="Times New Roman" panose="02020603050405020304" pitchFamily="18" charset="0"/>
                        <a:cs typeface="Times New Roman" panose="02020603050405020304" pitchFamily="18" charset="0"/>
                      </a:rPr>
                      <a:t>milj.</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9.5465393794749408E-3"/>
                </c:manualLayout>
              </c:layout>
              <c:tx>
                <c:rich>
                  <a:bodyPr/>
                  <a:lstStyle/>
                  <a:p>
                    <a:r>
                      <a:rPr lang="en-US" sz="1000">
                        <a:latin typeface="Times New Roman" panose="02020603050405020304" pitchFamily="18" charset="0"/>
                        <a:cs typeface="Times New Roman" panose="02020603050405020304" pitchFamily="18" charset="0"/>
                      </a:rPr>
                      <a:t>531 </a:t>
                    </a:r>
                  </a:p>
                  <a:p>
                    <a:r>
                      <a:rPr lang="en-US" sz="1000">
                        <a:latin typeface="Times New Roman" panose="02020603050405020304" pitchFamily="18" charset="0"/>
                        <a:cs typeface="Times New Roman" panose="02020603050405020304" pitchFamily="18" charset="0"/>
                      </a:rPr>
                      <a:t>milj.</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000">
                        <a:latin typeface="Times New Roman" panose="02020603050405020304" pitchFamily="18" charset="0"/>
                        <a:cs typeface="Times New Roman" panose="02020603050405020304" pitchFamily="18" charset="0"/>
                      </a:rPr>
                      <a:t>599</a:t>
                    </a:r>
                    <a:r>
                      <a:rPr lang="en-US" sz="1000" baseline="0">
                        <a:latin typeface="Times New Roman" panose="02020603050405020304" pitchFamily="18" charset="0"/>
                        <a:cs typeface="Times New Roman" panose="02020603050405020304" pitchFamily="18" charset="0"/>
                      </a:rPr>
                      <a:t> </a:t>
                    </a:r>
                  </a:p>
                  <a:p>
                    <a:r>
                      <a:rPr lang="en-US" sz="1000" baseline="0">
                        <a:latin typeface="Times New Roman" panose="02020603050405020304" pitchFamily="18" charset="0"/>
                        <a:cs typeface="Times New Roman" panose="02020603050405020304" pitchFamily="18" charset="0"/>
                      </a:rPr>
                      <a:t>milj</a:t>
                    </a:r>
                    <a:endParaRPr lang="en-US" sz="100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5.6657223796035376E-3"/>
                  <c:y val="0"/>
                </c:manualLayout>
              </c:layout>
              <c:tx>
                <c:rich>
                  <a:bodyPr/>
                  <a:lstStyle/>
                  <a:p>
                    <a:r>
                      <a:rPr lang="en-US" sz="1000">
                        <a:latin typeface="Times New Roman" panose="02020603050405020304" pitchFamily="18" charset="0"/>
                        <a:cs typeface="Times New Roman" panose="02020603050405020304" pitchFamily="18" charset="0"/>
                      </a:rPr>
                      <a:t>2 276</a:t>
                    </a:r>
                  </a:p>
                  <a:p>
                    <a:r>
                      <a:rPr lang="en-US" sz="1000">
                        <a:latin typeface="Times New Roman" panose="02020603050405020304" pitchFamily="18" charset="0"/>
                        <a:cs typeface="Times New Roman" panose="02020603050405020304" pitchFamily="18" charset="0"/>
                      </a:rPr>
                      <a:t>milj.</a:t>
                    </a: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z="1000">
                        <a:latin typeface="Times New Roman" panose="02020603050405020304" pitchFamily="18" charset="0"/>
                        <a:cs typeface="Times New Roman" panose="02020603050405020304" pitchFamily="18" charset="0"/>
                      </a:rPr>
                      <a:t> 2</a:t>
                    </a:r>
                    <a:r>
                      <a:rPr lang="en-US" sz="1000" baseline="0">
                        <a:latin typeface="Times New Roman" panose="02020603050405020304" pitchFamily="18" charset="0"/>
                        <a:cs typeface="Times New Roman" panose="02020603050405020304" pitchFamily="18" charset="0"/>
                      </a:rPr>
                      <a:t> 584</a:t>
                    </a:r>
                  </a:p>
                  <a:p>
                    <a:r>
                      <a:rPr lang="en-US" sz="1000" baseline="0">
                        <a:latin typeface="Times New Roman" panose="02020603050405020304" pitchFamily="18" charset="0"/>
                        <a:cs typeface="Times New Roman" panose="02020603050405020304" pitchFamily="18" charset="0"/>
                      </a:rPr>
                      <a:t>milj.</a:t>
                    </a:r>
                    <a:endParaRPr lang="en-US" sz="1000">
                      <a:latin typeface="Times New Roman" panose="02020603050405020304" pitchFamily="18" charset="0"/>
                      <a:cs typeface="Times New Roman" panose="02020603050405020304" pitchFamily="18" charset="0"/>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ligumu_progn.!$B$3:$F$3</c:f>
              <c:strCache>
                <c:ptCount val="5"/>
                <c:pt idx="0">
                  <c:v>uz 31.12.2015.</c:v>
                </c:pt>
                <c:pt idx="1">
                  <c:v>uz 31.12.2016.</c:v>
                </c:pt>
                <c:pt idx="2">
                  <c:v>uz 13.03.2017.</c:v>
                </c:pt>
                <c:pt idx="3">
                  <c:v>uz 31.12.2017.*</c:v>
                </c:pt>
                <c:pt idx="4">
                  <c:v>uz 31.12.2018.*</c:v>
                </c:pt>
              </c:strCache>
            </c:strRef>
          </c:cat>
          <c:val>
            <c:numRef>
              <c:f>ligumu_progn.!$B$4:$F$4</c:f>
              <c:numCache>
                <c:formatCode>#,##0.00</c:formatCode>
                <c:ptCount val="5"/>
                <c:pt idx="0">
                  <c:v>146172899.09999999</c:v>
                </c:pt>
                <c:pt idx="1">
                  <c:v>531265135.98000002</c:v>
                </c:pt>
                <c:pt idx="2">
                  <c:v>599315668.16999996</c:v>
                </c:pt>
                <c:pt idx="3">
                  <c:v>2276513956.1199999</c:v>
                </c:pt>
                <c:pt idx="4">
                  <c:v>2584886546.3199997</c:v>
                </c:pt>
              </c:numCache>
            </c:numRef>
          </c:val>
        </c:ser>
        <c:dLbls>
          <c:showLegendKey val="0"/>
          <c:showVal val="0"/>
          <c:showCatName val="0"/>
          <c:showSerName val="0"/>
          <c:showPercent val="0"/>
          <c:showBubbleSize val="0"/>
        </c:dLbls>
        <c:gapWidth val="80"/>
        <c:shape val="box"/>
        <c:axId val="244965824"/>
        <c:axId val="244966216"/>
        <c:axId val="0"/>
      </c:bar3DChart>
      <c:catAx>
        <c:axId val="244965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lv-LV"/>
          </a:p>
        </c:txPr>
        <c:crossAx val="244966216"/>
        <c:crosses val="autoZero"/>
        <c:auto val="1"/>
        <c:lblAlgn val="ctr"/>
        <c:lblOffset val="100"/>
        <c:noMultiLvlLbl val="0"/>
      </c:catAx>
      <c:valAx>
        <c:axId val="2449662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lv-LV"/>
          </a:p>
        </c:txPr>
        <c:crossAx val="24496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00195738244584E-2"/>
          <c:y val="8.1324692402963944E-2"/>
          <c:w val="0.92546131945371235"/>
          <c:h val="0.60876798925889153"/>
        </c:manualLayout>
      </c:layout>
      <c:lineChart>
        <c:grouping val="standard"/>
        <c:varyColors val="0"/>
        <c:ser>
          <c:idx val="0"/>
          <c:order val="0"/>
          <c:tx>
            <c:strRef>
              <c:f>MK_ziņ._Budžets_02022017!$A$3</c:f>
              <c:strCache>
                <c:ptCount val="1"/>
                <c:pt idx="0">
                  <c:v>16.02.2017. optimāla budžeta izdevumu prognoze 2014 - 2020 periodā (Kopā 5 041 milj. euro)</c:v>
                </c:pt>
              </c:strCache>
            </c:strRef>
          </c:tx>
          <c:spPr>
            <a:ln w="28575" cap="rnd">
              <a:solidFill>
                <a:srgbClr val="00B050"/>
              </a:solidFill>
              <a:round/>
            </a:ln>
            <a:effectLst/>
          </c:spPr>
          <c:marker>
            <c:symbol val="none"/>
          </c:marker>
          <c:dLbls>
            <c:dLbl>
              <c:idx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lv-LV"/>
                </a:p>
              </c:txPr>
              <c:dLblPos val="t"/>
              <c:showLegendKey val="0"/>
              <c:showVal val="1"/>
              <c:showCatName val="0"/>
              <c:showSerName val="0"/>
              <c:showPercent val="0"/>
              <c:showBubbleSize val="0"/>
            </c:dLbl>
            <c:dLbl>
              <c:idx val="1"/>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lv-LV"/>
                </a:p>
              </c:txPr>
              <c:dLblPos val="t"/>
              <c:showLegendKey val="0"/>
              <c:showVal val="1"/>
              <c:showCatName val="0"/>
              <c:showSerName val="0"/>
              <c:showPercent val="0"/>
              <c:showBubbleSize val="0"/>
            </c:dLbl>
            <c:dLbl>
              <c:idx val="2"/>
              <c:layout>
                <c:manualLayout>
                  <c:x val="-3.3813052780167184E-2"/>
                  <c:y val="-3.9329438658877412E-2"/>
                </c:manualLayout>
              </c:layout>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lv-LV"/>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DC5-4A6F-8ABD-CDA2C6A09D6D}"/>
                </c:ext>
                <c:ext xmlns:c15="http://schemas.microsoft.com/office/drawing/2012/chart" uri="{CE6537A1-D6FC-4f65-9D91-7224C49458BB}"/>
              </c:extLst>
            </c:dLbl>
            <c:dLbl>
              <c:idx val="3"/>
              <c:layout>
                <c:manualLayout>
                  <c:x val="-3.661417322834646E-2"/>
                  <c:y val="-3.93294386588773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DC5-4A6F-8ABD-CDA2C6A09D6D}"/>
                </c:ext>
                <c:ext xmlns:c15="http://schemas.microsoft.com/office/drawing/2012/chart" uri="{CE6537A1-D6FC-4f65-9D91-7224C49458BB}"/>
              </c:extLst>
            </c:dLbl>
            <c:dLbl>
              <c:idx val="8"/>
              <c:layout>
                <c:manualLayout>
                  <c:x val="-3.2797600910884205E-2"/>
                  <c:y val="-3.93294386588773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DC5-4A6F-8ABD-CDA2C6A09D6D}"/>
                </c:ext>
                <c:ext xmlns:c15="http://schemas.microsoft.com/office/drawing/2012/chart" uri="{CE6537A1-D6FC-4f65-9D91-7224C49458BB}"/>
              </c:extLst>
            </c:dLbl>
            <c:dLbl>
              <c:idx val="9"/>
              <c:layout>
                <c:manualLayout>
                  <c:x val="-1.1404089194733217E-2"/>
                  <c:y val="-6.462988141662558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DC5-4A6F-8ABD-CDA2C6A09D6D}"/>
                </c:ext>
                <c:ext xmlns:c15="http://schemas.microsoft.com/office/drawing/2012/chart" uri="{CE6537A1-D6FC-4f65-9D91-7224C49458BB}"/>
              </c:extLst>
            </c:dLbl>
            <c:dLbl>
              <c:idx val="10"/>
              <c:layout>
                <c:manualLayout>
                  <c:x val="-2.5537470367190923E-2"/>
                  <c:y val="-4.881889763779527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DC5-4A6F-8ABD-CDA2C6A09D6D}"/>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rgbClr val="00B050"/>
                    </a:solidFill>
                    <a:latin typeface="+mn-lt"/>
                    <a:ea typeface="+mn-ea"/>
                    <a:cs typeface="+mn-cs"/>
                  </a:defRPr>
                </a:pPr>
                <a:endParaRPr lang="lv-LV"/>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MK_ziņ._Budžets_02022017!$B$2:$L$2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MK_ziņ._Budžets_02022017!$B$3:$L$3</c:f>
              <c:numCache>
                <c:formatCode>#,##0</c:formatCode>
                <c:ptCount val="11"/>
                <c:pt idx="0">
                  <c:v>13517516.949999999</c:v>
                </c:pt>
                <c:pt idx="1">
                  <c:v>127363439</c:v>
                </c:pt>
                <c:pt idx="2">
                  <c:v>225217764.69</c:v>
                </c:pt>
                <c:pt idx="3">
                  <c:v>470000000</c:v>
                </c:pt>
                <c:pt idx="4">
                  <c:v>600000000</c:v>
                </c:pt>
                <c:pt idx="5">
                  <c:v>650000000</c:v>
                </c:pt>
                <c:pt idx="6">
                  <c:v>720000000</c:v>
                </c:pt>
                <c:pt idx="7">
                  <c:v>723915327</c:v>
                </c:pt>
                <c:pt idx="8">
                  <c:v>692587137.02715921</c:v>
                </c:pt>
                <c:pt idx="9">
                  <c:v>608438825.97284079</c:v>
                </c:pt>
                <c:pt idx="10">
                  <c:v>209980903</c:v>
                </c:pt>
              </c:numCache>
            </c:numRef>
          </c:val>
          <c:smooth val="0"/>
          <c:extLst xmlns:c16r2="http://schemas.microsoft.com/office/drawing/2015/06/chart">
            <c:ext xmlns:c16="http://schemas.microsoft.com/office/drawing/2014/chart" uri="{C3380CC4-5D6E-409C-BE32-E72D297353CC}">
              <c16:uniqueId val="{00000007-5DC5-4A6F-8ABD-CDA2C6A09D6D}"/>
            </c:ext>
          </c:extLst>
        </c:ser>
        <c:ser>
          <c:idx val="2"/>
          <c:order val="1"/>
          <c:tx>
            <c:strRef>
              <c:f>MK_ziņ._Budžets_02022017!$A$4</c:f>
              <c:strCache>
                <c:ptCount val="1"/>
                <c:pt idx="0">
                  <c:v>16.02.2017. indikatīva budžeta izdevumu prognoze būvniecības nozarē 2014 - 2020 periodā (Kopā 3 276 milj. euro)</c:v>
                </c:pt>
              </c:strCache>
            </c:strRef>
          </c:tx>
          <c:spPr>
            <a:ln w="28575" cap="rnd">
              <a:solidFill>
                <a:schemeClr val="accent4"/>
              </a:solidFill>
              <a:round/>
            </a:ln>
            <a:effectLst/>
          </c:spPr>
          <c:marker>
            <c:symbol val="none"/>
          </c:marker>
          <c:dLbls>
            <c:dLbl>
              <c:idx val="0"/>
              <c:layout>
                <c:manualLayout>
                  <c:x val="4.7313537907860736E-3"/>
                  <c:y val="5.812343506363265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DC5-4A6F-8ABD-CDA2C6A09D6D}"/>
                </c:ext>
                <c:ext xmlns:c15="http://schemas.microsoft.com/office/drawing/2012/chart" uri="{CE6537A1-D6FC-4f65-9D91-7224C49458BB}"/>
              </c:extLst>
            </c:dLbl>
            <c:dLbl>
              <c:idx val="1"/>
              <c:layout>
                <c:manualLayout>
                  <c:x val="-2.7742298941769109E-2"/>
                  <c:y val="3.64935073337690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DC5-4A6F-8ABD-CDA2C6A09D6D}"/>
                </c:ext>
                <c:ext xmlns:c15="http://schemas.microsoft.com/office/drawing/2012/chart" uri="{CE6537A1-D6FC-4f65-9D91-7224C49458BB}"/>
              </c:extLst>
            </c:dLbl>
            <c:dLbl>
              <c:idx val="2"/>
              <c:layout>
                <c:manualLayout>
                  <c:x val="-2.9947127516347455E-2"/>
                  <c:y val="2.827658046441811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DC5-4A6F-8ABD-CDA2C6A09D6D}"/>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lv-LV"/>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MK_ziņ._Budžets_02022017!$B$2:$L$2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MK_ziņ._Budžets_02022017!$B$4:$L$4</c:f>
              <c:numCache>
                <c:formatCode>#,##0</c:formatCode>
                <c:ptCount val="11"/>
                <c:pt idx="0">
                  <c:v>8591930</c:v>
                </c:pt>
                <c:pt idx="1">
                  <c:v>103100969</c:v>
                </c:pt>
                <c:pt idx="2">
                  <c:v>121781006.26000001</c:v>
                </c:pt>
                <c:pt idx="3">
                  <c:v>311790838.80652946</c:v>
                </c:pt>
                <c:pt idx="4">
                  <c:v>399400861.40991253</c:v>
                </c:pt>
                <c:pt idx="5">
                  <c:v>447176024.09993851</c:v>
                </c:pt>
                <c:pt idx="6">
                  <c:v>459432239.99999976</c:v>
                </c:pt>
                <c:pt idx="7">
                  <c:v>448400236.00000018</c:v>
                </c:pt>
                <c:pt idx="8">
                  <c:v>392244401.39687598</c:v>
                </c:pt>
                <c:pt idx="9">
                  <c:v>423333179.82714587</c:v>
                </c:pt>
                <c:pt idx="10">
                  <c:v>160407005.17285895</c:v>
                </c:pt>
              </c:numCache>
            </c:numRef>
          </c:val>
          <c:smooth val="0"/>
          <c:extLst xmlns:c16r2="http://schemas.microsoft.com/office/drawing/2015/06/chart">
            <c:ext xmlns:c16="http://schemas.microsoft.com/office/drawing/2014/chart" uri="{C3380CC4-5D6E-409C-BE32-E72D297353CC}">
              <c16:uniqueId val="{0000000B-5DC5-4A6F-8ABD-CDA2C6A09D6D}"/>
            </c:ext>
          </c:extLst>
        </c:ser>
        <c:ser>
          <c:idx val="3"/>
          <c:order val="2"/>
          <c:tx>
            <c:strRef>
              <c:f>MK_ziņ._Budžets_02022017!$A$5</c:f>
              <c:strCache>
                <c:ptCount val="1"/>
              </c:strCache>
            </c:strRef>
          </c:tx>
          <c:spPr>
            <a:ln w="28575" cap="rnd">
              <a:solidFill>
                <a:schemeClr val="accent1"/>
              </a:solidFill>
              <a:prstDash val="dash"/>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C-5DC5-4A6F-8ABD-CDA2C6A09D6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D-5DC5-4A6F-8ABD-CDA2C6A09D6D}"/>
                </c:ext>
                <c:ext xmlns:c15="http://schemas.microsoft.com/office/drawing/2012/chart" uri="{CE6537A1-D6FC-4f65-9D91-7224C49458BB}"/>
              </c:extLst>
            </c:dLbl>
            <c:dLbl>
              <c:idx val="2"/>
              <c:layout>
                <c:manualLayout>
                  <c:x val="-5.902313681378063E-2"/>
                  <c:y val="-1.1510705374351926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5DC5-4A6F-8ABD-CDA2C6A09D6D}"/>
                </c:ext>
                <c:ext xmlns:c15="http://schemas.microsoft.com/office/drawing/2012/chart" uri="{CE6537A1-D6FC-4f65-9D91-7224C49458BB}"/>
              </c:extLst>
            </c:dLbl>
            <c:dLbl>
              <c:idx val="3"/>
              <c:layout>
                <c:manualLayout>
                  <c:x val="-5.3420895917422086E-2"/>
                  <c:y val="-1.1510705374351926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5DC5-4A6F-8ABD-CDA2C6A09D6D}"/>
                </c:ext>
                <c:ext xmlns:c15="http://schemas.microsoft.com/office/drawing/2012/chart" uri="{CE6537A1-D6FC-4f65-9D91-7224C49458BB}"/>
              </c:extLst>
            </c:dLbl>
            <c:dLbl>
              <c:idx val="8"/>
              <c:layout>
                <c:manualLayout>
                  <c:x val="-2.6810251659719005E-2"/>
                  <c:y val="-4.416182322560723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5DC5-4A6F-8ABD-CDA2C6A09D6D}"/>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v-LV"/>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MK_ziņ._Budžets_02022017!$B$2:$L$2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MK_ziņ._Budžets_02022017!$B$5:$K$5</c:f>
              <c:numCache>
                <c:formatCode>General</c:formatCode>
                <c:ptCount val="10"/>
              </c:numCache>
            </c:numRef>
          </c:val>
          <c:smooth val="0"/>
          <c:extLst xmlns:c16r2="http://schemas.microsoft.com/office/drawing/2015/06/chart">
            <c:ext xmlns:c16="http://schemas.microsoft.com/office/drawing/2014/chart" uri="{C3380CC4-5D6E-409C-BE32-E72D297353CC}">
              <c16:uniqueId val="{00000011-5DC5-4A6F-8ABD-CDA2C6A09D6D}"/>
            </c:ext>
          </c:extLst>
        </c:ser>
        <c:dLbls>
          <c:showLegendKey val="0"/>
          <c:showVal val="0"/>
          <c:showCatName val="0"/>
          <c:showSerName val="0"/>
          <c:showPercent val="0"/>
          <c:showBubbleSize val="0"/>
        </c:dLbls>
        <c:smooth val="0"/>
        <c:axId val="244967000"/>
        <c:axId val="244967392"/>
      </c:lineChart>
      <c:catAx>
        <c:axId val="24496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lv-LV"/>
          </a:p>
        </c:txPr>
        <c:crossAx val="244967392"/>
        <c:crosses val="autoZero"/>
        <c:auto val="1"/>
        <c:lblAlgn val="ctr"/>
        <c:lblOffset val="100"/>
        <c:noMultiLvlLbl val="0"/>
      </c:catAx>
      <c:valAx>
        <c:axId val="244967392"/>
        <c:scaling>
          <c:orientation val="minMax"/>
          <c:max val="11000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lv-LV"/>
          </a:p>
        </c:txPr>
        <c:crossAx val="244967000"/>
        <c:crosses val="autoZero"/>
        <c:crossBetween val="between"/>
        <c:dispUnits>
          <c:builtInUnit val="millions"/>
        </c:dispUnits>
      </c:valAx>
      <c:spPr>
        <a:noFill/>
        <a:ln>
          <a:noFill/>
        </a:ln>
        <a:effectLst/>
      </c:spPr>
    </c:plotArea>
    <c:legend>
      <c:legendPos val="b"/>
      <c:legendEntry>
        <c:idx val="2"/>
        <c:delete val="1"/>
      </c:legendEntry>
      <c:layout>
        <c:manualLayout>
          <c:xMode val="edge"/>
          <c:yMode val="edge"/>
          <c:x val="1.2461792581426299E-2"/>
          <c:y val="0.82983699143868872"/>
          <c:w val="0.98643683209535971"/>
          <c:h val="0.15498274290666228"/>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lv-LV"/>
        </a:p>
      </c:txPr>
    </c:legend>
    <c:plotVisOnly val="1"/>
    <c:dispBlanksAs val="gap"/>
    <c:showDLblsOverMax val="0"/>
  </c:chart>
  <c:spPr>
    <a:noFill/>
    <a:ln>
      <a:noFill/>
    </a:ln>
    <a:effectLst/>
  </c:spPr>
  <c:txPr>
    <a:bodyPr/>
    <a:lstStyle/>
    <a:p>
      <a:pPr>
        <a:defRPr sz="800"/>
      </a:pPr>
      <a:endParaRPr lang="lv-LV"/>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9786" cy="498693"/>
          </a:xfrm>
          <a:prstGeom prst="rect">
            <a:avLst/>
          </a:prstGeom>
        </p:spPr>
        <p:txBody>
          <a:bodyPr vert="horz" lIns="91831" tIns="45915" rIns="91831" bIns="45915" rtlCol="0"/>
          <a:lstStyle>
            <a:lvl1pPr algn="l">
              <a:defRPr sz="1200"/>
            </a:lvl1pPr>
          </a:lstStyle>
          <a:p>
            <a:endParaRPr lang="lv-LV"/>
          </a:p>
        </p:txBody>
      </p:sp>
      <p:sp>
        <p:nvSpPr>
          <p:cNvPr id="3" name="Date Placeholder 2"/>
          <p:cNvSpPr>
            <a:spLocks noGrp="1"/>
          </p:cNvSpPr>
          <p:nvPr>
            <p:ph type="dt" sz="quarter" idx="1"/>
          </p:nvPr>
        </p:nvSpPr>
        <p:spPr>
          <a:xfrm>
            <a:off x="3855840" y="1"/>
            <a:ext cx="2949786" cy="498693"/>
          </a:xfrm>
          <a:prstGeom prst="rect">
            <a:avLst/>
          </a:prstGeom>
        </p:spPr>
        <p:txBody>
          <a:bodyPr vert="horz" lIns="91831" tIns="45915" rIns="91831" bIns="45915" rtlCol="0"/>
          <a:lstStyle>
            <a:lvl1pPr algn="r">
              <a:defRPr sz="1200"/>
            </a:lvl1pPr>
          </a:lstStyle>
          <a:p>
            <a:fld id="{39EF7E46-5ECA-46D3-A1E3-C18EF4EB4477}" type="datetimeFigureOut">
              <a:rPr lang="lv-LV" smtClean="0"/>
              <a:t>14.03.2017</a:t>
            </a:fld>
            <a:endParaRPr lang="lv-LV"/>
          </a:p>
        </p:txBody>
      </p:sp>
      <p:sp>
        <p:nvSpPr>
          <p:cNvPr id="4" name="Footer Placeholder 3"/>
          <p:cNvSpPr>
            <a:spLocks noGrp="1"/>
          </p:cNvSpPr>
          <p:nvPr>
            <p:ph type="ftr" sz="quarter" idx="2"/>
          </p:nvPr>
        </p:nvSpPr>
        <p:spPr>
          <a:xfrm>
            <a:off x="3" y="9440647"/>
            <a:ext cx="2949786" cy="498692"/>
          </a:xfrm>
          <a:prstGeom prst="rect">
            <a:avLst/>
          </a:prstGeom>
        </p:spPr>
        <p:txBody>
          <a:bodyPr vert="horz" lIns="91831" tIns="45915" rIns="91831" bIns="45915" rtlCol="0" anchor="b"/>
          <a:lstStyle>
            <a:lvl1pPr algn="l">
              <a:defRPr sz="1200"/>
            </a:lvl1pPr>
          </a:lstStyle>
          <a:p>
            <a:endParaRPr lang="lv-LV"/>
          </a:p>
        </p:txBody>
      </p:sp>
      <p:sp>
        <p:nvSpPr>
          <p:cNvPr id="5" name="Slide Number Placeholder 4"/>
          <p:cNvSpPr>
            <a:spLocks noGrp="1"/>
          </p:cNvSpPr>
          <p:nvPr>
            <p:ph type="sldNum" sz="quarter" idx="3"/>
          </p:nvPr>
        </p:nvSpPr>
        <p:spPr>
          <a:xfrm>
            <a:off x="3855840" y="9440647"/>
            <a:ext cx="2949786" cy="498692"/>
          </a:xfrm>
          <a:prstGeom prst="rect">
            <a:avLst/>
          </a:prstGeom>
        </p:spPr>
        <p:txBody>
          <a:bodyPr vert="horz" lIns="91831" tIns="45915" rIns="91831" bIns="45915" rtlCol="0" anchor="b"/>
          <a:lstStyle>
            <a:lvl1pPr algn="r">
              <a:defRPr sz="1200"/>
            </a:lvl1pPr>
          </a:lstStyle>
          <a:p>
            <a:fld id="{BB6A5E80-9EAA-4A3E-9FB4-816477752D5E}" type="slidenum">
              <a:rPr lang="lv-LV" smtClean="0"/>
              <a:t>‹#›</a:t>
            </a:fld>
            <a:endParaRPr lang="lv-LV"/>
          </a:p>
        </p:txBody>
      </p:sp>
    </p:spTree>
    <p:extLst>
      <p:ext uri="{BB962C8B-B14F-4D97-AF65-F5344CB8AC3E}">
        <p14:creationId xmlns:p14="http://schemas.microsoft.com/office/powerpoint/2010/main" val="1075086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9786" cy="496967"/>
          </a:xfrm>
          <a:prstGeom prst="rect">
            <a:avLst/>
          </a:prstGeom>
        </p:spPr>
        <p:txBody>
          <a:bodyPr vert="horz" lIns="91831" tIns="45915" rIns="91831" bIns="45915" rtlCol="0"/>
          <a:lstStyle>
            <a:lvl1pPr algn="l" defTabSz="943596"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55840" y="3"/>
            <a:ext cx="2949786" cy="496967"/>
          </a:xfrm>
          <a:prstGeom prst="rect">
            <a:avLst/>
          </a:prstGeom>
        </p:spPr>
        <p:txBody>
          <a:bodyPr vert="horz" lIns="91831" tIns="45915" rIns="91831" bIns="45915" rtlCol="0"/>
          <a:lstStyle>
            <a:lvl1pPr algn="r" defTabSz="943596" eaLnBrk="1" fontAlgn="auto" hangingPunct="1">
              <a:spcBef>
                <a:spcPts val="0"/>
              </a:spcBef>
              <a:spcAft>
                <a:spcPts val="0"/>
              </a:spcAft>
              <a:defRPr sz="1200">
                <a:latin typeface="+mn-lt"/>
                <a:cs typeface="+mn-cs"/>
              </a:defRPr>
            </a:lvl1pPr>
          </a:lstStyle>
          <a:p>
            <a:pPr>
              <a:defRPr/>
            </a:pPr>
            <a:fld id="{FE3A59BD-7585-41B4-BBDB-0EA3BCFF1756}" type="datetimeFigureOut">
              <a:rPr lang="lv-LV"/>
              <a:pPr>
                <a:defRPr/>
              </a:pPr>
              <a:t>14.03.2017</a:t>
            </a:fld>
            <a:endParaRPr lang="lv-LV"/>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831" tIns="45915" rIns="91831" bIns="45915" rtlCol="0" anchor="ctr"/>
          <a:lstStyle/>
          <a:p>
            <a:pPr lvl="0"/>
            <a:endParaRPr lang="lv-LV" noProof="0"/>
          </a:p>
        </p:txBody>
      </p:sp>
      <p:sp>
        <p:nvSpPr>
          <p:cNvPr id="5" name="Notes Placeholder 4"/>
          <p:cNvSpPr>
            <a:spLocks noGrp="1"/>
          </p:cNvSpPr>
          <p:nvPr>
            <p:ph type="body" sz="quarter" idx="3"/>
          </p:nvPr>
        </p:nvSpPr>
        <p:spPr>
          <a:xfrm>
            <a:off x="680721" y="4721188"/>
            <a:ext cx="5445760" cy="4472703"/>
          </a:xfrm>
          <a:prstGeom prst="rect">
            <a:avLst/>
          </a:prstGeom>
        </p:spPr>
        <p:txBody>
          <a:bodyPr vert="horz" lIns="91831" tIns="45915" rIns="91831" bIns="459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3" y="9440648"/>
            <a:ext cx="2949786" cy="496967"/>
          </a:xfrm>
          <a:prstGeom prst="rect">
            <a:avLst/>
          </a:prstGeom>
        </p:spPr>
        <p:txBody>
          <a:bodyPr vert="horz" lIns="91831" tIns="45915" rIns="91831" bIns="45915" rtlCol="0" anchor="b"/>
          <a:lstStyle>
            <a:lvl1pPr algn="l" defTabSz="943596"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55840" y="9440648"/>
            <a:ext cx="2949786" cy="496967"/>
          </a:xfrm>
          <a:prstGeom prst="rect">
            <a:avLst/>
          </a:prstGeom>
        </p:spPr>
        <p:txBody>
          <a:bodyPr vert="horz" wrap="square" lIns="91831" tIns="45915" rIns="91831" bIns="45915"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DDA6825-D7AE-449C-A570-D978083280F7}" type="slidenum">
              <a:rPr lang="lv-LV"/>
              <a:pPr>
                <a:defRPr/>
              </a:pPr>
              <a:t>‹#›</a:t>
            </a:fld>
            <a:endParaRPr lang="lv-LV"/>
          </a:p>
        </p:txBody>
      </p:sp>
    </p:spTree>
    <p:extLst>
      <p:ext uri="{BB962C8B-B14F-4D97-AF65-F5344CB8AC3E}">
        <p14:creationId xmlns:p14="http://schemas.microsoft.com/office/powerpoint/2010/main" val="3055101046"/>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smtClean="0"/>
              <a:t>CFLA sniedz konsultācijas par ES fondu finansējuma saņemšanu, gan pirms projektu iesniegumu atlases, gan jau projektu realizācijas gaitā – izveidots palīgs FS mājaslapā, sniedzam individuālas konsultācijas klātienē, pa tālruni un elektroniski, organizējam seminārus dažādās Latvijas pilsētās.</a:t>
            </a:r>
          </a:p>
          <a:p>
            <a:r>
              <a:rPr lang="lv-LV" altLang="lv-LV" smtClean="0"/>
              <a:t>Projektu atlase ir viens no CFLA pienākumiem, ko dažās aktivitātēs esam veikuši jau 7/13, taču 14/20 periodā šis apjoms būtiski palielināsies, tādēļ šo uzskatām par vienu no galvenajiem izaicinājumiem sekmīgai jaunā perioda f-ju nodrošināšanai. </a:t>
            </a:r>
          </a:p>
          <a:p>
            <a:r>
              <a:rPr lang="lv-LV" altLang="lv-LV" smtClean="0"/>
              <a:t>Kad izvērtēti projektu iesniegumi un atlasītas atbalstāmās ieceres, FS un CFLA slēdz līgumu par projektu ieviešanu. FS pienākums ir sekmīgi īstenot ieceri un sasniegt izvirzītos mērķus, jo tie ir pamats Eiropas Savienības finansējuma piešķiršanai, savukārt CFLA uzrauga projekta ieviešanas gaitu, iepirkumu atbilstību normatīviem un veic maksājumus, pakāpeniski izmaksājot ES fondu finansējumu. </a:t>
            </a:r>
          </a:p>
          <a:p>
            <a:r>
              <a:rPr lang="lv-LV" altLang="lv-LV" smtClean="0"/>
              <a:t>Projekti tiek uzraudzīti gan dokumentāli, proti, izvērtējot atskaites par projekta realizāciju, iepirkumu dokumentāciju un izdevumus pamatojošos dokumentus, gan arī klātienē, pārbaudot to realizāciju projektu īstenošanas vietās.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1EA54C3-3D66-4D85-AD42-F78E53C37806}" type="slidenum">
              <a:rPr lang="lv-LV" altLang="lv-LV" smtClean="0"/>
              <a:pPr/>
              <a:t>4</a:t>
            </a:fld>
            <a:endParaRPr lang="lv-LV" altLang="lv-LV" smtClean="0"/>
          </a:p>
        </p:txBody>
      </p:sp>
    </p:spTree>
    <p:extLst>
      <p:ext uri="{BB962C8B-B14F-4D97-AF65-F5344CB8AC3E}">
        <p14:creationId xmlns:p14="http://schemas.microsoft.com/office/powerpoint/2010/main" val="4242499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24120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11760" y="4086200"/>
            <a:ext cx="5760640" cy="854968"/>
          </a:xfrm>
        </p:spPr>
        <p:txBody>
          <a:bodyPr/>
          <a:lstStyle>
            <a:lvl1pPr>
              <a:defRPr>
                <a:effectLst>
                  <a:innerShdw blurRad="63500" dist="50800" dir="13500000">
                    <a:prstClr val="black">
                      <a:alpha val="50000"/>
                    </a:prstClr>
                  </a:innerShdw>
                </a:effectLst>
              </a:defRPr>
            </a:lvl1pPr>
          </a:lstStyle>
          <a:p>
            <a:r>
              <a:rPr lang="en-US" dirty="0" smtClean="0"/>
              <a:t>PREZENTĀCIJAS NOSAUKUMS,</a:t>
            </a:r>
            <a:br>
              <a:rPr lang="en-US" dirty="0" smtClean="0"/>
            </a:br>
            <a:r>
              <a:rPr lang="en-US" dirty="0" smtClean="0"/>
              <a:t>JA NEPIECIEŠAMS OTRA RINDA</a:t>
            </a:r>
          </a:p>
        </p:txBody>
      </p:sp>
      <p:sp>
        <p:nvSpPr>
          <p:cNvPr id="15" name="Content Placeholder 14"/>
          <p:cNvSpPr>
            <a:spLocks noGrp="1"/>
          </p:cNvSpPr>
          <p:nvPr>
            <p:ph sz="quarter" idx="10" hasCustomPrompt="1"/>
          </p:nvPr>
        </p:nvSpPr>
        <p:spPr>
          <a:xfrm>
            <a:off x="2411759" y="5013176"/>
            <a:ext cx="5760641" cy="360363"/>
          </a:xfrm>
        </p:spPr>
        <p:txBody>
          <a:bodyPr>
            <a:noAutofit/>
          </a:bodyPr>
          <a:lstStyle>
            <a:lvl1pPr marL="0" indent="0" algn="ctr">
              <a:buNone/>
              <a:defRPr sz="1600">
                <a:effectLst>
                  <a:innerShdw blurRad="63500" dist="50800" dir="13500000">
                    <a:prstClr val="black">
                      <a:alpha val="50000"/>
                    </a:prstClr>
                  </a:innerShdw>
                </a:effectLst>
              </a:defRPr>
            </a:lvl1pPr>
          </a:lstStyle>
          <a:p>
            <a:pPr lvl="0"/>
            <a:r>
              <a:rPr lang="en-US" dirty="0" smtClean="0"/>
              <a:t>(IZSTRĀDĀTĀJS, GADS, CITA INFORMĀCIJA).</a:t>
            </a:r>
          </a:p>
        </p:txBody>
      </p:sp>
      <p:pic>
        <p:nvPicPr>
          <p:cNvPr id="5"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404077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6135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77EA77-F9EB-4D3B-9C53-DA17819BC1D1}" type="datetime1">
              <a:rPr lang="lv-LV" smtClean="0">
                <a:solidFill>
                  <a:prstClr val="black">
                    <a:tint val="75000"/>
                  </a:prstClr>
                </a:solidFill>
              </a:rPr>
              <a:pPr/>
              <a:t>14.03.2017</a:t>
            </a:fld>
            <a:endParaRPr lang="lv-LV"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952464FB-6FA6-4E80-ACB1-F4B9846AA373}" type="slidenum">
              <a:rPr lang="lv-LV" smtClean="0">
                <a:solidFill>
                  <a:prstClr val="black">
                    <a:tint val="75000"/>
                  </a:prstClr>
                </a:solidFill>
              </a:rPr>
              <a:pPr/>
              <a:t>‹#›</a:t>
            </a:fld>
            <a:endParaRPr lang="lv-LV">
              <a:solidFill>
                <a:prstClr val="black">
                  <a:tint val="75000"/>
                </a:prstClr>
              </a:solidFill>
            </a:endParaRPr>
          </a:p>
        </p:txBody>
      </p:sp>
      <p:sp>
        <p:nvSpPr>
          <p:cNvPr id="9" name="Content Placeholder 2"/>
          <p:cNvSpPr>
            <a:spLocks noGrp="1"/>
          </p:cNvSpPr>
          <p:nvPr>
            <p:ph idx="1"/>
          </p:nvPr>
        </p:nvSpPr>
        <p:spPr>
          <a:xfrm>
            <a:off x="457200" y="1268760"/>
            <a:ext cx="8229600" cy="4857403"/>
          </a:xfrm>
        </p:spPr>
        <p:txBody>
          <a:bodyPr/>
          <a:lstStyle>
            <a:lvl1pPr>
              <a:defRPr sz="18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10" name="Title 9"/>
          <p:cNvSpPr>
            <a:spLocks noGrp="1"/>
          </p:cNvSpPr>
          <p:nvPr>
            <p:ph type="title"/>
          </p:nvPr>
        </p:nvSpPr>
        <p:spPr>
          <a:xfrm>
            <a:off x="467544" y="620736"/>
            <a:ext cx="5688632" cy="432000"/>
          </a:xfrm>
        </p:spPr>
        <p:txBody>
          <a:bodyPr>
            <a:normAutofit/>
          </a:bodyPr>
          <a:lstStyle>
            <a:lvl1pPr algn="l">
              <a:defRPr sz="2200" b="1">
                <a:effectLst>
                  <a:innerShdw blurRad="63500" dist="50800" dir="13500000">
                    <a:prstClr val="black">
                      <a:alpha val="50000"/>
                    </a:prstClr>
                  </a:innerShdw>
                </a:effectLst>
              </a:defRPr>
            </a:lvl1pPr>
          </a:lstStyle>
          <a:p>
            <a:r>
              <a:rPr lang="en-US" dirty="0" smtClean="0"/>
              <a:t>Click to edit Master title style</a:t>
            </a:r>
            <a:endParaRPr lang="lv-LV" dirty="0"/>
          </a:p>
        </p:txBody>
      </p:sp>
      <p:pic>
        <p:nvPicPr>
          <p:cNvPr id="8"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79170" y="72480"/>
            <a:ext cx="2424467"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3424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9D67A62-6B3F-4284-A895-4C26A413A05A}" type="slidenum">
              <a:rPr lang="en-US"/>
              <a:pPr>
                <a:defRPr/>
              </a:pPr>
              <a:t>‹#›</a:t>
            </a:fld>
            <a:endParaRPr lang="en-US"/>
          </a:p>
        </p:txBody>
      </p:sp>
    </p:spTree>
    <p:extLst>
      <p:ext uri="{BB962C8B-B14F-4D97-AF65-F5344CB8AC3E}">
        <p14:creationId xmlns:p14="http://schemas.microsoft.com/office/powerpoint/2010/main" val="410713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D0590B8-C416-4DB9-AF2F-7C40DE951A28}" type="slidenum">
              <a:rPr lang="en-US"/>
              <a:pPr>
                <a:defRPr/>
              </a:pPr>
              <a:t>‹#›</a:t>
            </a:fld>
            <a:endParaRPr lang="en-US"/>
          </a:p>
        </p:txBody>
      </p:sp>
    </p:spTree>
    <p:extLst>
      <p:ext uri="{BB962C8B-B14F-4D97-AF65-F5344CB8AC3E}">
        <p14:creationId xmlns:p14="http://schemas.microsoft.com/office/powerpoint/2010/main" val="19056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B06416C-EE87-4830-910C-A2626F5AF791}" type="slidenum">
              <a:rPr lang="en-US"/>
              <a:pPr>
                <a:defRPr/>
              </a:pPr>
              <a:t>‹#›</a:t>
            </a:fld>
            <a:endParaRPr lang="en-US"/>
          </a:p>
        </p:txBody>
      </p:sp>
    </p:spTree>
    <p:extLst>
      <p:ext uri="{BB962C8B-B14F-4D97-AF65-F5344CB8AC3E}">
        <p14:creationId xmlns:p14="http://schemas.microsoft.com/office/powerpoint/2010/main" val="28143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4DBF15FA-12D5-4008-9A22-CD331E5DC9E2}" type="slidenum">
              <a:rPr lang="en-US"/>
              <a:pPr>
                <a:defRPr/>
              </a:pPr>
              <a:t>‹#›</a:t>
            </a:fld>
            <a:endParaRPr lang="en-US"/>
          </a:p>
        </p:txBody>
      </p:sp>
    </p:spTree>
    <p:extLst>
      <p:ext uri="{BB962C8B-B14F-4D97-AF65-F5344CB8AC3E}">
        <p14:creationId xmlns:p14="http://schemas.microsoft.com/office/powerpoint/2010/main" val="294773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6089DE06-2FF8-48B4-A992-17789622766A}" type="slidenum">
              <a:rPr lang="en-US"/>
              <a:pPr>
                <a:defRPr/>
              </a:pPr>
              <a:t>‹#›</a:t>
            </a:fld>
            <a:endParaRPr lang="en-US"/>
          </a:p>
        </p:txBody>
      </p:sp>
    </p:spTree>
    <p:extLst>
      <p:ext uri="{BB962C8B-B14F-4D97-AF65-F5344CB8AC3E}">
        <p14:creationId xmlns:p14="http://schemas.microsoft.com/office/powerpoint/2010/main" val="183438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92EAB691-AE53-4003-9027-EF06EA44A817}" type="slidenum">
              <a:rPr lang="en-US"/>
              <a:pPr>
                <a:defRPr/>
              </a:pPr>
              <a:t>‹#›</a:t>
            </a:fld>
            <a:endParaRPr lang="en-US"/>
          </a:p>
        </p:txBody>
      </p:sp>
    </p:spTree>
    <p:extLst>
      <p:ext uri="{BB962C8B-B14F-4D97-AF65-F5344CB8AC3E}">
        <p14:creationId xmlns:p14="http://schemas.microsoft.com/office/powerpoint/2010/main" val="206155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5CAB1CEB-59F2-4EB5-AFA0-DE0B2B43F77B}" type="slidenum">
              <a:rPr lang="en-US"/>
              <a:pPr>
                <a:defRPr/>
              </a:pPr>
              <a:t>‹#›</a:t>
            </a:fld>
            <a:endParaRPr lang="en-US"/>
          </a:p>
        </p:txBody>
      </p:sp>
    </p:spTree>
    <p:extLst>
      <p:ext uri="{BB962C8B-B14F-4D97-AF65-F5344CB8AC3E}">
        <p14:creationId xmlns:p14="http://schemas.microsoft.com/office/powerpoint/2010/main" val="325003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92533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D50D598C-9B06-4167-9C54-AD0D4B9474D8}" type="datetime1">
              <a:rPr lang="en-US"/>
              <a:pPr>
                <a:defRPr/>
              </a:pPr>
              <a:t>3/14/2017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3069B0D1-CF34-4EF7-A744-4B259A1C8F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lv-LV"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1" fontAlgn="auto" hangingPunct="1">
              <a:spcBef>
                <a:spcPts val="0"/>
              </a:spcBef>
              <a:spcAft>
                <a:spcPts val="0"/>
              </a:spcAft>
            </a:pPr>
            <a:fld id="{5BA52DFE-4AF1-43F9-BEFC-C56E8A5F6667}" type="datetime1">
              <a:rPr lang="lv-LV" smtClean="0">
                <a:solidFill>
                  <a:prstClr val="black">
                    <a:tint val="75000"/>
                  </a:prstClr>
                </a:solidFill>
                <a:latin typeface="Franklin Gothic Book"/>
              </a:rPr>
              <a:pPr defTabSz="914400" eaLnBrk="1" fontAlgn="auto" hangingPunct="1">
                <a:spcBef>
                  <a:spcPts val="0"/>
                </a:spcBef>
                <a:spcAft>
                  <a:spcPts val="0"/>
                </a:spcAft>
              </a:pPr>
              <a:t>14.03.2017</a:t>
            </a:fld>
            <a:endParaRPr lang="lv-LV">
              <a:solidFill>
                <a:prstClr val="black">
                  <a:tint val="75000"/>
                </a:prstClr>
              </a:solidFill>
              <a:latin typeface="Franklin Gothic Book"/>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1" fontAlgn="auto" hangingPunct="1">
              <a:spcBef>
                <a:spcPts val="0"/>
              </a:spcBef>
              <a:spcAft>
                <a:spcPts val="0"/>
              </a:spcAft>
            </a:pPr>
            <a:endParaRPr lang="lv-LV">
              <a:solidFill>
                <a:prstClr val="black">
                  <a:tint val="75000"/>
                </a:prstClr>
              </a:solidFill>
              <a:latin typeface="Franklin Gothic Book"/>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1" fontAlgn="auto" hangingPunct="1">
              <a:spcBef>
                <a:spcPts val="0"/>
              </a:spcBef>
              <a:spcAft>
                <a:spcPts val="0"/>
              </a:spcAft>
            </a:pPr>
            <a:fld id="{952464FB-6FA6-4E80-ACB1-F4B9846AA373}" type="slidenum">
              <a:rPr lang="lv-LV" smtClean="0">
                <a:solidFill>
                  <a:prstClr val="black">
                    <a:tint val="75000"/>
                  </a:prstClr>
                </a:solidFill>
                <a:latin typeface="Franklin Gothic Book"/>
              </a:rPr>
              <a:pPr defTabSz="914400" eaLnBrk="1" fontAlgn="auto" hangingPunct="1">
                <a:spcBef>
                  <a:spcPts val="0"/>
                </a:spcBef>
                <a:spcAft>
                  <a:spcPts val="0"/>
                </a:spcAft>
              </a:pPr>
              <a:t>‹#›</a:t>
            </a:fld>
            <a:endParaRPr lang="lv-LV">
              <a:solidFill>
                <a:prstClr val="black">
                  <a:tint val="75000"/>
                </a:prstClr>
              </a:solidFill>
              <a:latin typeface="Franklin Gothic Book"/>
            </a:endParaRPr>
          </a:p>
        </p:txBody>
      </p:sp>
    </p:spTree>
    <p:extLst>
      <p:ext uri="{BB962C8B-B14F-4D97-AF65-F5344CB8AC3E}">
        <p14:creationId xmlns:p14="http://schemas.microsoft.com/office/powerpoint/2010/main" val="2654116455"/>
      </p:ext>
    </p:extLst>
  </p:cSld>
  <p:clrMap bg1="lt1" tx1="dk1" bg2="lt2" tx2="dk2" accent1="accent1" accent2="accent2" accent3="accent3" accent4="accent4" accent5="accent5" accent6="accent6" hlink="hlink" folHlink="folHlink"/>
  <p:sldLayoutIdLst>
    <p:sldLayoutId id="2147483875" r:id="rId1"/>
    <p:sldLayoutId id="2147483876" r:id="rId2"/>
  </p:sldLayoutIdLst>
  <p:timing>
    <p:tnLst>
      <p:par>
        <p:cTn id="1" dur="indefinite" restart="never" nodeType="tmRoot"/>
      </p:par>
    </p:tnLst>
  </p:timing>
  <p:hf hdr="0" ftr="0"/>
  <p:txStyles>
    <p:titleStyle>
      <a:lvl1pPr algn="ctr" defTabSz="914400" rtl="0" eaLnBrk="1" latinLnBrk="0" hangingPunct="1">
        <a:spcBef>
          <a:spcPct val="0"/>
        </a:spcBef>
        <a:buNone/>
        <a:defRPr sz="2600" kern="1200">
          <a:solidFill>
            <a:srgbClr val="D3900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sfondi.lv/" TargetMode="External"/><Relationship Id="rId2" Type="http://schemas.openxmlformats.org/officeDocument/2006/relationships/hyperlink" Target="http://www.cfla.gov.lv/" TargetMode="External"/><Relationship Id="rId1" Type="http://schemas.openxmlformats.org/officeDocument/2006/relationships/slideLayout" Target="../slideLayouts/slideLayout2.xml"/><Relationship Id="rId6" Type="http://schemas.openxmlformats.org/officeDocument/2006/relationships/hyperlink" Target="http://cfla.gov.lv/lv/par-mums/pakalpojumi/e-vide-14-20" TargetMode="External"/><Relationship Id="rId5" Type="http://schemas.openxmlformats.org/officeDocument/2006/relationships/hyperlink" Target="http://cfla.gov.lv/lv/es-fondi-2014-2020/projektu-istenosana" TargetMode="External"/><Relationship Id="rId4" Type="http://schemas.openxmlformats.org/officeDocument/2006/relationships/hyperlink" Target="http://cfla.gov.lv/lv/es-fondi-2014-2020/izsludinatas-atlas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505200"/>
            <a:ext cx="7772400" cy="960438"/>
          </a:xfrm>
        </p:spPr>
        <p:txBody>
          <a:bodyPr>
            <a:normAutofit/>
          </a:bodyPr>
          <a:lstStyle/>
          <a:p>
            <a:r>
              <a:rPr lang="lv-LV" altLang="lv-LV" sz="2000" dirty="0" smtClean="0">
                <a:solidFill>
                  <a:srgbClr val="002060"/>
                </a:solidFill>
              </a:rPr>
              <a:t>Progress un aktualitātes </a:t>
            </a:r>
            <a:r>
              <a:rPr lang="lv-LV" altLang="lv-LV" sz="2000" dirty="0">
                <a:solidFill>
                  <a:srgbClr val="002060"/>
                </a:solidFill>
              </a:rPr>
              <a:t>ES fondu 2014 -2020 </a:t>
            </a:r>
            <a:r>
              <a:rPr lang="lv-LV" altLang="lv-LV" sz="2000" dirty="0" smtClean="0">
                <a:solidFill>
                  <a:srgbClr val="002060"/>
                </a:solidFill>
              </a:rPr>
              <a:t>būvniecības projektos</a:t>
            </a:r>
            <a:endParaRPr lang="lv-LV" altLang="lv-LV" sz="2000" dirty="0">
              <a:solidFill>
                <a:srgbClr val="002060"/>
              </a:solidFill>
            </a:endParaRPr>
          </a:p>
        </p:txBody>
      </p:sp>
      <p:sp>
        <p:nvSpPr>
          <p:cNvPr id="12291" name="Text Placeholder 2"/>
          <p:cNvSpPr>
            <a:spLocks noGrp="1"/>
          </p:cNvSpPr>
          <p:nvPr>
            <p:ph type="body" sz="quarter" idx="10"/>
          </p:nvPr>
        </p:nvSpPr>
        <p:spPr/>
        <p:txBody>
          <a:bodyPr/>
          <a:lstStyle/>
          <a:p>
            <a:r>
              <a:rPr lang="lv-LV" altLang="lv-LV" sz="1800" i="1" dirty="0" smtClean="0"/>
              <a:t> </a:t>
            </a:r>
            <a:endParaRPr lang="lv-LV" altLang="lv-LV" sz="1800" i="1" dirty="0"/>
          </a:p>
        </p:txBody>
      </p:sp>
      <p:sp>
        <p:nvSpPr>
          <p:cNvPr id="12292" name="Text Placeholder 3"/>
          <p:cNvSpPr>
            <a:spLocks noGrp="1"/>
          </p:cNvSpPr>
          <p:nvPr>
            <p:ph type="body" sz="quarter" idx="11"/>
          </p:nvPr>
        </p:nvSpPr>
        <p:spPr>
          <a:xfrm>
            <a:off x="685800" y="4465639"/>
            <a:ext cx="7772400" cy="1935162"/>
          </a:xfrm>
        </p:spPr>
        <p:txBody>
          <a:bodyPr>
            <a:normAutofit lnSpcReduction="10000"/>
          </a:bodyPr>
          <a:lstStyle/>
          <a:p>
            <a:pPr algn="r"/>
            <a:r>
              <a:rPr lang="lv-LV" altLang="lv-LV" b="1" dirty="0" smtClean="0">
                <a:solidFill>
                  <a:srgbClr val="002060"/>
                </a:solidFill>
                <a:latin typeface="+mn-lt"/>
              </a:rPr>
              <a:t>Viktorija </a:t>
            </a:r>
            <a:r>
              <a:rPr lang="lv-LV" altLang="lv-LV" b="1" dirty="0" err="1" smtClean="0">
                <a:solidFill>
                  <a:srgbClr val="002060"/>
                </a:solidFill>
                <a:latin typeface="+mn-lt"/>
              </a:rPr>
              <a:t>Maksimenko</a:t>
            </a:r>
            <a:endParaRPr lang="lv-LV" altLang="lv-LV" b="1" dirty="0" smtClean="0">
              <a:solidFill>
                <a:srgbClr val="002060"/>
              </a:solidFill>
              <a:latin typeface="+mn-lt"/>
            </a:endParaRPr>
          </a:p>
          <a:p>
            <a:pPr algn="r"/>
            <a:r>
              <a:rPr lang="lv-LV" altLang="lv-LV" dirty="0" smtClean="0">
                <a:solidFill>
                  <a:srgbClr val="002060"/>
                </a:solidFill>
                <a:latin typeface="+mn-lt"/>
              </a:rPr>
              <a:t>Programmu uzraudzības un stratēģiskās plānošanas </a:t>
            </a:r>
          </a:p>
          <a:p>
            <a:pPr algn="r"/>
            <a:r>
              <a:rPr lang="lv-LV" altLang="lv-LV" dirty="0" smtClean="0">
                <a:solidFill>
                  <a:srgbClr val="002060"/>
                </a:solidFill>
                <a:latin typeface="+mn-lt"/>
              </a:rPr>
              <a:t>nodaļas vadītāja</a:t>
            </a:r>
          </a:p>
          <a:p>
            <a:pPr algn="r"/>
            <a:r>
              <a:rPr lang="lv-LV" altLang="lv-LV" b="1" dirty="0" smtClean="0">
                <a:solidFill>
                  <a:srgbClr val="002060"/>
                </a:solidFill>
                <a:latin typeface="+mn-lt"/>
              </a:rPr>
              <a:t>Gundega Fokina</a:t>
            </a:r>
          </a:p>
          <a:p>
            <a:pPr algn="r"/>
            <a:r>
              <a:rPr lang="lv-LV" dirty="0">
                <a:solidFill>
                  <a:srgbClr val="002060"/>
                </a:solidFill>
                <a:latin typeface="+mn-lt"/>
              </a:rPr>
              <a:t>Teritoriju infrastruktūras attīstības projektu </a:t>
            </a:r>
            <a:endParaRPr lang="lv-LV" dirty="0" smtClean="0">
              <a:solidFill>
                <a:srgbClr val="002060"/>
              </a:solidFill>
              <a:latin typeface="+mn-lt"/>
            </a:endParaRPr>
          </a:p>
          <a:p>
            <a:pPr algn="r"/>
            <a:r>
              <a:rPr lang="lv-LV" dirty="0" smtClean="0">
                <a:solidFill>
                  <a:srgbClr val="002060"/>
                </a:solidFill>
                <a:latin typeface="+mn-lt"/>
              </a:rPr>
              <a:t>nodaļas </a:t>
            </a:r>
            <a:r>
              <a:rPr lang="lv-LV" dirty="0">
                <a:solidFill>
                  <a:srgbClr val="002060"/>
                </a:solidFill>
                <a:latin typeface="+mn-lt"/>
              </a:rPr>
              <a:t>vadītāja vietniece</a:t>
            </a:r>
            <a:endParaRPr lang="lv-LV" altLang="lv-LV" dirty="0">
              <a:solidFill>
                <a:srgbClr val="002060"/>
              </a:solidFill>
              <a:latin typeface="+mn-lt"/>
            </a:endParaRPr>
          </a:p>
          <a:p>
            <a:pPr algn="r"/>
            <a:endParaRPr lang="lv-LV" altLang="lv-LV" dirty="0">
              <a:solidFill>
                <a:srgbClr val="002060"/>
              </a:solidFill>
              <a:latin typeface="+mn-lt"/>
            </a:endParaRPr>
          </a:p>
          <a:p>
            <a:pPr algn="r"/>
            <a:r>
              <a:rPr lang="lv-LV" altLang="lv-LV" sz="1200" dirty="0" smtClean="0">
                <a:solidFill>
                  <a:srgbClr val="002060"/>
                </a:solidFill>
                <a:latin typeface="+mn-lt"/>
              </a:rPr>
              <a:t>2017. gada 15.marts</a:t>
            </a:r>
            <a:endParaRPr lang="lv-LV" altLang="lv-LV" sz="1200" dirty="0">
              <a:solidFill>
                <a:srgbClr val="00206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803" y="297587"/>
            <a:ext cx="6096000" cy="426308"/>
          </a:xfrm>
        </p:spPr>
        <p:txBody>
          <a:bodyPr>
            <a:noAutofit/>
          </a:bodyPr>
          <a:lstStyle/>
          <a:p>
            <a:pPr algn="ctr"/>
            <a:r>
              <a:rPr lang="lv-LV" dirty="0" smtClean="0">
                <a:solidFill>
                  <a:srgbClr val="002060"/>
                </a:solidFill>
              </a:rPr>
              <a:t>Papildu informācijai</a:t>
            </a:r>
            <a:endParaRPr lang="lv-LV" dirty="0">
              <a:solidFill>
                <a:srgbClr val="002060"/>
              </a:solidFill>
            </a:endParaRPr>
          </a:p>
        </p:txBody>
      </p:sp>
      <p:sp>
        <p:nvSpPr>
          <p:cNvPr id="3" name="Content Placeholder 2"/>
          <p:cNvSpPr>
            <a:spLocks noGrp="1"/>
          </p:cNvSpPr>
          <p:nvPr>
            <p:ph idx="1"/>
          </p:nvPr>
        </p:nvSpPr>
        <p:spPr>
          <a:xfrm>
            <a:off x="997527" y="1441629"/>
            <a:ext cx="7689273" cy="5187772"/>
          </a:xfrm>
        </p:spPr>
        <p:txBody>
          <a:bodyPr>
            <a:normAutofit fontScale="92500" lnSpcReduction="10000"/>
          </a:bodyPr>
          <a:lstStyle/>
          <a:p>
            <a:pPr marL="342900" indent="-342900">
              <a:buFont typeface="Wingdings" panose="05000000000000000000" pitchFamily="2" charset="2"/>
              <a:buChar char="q"/>
            </a:pPr>
            <a:r>
              <a:rPr lang="lv-LV" dirty="0">
                <a:solidFill>
                  <a:srgbClr val="002060"/>
                </a:solidFill>
              </a:rPr>
              <a:t>A</a:t>
            </a:r>
            <a:r>
              <a:rPr lang="lv-LV" dirty="0" smtClean="0">
                <a:solidFill>
                  <a:srgbClr val="002060"/>
                </a:solidFill>
              </a:rPr>
              <a:t>ktuālākā </a:t>
            </a:r>
            <a:r>
              <a:rPr lang="lv-LV" dirty="0">
                <a:solidFill>
                  <a:srgbClr val="002060"/>
                </a:solidFill>
              </a:rPr>
              <a:t>informācija par </a:t>
            </a:r>
            <a:r>
              <a:rPr lang="lv-LV" b="1" dirty="0" smtClean="0">
                <a:solidFill>
                  <a:srgbClr val="002060"/>
                </a:solidFill>
              </a:rPr>
              <a:t>ES fondiem mājas lapā:</a:t>
            </a:r>
            <a:endParaRPr lang="lv-LV" b="1" dirty="0">
              <a:solidFill>
                <a:srgbClr val="002060"/>
              </a:solidFill>
            </a:endParaRPr>
          </a:p>
          <a:p>
            <a:pPr algn="ctr"/>
            <a:endParaRPr lang="lv-LV" sz="1100" dirty="0" smtClean="0">
              <a:solidFill>
                <a:srgbClr val="002060"/>
              </a:solidFill>
              <a:hlinkClick r:id="rId2"/>
            </a:endParaRPr>
          </a:p>
          <a:p>
            <a:pPr algn="ctr"/>
            <a:r>
              <a:rPr lang="lv-LV" sz="2600" dirty="0" smtClean="0">
                <a:hlinkClick r:id="rId2"/>
              </a:rPr>
              <a:t>www.cfla.gov.lv</a:t>
            </a:r>
            <a:endParaRPr lang="lv-LV" sz="2600" dirty="0" smtClean="0"/>
          </a:p>
          <a:p>
            <a:pPr algn="ctr"/>
            <a:endParaRPr lang="lv-LV" sz="1100" dirty="0" smtClean="0"/>
          </a:p>
          <a:p>
            <a:pPr algn="ctr"/>
            <a:r>
              <a:rPr lang="lv-LV" sz="2600" dirty="0" smtClean="0">
                <a:hlinkClick r:id="rId3"/>
              </a:rPr>
              <a:t>www.esfondi.lv</a:t>
            </a:r>
            <a:r>
              <a:rPr lang="lv-LV" sz="2600" dirty="0" smtClean="0"/>
              <a:t> </a:t>
            </a:r>
          </a:p>
          <a:p>
            <a:endParaRPr lang="lv-LV" dirty="0" smtClean="0"/>
          </a:p>
          <a:p>
            <a:pPr marL="342900" indent="-342900">
              <a:buFont typeface="Wingdings" panose="05000000000000000000" pitchFamily="2" charset="2"/>
              <a:buChar char="q"/>
            </a:pPr>
            <a:r>
              <a:rPr lang="lv-LV" b="1" dirty="0" smtClean="0">
                <a:solidFill>
                  <a:srgbClr val="002060"/>
                </a:solidFill>
              </a:rPr>
              <a:t>Izsludinātās atlases</a:t>
            </a:r>
            <a:r>
              <a:rPr lang="lv-LV" dirty="0" smtClean="0">
                <a:solidFill>
                  <a:srgbClr val="002060"/>
                </a:solidFill>
              </a:rPr>
              <a:t>: nolikums, veidlapa, atbildes uz jautājumiem u.c. – </a:t>
            </a:r>
          </a:p>
          <a:p>
            <a:pPr marL="469900" lvl="1" indent="0">
              <a:buNone/>
            </a:pPr>
            <a:r>
              <a:rPr lang="lv-LV" dirty="0">
                <a:latin typeface="Verdana" panose="020B0604030504040204" pitchFamily="34" charset="0"/>
                <a:ea typeface="Verdana" panose="020B0604030504040204" pitchFamily="34" charset="0"/>
                <a:cs typeface="Verdana" panose="020B0604030504040204" pitchFamily="34" charset="0"/>
                <a:hlinkClick r:id="rId4"/>
              </a:rPr>
              <a:t>http://</a:t>
            </a:r>
            <a:r>
              <a:rPr lang="lv-LV" dirty="0" smtClean="0">
                <a:latin typeface="Verdana" panose="020B0604030504040204" pitchFamily="34" charset="0"/>
                <a:ea typeface="Verdana" panose="020B0604030504040204" pitchFamily="34" charset="0"/>
                <a:cs typeface="Verdana" panose="020B0604030504040204" pitchFamily="34" charset="0"/>
                <a:hlinkClick r:id="rId4"/>
              </a:rPr>
              <a:t>cfla.gov.lv/lv/es-fondi-2014-2020/izsludinatas-atlases</a:t>
            </a:r>
            <a:r>
              <a:rPr lang="lv-LV" dirty="0" smtClean="0">
                <a:latin typeface="Verdana" panose="020B0604030504040204" pitchFamily="34" charset="0"/>
                <a:ea typeface="Verdana" panose="020B0604030504040204" pitchFamily="34" charset="0"/>
                <a:cs typeface="Verdana" panose="020B0604030504040204" pitchFamily="34" charset="0"/>
              </a:rPr>
              <a:t>  </a:t>
            </a:r>
          </a:p>
          <a:p>
            <a:pPr marL="342900" indent="-342900">
              <a:buFont typeface="Arial" panose="020B0604020202020204" pitchFamily="34" charset="0"/>
              <a:buChar char="•"/>
            </a:pPr>
            <a:endParaRPr lang="lv-LV" dirty="0" smtClean="0"/>
          </a:p>
          <a:p>
            <a:pPr marL="342900" indent="-342900">
              <a:buFont typeface="Wingdings" panose="05000000000000000000" pitchFamily="2" charset="2"/>
              <a:buChar char="q"/>
            </a:pPr>
            <a:r>
              <a:rPr lang="lv-LV" b="1" dirty="0" smtClean="0">
                <a:solidFill>
                  <a:srgbClr val="002060"/>
                </a:solidFill>
              </a:rPr>
              <a:t>Projektu īstenošana</a:t>
            </a:r>
            <a:r>
              <a:rPr lang="lv-LV" dirty="0" smtClean="0">
                <a:solidFill>
                  <a:srgbClr val="002060"/>
                </a:solidFill>
              </a:rPr>
              <a:t>: dokumentu formas u.c. </a:t>
            </a:r>
            <a:r>
              <a:rPr lang="lv-LV" dirty="0">
                <a:solidFill>
                  <a:srgbClr val="002060"/>
                </a:solidFill>
              </a:rPr>
              <a:t>materiāli </a:t>
            </a:r>
            <a:r>
              <a:rPr lang="lv-LV" dirty="0" smtClean="0">
                <a:solidFill>
                  <a:srgbClr val="002060"/>
                </a:solidFill>
              </a:rPr>
              <a:t>- </a:t>
            </a:r>
          </a:p>
          <a:p>
            <a:pPr marL="469900" lvl="1" indent="0">
              <a:buNone/>
            </a:pPr>
            <a:r>
              <a:rPr lang="lv-LV" dirty="0" smtClean="0">
                <a:latin typeface="Verdana" panose="020B0604030504040204" pitchFamily="34" charset="0"/>
                <a:ea typeface="Verdana" panose="020B0604030504040204" pitchFamily="34" charset="0"/>
                <a:cs typeface="Verdana" panose="020B0604030504040204" pitchFamily="34" charset="0"/>
                <a:hlinkClick r:id="rId5"/>
              </a:rPr>
              <a:t>http</a:t>
            </a:r>
            <a:r>
              <a:rPr lang="lv-LV" dirty="0">
                <a:latin typeface="Verdana" panose="020B0604030504040204" pitchFamily="34" charset="0"/>
                <a:ea typeface="Verdana" panose="020B0604030504040204" pitchFamily="34" charset="0"/>
                <a:cs typeface="Verdana" panose="020B0604030504040204" pitchFamily="34" charset="0"/>
                <a:hlinkClick r:id="rId5"/>
              </a:rPr>
              <a:t>://</a:t>
            </a:r>
            <a:r>
              <a:rPr lang="lv-LV" dirty="0" smtClean="0">
                <a:latin typeface="Verdana" panose="020B0604030504040204" pitchFamily="34" charset="0"/>
                <a:ea typeface="Verdana" panose="020B0604030504040204" pitchFamily="34" charset="0"/>
                <a:cs typeface="Verdana" panose="020B0604030504040204" pitchFamily="34" charset="0"/>
                <a:hlinkClick r:id="rId5"/>
              </a:rPr>
              <a:t>cfla.gov.lv/lv/es-fondi-2014-2020/projektu-istenosana</a:t>
            </a:r>
            <a:r>
              <a:rPr lang="lv-LV" dirty="0" smtClean="0">
                <a:latin typeface="Verdana" panose="020B0604030504040204" pitchFamily="34" charset="0"/>
                <a:ea typeface="Verdana" panose="020B0604030504040204" pitchFamily="34" charset="0"/>
                <a:cs typeface="Verdana" panose="020B0604030504040204" pitchFamily="34" charset="0"/>
              </a:rPr>
              <a:t> </a:t>
            </a:r>
          </a:p>
          <a:p>
            <a:pPr marL="342900" indent="-342900" algn="ctr">
              <a:buFont typeface="Arial" panose="020B0604020202020204" pitchFamily="34" charset="0"/>
              <a:buChar char="•"/>
            </a:pPr>
            <a:endParaRPr lang="lv-LV" dirty="0">
              <a:solidFill>
                <a:srgbClr val="002060"/>
              </a:solidFill>
            </a:endParaRPr>
          </a:p>
          <a:p>
            <a:pPr marL="342900" indent="-342900">
              <a:buFont typeface="Wingdings" panose="05000000000000000000" pitchFamily="2" charset="2"/>
              <a:buChar char="q"/>
            </a:pPr>
            <a:r>
              <a:rPr lang="lv-LV" b="1" dirty="0" smtClean="0">
                <a:solidFill>
                  <a:srgbClr val="002060"/>
                </a:solidFill>
              </a:rPr>
              <a:t>Par</a:t>
            </a:r>
            <a:r>
              <a:rPr lang="lv-LV" dirty="0" smtClean="0">
                <a:solidFill>
                  <a:srgbClr val="002060"/>
                </a:solidFill>
              </a:rPr>
              <a:t> ES fondu projektu </a:t>
            </a:r>
            <a:r>
              <a:rPr lang="lv-LV" b="1" dirty="0" smtClean="0">
                <a:solidFill>
                  <a:srgbClr val="002060"/>
                </a:solidFill>
              </a:rPr>
              <a:t>e-vidi</a:t>
            </a:r>
            <a:r>
              <a:rPr lang="lv-LV" dirty="0" smtClean="0">
                <a:solidFill>
                  <a:srgbClr val="002060"/>
                </a:solidFill>
              </a:rPr>
              <a:t> 2014.-2020.gada periodā – </a:t>
            </a:r>
          </a:p>
          <a:p>
            <a:pPr marL="469900" lvl="1" indent="0">
              <a:buNone/>
            </a:pPr>
            <a:r>
              <a:rPr lang="lv-LV" dirty="0">
                <a:latin typeface="Verdana" panose="020B0604030504040204" pitchFamily="34" charset="0"/>
                <a:ea typeface="Verdana" panose="020B0604030504040204" pitchFamily="34" charset="0"/>
                <a:cs typeface="Verdana" panose="020B0604030504040204" pitchFamily="34" charset="0"/>
                <a:hlinkClick r:id="rId6"/>
              </a:rPr>
              <a:t>http://</a:t>
            </a:r>
            <a:r>
              <a:rPr lang="lv-LV" dirty="0" smtClean="0">
                <a:latin typeface="Verdana" panose="020B0604030504040204" pitchFamily="34" charset="0"/>
                <a:ea typeface="Verdana" panose="020B0604030504040204" pitchFamily="34" charset="0"/>
                <a:cs typeface="Verdana" panose="020B0604030504040204" pitchFamily="34" charset="0"/>
                <a:hlinkClick r:id="rId6"/>
              </a:rPr>
              <a:t>cfla.gov.lv/lv/par-mums/pakalpojumi/e-vide-14-20</a:t>
            </a:r>
            <a:r>
              <a:rPr lang="lv-LV" dirty="0" smtClean="0">
                <a:latin typeface="Verdana" panose="020B0604030504040204" pitchFamily="34" charset="0"/>
                <a:ea typeface="Verdana" panose="020B0604030504040204" pitchFamily="34" charset="0"/>
                <a:cs typeface="Verdana" panose="020B0604030504040204" pitchFamily="34" charset="0"/>
              </a:rPr>
              <a:t>  </a:t>
            </a:r>
            <a:endParaRPr lang="lv-LV"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3"/>
          </p:nvPr>
        </p:nvSpPr>
        <p:spPr>
          <a:xfrm>
            <a:off x="8534399" y="6324600"/>
            <a:ext cx="477795" cy="304800"/>
          </a:xfrm>
        </p:spPr>
        <p:txBody>
          <a:bodyPr/>
          <a:lstStyle/>
          <a:p>
            <a:pPr>
              <a:defRPr/>
            </a:pPr>
            <a:fld id="{39D67A62-6B3F-4284-A895-4C26A413A05A}" type="slidenum">
              <a:rPr lang="en-US" smtClean="0"/>
              <a:pPr>
                <a:defRPr/>
              </a:pPr>
              <a:t>10</a:t>
            </a:fld>
            <a:endParaRPr lang="en-US" dirty="0"/>
          </a:p>
        </p:txBody>
      </p:sp>
    </p:spTree>
    <p:extLst>
      <p:ext uri="{BB962C8B-B14F-4D97-AF65-F5344CB8AC3E}">
        <p14:creationId xmlns:p14="http://schemas.microsoft.com/office/powerpoint/2010/main" val="1683624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1"/>
          <p:cNvSpPr>
            <a:spLocks noGrp="1"/>
          </p:cNvSpPr>
          <p:nvPr>
            <p:ph type="body" sz="quarter" idx="10"/>
          </p:nvPr>
        </p:nvSpPr>
        <p:spPr>
          <a:xfrm>
            <a:off x="661087" y="3653481"/>
            <a:ext cx="7772400" cy="914400"/>
          </a:xfrm>
        </p:spPr>
        <p:txBody>
          <a:bodyPr>
            <a:normAutofit/>
          </a:bodyPr>
          <a:lstStyle/>
          <a:p>
            <a:r>
              <a:rPr lang="lv-LV" altLang="lv-LV" sz="2400" b="1" dirty="0" smtClean="0">
                <a:solidFill>
                  <a:srgbClr val="002060"/>
                </a:solidFill>
                <a:latin typeface="+mn-lt"/>
              </a:rPr>
              <a:t>Paldies!</a:t>
            </a:r>
            <a:endParaRPr lang="lv-LV" altLang="lv-LV" sz="2400" b="1" dirty="0">
              <a:solidFill>
                <a:srgbClr val="002060"/>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7EA77-F9EB-4D3B-9C53-DA17819BC1D1}" type="datetime1">
              <a:rPr lang="lv-LV" smtClean="0">
                <a:solidFill>
                  <a:prstClr val="black">
                    <a:tint val="75000"/>
                  </a:prstClr>
                </a:solidFill>
              </a:rPr>
              <a:pPr/>
              <a:t>14.03.2017</a:t>
            </a:fld>
            <a:endParaRPr lang="lv-LV"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952464FB-6FA6-4E80-ACB1-F4B9846AA373}" type="slidenum">
              <a:rPr lang="lv-LV" smtClean="0">
                <a:solidFill>
                  <a:prstClr val="black">
                    <a:tint val="75000"/>
                  </a:prstClr>
                </a:solidFill>
              </a:rPr>
              <a:pPr/>
              <a:t>12</a:t>
            </a:fld>
            <a:endParaRPr lang="lv-LV">
              <a:solidFill>
                <a:prstClr val="black">
                  <a:tint val="75000"/>
                </a:prstClr>
              </a:solidFill>
            </a:endParaRPr>
          </a:p>
        </p:txBody>
      </p:sp>
      <p:graphicFrame>
        <p:nvGraphicFramePr>
          <p:cNvPr id="6" name="Chart 5"/>
          <p:cNvGraphicFramePr/>
          <p:nvPr>
            <p:extLst/>
          </p:nvPr>
        </p:nvGraphicFramePr>
        <p:xfrm>
          <a:off x="251520" y="1484784"/>
          <a:ext cx="8064896"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p:cNvSpPr>
            <a:spLocks noGrp="1"/>
          </p:cNvSpPr>
          <p:nvPr>
            <p:ph type="title"/>
          </p:nvPr>
        </p:nvSpPr>
        <p:spPr>
          <a:xfrm>
            <a:off x="107504" y="753670"/>
            <a:ext cx="8579296" cy="1200329"/>
          </a:xfrm>
          <a:prstGeom prst="rect">
            <a:avLst/>
          </a:prstGeom>
        </p:spPr>
        <p:txBody>
          <a:bodyPr wrap="square">
            <a:spAutoFit/>
          </a:bodyPr>
          <a:lstStyle/>
          <a:p>
            <a:pPr marL="92075" lvl="1"/>
            <a:r>
              <a:rPr lang="lv-LV" dirty="0" smtClean="0">
                <a:solidFill>
                  <a:srgbClr val="D39001"/>
                </a:solidFill>
              </a:rPr>
              <a:t>BUDŽETA IZDEVUMI projektiem - Ikgadējā indikatīvā prognoze</a:t>
            </a:r>
          </a:p>
          <a:p>
            <a:pPr marL="92075" lvl="1"/>
            <a:r>
              <a:rPr lang="lv-LV" dirty="0" smtClean="0">
                <a:solidFill>
                  <a:srgbClr val="002060"/>
                </a:solidFill>
              </a:rPr>
              <a:t>2018-2024:  Sabalansēta pēc iepriekšējo periodu pieredzes</a:t>
            </a:r>
          </a:p>
          <a:p>
            <a:pPr marL="1347788" lvl="1" indent="85725"/>
            <a:r>
              <a:rPr lang="lv-LV" altLang="lv-LV" dirty="0" smtClean="0">
                <a:solidFill>
                  <a:srgbClr val="002060"/>
                </a:solidFill>
              </a:rPr>
              <a:t>+ izpildīts </a:t>
            </a:r>
            <a:r>
              <a:rPr lang="lv-LV" altLang="lv-LV" dirty="0">
                <a:solidFill>
                  <a:srgbClr val="002060"/>
                </a:solidFill>
              </a:rPr>
              <a:t>minimāli </a:t>
            </a:r>
            <a:r>
              <a:rPr lang="lv-LV" altLang="lv-LV" dirty="0" smtClean="0">
                <a:solidFill>
                  <a:srgbClr val="002060"/>
                </a:solidFill>
              </a:rPr>
              <a:t>nepieciešamais, lai nezaudētu ES «piešķīrumu» un sasniegtu snieguma </a:t>
            </a:r>
            <a:r>
              <a:rPr lang="lv-LV" altLang="lv-LV" dirty="0">
                <a:solidFill>
                  <a:srgbClr val="002060"/>
                </a:solidFill>
              </a:rPr>
              <a:t>ietvara 2018.gada finanšu mērķi </a:t>
            </a:r>
            <a:endParaRPr lang="lv-LV" u="sng" dirty="0">
              <a:solidFill>
                <a:srgbClr val="002060"/>
              </a:solidFill>
            </a:endParaRPr>
          </a:p>
        </p:txBody>
      </p:sp>
    </p:spTree>
    <p:extLst>
      <p:ext uri="{BB962C8B-B14F-4D97-AF65-F5344CB8AC3E}">
        <p14:creationId xmlns:p14="http://schemas.microsoft.com/office/powerpoint/2010/main" val="75577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322741628"/>
              </p:ext>
            </p:extLst>
          </p:nvPr>
        </p:nvGraphicFramePr>
        <p:xfrm>
          <a:off x="123569" y="151988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113006" y="242283"/>
            <a:ext cx="6726194" cy="746258"/>
          </a:xfrm>
        </p:spPr>
        <p:txBody>
          <a:bodyPr>
            <a:normAutofit fontScale="90000"/>
          </a:bodyPr>
          <a:lstStyle/>
          <a:p>
            <a:pPr algn="ctr"/>
            <a:r>
              <a:rPr lang="lv-LV" dirty="0" smtClean="0">
                <a:solidFill>
                  <a:srgbClr val="002060"/>
                </a:solidFill>
              </a:rPr>
              <a:t>ES fondu investīcijas būvniecības projektiem</a:t>
            </a:r>
            <a:endParaRPr lang="en-US" sz="1800" dirty="0">
              <a:solidFill>
                <a:srgbClr val="002060"/>
              </a:solidFill>
            </a:endParaRPr>
          </a:p>
        </p:txBody>
      </p:sp>
      <p:sp>
        <p:nvSpPr>
          <p:cNvPr id="3" name="Content Placeholder 2"/>
          <p:cNvSpPr>
            <a:spLocks noGrp="1"/>
          </p:cNvSpPr>
          <p:nvPr>
            <p:ph idx="1"/>
          </p:nvPr>
        </p:nvSpPr>
        <p:spPr>
          <a:xfrm>
            <a:off x="222423" y="1328351"/>
            <a:ext cx="8736226" cy="5301049"/>
          </a:xfrm>
        </p:spPr>
        <p:txBody>
          <a:bodyPr/>
          <a:lstStyle/>
          <a:p>
            <a:r>
              <a:rPr lang="lv-LV" dirty="0" smtClean="0"/>
              <a:t> </a:t>
            </a:r>
            <a:endParaRPr lang="en-US" dirty="0"/>
          </a:p>
        </p:txBody>
      </p:sp>
      <p:sp>
        <p:nvSpPr>
          <p:cNvPr id="6" name="Slide Number Placeholder 5"/>
          <p:cNvSpPr>
            <a:spLocks noGrp="1"/>
          </p:cNvSpPr>
          <p:nvPr>
            <p:ph type="sldNum" sz="quarter" idx="13"/>
          </p:nvPr>
        </p:nvSpPr>
        <p:spPr/>
        <p:txBody>
          <a:bodyPr/>
          <a:lstStyle/>
          <a:p>
            <a:pPr>
              <a:defRPr/>
            </a:pPr>
            <a:fld id="{39D67A62-6B3F-4284-A895-4C26A413A05A}" type="slidenum">
              <a:rPr lang="en-US" smtClean="0"/>
              <a:pPr>
                <a:defRPr/>
              </a:pPr>
              <a:t>2</a:t>
            </a:fld>
            <a:endParaRPr lang="en-US"/>
          </a:p>
        </p:txBody>
      </p:sp>
      <p:graphicFrame>
        <p:nvGraphicFramePr>
          <p:cNvPr id="7" name="Chart 6"/>
          <p:cNvGraphicFramePr>
            <a:graphicFrameLocks/>
          </p:cNvGraphicFramePr>
          <p:nvPr>
            <p:extLst>
              <p:ext uri="{D42A27DB-BD31-4B8C-83A1-F6EECF244321}">
                <p14:modId xmlns:p14="http://schemas.microsoft.com/office/powerpoint/2010/main" val="739254745"/>
              </p:ext>
            </p:extLst>
          </p:nvPr>
        </p:nvGraphicFramePr>
        <p:xfrm>
          <a:off x="4138999" y="1421027"/>
          <a:ext cx="4819650" cy="28420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100255859"/>
              </p:ext>
            </p:extLst>
          </p:nvPr>
        </p:nvGraphicFramePr>
        <p:xfrm>
          <a:off x="741407" y="3796354"/>
          <a:ext cx="6487296" cy="275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23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006" y="242282"/>
            <a:ext cx="6726194" cy="993393"/>
          </a:xfrm>
        </p:spPr>
        <p:txBody>
          <a:bodyPr>
            <a:normAutofit/>
          </a:bodyPr>
          <a:lstStyle/>
          <a:p>
            <a:pPr algn="ctr"/>
            <a:r>
              <a:rPr lang="lv-LV" sz="2200" dirty="0" smtClean="0">
                <a:solidFill>
                  <a:srgbClr val="002060"/>
                </a:solidFill>
              </a:rPr>
              <a:t>Progress ES fondu būvniecības MK noteikumu apstiprināšanā</a:t>
            </a:r>
            <a:endParaRPr lang="en-US" sz="2200" dirty="0">
              <a:solidFill>
                <a:srgbClr val="002060"/>
              </a:solidFill>
            </a:endParaRPr>
          </a:p>
        </p:txBody>
      </p:sp>
      <p:sp>
        <p:nvSpPr>
          <p:cNvPr id="3" name="Content Placeholder 2"/>
          <p:cNvSpPr>
            <a:spLocks noGrp="1"/>
          </p:cNvSpPr>
          <p:nvPr>
            <p:ph idx="1"/>
          </p:nvPr>
        </p:nvSpPr>
        <p:spPr>
          <a:xfrm>
            <a:off x="407773" y="1594023"/>
            <a:ext cx="8431427" cy="4882978"/>
          </a:xfrm>
        </p:spPr>
        <p:txBody>
          <a:bodyPr/>
          <a:lstStyle/>
          <a:p>
            <a:pPr algn="r"/>
            <a:endParaRPr lang="lv-LV" dirty="0"/>
          </a:p>
          <a:p>
            <a:pPr algn="r"/>
            <a:r>
              <a:rPr lang="lv-LV" dirty="0" smtClean="0"/>
              <a:t>   </a:t>
            </a:r>
            <a:endParaRPr lang="en-US" dirty="0"/>
          </a:p>
        </p:txBody>
      </p:sp>
      <p:sp>
        <p:nvSpPr>
          <p:cNvPr id="6" name="Slide Number Placeholder 5"/>
          <p:cNvSpPr>
            <a:spLocks noGrp="1"/>
          </p:cNvSpPr>
          <p:nvPr>
            <p:ph type="sldNum" sz="quarter" idx="13"/>
          </p:nvPr>
        </p:nvSpPr>
        <p:spPr/>
        <p:txBody>
          <a:bodyPr/>
          <a:lstStyle/>
          <a:p>
            <a:pPr>
              <a:defRPr/>
            </a:pPr>
            <a:fld id="{39D67A62-6B3F-4284-A895-4C26A413A05A}" type="slidenum">
              <a:rPr lang="en-US" smtClean="0"/>
              <a:pPr>
                <a:defRPr/>
              </a:pPr>
              <a:t>3</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1918623557"/>
              </p:ext>
            </p:extLst>
          </p:nvPr>
        </p:nvGraphicFramePr>
        <p:xfrm>
          <a:off x="407773" y="1872048"/>
          <a:ext cx="5758248" cy="35154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166020" y="1872048"/>
            <a:ext cx="2673179" cy="2508379"/>
          </a:xfrm>
          <a:prstGeom prst="rect">
            <a:avLst/>
          </a:prstGeom>
          <a:solidFill>
            <a:schemeClr val="accent5">
              <a:lumMod val="20000"/>
              <a:lumOff val="80000"/>
            </a:schemeClr>
          </a:solidFill>
        </p:spPr>
        <p:txBody>
          <a:bodyPr wrap="square" rtlCol="0">
            <a:spAutoFit/>
          </a:bodyPr>
          <a:lstStyle/>
          <a:p>
            <a:pPr algn="just"/>
            <a:r>
              <a:rPr lang="lv-LV" b="1" dirty="0" smtClean="0">
                <a:solidFill>
                  <a:srgbClr val="002060"/>
                </a:solidFill>
              </a:rPr>
              <a:t>T.sk. 2017.gada MKN</a:t>
            </a:r>
            <a:r>
              <a:rPr lang="lv-LV" dirty="0" smtClean="0">
                <a:solidFill>
                  <a:srgbClr val="002060"/>
                </a:solidFill>
              </a:rPr>
              <a:t>: </a:t>
            </a:r>
          </a:p>
          <a:p>
            <a:pPr algn="just"/>
            <a:r>
              <a:rPr lang="lv-LV" sz="1400" b="1" dirty="0" smtClean="0">
                <a:solidFill>
                  <a:srgbClr val="002060"/>
                </a:solidFill>
              </a:rPr>
              <a:t>SAMP 6.2.1.1. – </a:t>
            </a:r>
            <a:r>
              <a:rPr lang="lv-LV" sz="1400" dirty="0" smtClean="0">
                <a:solidFill>
                  <a:srgbClr val="002060"/>
                </a:solidFill>
              </a:rPr>
              <a:t>Dzelzceļa elektrifikācija (</a:t>
            </a:r>
            <a:r>
              <a:rPr lang="lv-LV" sz="1400" b="1" dirty="0" smtClean="0">
                <a:solidFill>
                  <a:srgbClr val="002060"/>
                </a:solidFill>
              </a:rPr>
              <a:t>346 milj</a:t>
            </a:r>
            <a:r>
              <a:rPr lang="lv-LV" sz="1400" dirty="0" smtClean="0">
                <a:solidFill>
                  <a:srgbClr val="002060"/>
                </a:solidFill>
              </a:rPr>
              <a:t>. EUR)</a:t>
            </a:r>
            <a:endParaRPr lang="lv-LV" sz="1400" b="1" dirty="0" smtClean="0">
              <a:solidFill>
                <a:srgbClr val="002060"/>
              </a:solidFill>
            </a:endParaRPr>
          </a:p>
          <a:p>
            <a:pPr algn="just"/>
            <a:r>
              <a:rPr lang="lv-LV" sz="1400" b="1" dirty="0" smtClean="0">
                <a:solidFill>
                  <a:srgbClr val="002060"/>
                </a:solidFill>
              </a:rPr>
              <a:t>SAM 4.3.1.- </a:t>
            </a:r>
            <a:r>
              <a:rPr lang="lv-LV" sz="1400" dirty="0" smtClean="0">
                <a:solidFill>
                  <a:srgbClr val="002060"/>
                </a:solidFill>
              </a:rPr>
              <a:t>energoefektivitāte centralizētajā siltumapgādē (</a:t>
            </a:r>
            <a:r>
              <a:rPr lang="lv-LV" sz="1400" b="1" dirty="0" smtClean="0">
                <a:solidFill>
                  <a:srgbClr val="002060"/>
                </a:solidFill>
              </a:rPr>
              <a:t>35 milj</a:t>
            </a:r>
            <a:r>
              <a:rPr lang="lv-LV" sz="1400" dirty="0" smtClean="0">
                <a:solidFill>
                  <a:srgbClr val="002060"/>
                </a:solidFill>
              </a:rPr>
              <a:t>. EUR)</a:t>
            </a:r>
          </a:p>
          <a:p>
            <a:pPr algn="just"/>
            <a:r>
              <a:rPr lang="lv-LV" sz="1400" b="1" dirty="0" smtClean="0">
                <a:solidFill>
                  <a:srgbClr val="002060"/>
                </a:solidFill>
              </a:rPr>
              <a:t>SAM 5.6.3. </a:t>
            </a:r>
            <a:r>
              <a:rPr lang="lv-LV" sz="1400" dirty="0" smtClean="0">
                <a:solidFill>
                  <a:srgbClr val="002060"/>
                </a:solidFill>
              </a:rPr>
              <a:t>– Inčukalns (</a:t>
            </a:r>
            <a:r>
              <a:rPr lang="lv-LV" sz="1400" b="1" dirty="0" smtClean="0">
                <a:solidFill>
                  <a:srgbClr val="002060"/>
                </a:solidFill>
              </a:rPr>
              <a:t>11,6 milj</a:t>
            </a:r>
            <a:r>
              <a:rPr lang="lv-LV" sz="1400" dirty="0" smtClean="0">
                <a:solidFill>
                  <a:srgbClr val="002060"/>
                </a:solidFill>
              </a:rPr>
              <a:t>. EUR)</a:t>
            </a:r>
          </a:p>
          <a:p>
            <a:pPr algn="just"/>
            <a:r>
              <a:rPr lang="lv-LV" sz="1400" b="1" dirty="0" smtClean="0">
                <a:solidFill>
                  <a:srgbClr val="002060"/>
                </a:solidFill>
              </a:rPr>
              <a:t>SAMP 6.1.3.2 </a:t>
            </a:r>
            <a:r>
              <a:rPr lang="lv-LV" sz="1400" dirty="0" smtClean="0">
                <a:solidFill>
                  <a:srgbClr val="002060"/>
                </a:solidFill>
              </a:rPr>
              <a:t>– Torņakalna multimodālais mezgls (</a:t>
            </a:r>
            <a:r>
              <a:rPr lang="lv-LV" sz="1400" b="1" dirty="0" smtClean="0">
                <a:solidFill>
                  <a:srgbClr val="002060"/>
                </a:solidFill>
              </a:rPr>
              <a:t>7 milj</a:t>
            </a:r>
            <a:r>
              <a:rPr lang="lv-LV" sz="1400" dirty="0" smtClean="0">
                <a:solidFill>
                  <a:srgbClr val="002060"/>
                </a:solidFill>
              </a:rPr>
              <a:t>. EUR)</a:t>
            </a:r>
          </a:p>
        </p:txBody>
      </p:sp>
      <p:sp>
        <p:nvSpPr>
          <p:cNvPr id="12" name="TextBox 11"/>
          <p:cNvSpPr txBox="1"/>
          <p:nvPr/>
        </p:nvSpPr>
        <p:spPr>
          <a:xfrm>
            <a:off x="6166021" y="4518898"/>
            <a:ext cx="2673179" cy="2077492"/>
          </a:xfrm>
          <a:prstGeom prst="rect">
            <a:avLst/>
          </a:prstGeom>
          <a:solidFill>
            <a:schemeClr val="bg2">
              <a:lumMod val="90000"/>
            </a:schemeClr>
          </a:solidFill>
        </p:spPr>
        <p:txBody>
          <a:bodyPr wrap="square" rtlCol="0">
            <a:spAutoFit/>
          </a:bodyPr>
          <a:lstStyle/>
          <a:p>
            <a:pPr algn="just"/>
            <a:r>
              <a:rPr lang="lv-LV" b="1" dirty="0" smtClean="0">
                <a:solidFill>
                  <a:srgbClr val="002060"/>
                </a:solidFill>
              </a:rPr>
              <a:t>MKN, kas vēl jāizstrādā</a:t>
            </a:r>
            <a:r>
              <a:rPr lang="lv-LV" dirty="0" smtClean="0">
                <a:solidFill>
                  <a:srgbClr val="002060"/>
                </a:solidFill>
              </a:rPr>
              <a:t>:</a:t>
            </a:r>
          </a:p>
          <a:p>
            <a:pPr algn="just"/>
            <a:r>
              <a:rPr lang="lv-LV" sz="1400" b="1" dirty="0" smtClean="0">
                <a:solidFill>
                  <a:srgbClr val="002060"/>
                </a:solidFill>
              </a:rPr>
              <a:t>SAM 4.3.1. 2.kārta </a:t>
            </a:r>
            <a:r>
              <a:rPr lang="lv-LV" sz="1400" dirty="0" smtClean="0">
                <a:solidFill>
                  <a:srgbClr val="002060"/>
                </a:solidFill>
              </a:rPr>
              <a:t>- </a:t>
            </a:r>
            <a:r>
              <a:rPr lang="lv-LV" sz="1400" dirty="0">
                <a:solidFill>
                  <a:srgbClr val="002060"/>
                </a:solidFill>
              </a:rPr>
              <a:t>energoefektivitāte centralizētajā siltumapgādē </a:t>
            </a:r>
            <a:r>
              <a:rPr lang="lv-LV" sz="1400" dirty="0" smtClean="0">
                <a:solidFill>
                  <a:srgbClr val="002060"/>
                </a:solidFill>
              </a:rPr>
              <a:t>(</a:t>
            </a:r>
            <a:r>
              <a:rPr lang="lv-LV" sz="1400" b="1" dirty="0" smtClean="0">
                <a:solidFill>
                  <a:srgbClr val="002060"/>
                </a:solidFill>
              </a:rPr>
              <a:t>18 </a:t>
            </a:r>
            <a:r>
              <a:rPr lang="lv-LV" sz="1400" b="1" dirty="0">
                <a:solidFill>
                  <a:srgbClr val="002060"/>
                </a:solidFill>
              </a:rPr>
              <a:t>milj</a:t>
            </a:r>
            <a:r>
              <a:rPr lang="lv-LV" sz="1400" dirty="0">
                <a:solidFill>
                  <a:srgbClr val="002060"/>
                </a:solidFill>
              </a:rPr>
              <a:t>. EUR</a:t>
            </a:r>
            <a:r>
              <a:rPr lang="lv-LV" sz="1400" dirty="0" smtClean="0">
                <a:solidFill>
                  <a:srgbClr val="002060"/>
                </a:solidFill>
              </a:rPr>
              <a:t>)</a:t>
            </a:r>
            <a:endParaRPr lang="lv-LV" sz="1400" b="1" dirty="0" smtClean="0">
              <a:solidFill>
                <a:srgbClr val="002060"/>
              </a:solidFill>
            </a:endParaRPr>
          </a:p>
          <a:p>
            <a:pPr algn="just"/>
            <a:r>
              <a:rPr lang="lv-LV" sz="1400" b="1" dirty="0" smtClean="0">
                <a:solidFill>
                  <a:srgbClr val="002060"/>
                </a:solidFill>
              </a:rPr>
              <a:t>SAM 4.2.1.2. 2.kārta – </a:t>
            </a:r>
            <a:r>
              <a:rPr lang="lv-LV" sz="1400" dirty="0" smtClean="0">
                <a:solidFill>
                  <a:srgbClr val="002060"/>
                </a:solidFill>
              </a:rPr>
              <a:t>valsts ēku energoefektivitāte </a:t>
            </a:r>
            <a:r>
              <a:rPr lang="lv-LV" sz="1400" b="1" dirty="0" smtClean="0">
                <a:solidFill>
                  <a:srgbClr val="002060"/>
                </a:solidFill>
              </a:rPr>
              <a:t>(27,6 milj</a:t>
            </a:r>
            <a:r>
              <a:rPr lang="lv-LV" sz="1400" dirty="0" smtClean="0">
                <a:solidFill>
                  <a:srgbClr val="002060"/>
                </a:solidFill>
              </a:rPr>
              <a:t>. EUR)</a:t>
            </a:r>
          </a:p>
          <a:p>
            <a:pPr algn="just"/>
            <a:r>
              <a:rPr lang="lv-LV" sz="1400" b="1" i="1" dirty="0" smtClean="0">
                <a:solidFill>
                  <a:srgbClr val="002060"/>
                </a:solidFill>
              </a:rPr>
              <a:t>? SAM 9.3.2. </a:t>
            </a:r>
            <a:r>
              <a:rPr lang="lv-LV" sz="1400" i="1" dirty="0" smtClean="0">
                <a:solidFill>
                  <a:srgbClr val="002060"/>
                </a:solidFill>
              </a:rPr>
              <a:t>veselības aprūpes infrastruktūra (</a:t>
            </a:r>
            <a:r>
              <a:rPr lang="lv-LV" sz="1400" b="1" i="1" dirty="0" smtClean="0">
                <a:solidFill>
                  <a:srgbClr val="002060"/>
                </a:solidFill>
              </a:rPr>
              <a:t>59,6 milj</a:t>
            </a:r>
            <a:r>
              <a:rPr lang="lv-LV" sz="1400" i="1" dirty="0" smtClean="0">
                <a:solidFill>
                  <a:srgbClr val="002060"/>
                </a:solidFill>
              </a:rPr>
              <a:t>. EUR)</a:t>
            </a:r>
            <a:endParaRPr lang="lv-LV" i="1" dirty="0">
              <a:solidFill>
                <a:srgbClr val="002060"/>
              </a:solidFill>
            </a:endParaRPr>
          </a:p>
        </p:txBody>
      </p:sp>
    </p:spTree>
    <p:extLst>
      <p:ext uri="{BB962C8B-B14F-4D97-AF65-F5344CB8AC3E}">
        <p14:creationId xmlns:p14="http://schemas.microsoft.com/office/powerpoint/2010/main" val="179056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90800" y="381000"/>
            <a:ext cx="6096000" cy="1036638"/>
          </a:xfrm>
        </p:spPr>
        <p:txBody>
          <a:bodyPr>
            <a:normAutofit fontScale="90000"/>
          </a:bodyPr>
          <a:lstStyle/>
          <a:p>
            <a:r>
              <a:rPr lang="lv-LV" altLang="lv-LV" dirty="0" smtClean="0">
                <a:solidFill>
                  <a:srgbClr val="002060"/>
                </a:solidFill>
              </a:rPr>
              <a:t>Centrālā finanšu un līgumu aģentūra:</a:t>
            </a:r>
            <a:br>
              <a:rPr lang="lv-LV" altLang="lv-LV" dirty="0" smtClean="0">
                <a:solidFill>
                  <a:srgbClr val="002060"/>
                </a:solidFill>
              </a:rPr>
            </a:br>
            <a:r>
              <a:rPr lang="lv-LV" altLang="lv-LV" sz="2000" dirty="0" smtClean="0">
                <a:solidFill>
                  <a:srgbClr val="002060"/>
                </a:solidFill>
              </a:rPr>
              <a:t>funkcijas ES fondu 2014-2020 periodā</a:t>
            </a:r>
          </a:p>
        </p:txBody>
      </p:sp>
      <p:sp>
        <p:nvSpPr>
          <p:cNvPr id="17411"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8D43F3-C660-49F0-8094-8BE089893CFC}" type="slidenum">
              <a:rPr lang="en-US" altLang="lv-LV" smtClean="0"/>
              <a:pPr/>
              <a:t>4</a:t>
            </a:fld>
            <a:endParaRPr lang="en-US" altLang="lv-LV" smtClean="0"/>
          </a:p>
        </p:txBody>
      </p:sp>
      <p:sp>
        <p:nvSpPr>
          <p:cNvPr id="17412" name="Content Placeholder 1"/>
          <p:cNvSpPr>
            <a:spLocks noGrp="1"/>
          </p:cNvSpPr>
          <p:nvPr>
            <p:ph idx="1"/>
          </p:nvPr>
        </p:nvSpPr>
        <p:spPr>
          <a:xfrm>
            <a:off x="3581400" y="1584561"/>
            <a:ext cx="4217988" cy="3617912"/>
          </a:xfrm>
        </p:spPr>
        <p:txBody>
          <a:bodyPr/>
          <a:lstStyle/>
          <a:p>
            <a:r>
              <a:rPr lang="lv-LV" altLang="lv-LV" b="1" dirty="0" smtClean="0">
                <a:solidFill>
                  <a:srgbClr val="002060"/>
                </a:solidFill>
                <a:latin typeface="+mn-lt"/>
              </a:rPr>
              <a:t>Informējam un konsultējam</a:t>
            </a:r>
            <a:br>
              <a:rPr lang="lv-LV" altLang="lv-LV" b="1" dirty="0" smtClean="0">
                <a:solidFill>
                  <a:srgbClr val="002060"/>
                </a:solidFill>
                <a:latin typeface="+mn-lt"/>
              </a:rPr>
            </a:br>
            <a:endParaRPr lang="lv-LV" altLang="lv-LV" b="1" dirty="0" smtClean="0">
              <a:solidFill>
                <a:srgbClr val="002060"/>
              </a:solidFill>
              <a:latin typeface="+mn-lt"/>
            </a:endParaRPr>
          </a:p>
          <a:p>
            <a:r>
              <a:rPr lang="lv-LV" altLang="lv-LV" b="1" dirty="0" smtClean="0">
                <a:solidFill>
                  <a:srgbClr val="002060"/>
                </a:solidFill>
                <a:latin typeface="+mn-lt"/>
              </a:rPr>
              <a:t>Atlasām un vērtējam projektu iesniegumus</a:t>
            </a:r>
            <a:br>
              <a:rPr lang="lv-LV" altLang="lv-LV" b="1" dirty="0" smtClean="0">
                <a:solidFill>
                  <a:srgbClr val="002060"/>
                </a:solidFill>
                <a:latin typeface="+mn-lt"/>
              </a:rPr>
            </a:br>
            <a:endParaRPr lang="lv-LV" altLang="lv-LV" b="1" dirty="0" smtClean="0">
              <a:solidFill>
                <a:srgbClr val="002060"/>
              </a:solidFill>
              <a:latin typeface="+mn-lt"/>
            </a:endParaRPr>
          </a:p>
          <a:p>
            <a:r>
              <a:rPr lang="lv-LV" altLang="lv-LV" b="1" dirty="0" smtClean="0">
                <a:solidFill>
                  <a:srgbClr val="002060"/>
                </a:solidFill>
                <a:latin typeface="+mn-lt"/>
              </a:rPr>
              <a:t>Slēdzam līgumus par projektu īstenošanu</a:t>
            </a:r>
            <a:br>
              <a:rPr lang="lv-LV" altLang="lv-LV" b="1" dirty="0" smtClean="0">
                <a:solidFill>
                  <a:srgbClr val="002060"/>
                </a:solidFill>
                <a:latin typeface="+mn-lt"/>
              </a:rPr>
            </a:br>
            <a:endParaRPr lang="lv-LV" altLang="lv-LV" b="1" dirty="0" smtClean="0">
              <a:solidFill>
                <a:srgbClr val="002060"/>
              </a:solidFill>
              <a:latin typeface="+mn-lt"/>
            </a:endParaRPr>
          </a:p>
          <a:p>
            <a:r>
              <a:rPr lang="lv-LV" altLang="lv-LV" b="1" dirty="0" smtClean="0">
                <a:solidFill>
                  <a:srgbClr val="002060"/>
                </a:solidFill>
                <a:latin typeface="+mn-lt"/>
              </a:rPr>
              <a:t>Uzraugām projektu realizāciju</a:t>
            </a:r>
          </a:p>
          <a:p>
            <a:endParaRPr lang="lv-LV" altLang="lv-LV" b="1" dirty="0" smtClean="0">
              <a:solidFill>
                <a:srgbClr val="10253F"/>
              </a:solidFill>
              <a:latin typeface="+mn-lt"/>
            </a:endParaRPr>
          </a:p>
        </p:txBody>
      </p:sp>
      <p:pic>
        <p:nvPicPr>
          <p:cNvPr id="1741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75594"/>
            <a:ext cx="623887"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2393" y="2385798"/>
            <a:ext cx="6762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4150" y="3325813"/>
            <a:ext cx="5127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4150" y="4110038"/>
            <a:ext cx="5429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24150" y="4702175"/>
            <a:ext cx="503555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063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006" y="242282"/>
            <a:ext cx="6726194" cy="993393"/>
          </a:xfrm>
        </p:spPr>
        <p:txBody>
          <a:bodyPr>
            <a:normAutofit/>
          </a:bodyPr>
          <a:lstStyle/>
          <a:p>
            <a:pPr algn="ctr"/>
            <a:r>
              <a:rPr lang="lv-LV" sz="2200" dirty="0" smtClean="0">
                <a:solidFill>
                  <a:srgbClr val="002060"/>
                </a:solidFill>
              </a:rPr>
              <a:t>Progress ES fondu būvniecības projektu iesniegumu atlašu izsludināšanā</a:t>
            </a:r>
            <a:endParaRPr lang="en-US" sz="2200" dirty="0">
              <a:solidFill>
                <a:srgbClr val="002060"/>
              </a:solidFill>
            </a:endParaRPr>
          </a:p>
        </p:txBody>
      </p:sp>
      <p:sp>
        <p:nvSpPr>
          <p:cNvPr id="3" name="Content Placeholder 2"/>
          <p:cNvSpPr>
            <a:spLocks noGrp="1"/>
          </p:cNvSpPr>
          <p:nvPr>
            <p:ph idx="1"/>
          </p:nvPr>
        </p:nvSpPr>
        <p:spPr>
          <a:xfrm>
            <a:off x="407773" y="1573447"/>
            <a:ext cx="8431427" cy="4882978"/>
          </a:xfrm>
        </p:spPr>
        <p:txBody>
          <a:bodyPr/>
          <a:lstStyle/>
          <a:p>
            <a:pPr algn="r"/>
            <a:endParaRPr lang="lv-LV" dirty="0"/>
          </a:p>
          <a:p>
            <a:pPr algn="r"/>
            <a:r>
              <a:rPr lang="lv-LV" dirty="0" smtClean="0"/>
              <a:t>   </a:t>
            </a:r>
            <a:endParaRPr lang="en-US" dirty="0"/>
          </a:p>
        </p:txBody>
      </p:sp>
      <p:sp>
        <p:nvSpPr>
          <p:cNvPr id="6" name="Slide Number Placeholder 5"/>
          <p:cNvSpPr>
            <a:spLocks noGrp="1"/>
          </p:cNvSpPr>
          <p:nvPr>
            <p:ph type="sldNum" sz="quarter" idx="13"/>
          </p:nvPr>
        </p:nvSpPr>
        <p:spPr/>
        <p:txBody>
          <a:bodyPr/>
          <a:lstStyle/>
          <a:p>
            <a:pPr>
              <a:defRPr/>
            </a:pPr>
            <a:fld id="{39D67A62-6B3F-4284-A895-4C26A413A05A}" type="slidenum">
              <a:rPr lang="en-US" smtClean="0"/>
              <a:pPr>
                <a:defRPr/>
              </a:pPr>
              <a:t>5</a:t>
            </a:fld>
            <a:endParaRPr lang="en-US"/>
          </a:p>
        </p:txBody>
      </p:sp>
      <p:sp>
        <p:nvSpPr>
          <p:cNvPr id="7" name="TextBox 6"/>
          <p:cNvSpPr txBox="1"/>
          <p:nvPr/>
        </p:nvSpPr>
        <p:spPr>
          <a:xfrm>
            <a:off x="5840413" y="3000613"/>
            <a:ext cx="3192162" cy="3323987"/>
          </a:xfrm>
          <a:prstGeom prst="rect">
            <a:avLst/>
          </a:prstGeom>
          <a:solidFill>
            <a:schemeClr val="accent3">
              <a:lumMod val="60000"/>
              <a:lumOff val="40000"/>
            </a:schemeClr>
          </a:solidFill>
        </p:spPr>
        <p:txBody>
          <a:bodyPr wrap="square" rtlCol="0">
            <a:spAutoFit/>
          </a:bodyPr>
          <a:lstStyle/>
          <a:p>
            <a:pPr algn="just"/>
            <a:r>
              <a:rPr lang="lv-LV" sz="1400" b="1" dirty="0" smtClean="0">
                <a:solidFill>
                  <a:srgbClr val="002060"/>
                </a:solidFill>
              </a:rPr>
              <a:t>2017.gada I un II ceturksnī CFLA plānotās atlases (660,8 milj. EUR):</a:t>
            </a:r>
          </a:p>
          <a:p>
            <a:pPr algn="just"/>
            <a:r>
              <a:rPr lang="lv-LV" sz="1400" b="1" dirty="0" smtClean="0">
                <a:solidFill>
                  <a:srgbClr val="002060"/>
                </a:solidFill>
              </a:rPr>
              <a:t>1.1.1.4. - </a:t>
            </a:r>
            <a:r>
              <a:rPr lang="lv-LV" sz="1400" dirty="0" smtClean="0">
                <a:solidFill>
                  <a:srgbClr val="002060"/>
                </a:solidFill>
              </a:rPr>
              <a:t>P&amp;A </a:t>
            </a:r>
            <a:r>
              <a:rPr lang="lv-LV" sz="1400" dirty="0">
                <a:solidFill>
                  <a:srgbClr val="002060"/>
                </a:solidFill>
              </a:rPr>
              <a:t>infrastruktūras attīstīšana </a:t>
            </a:r>
            <a:r>
              <a:rPr lang="lv-LV" sz="1400" dirty="0" smtClean="0">
                <a:solidFill>
                  <a:srgbClr val="002060"/>
                </a:solidFill>
              </a:rPr>
              <a:t>(</a:t>
            </a:r>
            <a:r>
              <a:rPr lang="lv-LV" sz="1400" b="1" dirty="0" smtClean="0">
                <a:solidFill>
                  <a:srgbClr val="002060"/>
                </a:solidFill>
              </a:rPr>
              <a:t>102,9 milj. </a:t>
            </a:r>
            <a:r>
              <a:rPr lang="lv-LV" sz="1400" dirty="0" smtClean="0">
                <a:solidFill>
                  <a:srgbClr val="002060"/>
                </a:solidFill>
              </a:rPr>
              <a:t>EUR)</a:t>
            </a:r>
          </a:p>
          <a:p>
            <a:pPr algn="just"/>
            <a:r>
              <a:rPr lang="lv-LV" sz="1400" b="1" dirty="0">
                <a:solidFill>
                  <a:srgbClr val="002060"/>
                </a:solidFill>
              </a:rPr>
              <a:t>9.3.2. </a:t>
            </a:r>
            <a:r>
              <a:rPr lang="lv-LV" sz="1400" b="1" dirty="0" smtClean="0">
                <a:solidFill>
                  <a:srgbClr val="002060"/>
                </a:solidFill>
              </a:rPr>
              <a:t>1. un 2.kārta </a:t>
            </a:r>
            <a:r>
              <a:rPr lang="lv-LV" sz="1400" dirty="0" smtClean="0">
                <a:solidFill>
                  <a:srgbClr val="002060"/>
                </a:solidFill>
              </a:rPr>
              <a:t>veselības </a:t>
            </a:r>
            <a:r>
              <a:rPr lang="lv-LV" sz="1400" dirty="0">
                <a:solidFill>
                  <a:srgbClr val="002060"/>
                </a:solidFill>
              </a:rPr>
              <a:t>aprūpes infrastruktūra (</a:t>
            </a:r>
            <a:r>
              <a:rPr lang="lv-LV" sz="1400" b="1" dirty="0">
                <a:solidFill>
                  <a:srgbClr val="002060"/>
                </a:solidFill>
              </a:rPr>
              <a:t>134,8 milj</a:t>
            </a:r>
            <a:r>
              <a:rPr lang="lv-LV" sz="1400" dirty="0">
                <a:solidFill>
                  <a:srgbClr val="002060"/>
                </a:solidFill>
              </a:rPr>
              <a:t>. EUR)</a:t>
            </a:r>
          </a:p>
          <a:p>
            <a:pPr algn="just"/>
            <a:r>
              <a:rPr lang="lv-LV" sz="1400" b="1" dirty="0" smtClean="0">
                <a:solidFill>
                  <a:srgbClr val="002060"/>
                </a:solidFill>
              </a:rPr>
              <a:t>6.2.1.1</a:t>
            </a:r>
            <a:r>
              <a:rPr lang="lv-LV" sz="1400" b="1" dirty="0">
                <a:solidFill>
                  <a:srgbClr val="002060"/>
                </a:solidFill>
              </a:rPr>
              <a:t>. – </a:t>
            </a:r>
            <a:r>
              <a:rPr lang="lv-LV" sz="1400" dirty="0">
                <a:solidFill>
                  <a:srgbClr val="002060"/>
                </a:solidFill>
              </a:rPr>
              <a:t>Dzelzceļa elektrifikācija (</a:t>
            </a:r>
            <a:r>
              <a:rPr lang="lv-LV" sz="1400" b="1" dirty="0">
                <a:solidFill>
                  <a:srgbClr val="002060"/>
                </a:solidFill>
              </a:rPr>
              <a:t>346 milj</a:t>
            </a:r>
            <a:r>
              <a:rPr lang="lv-LV" sz="1400" dirty="0">
                <a:solidFill>
                  <a:srgbClr val="002060"/>
                </a:solidFill>
              </a:rPr>
              <a:t>. EUR)</a:t>
            </a:r>
            <a:endParaRPr lang="lv-LV" sz="1400" b="1" dirty="0">
              <a:solidFill>
                <a:srgbClr val="002060"/>
              </a:solidFill>
            </a:endParaRPr>
          </a:p>
          <a:p>
            <a:pPr algn="just"/>
            <a:r>
              <a:rPr lang="lv-LV" sz="1400" b="1" dirty="0" smtClean="0">
                <a:solidFill>
                  <a:srgbClr val="002060"/>
                </a:solidFill>
              </a:rPr>
              <a:t>4.3.1. – </a:t>
            </a:r>
            <a:r>
              <a:rPr lang="lv-LV" sz="1400" dirty="0" smtClean="0">
                <a:solidFill>
                  <a:srgbClr val="002060"/>
                </a:solidFill>
              </a:rPr>
              <a:t>energoefektivitāte </a:t>
            </a:r>
            <a:r>
              <a:rPr lang="lv-LV" sz="1400" dirty="0">
                <a:solidFill>
                  <a:srgbClr val="002060"/>
                </a:solidFill>
              </a:rPr>
              <a:t>centralizētajā siltumapgādē (</a:t>
            </a:r>
            <a:r>
              <a:rPr lang="lv-LV" sz="1400" b="1" dirty="0">
                <a:solidFill>
                  <a:srgbClr val="002060"/>
                </a:solidFill>
              </a:rPr>
              <a:t>35 milj</a:t>
            </a:r>
            <a:r>
              <a:rPr lang="lv-LV" sz="1400" dirty="0">
                <a:solidFill>
                  <a:srgbClr val="002060"/>
                </a:solidFill>
              </a:rPr>
              <a:t>. EUR</a:t>
            </a:r>
            <a:r>
              <a:rPr lang="lv-LV" sz="1400" dirty="0" smtClean="0">
                <a:solidFill>
                  <a:srgbClr val="002060"/>
                </a:solidFill>
              </a:rPr>
              <a:t>)</a:t>
            </a:r>
          </a:p>
          <a:p>
            <a:pPr algn="just"/>
            <a:r>
              <a:rPr lang="lv-LV" sz="1400" b="1" dirty="0" smtClean="0">
                <a:solidFill>
                  <a:srgbClr val="002060"/>
                </a:solidFill>
              </a:rPr>
              <a:t>5.1.1.  </a:t>
            </a:r>
            <a:r>
              <a:rPr lang="lv-LV" sz="1400" b="1" dirty="0">
                <a:solidFill>
                  <a:srgbClr val="002060"/>
                </a:solidFill>
              </a:rPr>
              <a:t>3.kārta </a:t>
            </a:r>
            <a:r>
              <a:rPr lang="lv-LV" sz="1400" dirty="0">
                <a:solidFill>
                  <a:srgbClr val="002060"/>
                </a:solidFill>
              </a:rPr>
              <a:t>- plūdu novēršana (</a:t>
            </a:r>
            <a:r>
              <a:rPr lang="lv-LV" sz="1400" b="1" dirty="0">
                <a:solidFill>
                  <a:srgbClr val="002060"/>
                </a:solidFill>
              </a:rPr>
              <a:t>2,9 milj. </a:t>
            </a:r>
            <a:r>
              <a:rPr lang="lv-LV" sz="1400" dirty="0">
                <a:solidFill>
                  <a:srgbClr val="002060"/>
                </a:solidFill>
              </a:rPr>
              <a:t>EUR)</a:t>
            </a:r>
          </a:p>
          <a:p>
            <a:pPr algn="just"/>
            <a:r>
              <a:rPr lang="lv-LV" sz="1400" b="1" dirty="0" smtClean="0">
                <a:solidFill>
                  <a:srgbClr val="002060"/>
                </a:solidFill>
              </a:rPr>
              <a:t>5.6.3</a:t>
            </a:r>
            <a:r>
              <a:rPr lang="lv-LV" sz="1400" b="1" dirty="0">
                <a:solidFill>
                  <a:srgbClr val="002060"/>
                </a:solidFill>
              </a:rPr>
              <a:t>. </a:t>
            </a:r>
            <a:r>
              <a:rPr lang="lv-LV" sz="1400" dirty="0">
                <a:solidFill>
                  <a:srgbClr val="002060"/>
                </a:solidFill>
              </a:rPr>
              <a:t>– Inčukalns (</a:t>
            </a:r>
            <a:r>
              <a:rPr lang="lv-LV" sz="1400" b="1" dirty="0">
                <a:solidFill>
                  <a:srgbClr val="002060"/>
                </a:solidFill>
              </a:rPr>
              <a:t>11,6 milj</a:t>
            </a:r>
            <a:r>
              <a:rPr lang="lv-LV" sz="1400" dirty="0">
                <a:solidFill>
                  <a:srgbClr val="002060"/>
                </a:solidFill>
              </a:rPr>
              <a:t>. EUR)</a:t>
            </a:r>
          </a:p>
          <a:p>
            <a:pPr algn="just"/>
            <a:r>
              <a:rPr lang="lv-LV" sz="1400" b="1" dirty="0" smtClean="0">
                <a:solidFill>
                  <a:srgbClr val="002060"/>
                </a:solidFill>
              </a:rPr>
              <a:t>4.2.1.2</a:t>
            </a:r>
            <a:r>
              <a:rPr lang="lv-LV" sz="1400" b="1" dirty="0">
                <a:solidFill>
                  <a:srgbClr val="002060"/>
                </a:solidFill>
              </a:rPr>
              <a:t>. 2.kārta – </a:t>
            </a:r>
            <a:r>
              <a:rPr lang="lv-LV" sz="1400" dirty="0">
                <a:solidFill>
                  <a:srgbClr val="002060"/>
                </a:solidFill>
              </a:rPr>
              <a:t>valsts ēku energoefektivitāte </a:t>
            </a:r>
            <a:r>
              <a:rPr lang="lv-LV" sz="1400" b="1" dirty="0">
                <a:solidFill>
                  <a:srgbClr val="002060"/>
                </a:solidFill>
              </a:rPr>
              <a:t>(27,6 milj</a:t>
            </a:r>
            <a:r>
              <a:rPr lang="lv-LV" sz="1400" dirty="0">
                <a:solidFill>
                  <a:srgbClr val="002060"/>
                </a:solidFill>
              </a:rPr>
              <a:t>. EUR</a:t>
            </a:r>
            <a:r>
              <a:rPr lang="lv-LV" sz="1400" dirty="0" smtClean="0">
                <a:solidFill>
                  <a:srgbClr val="002060"/>
                </a:solidFill>
              </a:rPr>
              <a:t>)</a:t>
            </a:r>
            <a:endParaRPr lang="lv-LV" dirty="0" smtClean="0">
              <a:solidFill>
                <a:srgbClr val="002060"/>
              </a:solidFill>
            </a:endParaRPr>
          </a:p>
        </p:txBody>
      </p:sp>
      <p:sp>
        <p:nvSpPr>
          <p:cNvPr id="12" name="TextBox 11"/>
          <p:cNvSpPr txBox="1"/>
          <p:nvPr/>
        </p:nvSpPr>
        <p:spPr>
          <a:xfrm>
            <a:off x="5883663" y="2111201"/>
            <a:ext cx="3105662" cy="738664"/>
          </a:xfrm>
          <a:prstGeom prst="rect">
            <a:avLst/>
          </a:prstGeom>
          <a:solidFill>
            <a:schemeClr val="tx2">
              <a:lumMod val="40000"/>
              <a:lumOff val="60000"/>
            </a:schemeClr>
          </a:solidFill>
        </p:spPr>
        <p:txBody>
          <a:bodyPr wrap="square" rtlCol="0">
            <a:spAutoFit/>
          </a:bodyPr>
          <a:lstStyle/>
          <a:p>
            <a:pPr algn="just"/>
            <a:r>
              <a:rPr lang="lv-LV" sz="1400" b="1" dirty="0" smtClean="0"/>
              <a:t>ITI SAM izsludinātas atlases: 86,4 milj. EUR </a:t>
            </a:r>
            <a:r>
              <a:rPr lang="lv-LV" sz="1400" dirty="0" smtClean="0"/>
              <a:t>(neizsludinātas atlases par 149 milj. EUR) </a:t>
            </a:r>
            <a:endParaRPr lang="lv-LV" i="1" dirty="0"/>
          </a:p>
        </p:txBody>
      </p:sp>
      <p:graphicFrame>
        <p:nvGraphicFramePr>
          <p:cNvPr id="8" name="Chart 7"/>
          <p:cNvGraphicFramePr>
            <a:graphicFrameLocks/>
          </p:cNvGraphicFramePr>
          <p:nvPr>
            <p:extLst>
              <p:ext uri="{D42A27DB-BD31-4B8C-83A1-F6EECF244321}">
                <p14:modId xmlns:p14="http://schemas.microsoft.com/office/powerpoint/2010/main" val="1120491335"/>
              </p:ext>
            </p:extLst>
          </p:nvPr>
        </p:nvGraphicFramePr>
        <p:xfrm>
          <a:off x="142103" y="1535085"/>
          <a:ext cx="5548184" cy="338575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883663" y="1205694"/>
            <a:ext cx="3105664" cy="830997"/>
          </a:xfrm>
          <a:prstGeom prst="rect">
            <a:avLst/>
          </a:prstGeom>
          <a:solidFill>
            <a:schemeClr val="tx2">
              <a:lumMod val="40000"/>
              <a:lumOff val="60000"/>
            </a:schemeClr>
          </a:solidFill>
        </p:spPr>
        <p:txBody>
          <a:bodyPr wrap="square" rtlCol="0">
            <a:spAutoFit/>
          </a:bodyPr>
          <a:lstStyle/>
          <a:p>
            <a:pPr algn="just"/>
            <a:r>
              <a:rPr lang="lv-LV" sz="1600" dirty="0" smtClean="0"/>
              <a:t>Uz 13.03.2017. CFLA faktiski </a:t>
            </a:r>
            <a:r>
              <a:rPr lang="lv-LV" sz="1600" b="1" dirty="0" smtClean="0"/>
              <a:t>izsludinātas atlases </a:t>
            </a:r>
            <a:r>
              <a:rPr lang="lv-LV" sz="1600" dirty="0" smtClean="0"/>
              <a:t>par </a:t>
            </a:r>
            <a:r>
              <a:rPr lang="lv-LV" sz="1600" b="1" dirty="0" smtClean="0"/>
              <a:t>1,7 mljrd.</a:t>
            </a:r>
            <a:r>
              <a:rPr lang="lv-LV" sz="1600" dirty="0" smtClean="0"/>
              <a:t> EUR </a:t>
            </a:r>
            <a:endParaRPr lang="lv-LV" sz="1600" dirty="0"/>
          </a:p>
        </p:txBody>
      </p:sp>
      <p:sp>
        <p:nvSpPr>
          <p:cNvPr id="5" name="TextBox 4"/>
          <p:cNvSpPr txBox="1"/>
          <p:nvPr/>
        </p:nvSpPr>
        <p:spPr>
          <a:xfrm>
            <a:off x="272955" y="4920837"/>
            <a:ext cx="5417332" cy="1384995"/>
          </a:xfrm>
          <a:prstGeom prst="rect">
            <a:avLst/>
          </a:prstGeom>
          <a:solidFill>
            <a:schemeClr val="bg2">
              <a:lumMod val="90000"/>
            </a:schemeClr>
          </a:solidFill>
        </p:spPr>
        <p:txBody>
          <a:bodyPr wrap="square" rtlCol="0">
            <a:spAutoFit/>
          </a:bodyPr>
          <a:lstStyle/>
          <a:p>
            <a:r>
              <a:rPr lang="lv-LV" sz="1400" b="1" i="1" dirty="0" smtClean="0">
                <a:solidFill>
                  <a:srgbClr val="002060"/>
                </a:solidFill>
              </a:rPr>
              <a:t>2018.gadā plānota atlase:</a:t>
            </a:r>
          </a:p>
          <a:p>
            <a:r>
              <a:rPr lang="lv-LV" sz="1400" b="1" dirty="0" smtClean="0">
                <a:solidFill>
                  <a:srgbClr val="002060"/>
                </a:solidFill>
              </a:rPr>
              <a:t>?SAM </a:t>
            </a:r>
            <a:r>
              <a:rPr lang="lv-LV" sz="1400" b="1" dirty="0">
                <a:solidFill>
                  <a:srgbClr val="002060"/>
                </a:solidFill>
              </a:rPr>
              <a:t>9.3.2. </a:t>
            </a:r>
            <a:r>
              <a:rPr lang="lv-LV" sz="1400" b="1" dirty="0" smtClean="0">
                <a:solidFill>
                  <a:srgbClr val="002060"/>
                </a:solidFill>
              </a:rPr>
              <a:t>3.kārta - </a:t>
            </a:r>
            <a:r>
              <a:rPr lang="lv-LV" sz="1400" dirty="0" smtClean="0">
                <a:solidFill>
                  <a:srgbClr val="002060"/>
                </a:solidFill>
              </a:rPr>
              <a:t>veselības </a:t>
            </a:r>
            <a:r>
              <a:rPr lang="lv-LV" sz="1400" dirty="0">
                <a:solidFill>
                  <a:srgbClr val="002060"/>
                </a:solidFill>
              </a:rPr>
              <a:t>aprūpes infrastruktūra (</a:t>
            </a:r>
            <a:r>
              <a:rPr lang="lv-LV" sz="1400" b="1" dirty="0">
                <a:solidFill>
                  <a:srgbClr val="002060"/>
                </a:solidFill>
              </a:rPr>
              <a:t>59,6 milj</a:t>
            </a:r>
            <a:r>
              <a:rPr lang="lv-LV" sz="1400" dirty="0">
                <a:solidFill>
                  <a:srgbClr val="002060"/>
                </a:solidFill>
              </a:rPr>
              <a:t>. EUR</a:t>
            </a:r>
            <a:r>
              <a:rPr lang="lv-LV" sz="1400" dirty="0" smtClean="0">
                <a:solidFill>
                  <a:srgbClr val="002060"/>
                </a:solidFill>
              </a:rPr>
              <a:t>)</a:t>
            </a:r>
          </a:p>
          <a:p>
            <a:r>
              <a:rPr lang="lv-LV" sz="1400" b="1" dirty="0">
                <a:solidFill>
                  <a:srgbClr val="002060"/>
                </a:solidFill>
              </a:rPr>
              <a:t>4.3.1.- </a:t>
            </a:r>
            <a:r>
              <a:rPr lang="lv-LV" sz="1400" dirty="0">
                <a:solidFill>
                  <a:srgbClr val="002060"/>
                </a:solidFill>
              </a:rPr>
              <a:t>energoefektivitāte centralizētajā siltumapgādē (</a:t>
            </a:r>
            <a:r>
              <a:rPr lang="lv-LV" sz="1400" b="1" dirty="0">
                <a:solidFill>
                  <a:srgbClr val="002060"/>
                </a:solidFill>
              </a:rPr>
              <a:t>18 milj</a:t>
            </a:r>
            <a:r>
              <a:rPr lang="lv-LV" sz="1400" dirty="0">
                <a:solidFill>
                  <a:srgbClr val="002060"/>
                </a:solidFill>
              </a:rPr>
              <a:t>. EUR)</a:t>
            </a:r>
          </a:p>
          <a:p>
            <a:r>
              <a:rPr lang="lv-LV" sz="1400" b="1" dirty="0" smtClean="0">
                <a:solidFill>
                  <a:srgbClr val="002060"/>
                </a:solidFill>
              </a:rPr>
              <a:t>2019.gadā plānota atlase:</a:t>
            </a:r>
          </a:p>
          <a:p>
            <a:r>
              <a:rPr lang="lv-LV" sz="1400" b="1" dirty="0" smtClean="0">
                <a:solidFill>
                  <a:srgbClr val="002060"/>
                </a:solidFill>
              </a:rPr>
              <a:t>9.3.1.1</a:t>
            </a:r>
            <a:r>
              <a:rPr lang="lv-LV" sz="1400" dirty="0" smtClean="0">
                <a:solidFill>
                  <a:srgbClr val="002060"/>
                </a:solidFill>
              </a:rPr>
              <a:t> Infrastruktūra DI plānu ietvaros (</a:t>
            </a:r>
            <a:r>
              <a:rPr lang="lv-LV" sz="1400" b="1" dirty="0" smtClean="0">
                <a:solidFill>
                  <a:srgbClr val="002060"/>
                </a:solidFill>
              </a:rPr>
              <a:t>24 milj. </a:t>
            </a:r>
            <a:r>
              <a:rPr lang="lv-LV" sz="1400" dirty="0" smtClean="0">
                <a:solidFill>
                  <a:srgbClr val="002060"/>
                </a:solidFill>
              </a:rPr>
              <a:t>EUR)</a:t>
            </a:r>
          </a:p>
          <a:p>
            <a:r>
              <a:rPr lang="lv-LV" sz="1400" b="1" dirty="0" smtClean="0">
                <a:solidFill>
                  <a:srgbClr val="002060"/>
                </a:solidFill>
              </a:rPr>
              <a:t>8.1.2. </a:t>
            </a:r>
            <a:r>
              <a:rPr lang="lv-LV" sz="1400" dirty="0" smtClean="0">
                <a:solidFill>
                  <a:srgbClr val="002060"/>
                </a:solidFill>
              </a:rPr>
              <a:t>VII mācību vide (</a:t>
            </a:r>
            <a:r>
              <a:rPr lang="lv-LV" sz="1400" b="1" dirty="0" smtClean="0">
                <a:solidFill>
                  <a:srgbClr val="002060"/>
                </a:solidFill>
              </a:rPr>
              <a:t>4,9 milj</a:t>
            </a:r>
            <a:r>
              <a:rPr lang="lv-LV" sz="1400" dirty="0" smtClean="0">
                <a:solidFill>
                  <a:srgbClr val="002060"/>
                </a:solidFill>
              </a:rPr>
              <a:t>. EUR)</a:t>
            </a:r>
            <a:endParaRPr lang="lv-LV" sz="1400" dirty="0">
              <a:solidFill>
                <a:srgbClr val="002060"/>
              </a:solidFill>
            </a:endParaRPr>
          </a:p>
        </p:txBody>
      </p:sp>
    </p:spTree>
    <p:extLst>
      <p:ext uri="{BB962C8B-B14F-4D97-AF65-F5344CB8AC3E}">
        <p14:creationId xmlns:p14="http://schemas.microsoft.com/office/powerpoint/2010/main" val="416205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283" y="623563"/>
            <a:ext cx="6731517" cy="1228594"/>
          </a:xfrm>
        </p:spPr>
        <p:txBody>
          <a:bodyPr>
            <a:normAutofit fontScale="90000"/>
          </a:bodyPr>
          <a:lstStyle/>
          <a:p>
            <a:pPr algn="just"/>
            <a:r>
              <a:rPr lang="lv-LV" sz="2700" dirty="0">
                <a:solidFill>
                  <a:srgbClr val="002060"/>
                </a:solidFill>
              </a:rPr>
              <a:t>ES </a:t>
            </a:r>
            <a:r>
              <a:rPr lang="lv-LV" sz="2700" dirty="0" smtClean="0">
                <a:solidFill>
                  <a:srgbClr val="002060"/>
                </a:solidFill>
              </a:rPr>
              <a:t>fondu progress PI atlasē, līgumu slēgšanā un maksājumu veikšanā</a:t>
            </a:r>
            <a:endParaRPr lang="lv-LV" dirty="0"/>
          </a:p>
        </p:txBody>
      </p:sp>
      <p:sp>
        <p:nvSpPr>
          <p:cNvPr id="5" name="Slide Number Placeholder 4"/>
          <p:cNvSpPr>
            <a:spLocks noGrp="1"/>
          </p:cNvSpPr>
          <p:nvPr>
            <p:ph type="sldNum" sz="quarter" idx="13"/>
          </p:nvPr>
        </p:nvSpPr>
        <p:spPr/>
        <p:txBody>
          <a:bodyPr/>
          <a:lstStyle/>
          <a:p>
            <a:pPr>
              <a:defRPr/>
            </a:pPr>
            <a:fld id="{6089DE06-2FF8-48B4-A992-17789622766A}" type="slidenum">
              <a:rPr lang="en-US" smtClean="0"/>
              <a:pPr>
                <a:defRPr/>
              </a:pPr>
              <a:t>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86" y="1693753"/>
            <a:ext cx="3086877" cy="4101610"/>
          </a:xfrm>
          <a:prstGeom prst="rect">
            <a:avLst/>
          </a:prstGeom>
        </p:spPr>
      </p:pic>
      <p:sp>
        <p:nvSpPr>
          <p:cNvPr id="7" name="TextBox 6"/>
          <p:cNvSpPr txBox="1"/>
          <p:nvPr/>
        </p:nvSpPr>
        <p:spPr>
          <a:xfrm>
            <a:off x="3002507" y="1507487"/>
            <a:ext cx="5993212" cy="5078313"/>
          </a:xfrm>
          <a:prstGeom prst="rect">
            <a:avLst/>
          </a:prstGeom>
          <a:noFill/>
        </p:spPr>
        <p:txBody>
          <a:bodyPr wrap="square" rtlCol="0">
            <a:spAutoFit/>
          </a:bodyPr>
          <a:lstStyle/>
          <a:p>
            <a:pPr marL="342900" indent="-342900" algn="just">
              <a:buFont typeface="Wingdings" panose="05000000000000000000" pitchFamily="2" charset="2"/>
              <a:buChar char="q"/>
            </a:pPr>
            <a:r>
              <a:rPr lang="lv-LV" sz="1800" b="1" dirty="0" smtClean="0">
                <a:solidFill>
                  <a:srgbClr val="002060"/>
                </a:solidFill>
                <a:latin typeface="+mn-lt"/>
                <a:ea typeface="Verdana" panose="020B0604030504040204" pitchFamily="34" charset="0"/>
                <a:cs typeface="Verdana" panose="020B0604030504040204" pitchFamily="34" charset="0"/>
              </a:rPr>
              <a:t>Ies</a:t>
            </a:r>
            <a:r>
              <a:rPr lang="lv-LV" sz="1800" b="1" dirty="0" smtClean="0">
                <a:solidFill>
                  <a:schemeClr val="tx2">
                    <a:lumMod val="75000"/>
                  </a:schemeClr>
                </a:solidFill>
                <a:latin typeface="+mn-lt"/>
                <a:ea typeface="Verdana" panose="020B0604030504040204" pitchFamily="34" charset="0"/>
                <a:cs typeface="Verdana" panose="020B0604030504040204" pitchFamily="34" charset="0"/>
              </a:rPr>
              <a:t>niegti</a:t>
            </a:r>
            <a:r>
              <a:rPr lang="lv-LV" sz="1800" dirty="0" smtClean="0">
                <a:solidFill>
                  <a:schemeClr val="tx2">
                    <a:lumMod val="75000"/>
                  </a:schemeClr>
                </a:solidFill>
                <a:latin typeface="+mn-lt"/>
                <a:ea typeface="Verdana" panose="020B0604030504040204" pitchFamily="34" charset="0"/>
                <a:cs typeface="Verdana" panose="020B0604030504040204" pitchFamily="34" charset="0"/>
              </a:rPr>
              <a:t> </a:t>
            </a:r>
            <a:r>
              <a:rPr lang="lv-LV" sz="1800" b="1" dirty="0" smtClean="0">
                <a:solidFill>
                  <a:schemeClr val="tx2">
                    <a:lumMod val="75000"/>
                  </a:schemeClr>
                </a:solidFill>
                <a:latin typeface="+mn-lt"/>
                <a:ea typeface="Verdana" panose="020B0604030504040204" pitchFamily="34" charset="0"/>
                <a:cs typeface="Verdana" panose="020B0604030504040204" pitchFamily="34" charset="0"/>
              </a:rPr>
              <a:t>257 </a:t>
            </a:r>
            <a:r>
              <a:rPr lang="lv-LV" sz="1800" dirty="0" smtClean="0">
                <a:solidFill>
                  <a:srgbClr val="002060"/>
                </a:solidFill>
                <a:latin typeface="+mn-lt"/>
                <a:ea typeface="Verdana" panose="020B0604030504040204" pitchFamily="34" charset="0"/>
                <a:cs typeface="Verdana" panose="020B0604030504040204" pitchFamily="34" charset="0"/>
              </a:rPr>
              <a:t> </a:t>
            </a:r>
            <a:r>
              <a:rPr lang="lv-LV" sz="1800" dirty="0">
                <a:solidFill>
                  <a:srgbClr val="002060"/>
                </a:solidFill>
                <a:latin typeface="+mn-lt"/>
                <a:ea typeface="Verdana" panose="020B0604030504040204" pitchFamily="34" charset="0"/>
                <a:cs typeface="Verdana" panose="020B0604030504040204" pitchFamily="34" charset="0"/>
              </a:rPr>
              <a:t>projekta </a:t>
            </a:r>
            <a:r>
              <a:rPr lang="lv-LV" sz="1800" dirty="0" smtClean="0">
                <a:solidFill>
                  <a:srgbClr val="002060"/>
                </a:solidFill>
                <a:latin typeface="+mn-lt"/>
                <a:ea typeface="Verdana" panose="020B0604030504040204" pitchFamily="34" charset="0"/>
                <a:cs typeface="Verdana" panose="020B0604030504040204" pitchFamily="34" charset="0"/>
              </a:rPr>
              <a:t>iesniegumi </a:t>
            </a:r>
            <a:r>
              <a:rPr lang="lv-LV" sz="1800" b="1" dirty="0" smtClean="0">
                <a:solidFill>
                  <a:srgbClr val="002060"/>
                </a:solidFill>
                <a:latin typeface="+mn-lt"/>
                <a:ea typeface="Verdana" panose="020B0604030504040204" pitchFamily="34" charset="0"/>
                <a:cs typeface="Verdana" panose="020B0604030504040204" pitchFamily="34" charset="0"/>
              </a:rPr>
              <a:t>1 014 milj. EUR </a:t>
            </a:r>
            <a:r>
              <a:rPr lang="lv-LV" sz="1800" dirty="0" smtClean="0">
                <a:solidFill>
                  <a:srgbClr val="002060"/>
                </a:solidFill>
                <a:latin typeface="+mn-lt"/>
                <a:ea typeface="Verdana" panose="020B0604030504040204" pitchFamily="34" charset="0"/>
                <a:cs typeface="Verdana" panose="020B0604030504040204" pitchFamily="34" charset="0"/>
              </a:rPr>
              <a:t>(ERAF un KF) apjomā, kopējais projektu finansējums 1 422 milj. EUR</a:t>
            </a:r>
          </a:p>
          <a:p>
            <a:pPr algn="just"/>
            <a:endParaRPr lang="lv-LV" sz="1800" dirty="0">
              <a:solidFill>
                <a:srgbClr val="002060"/>
              </a:solidFill>
              <a:latin typeface="+mn-lt"/>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q"/>
            </a:pPr>
            <a:r>
              <a:rPr lang="lv-LV" sz="1800" b="1" dirty="0" smtClean="0">
                <a:solidFill>
                  <a:srgbClr val="002060"/>
                </a:solidFill>
                <a:latin typeface="+mn-lt"/>
                <a:ea typeface="Verdana" panose="020B0604030504040204" pitchFamily="34" charset="0"/>
                <a:cs typeface="Verdana" panose="020B0604030504040204" pitchFamily="34" charset="0"/>
              </a:rPr>
              <a:t>Noslēgts</a:t>
            </a:r>
            <a:r>
              <a:rPr lang="lv-LV" sz="1800" dirty="0" smtClean="0">
                <a:solidFill>
                  <a:srgbClr val="002060"/>
                </a:solidFill>
                <a:latin typeface="+mn-lt"/>
                <a:ea typeface="Verdana" panose="020B0604030504040204" pitchFamily="34" charset="0"/>
                <a:cs typeface="Verdana" panose="020B0604030504040204" pitchFamily="34" charset="0"/>
              </a:rPr>
              <a:t> </a:t>
            </a:r>
            <a:r>
              <a:rPr lang="lv-LV" sz="1800" b="1" dirty="0" smtClean="0">
                <a:solidFill>
                  <a:srgbClr val="002060"/>
                </a:solidFill>
                <a:latin typeface="+mn-lt"/>
                <a:ea typeface="Verdana" panose="020B0604030504040204" pitchFamily="34" charset="0"/>
                <a:cs typeface="Verdana" panose="020B0604030504040204" pitchFamily="34" charset="0"/>
              </a:rPr>
              <a:t>101</a:t>
            </a:r>
            <a:r>
              <a:rPr lang="lv-LV" sz="1800" dirty="0" smtClean="0">
                <a:solidFill>
                  <a:srgbClr val="002060"/>
                </a:solidFill>
                <a:latin typeface="+mn-lt"/>
                <a:ea typeface="Verdana" panose="020B0604030504040204" pitchFamily="34" charset="0"/>
                <a:cs typeface="Verdana" panose="020B0604030504040204" pitchFamily="34" charset="0"/>
              </a:rPr>
              <a:t> līgums </a:t>
            </a:r>
            <a:r>
              <a:rPr lang="lv-LV" sz="1800" b="1" dirty="0" smtClean="0">
                <a:solidFill>
                  <a:srgbClr val="002060"/>
                </a:solidFill>
                <a:latin typeface="+mn-lt"/>
                <a:ea typeface="Verdana" panose="020B0604030504040204" pitchFamily="34" charset="0"/>
                <a:cs typeface="Verdana" panose="020B0604030504040204" pitchFamily="34" charset="0"/>
              </a:rPr>
              <a:t>599 milj. EUR </a:t>
            </a:r>
            <a:r>
              <a:rPr lang="lv-LV" sz="1800" dirty="0" smtClean="0">
                <a:solidFill>
                  <a:srgbClr val="002060"/>
                </a:solidFill>
                <a:latin typeface="+mn-lt"/>
                <a:ea typeface="Verdana" panose="020B0604030504040204" pitchFamily="34" charset="0"/>
                <a:cs typeface="Verdana" panose="020B0604030504040204" pitchFamily="34" charset="0"/>
              </a:rPr>
              <a:t>apjomā (</a:t>
            </a:r>
            <a:r>
              <a:rPr lang="lv-LV" sz="1800" dirty="0">
                <a:solidFill>
                  <a:srgbClr val="002060"/>
                </a:solidFill>
                <a:latin typeface="+mn-lt"/>
                <a:ea typeface="Verdana" panose="020B0604030504040204" pitchFamily="34" charset="0"/>
                <a:cs typeface="Verdana" panose="020B0604030504040204" pitchFamily="34" charset="0"/>
              </a:rPr>
              <a:t>ERAF un </a:t>
            </a:r>
            <a:r>
              <a:rPr lang="lv-LV" sz="1800" dirty="0" smtClean="0">
                <a:solidFill>
                  <a:srgbClr val="002060"/>
                </a:solidFill>
                <a:latin typeface="+mn-lt"/>
                <a:ea typeface="Verdana" panose="020B0604030504040204" pitchFamily="34" charset="0"/>
                <a:cs typeface="Verdana" panose="020B0604030504040204" pitchFamily="34" charset="0"/>
              </a:rPr>
              <a:t>KF) </a:t>
            </a:r>
            <a:r>
              <a:rPr lang="lv-LV" sz="1800" dirty="0">
                <a:solidFill>
                  <a:srgbClr val="002060"/>
                </a:solidFill>
                <a:latin typeface="+mn-lt"/>
                <a:ea typeface="Verdana" panose="020B0604030504040204" pitchFamily="34" charset="0"/>
                <a:cs typeface="Verdana" panose="020B0604030504040204" pitchFamily="34" charset="0"/>
              </a:rPr>
              <a:t>apjomā, </a:t>
            </a:r>
            <a:r>
              <a:rPr lang="lv-LV" sz="1800" dirty="0" smtClean="0">
                <a:solidFill>
                  <a:srgbClr val="002060"/>
                </a:solidFill>
                <a:latin typeface="+mn-lt"/>
                <a:ea typeface="Verdana" panose="020B0604030504040204" pitchFamily="34" charset="0"/>
                <a:cs typeface="Verdana" panose="020B0604030504040204" pitchFamily="34" charset="0"/>
              </a:rPr>
              <a:t>kopējā līgumu summa 763 </a:t>
            </a:r>
            <a:r>
              <a:rPr lang="lv-LV" sz="1800" dirty="0">
                <a:solidFill>
                  <a:srgbClr val="002060"/>
                </a:solidFill>
                <a:latin typeface="+mn-lt"/>
                <a:ea typeface="Verdana" panose="020B0604030504040204" pitchFamily="34" charset="0"/>
                <a:cs typeface="Verdana" panose="020B0604030504040204" pitchFamily="34" charset="0"/>
              </a:rPr>
              <a:t>milj. </a:t>
            </a:r>
            <a:r>
              <a:rPr lang="lv-LV" sz="1800" dirty="0" smtClean="0">
                <a:solidFill>
                  <a:srgbClr val="002060"/>
                </a:solidFill>
                <a:latin typeface="+mn-lt"/>
                <a:ea typeface="Verdana" panose="020B0604030504040204" pitchFamily="34" charset="0"/>
                <a:cs typeface="Verdana" panose="020B0604030504040204" pitchFamily="34" charset="0"/>
              </a:rPr>
              <a:t>EUR</a:t>
            </a:r>
          </a:p>
          <a:p>
            <a:pPr algn="just"/>
            <a:endParaRPr lang="lv-LV" sz="1800" dirty="0" smtClean="0">
              <a:solidFill>
                <a:srgbClr val="002060"/>
              </a:solidFill>
              <a:latin typeface="+mn-lt"/>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q"/>
            </a:pPr>
            <a:r>
              <a:rPr lang="lv-LV" sz="1800" dirty="0" smtClean="0">
                <a:solidFill>
                  <a:srgbClr val="002060"/>
                </a:solidFill>
                <a:latin typeface="+mn-lt"/>
                <a:ea typeface="Verdana" panose="020B0604030504040204" pitchFamily="34" charset="0"/>
                <a:cs typeface="Verdana" panose="020B0604030504040204" pitchFamily="34" charset="0"/>
              </a:rPr>
              <a:t>Pabeigti 8 projektu īstenošana </a:t>
            </a:r>
            <a:r>
              <a:rPr lang="lv-LV" sz="1800" b="1" dirty="0" smtClean="0">
                <a:solidFill>
                  <a:srgbClr val="002060"/>
                </a:solidFill>
                <a:latin typeface="+mn-lt"/>
                <a:ea typeface="Verdana" panose="020B0604030504040204" pitchFamily="34" charset="0"/>
                <a:cs typeface="Verdana" panose="020B0604030504040204" pitchFamily="34" charset="0"/>
              </a:rPr>
              <a:t>55,6 milj. EUR </a:t>
            </a:r>
            <a:r>
              <a:rPr lang="lv-LV" sz="1800" dirty="0" smtClean="0">
                <a:solidFill>
                  <a:srgbClr val="002060"/>
                </a:solidFill>
                <a:latin typeface="+mn-lt"/>
                <a:ea typeface="Verdana" panose="020B0604030504040204" pitchFamily="34" charset="0"/>
                <a:cs typeface="Verdana" panose="020B0604030504040204" pitchFamily="34" charset="0"/>
              </a:rPr>
              <a:t>(ERAF un KF), kopējā īstenoto projektu summa 65,8 milj. EUR, SAM 5.1.1., 6.1.5., 6.3.1. un 3.1.1. ietvaros</a:t>
            </a:r>
          </a:p>
          <a:p>
            <a:pPr algn="just"/>
            <a:endParaRPr lang="lv-LV" sz="1800" dirty="0" smtClean="0">
              <a:solidFill>
                <a:srgbClr val="002060"/>
              </a:solidFill>
              <a:latin typeface="+mn-lt"/>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q"/>
            </a:pPr>
            <a:r>
              <a:rPr lang="lv-LV" sz="1800" b="1" dirty="0" smtClean="0">
                <a:solidFill>
                  <a:srgbClr val="002060"/>
                </a:solidFill>
                <a:latin typeface="+mn-lt"/>
                <a:ea typeface="Verdana" panose="020B0604030504040204" pitchFamily="34" charset="0"/>
                <a:cs typeface="Verdana" panose="020B0604030504040204" pitchFamily="34" charset="0"/>
              </a:rPr>
              <a:t>Apstiprināti 20 </a:t>
            </a:r>
            <a:r>
              <a:rPr lang="lv-LV" sz="1800" dirty="0" smtClean="0">
                <a:solidFill>
                  <a:srgbClr val="002060"/>
                </a:solidFill>
                <a:latin typeface="+mn-lt"/>
                <a:ea typeface="Verdana" panose="020B0604030504040204" pitchFamily="34" charset="0"/>
                <a:cs typeface="Verdana" panose="020B0604030504040204" pitchFamily="34" charset="0"/>
              </a:rPr>
              <a:t>projektu iesniegumi 63 milj. EUR apjomā </a:t>
            </a:r>
            <a:r>
              <a:rPr lang="lv-LV" sz="1800" dirty="0">
                <a:solidFill>
                  <a:srgbClr val="002060"/>
                </a:solidFill>
                <a:latin typeface="+mn-lt"/>
                <a:ea typeface="Verdana" panose="020B0604030504040204" pitchFamily="34" charset="0"/>
                <a:cs typeface="Verdana" panose="020B0604030504040204" pitchFamily="34" charset="0"/>
              </a:rPr>
              <a:t>(ERAF un </a:t>
            </a:r>
            <a:r>
              <a:rPr lang="lv-LV" sz="1800" dirty="0" smtClean="0">
                <a:solidFill>
                  <a:srgbClr val="002060"/>
                </a:solidFill>
                <a:latin typeface="+mn-lt"/>
                <a:ea typeface="Verdana" panose="020B0604030504040204" pitchFamily="34" charset="0"/>
                <a:cs typeface="Verdana" panose="020B0604030504040204" pitchFamily="34" charset="0"/>
              </a:rPr>
              <a:t>KF) </a:t>
            </a:r>
            <a:r>
              <a:rPr lang="lv-LV" sz="1800" dirty="0">
                <a:solidFill>
                  <a:srgbClr val="002060"/>
                </a:solidFill>
                <a:latin typeface="+mn-lt"/>
                <a:ea typeface="Verdana" panose="020B0604030504040204" pitchFamily="34" charset="0"/>
                <a:cs typeface="Verdana" panose="020B0604030504040204" pitchFamily="34" charset="0"/>
              </a:rPr>
              <a:t>apjomā, kopējais </a:t>
            </a:r>
            <a:r>
              <a:rPr lang="lv-LV" sz="1800" dirty="0" smtClean="0">
                <a:solidFill>
                  <a:srgbClr val="002060"/>
                </a:solidFill>
                <a:latin typeface="+mn-lt"/>
                <a:ea typeface="Verdana" panose="020B0604030504040204" pitchFamily="34" charset="0"/>
                <a:cs typeface="Verdana" panose="020B0604030504040204" pitchFamily="34" charset="0"/>
              </a:rPr>
              <a:t>PI </a:t>
            </a:r>
            <a:r>
              <a:rPr lang="lv-LV" sz="1800" dirty="0">
                <a:solidFill>
                  <a:srgbClr val="002060"/>
                </a:solidFill>
                <a:latin typeface="+mn-lt"/>
                <a:ea typeface="Verdana" panose="020B0604030504040204" pitchFamily="34" charset="0"/>
                <a:cs typeface="Verdana" panose="020B0604030504040204" pitchFamily="34" charset="0"/>
              </a:rPr>
              <a:t>finansējums </a:t>
            </a:r>
            <a:r>
              <a:rPr lang="lv-LV" sz="1800" dirty="0" smtClean="0">
                <a:solidFill>
                  <a:srgbClr val="002060"/>
                </a:solidFill>
                <a:latin typeface="+mn-lt"/>
                <a:ea typeface="Verdana" panose="020B0604030504040204" pitchFamily="34" charset="0"/>
                <a:cs typeface="Verdana" panose="020B0604030504040204" pitchFamily="34" charset="0"/>
              </a:rPr>
              <a:t>105 milj</a:t>
            </a:r>
            <a:r>
              <a:rPr lang="lv-LV" sz="1800" dirty="0">
                <a:solidFill>
                  <a:srgbClr val="002060"/>
                </a:solidFill>
                <a:latin typeface="+mn-lt"/>
                <a:ea typeface="Verdana" panose="020B0604030504040204" pitchFamily="34" charset="0"/>
                <a:cs typeface="Verdana" panose="020B0604030504040204" pitchFamily="34" charset="0"/>
              </a:rPr>
              <a:t>. </a:t>
            </a:r>
            <a:r>
              <a:rPr lang="lv-LV" sz="1800" dirty="0" smtClean="0">
                <a:solidFill>
                  <a:srgbClr val="002060"/>
                </a:solidFill>
                <a:latin typeface="+mn-lt"/>
                <a:ea typeface="Verdana" panose="020B0604030504040204" pitchFamily="34" charset="0"/>
                <a:cs typeface="Verdana" panose="020B0604030504040204" pitchFamily="34" charset="0"/>
              </a:rPr>
              <a:t>EUR</a:t>
            </a:r>
          </a:p>
          <a:p>
            <a:pPr marL="342900" indent="-342900">
              <a:buFont typeface="Wingdings" panose="05000000000000000000" pitchFamily="2" charset="2"/>
              <a:buChar char="q"/>
            </a:pPr>
            <a:endParaRPr lang="lv-LV" sz="1800" b="1" dirty="0">
              <a:solidFill>
                <a:srgbClr val="002060"/>
              </a:solidFill>
              <a:latin typeface="+mn-lt"/>
              <a:ea typeface="Verdana" panose="020B0604030504040204" pitchFamily="34" charset="0"/>
              <a:cs typeface="Verdana" panose="020B0604030504040204" pitchFamily="34" charset="0"/>
            </a:endParaRPr>
          </a:p>
          <a:p>
            <a:pPr marL="342900" indent="-342900">
              <a:buFont typeface="Wingdings" panose="05000000000000000000" pitchFamily="2" charset="2"/>
              <a:buChar char="q"/>
            </a:pPr>
            <a:r>
              <a:rPr lang="lv-LV" sz="1800" b="1" dirty="0" smtClean="0">
                <a:solidFill>
                  <a:srgbClr val="002060"/>
                </a:solidFill>
                <a:latin typeface="+mn-lt"/>
                <a:ea typeface="Verdana" panose="020B0604030504040204" pitchFamily="34" charset="0"/>
                <a:cs typeface="Verdana" panose="020B0604030504040204" pitchFamily="34" charset="0"/>
              </a:rPr>
              <a:t>Veikti maksājumi</a:t>
            </a:r>
            <a:r>
              <a:rPr lang="lv-LV" sz="1800" b="1" dirty="0">
                <a:solidFill>
                  <a:srgbClr val="002060"/>
                </a:solidFill>
                <a:latin typeface="+mn-lt"/>
                <a:ea typeface="Verdana" panose="020B0604030504040204" pitchFamily="34" charset="0"/>
                <a:cs typeface="Verdana" panose="020B0604030504040204" pitchFamily="34" charset="0"/>
              </a:rPr>
              <a:t> </a:t>
            </a:r>
            <a:r>
              <a:rPr lang="lv-LV" sz="1800" b="1" dirty="0" smtClean="0">
                <a:solidFill>
                  <a:srgbClr val="002060"/>
                </a:solidFill>
                <a:latin typeface="+mn-lt"/>
                <a:ea typeface="Verdana" panose="020B0604030504040204" pitchFamily="34" charset="0"/>
                <a:cs typeface="Verdana" panose="020B0604030504040204" pitchFamily="34" charset="0"/>
              </a:rPr>
              <a:t>185 milj. EUR </a:t>
            </a:r>
            <a:r>
              <a:rPr lang="lv-LV" sz="1800" dirty="0" smtClean="0">
                <a:solidFill>
                  <a:srgbClr val="002060"/>
                </a:solidFill>
                <a:latin typeface="+mn-lt"/>
                <a:ea typeface="Verdana" panose="020B0604030504040204" pitchFamily="34" charset="0"/>
                <a:cs typeface="Verdana" panose="020B0604030504040204" pitchFamily="34" charset="0"/>
              </a:rPr>
              <a:t>apjomā </a:t>
            </a:r>
            <a:r>
              <a:rPr lang="lv-LV" sz="1800" dirty="0">
                <a:solidFill>
                  <a:srgbClr val="002060"/>
                </a:solidFill>
                <a:latin typeface="+mn-lt"/>
                <a:ea typeface="Verdana" panose="020B0604030504040204" pitchFamily="34" charset="0"/>
                <a:cs typeface="Verdana" panose="020B0604030504040204" pitchFamily="34" charset="0"/>
              </a:rPr>
              <a:t>(ERAF un KF) apjomā, kopējais </a:t>
            </a:r>
            <a:r>
              <a:rPr lang="lv-LV" sz="1800" dirty="0" smtClean="0">
                <a:solidFill>
                  <a:srgbClr val="002060"/>
                </a:solidFill>
                <a:latin typeface="+mn-lt"/>
                <a:ea typeface="Verdana" panose="020B0604030504040204" pitchFamily="34" charset="0"/>
                <a:cs typeface="Verdana" panose="020B0604030504040204" pitchFamily="34" charset="0"/>
              </a:rPr>
              <a:t> finansējums 217 milj</a:t>
            </a:r>
            <a:r>
              <a:rPr lang="lv-LV" sz="1800" dirty="0">
                <a:solidFill>
                  <a:srgbClr val="002060"/>
                </a:solidFill>
                <a:latin typeface="+mn-lt"/>
                <a:ea typeface="Verdana" panose="020B0604030504040204" pitchFamily="34" charset="0"/>
                <a:cs typeface="Verdana" panose="020B0604030504040204" pitchFamily="34" charset="0"/>
              </a:rPr>
              <a:t>. EUR</a:t>
            </a:r>
          </a:p>
          <a:p>
            <a:pPr marL="342900" indent="-342900">
              <a:buFont typeface="Wingdings" panose="05000000000000000000" pitchFamily="2" charset="2"/>
              <a:buChar char="q"/>
            </a:pPr>
            <a:endParaRPr lang="lv-LV" sz="1800" dirty="0">
              <a:solidFill>
                <a:srgbClr val="002060"/>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139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lv-LV" sz="2200" dirty="0">
                <a:solidFill>
                  <a:srgbClr val="002060"/>
                </a:solidFill>
              </a:rPr>
              <a:t>Līgumu slēgšanas plāns 2017. -2018.gadam</a:t>
            </a:r>
          </a:p>
        </p:txBody>
      </p:sp>
      <p:sp>
        <p:nvSpPr>
          <p:cNvPr id="4" name="Text Placeholder 3"/>
          <p:cNvSpPr>
            <a:spLocks noGrp="1"/>
          </p:cNvSpPr>
          <p:nvPr>
            <p:ph type="body" sz="quarter" idx="10"/>
          </p:nvPr>
        </p:nvSpPr>
        <p:spPr>
          <a:xfrm>
            <a:off x="3951073" y="4919389"/>
            <a:ext cx="1981200" cy="304800"/>
          </a:xfrm>
        </p:spPr>
        <p:txBody>
          <a:bodyPr/>
          <a:lstStyle/>
          <a:p>
            <a:r>
              <a:rPr lang="lv-LV" dirty="0" smtClean="0">
                <a:solidFill>
                  <a:srgbClr val="002060"/>
                </a:solidFill>
              </a:rPr>
              <a:t>* prognoze</a:t>
            </a:r>
            <a:endParaRPr lang="lv-LV" dirty="0">
              <a:solidFill>
                <a:srgbClr val="002060"/>
              </a:solidFill>
            </a:endParaRPr>
          </a:p>
        </p:txBody>
      </p:sp>
      <p:sp>
        <p:nvSpPr>
          <p:cNvPr id="5" name="Text Placeholder 4"/>
          <p:cNvSpPr>
            <a:spLocks noGrp="1"/>
          </p:cNvSpPr>
          <p:nvPr>
            <p:ph type="body" sz="quarter" idx="12"/>
          </p:nvPr>
        </p:nvSpPr>
        <p:spPr>
          <a:xfrm>
            <a:off x="799070" y="5209773"/>
            <a:ext cx="7735330" cy="1114827"/>
          </a:xfrm>
          <a:solidFill>
            <a:schemeClr val="accent3">
              <a:lumMod val="60000"/>
              <a:lumOff val="40000"/>
            </a:schemeClr>
          </a:solidFill>
        </p:spPr>
        <p:txBody>
          <a:bodyPr>
            <a:normAutofit/>
          </a:bodyPr>
          <a:lstStyle/>
          <a:p>
            <a:pPr algn="l"/>
            <a:r>
              <a:rPr lang="lv-LV" sz="1400" dirty="0" smtClean="0">
                <a:solidFill>
                  <a:srgbClr val="002060"/>
                </a:solidFill>
                <a:latin typeface="+mn-lt"/>
              </a:rPr>
              <a:t>Uz 10.03.2017. veikti maksājumi jau par </a:t>
            </a:r>
            <a:r>
              <a:rPr lang="lv-LV" sz="1400" b="1" dirty="0" smtClean="0">
                <a:solidFill>
                  <a:srgbClr val="002060"/>
                </a:solidFill>
                <a:latin typeface="+mn-lt"/>
              </a:rPr>
              <a:t>185 milj. EUR</a:t>
            </a:r>
          </a:p>
          <a:p>
            <a:pPr algn="l"/>
            <a:r>
              <a:rPr lang="lv-LV" sz="1400" b="1" dirty="0" smtClean="0">
                <a:solidFill>
                  <a:srgbClr val="002060"/>
                </a:solidFill>
                <a:latin typeface="+mn-lt"/>
              </a:rPr>
              <a:t>Snieguma ietvara mērķis uz 2018.g. ir 870 milj. EUR</a:t>
            </a:r>
          </a:p>
          <a:p>
            <a:pPr algn="l"/>
            <a:r>
              <a:rPr lang="lv-LV" sz="1400" dirty="0" smtClean="0">
                <a:solidFill>
                  <a:srgbClr val="002060"/>
                </a:solidFill>
                <a:latin typeface="+mn-lt"/>
              </a:rPr>
              <a:t>Noslēgto līgumu ietvaros – maksājumu plāns līdz 2018.gada beigām vismaz </a:t>
            </a:r>
            <a:r>
              <a:rPr lang="lv-LV" sz="1400" b="1" dirty="0" smtClean="0">
                <a:solidFill>
                  <a:srgbClr val="002060"/>
                </a:solidFill>
                <a:latin typeface="+mn-lt"/>
              </a:rPr>
              <a:t>469 milj. EUR</a:t>
            </a:r>
            <a:endParaRPr lang="lv-LV" sz="1400" b="1" dirty="0">
              <a:solidFill>
                <a:srgbClr val="002060"/>
              </a:solidFill>
              <a:latin typeface="+mn-lt"/>
            </a:endParaRPr>
          </a:p>
        </p:txBody>
      </p:sp>
      <p:sp>
        <p:nvSpPr>
          <p:cNvPr id="6" name="Slide Number Placeholder 5"/>
          <p:cNvSpPr>
            <a:spLocks noGrp="1"/>
          </p:cNvSpPr>
          <p:nvPr>
            <p:ph type="sldNum" sz="quarter" idx="13"/>
          </p:nvPr>
        </p:nvSpPr>
        <p:spPr/>
        <p:txBody>
          <a:bodyPr/>
          <a:lstStyle/>
          <a:p>
            <a:pPr>
              <a:defRPr/>
            </a:pPr>
            <a:fld id="{39D67A62-6B3F-4284-A895-4C26A413A05A}" type="slidenum">
              <a:rPr lang="en-US" smtClean="0"/>
              <a:pPr>
                <a:defRPr/>
              </a:pPr>
              <a:t>7</a:t>
            </a:fld>
            <a:endParaRPr lang="en-US"/>
          </a:p>
        </p:txBody>
      </p:sp>
      <p:graphicFrame>
        <p:nvGraphicFramePr>
          <p:cNvPr id="8" name="Chart 7"/>
          <p:cNvGraphicFramePr>
            <a:graphicFrameLocks/>
          </p:cNvGraphicFramePr>
          <p:nvPr>
            <p:extLst>
              <p:ext uri="{D42A27DB-BD31-4B8C-83A1-F6EECF244321}">
                <p14:modId xmlns:p14="http://schemas.microsoft.com/office/powerpoint/2010/main" val="4105090701"/>
              </p:ext>
            </p:extLst>
          </p:nvPr>
        </p:nvGraphicFramePr>
        <p:xfrm>
          <a:off x="1819275" y="1417642"/>
          <a:ext cx="5857875" cy="3433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193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427" y="517531"/>
            <a:ext cx="6096000" cy="1036642"/>
          </a:xfrm>
        </p:spPr>
        <p:txBody>
          <a:bodyPr/>
          <a:lstStyle/>
          <a:p>
            <a:r>
              <a:rPr lang="lv-LV" dirty="0" smtClean="0">
                <a:solidFill>
                  <a:srgbClr val="002060"/>
                </a:solidFill>
              </a:rPr>
              <a:t>Atkāpes būvniecības projektos</a:t>
            </a:r>
            <a:endParaRPr lang="lv-LV" dirty="0"/>
          </a:p>
        </p:txBody>
      </p:sp>
      <p:sp>
        <p:nvSpPr>
          <p:cNvPr id="3" name="Content Placeholder 2"/>
          <p:cNvSpPr>
            <a:spLocks noGrp="1"/>
          </p:cNvSpPr>
          <p:nvPr>
            <p:ph idx="1"/>
          </p:nvPr>
        </p:nvSpPr>
        <p:spPr>
          <a:xfrm>
            <a:off x="1276866" y="1752600"/>
            <a:ext cx="7747686" cy="4373573"/>
          </a:xfrm>
        </p:spPr>
        <p:txBody>
          <a:bodyPr>
            <a:normAutofit/>
          </a:bodyPr>
          <a:lstStyle/>
          <a:p>
            <a:r>
              <a:rPr lang="lv-LV" dirty="0" smtClean="0">
                <a:solidFill>
                  <a:srgbClr val="002060"/>
                </a:solidFill>
                <a:latin typeface="+mn-lt"/>
              </a:rPr>
              <a:t>Projektēšana:</a:t>
            </a:r>
          </a:p>
          <a:p>
            <a:pPr marL="1104900" lvl="1" indent="-342900">
              <a:buFont typeface="Wingdings" panose="05000000000000000000" pitchFamily="2" charset="2"/>
              <a:buChar char="q"/>
            </a:pPr>
            <a:r>
              <a:rPr lang="lv-LV" dirty="0" smtClean="0">
                <a:solidFill>
                  <a:srgbClr val="002060"/>
                </a:solidFill>
                <a:latin typeface="+mn-lt"/>
              </a:rPr>
              <a:t>Iepirkumos noteikti nesamērīgi īsi termiņi </a:t>
            </a:r>
          </a:p>
          <a:p>
            <a:pPr marL="1104900" lvl="1" indent="-342900">
              <a:buFont typeface="Wingdings" panose="05000000000000000000" pitchFamily="2" charset="2"/>
              <a:buChar char="q"/>
            </a:pPr>
            <a:r>
              <a:rPr lang="lv-LV" dirty="0" smtClean="0">
                <a:solidFill>
                  <a:srgbClr val="002060"/>
                </a:solidFill>
                <a:latin typeface="+mn-lt"/>
              </a:rPr>
              <a:t>Nav veikta vai nepilnīga tehniskā apsekošana un izpēte</a:t>
            </a:r>
          </a:p>
          <a:p>
            <a:pPr marL="1104900" lvl="1" indent="-342900">
              <a:buFont typeface="Wingdings" panose="05000000000000000000" pitchFamily="2" charset="2"/>
              <a:buChar char="q"/>
            </a:pPr>
            <a:r>
              <a:rPr lang="lv-LV" dirty="0" smtClean="0">
                <a:solidFill>
                  <a:srgbClr val="002060"/>
                </a:solidFill>
                <a:latin typeface="+mn-lt"/>
              </a:rPr>
              <a:t>Nepilnīgi būvprojekti-trūkst sadaļas (BK), mezglu risinājumi, būvizstrādājumu apraksti</a:t>
            </a:r>
          </a:p>
          <a:p>
            <a:pPr marL="1104900" lvl="1" indent="-342900">
              <a:buFont typeface="Wingdings" panose="05000000000000000000" pitchFamily="2" charset="2"/>
              <a:buChar char="q"/>
            </a:pPr>
            <a:r>
              <a:rPr lang="lv-LV" dirty="0" smtClean="0">
                <a:solidFill>
                  <a:srgbClr val="002060"/>
                </a:solidFill>
                <a:latin typeface="+mn-lt"/>
              </a:rPr>
              <a:t>Izstrādā komersanti, kuriem BIS nav reģistrēts attiecīgās jomas </a:t>
            </a:r>
            <a:r>
              <a:rPr lang="lv-LV" dirty="0" err="1" smtClean="0">
                <a:solidFill>
                  <a:srgbClr val="002060"/>
                </a:solidFill>
                <a:latin typeface="+mn-lt"/>
              </a:rPr>
              <a:t>būvspeciālists</a:t>
            </a:r>
            <a:r>
              <a:rPr lang="lv-LV" dirty="0" smtClean="0">
                <a:solidFill>
                  <a:srgbClr val="002060"/>
                </a:solidFill>
                <a:latin typeface="+mn-lt"/>
              </a:rPr>
              <a:t> </a:t>
            </a:r>
          </a:p>
          <a:p>
            <a:pPr marL="1104900" lvl="1" indent="-342900">
              <a:buFont typeface="Wingdings" panose="05000000000000000000" pitchFamily="2" charset="2"/>
              <a:buChar char="q"/>
            </a:pPr>
            <a:r>
              <a:rPr lang="lv-LV" dirty="0" smtClean="0">
                <a:solidFill>
                  <a:srgbClr val="002060"/>
                </a:solidFill>
                <a:latin typeface="+mn-lt"/>
              </a:rPr>
              <a:t>Būvvalde saskaņo ieceri ar apliecinājuma karti, lai gan nepieciešama būvatļauja</a:t>
            </a:r>
          </a:p>
          <a:p>
            <a:pPr marL="1104900" lvl="1" indent="-342900">
              <a:buFont typeface="Wingdings" panose="05000000000000000000" pitchFamily="2" charset="2"/>
              <a:buChar char="q"/>
            </a:pPr>
            <a:r>
              <a:rPr lang="lv-LV" dirty="0" smtClean="0">
                <a:solidFill>
                  <a:srgbClr val="002060"/>
                </a:solidFill>
                <a:latin typeface="+mn-lt"/>
              </a:rPr>
              <a:t>Formālas ekspertīzes</a:t>
            </a:r>
          </a:p>
          <a:p>
            <a:pPr marL="1104900" lvl="1" indent="-342900">
              <a:buFont typeface="Wingdings" panose="05000000000000000000" pitchFamily="2" charset="2"/>
              <a:buChar char="q"/>
            </a:pPr>
            <a:r>
              <a:rPr lang="lv-LV" dirty="0" smtClean="0">
                <a:solidFill>
                  <a:srgbClr val="002060"/>
                </a:solidFill>
                <a:latin typeface="+mn-lt"/>
              </a:rPr>
              <a:t>Energoefektivitātes uzlabošanas projektos nav ņemti vērā  </a:t>
            </a:r>
            <a:r>
              <a:rPr lang="lv-LV" dirty="0" err="1" smtClean="0">
                <a:solidFill>
                  <a:srgbClr val="002060"/>
                </a:solidFill>
                <a:latin typeface="+mn-lt"/>
              </a:rPr>
              <a:t>energoauditora</a:t>
            </a:r>
            <a:r>
              <a:rPr lang="lv-LV" dirty="0" smtClean="0">
                <a:solidFill>
                  <a:srgbClr val="002060"/>
                </a:solidFill>
                <a:latin typeface="+mn-lt"/>
              </a:rPr>
              <a:t> ieteikumi un tehniskās apsekošanas rezultāti </a:t>
            </a:r>
          </a:p>
          <a:p>
            <a:pPr marL="1104900" lvl="1" indent="-342900">
              <a:buFont typeface="Wingdings" panose="05000000000000000000" pitchFamily="2" charset="2"/>
              <a:buChar char="q"/>
            </a:pPr>
            <a:endParaRPr lang="lv-LV" dirty="0" smtClean="0">
              <a:solidFill>
                <a:srgbClr val="002060"/>
              </a:solidFill>
              <a:latin typeface="+mn-lt"/>
            </a:endParaRPr>
          </a:p>
        </p:txBody>
      </p:sp>
      <p:sp>
        <p:nvSpPr>
          <p:cNvPr id="6" name="Slide Number Placeholder 5"/>
          <p:cNvSpPr>
            <a:spLocks noGrp="1"/>
          </p:cNvSpPr>
          <p:nvPr>
            <p:ph type="sldNum" sz="quarter" idx="13"/>
          </p:nvPr>
        </p:nvSpPr>
        <p:spPr/>
        <p:txBody>
          <a:bodyPr/>
          <a:lstStyle/>
          <a:p>
            <a:pPr>
              <a:defRPr/>
            </a:pPr>
            <a:fld id="{39D67A62-6B3F-4284-A895-4C26A413A05A}" type="slidenum">
              <a:rPr lang="en-US" smtClean="0"/>
              <a:pPr>
                <a:defRPr/>
              </a:pPr>
              <a:t>8</a:t>
            </a:fld>
            <a:endParaRPr lang="en-US"/>
          </a:p>
        </p:txBody>
      </p:sp>
    </p:spTree>
    <p:extLst>
      <p:ext uri="{BB962C8B-B14F-4D97-AF65-F5344CB8AC3E}">
        <p14:creationId xmlns:p14="http://schemas.microsoft.com/office/powerpoint/2010/main" val="400877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427" y="517531"/>
            <a:ext cx="6096000" cy="1036642"/>
          </a:xfrm>
        </p:spPr>
        <p:txBody>
          <a:bodyPr/>
          <a:lstStyle/>
          <a:p>
            <a:r>
              <a:rPr lang="lv-LV" dirty="0" smtClean="0">
                <a:solidFill>
                  <a:srgbClr val="002060"/>
                </a:solidFill>
              </a:rPr>
              <a:t>Atkāpes būvniecības projektos</a:t>
            </a:r>
            <a:endParaRPr lang="lv-LV" dirty="0"/>
          </a:p>
        </p:txBody>
      </p:sp>
      <p:sp>
        <p:nvSpPr>
          <p:cNvPr id="3" name="Content Placeholder 2"/>
          <p:cNvSpPr>
            <a:spLocks noGrp="1"/>
          </p:cNvSpPr>
          <p:nvPr>
            <p:ph idx="1"/>
          </p:nvPr>
        </p:nvSpPr>
        <p:spPr>
          <a:xfrm>
            <a:off x="1276866" y="1576827"/>
            <a:ext cx="7747686" cy="4373573"/>
          </a:xfrm>
        </p:spPr>
        <p:txBody>
          <a:bodyPr>
            <a:normAutofit fontScale="92500" lnSpcReduction="10000"/>
          </a:bodyPr>
          <a:lstStyle/>
          <a:p>
            <a:r>
              <a:rPr lang="lv-LV" dirty="0" smtClean="0">
                <a:solidFill>
                  <a:srgbClr val="002060"/>
                </a:solidFill>
                <a:latin typeface="+mn-lt"/>
              </a:rPr>
              <a:t>Būvdarbi:</a:t>
            </a:r>
          </a:p>
          <a:p>
            <a:pPr marL="1104900" lvl="1" indent="-342900">
              <a:buFont typeface="Wingdings" panose="05000000000000000000" pitchFamily="2" charset="2"/>
              <a:buChar char="q"/>
            </a:pPr>
            <a:r>
              <a:rPr lang="lv-LV" dirty="0" smtClean="0">
                <a:solidFill>
                  <a:srgbClr val="002060"/>
                </a:solidFill>
                <a:latin typeface="+mn-lt"/>
              </a:rPr>
              <a:t>Faktiski iebūvētie būvizstrādājumi neatbilst būvprojektā un būvdarbu tāmēs paredzētajam </a:t>
            </a:r>
          </a:p>
          <a:p>
            <a:pPr marL="1104900" lvl="1" indent="-342900">
              <a:buFont typeface="Wingdings" panose="05000000000000000000" pitchFamily="2" charset="2"/>
              <a:buChar char="q"/>
            </a:pPr>
            <a:r>
              <a:rPr lang="lv-LV" dirty="0" smtClean="0">
                <a:solidFill>
                  <a:srgbClr val="002060"/>
                </a:solidFill>
                <a:latin typeface="+mn-lt"/>
              </a:rPr>
              <a:t>Segto darbu akti netiek noformēti savlaicīgi vai vispār tādu nav</a:t>
            </a:r>
          </a:p>
          <a:p>
            <a:pPr marL="1104900" lvl="1" indent="-342900">
              <a:buFont typeface="Wingdings" panose="05000000000000000000" pitchFamily="2" charset="2"/>
              <a:buChar char="q"/>
            </a:pPr>
            <a:r>
              <a:rPr lang="lv-LV" dirty="0" smtClean="0">
                <a:solidFill>
                  <a:srgbClr val="002060"/>
                </a:solidFill>
                <a:latin typeface="+mn-lt"/>
              </a:rPr>
              <a:t>Žurnāli netiek aizpildīti regulāri, iztrūkst sadaļas</a:t>
            </a:r>
          </a:p>
          <a:p>
            <a:pPr marL="1104900" lvl="1" indent="-342900">
              <a:buFont typeface="Wingdings" panose="05000000000000000000" pitchFamily="2" charset="2"/>
              <a:buChar char="q"/>
            </a:pPr>
            <a:r>
              <a:rPr lang="lv-LV" dirty="0" smtClean="0">
                <a:solidFill>
                  <a:srgbClr val="002060"/>
                </a:solidFill>
                <a:latin typeface="+mn-lt"/>
              </a:rPr>
              <a:t>Tiek nomainīti </a:t>
            </a:r>
            <a:r>
              <a:rPr lang="lv-LV" dirty="0" err="1" smtClean="0">
                <a:solidFill>
                  <a:srgbClr val="002060"/>
                </a:solidFill>
                <a:latin typeface="+mn-lt"/>
              </a:rPr>
              <a:t>būvspeciālisti</a:t>
            </a:r>
            <a:r>
              <a:rPr lang="lv-LV" dirty="0" smtClean="0">
                <a:solidFill>
                  <a:srgbClr val="002060"/>
                </a:solidFill>
                <a:latin typeface="+mn-lt"/>
              </a:rPr>
              <a:t>/ apakšuzņēmēji, kas neatbilst izvirzītajām kvalifikācijas prasībām iepirkumā</a:t>
            </a:r>
          </a:p>
          <a:p>
            <a:pPr marL="1104900" lvl="1" indent="-342900">
              <a:buFont typeface="Wingdings" panose="05000000000000000000" pitchFamily="2" charset="2"/>
              <a:buChar char="q"/>
            </a:pPr>
            <a:r>
              <a:rPr lang="lv-LV" dirty="0" smtClean="0">
                <a:solidFill>
                  <a:srgbClr val="002060"/>
                </a:solidFill>
                <a:latin typeface="+mn-lt"/>
              </a:rPr>
              <a:t>Būvuzraudzību II grupas būvei veic </a:t>
            </a:r>
            <a:r>
              <a:rPr lang="lv-LV" dirty="0" err="1" smtClean="0">
                <a:solidFill>
                  <a:srgbClr val="002060"/>
                </a:solidFill>
                <a:latin typeface="+mn-lt"/>
              </a:rPr>
              <a:t>būvspeciālists</a:t>
            </a:r>
            <a:r>
              <a:rPr lang="lv-LV" dirty="0" smtClean="0">
                <a:solidFill>
                  <a:srgbClr val="002060"/>
                </a:solidFill>
                <a:latin typeface="+mn-lt"/>
              </a:rPr>
              <a:t> uz uzņēmuma līguma pamata, lai gan VBN paredz, ka to jāveic būvkomersantam</a:t>
            </a:r>
          </a:p>
          <a:p>
            <a:pPr marL="1104900" lvl="1" indent="-342900">
              <a:buFont typeface="Wingdings" panose="05000000000000000000" pitchFamily="2" charset="2"/>
              <a:buChar char="q"/>
            </a:pPr>
            <a:r>
              <a:rPr lang="lv-LV" dirty="0" smtClean="0">
                <a:solidFill>
                  <a:srgbClr val="002060"/>
                </a:solidFill>
                <a:latin typeface="+mn-lt"/>
              </a:rPr>
              <a:t>Būvuzraudzību veic būvkomersants, kuram BIS nav reģistrēts attiecīgās jomas </a:t>
            </a:r>
            <a:r>
              <a:rPr lang="lv-LV" dirty="0" err="1" smtClean="0">
                <a:solidFill>
                  <a:srgbClr val="002060"/>
                </a:solidFill>
                <a:latin typeface="+mn-lt"/>
              </a:rPr>
              <a:t>būvspeciālists</a:t>
            </a:r>
            <a:endParaRPr lang="lv-LV" dirty="0" smtClean="0">
              <a:solidFill>
                <a:srgbClr val="002060"/>
              </a:solidFill>
              <a:latin typeface="+mn-lt"/>
            </a:endParaRPr>
          </a:p>
          <a:p>
            <a:pPr marL="1104900" lvl="1" indent="-342900">
              <a:buFont typeface="Wingdings" panose="05000000000000000000" pitchFamily="2" charset="2"/>
              <a:buChar char="q"/>
            </a:pPr>
            <a:r>
              <a:rPr lang="lv-LV" dirty="0" err="1" smtClean="0">
                <a:solidFill>
                  <a:srgbClr val="002060"/>
                </a:solidFill>
                <a:latin typeface="+mn-lt"/>
              </a:rPr>
              <a:t>Autoruzraugs</a:t>
            </a:r>
            <a:r>
              <a:rPr lang="lv-LV" dirty="0" smtClean="0">
                <a:solidFill>
                  <a:srgbClr val="002060"/>
                </a:solidFill>
                <a:latin typeface="+mn-lt"/>
              </a:rPr>
              <a:t> neparaksta segto darbu aktus</a:t>
            </a:r>
          </a:p>
          <a:p>
            <a:pPr marL="1104900" lvl="1" indent="-342900">
              <a:buFont typeface="Wingdings" panose="05000000000000000000" pitchFamily="2" charset="2"/>
              <a:buChar char="q"/>
            </a:pPr>
            <a:r>
              <a:rPr lang="lv-LV" dirty="0">
                <a:solidFill>
                  <a:srgbClr val="002060"/>
                </a:solidFill>
              </a:rPr>
              <a:t>Būvprojekta izmaiņas nav atainotas autoruzraudzības žurnālā un darbu apjomos</a:t>
            </a:r>
          </a:p>
          <a:p>
            <a:pPr marL="1104900" lvl="1" indent="-342900">
              <a:buFont typeface="Wingdings" panose="05000000000000000000" pitchFamily="2" charset="2"/>
              <a:buChar char="q"/>
            </a:pPr>
            <a:endParaRPr lang="lv-LV" dirty="0" smtClean="0">
              <a:solidFill>
                <a:srgbClr val="002060"/>
              </a:solidFill>
              <a:latin typeface="+mn-lt"/>
            </a:endParaRPr>
          </a:p>
        </p:txBody>
      </p:sp>
      <p:sp>
        <p:nvSpPr>
          <p:cNvPr id="6" name="Slide Number Placeholder 5"/>
          <p:cNvSpPr>
            <a:spLocks noGrp="1"/>
          </p:cNvSpPr>
          <p:nvPr>
            <p:ph type="sldNum" sz="quarter" idx="13"/>
          </p:nvPr>
        </p:nvSpPr>
        <p:spPr/>
        <p:txBody>
          <a:bodyPr/>
          <a:lstStyle/>
          <a:p>
            <a:pPr>
              <a:defRPr/>
            </a:pPr>
            <a:fld id="{39D67A62-6B3F-4284-A895-4C26A413A05A}" type="slidenum">
              <a:rPr lang="en-US" smtClean="0"/>
              <a:pPr>
                <a:defRPr/>
              </a:pPr>
              <a:t>9</a:t>
            </a:fld>
            <a:endParaRPr lang="en-US"/>
          </a:p>
        </p:txBody>
      </p:sp>
    </p:spTree>
    <p:extLst>
      <p:ext uri="{BB962C8B-B14F-4D97-AF65-F5344CB8AC3E}">
        <p14:creationId xmlns:p14="http://schemas.microsoft.com/office/powerpoint/2010/main" val="1035999946"/>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89_Prezentacija_templateLV</Template>
  <TotalTime>4754</TotalTime>
  <Words>1073</Words>
  <Application>Microsoft Office PowerPoint</Application>
  <PresentationFormat>On-screen Show (4:3)</PresentationFormat>
  <Paragraphs>175</Paragraphs>
  <Slides>12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Franklin Gothic Book</vt:lpstr>
      <vt:lpstr>Times New Roman</vt:lpstr>
      <vt:lpstr>Verdana</vt:lpstr>
      <vt:lpstr>Wingdings</vt:lpstr>
      <vt:lpstr>89_Prezentacija_templateLV</vt:lpstr>
      <vt:lpstr>1_Custom Design</vt:lpstr>
      <vt:lpstr>Progress un aktualitātes ES fondu 2014 -2020 būvniecības projektos</vt:lpstr>
      <vt:lpstr>ES fondu investīcijas būvniecības projektiem</vt:lpstr>
      <vt:lpstr>Progress ES fondu būvniecības MK noteikumu apstiprināšanā</vt:lpstr>
      <vt:lpstr>Centrālā finanšu un līgumu aģentūra: funkcijas ES fondu 2014-2020 periodā</vt:lpstr>
      <vt:lpstr>Progress ES fondu būvniecības projektu iesniegumu atlašu izsludināšanā</vt:lpstr>
      <vt:lpstr>ES fondu progress PI atlasē, līgumu slēgšanā un maksājumu veikšanā</vt:lpstr>
      <vt:lpstr>Līgumu slēgšanas plāns 2017. -2018.gadam</vt:lpstr>
      <vt:lpstr>Atkāpes būvniecības projektos</vt:lpstr>
      <vt:lpstr>Atkāpes būvniecības projektos</vt:lpstr>
      <vt:lpstr>Papildu informācijai</vt:lpstr>
      <vt:lpstr>PowerPoint Presentation</vt:lpstr>
      <vt:lpstr>BUDŽETA IZDEVUMI projektiem - Ikgadējā indikatīvā prognoze 2018-2024:  Sabalansēta pēc iepriekšējo periodu pieredzes + izpildīts minimāli nepieciešamais, lai nezaudētu ES «piešķīrumu» un sasniegtu snieguma ietvara 2018.gada finanšu mērķi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Inese Rostoka</cp:lastModifiedBy>
  <cp:revision>359</cp:revision>
  <cp:lastPrinted>2017-03-14T14:21:27Z</cp:lastPrinted>
  <dcterms:created xsi:type="dcterms:W3CDTF">2014-11-20T14:46:47Z</dcterms:created>
  <dcterms:modified xsi:type="dcterms:W3CDTF">2017-03-14T14:27:49Z</dcterms:modified>
</cp:coreProperties>
</file>