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4" r:id="rId3"/>
    <p:sldId id="352" r:id="rId4"/>
    <p:sldId id="343" r:id="rId5"/>
    <p:sldId id="345" r:id="rId6"/>
    <p:sldId id="333" r:id="rId7"/>
    <p:sldId id="346" r:id="rId8"/>
    <p:sldId id="335" r:id="rId9"/>
    <p:sldId id="353" r:id="rId10"/>
    <p:sldId id="347" r:id="rId11"/>
    <p:sldId id="336" r:id="rId12"/>
    <p:sldId id="350" r:id="rId13"/>
    <p:sldId id="337" r:id="rId14"/>
    <p:sldId id="349" r:id="rId15"/>
    <p:sldId id="338" r:id="rId16"/>
    <p:sldId id="341" r:id="rId17"/>
    <p:sldId id="339" r:id="rId18"/>
    <p:sldId id="340" r:id="rId19"/>
    <p:sldId id="348" r:id="rId20"/>
    <p:sldId id="351" r:id="rId21"/>
  </p:sldIdLst>
  <p:sldSz cx="9144000" cy="6858000" type="screen4x3"/>
  <p:notesSz cx="6797675" cy="9926638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74"/>
    <a:srgbClr val="228B9D"/>
    <a:srgbClr val="00859B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96" autoAdjust="0"/>
    <p:restoredTop sz="87227" autoAdjust="0"/>
  </p:normalViewPr>
  <p:slideViewPr>
    <p:cSldViewPr snapToGrid="0" snapToObjects="1">
      <p:cViewPr varScale="1">
        <p:scale>
          <a:sx n="65" d="100"/>
          <a:sy n="65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7C70B-BA96-45DA-A632-7B37EA28383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524533-70FA-4C9B-BAAC-1517CF29A809}">
      <dgm:prSet phldrT="[Text]"/>
      <dgm:spPr/>
      <dgm:t>
        <a:bodyPr/>
        <a:lstStyle/>
        <a:p>
          <a:r>
            <a:rPr lang="lv-LV" b="1" dirty="0"/>
            <a:t>Regulējums</a:t>
          </a:r>
          <a:endParaRPr lang="en-GB" b="1" dirty="0"/>
        </a:p>
      </dgm:t>
    </dgm:pt>
    <dgm:pt modelId="{29E661E4-00F8-49B7-AF37-470C135F5493}" type="parTrans" cxnId="{75D2A124-8310-465A-B5F7-EB77F105137B}">
      <dgm:prSet/>
      <dgm:spPr/>
      <dgm:t>
        <a:bodyPr/>
        <a:lstStyle/>
        <a:p>
          <a:endParaRPr lang="en-GB"/>
        </a:p>
      </dgm:t>
    </dgm:pt>
    <dgm:pt modelId="{49B8D586-9F5A-4066-AAE5-16784481B575}" type="sibTrans" cxnId="{75D2A124-8310-465A-B5F7-EB77F105137B}">
      <dgm:prSet/>
      <dgm:spPr/>
      <dgm:t>
        <a:bodyPr/>
        <a:lstStyle/>
        <a:p>
          <a:endParaRPr lang="en-GB"/>
        </a:p>
      </dgm:t>
    </dgm:pt>
    <dgm:pt modelId="{2B432143-82F4-42A0-8563-409CF21214F7}">
      <dgm:prSet phldrT="[Text]"/>
      <dgm:spPr/>
      <dgm:t>
        <a:bodyPr/>
        <a:lstStyle/>
        <a:p>
          <a:r>
            <a:rPr lang="lv-LV" b="1" dirty="0"/>
            <a:t>Digitalizācija</a:t>
          </a:r>
          <a:endParaRPr lang="en-GB" b="1" dirty="0"/>
        </a:p>
      </dgm:t>
    </dgm:pt>
    <dgm:pt modelId="{FE980758-26AE-4021-B3D5-BF6F5904475A}" type="parTrans" cxnId="{E8D2C284-539E-421B-857B-9F69CA051425}">
      <dgm:prSet/>
      <dgm:spPr/>
      <dgm:t>
        <a:bodyPr/>
        <a:lstStyle/>
        <a:p>
          <a:endParaRPr lang="en-GB"/>
        </a:p>
      </dgm:t>
    </dgm:pt>
    <dgm:pt modelId="{215A3943-95BC-44D5-B4B5-99B5B6CDB3BC}" type="sibTrans" cxnId="{E8D2C284-539E-421B-857B-9F69CA051425}">
      <dgm:prSet/>
      <dgm:spPr/>
      <dgm:t>
        <a:bodyPr/>
        <a:lstStyle/>
        <a:p>
          <a:endParaRPr lang="en-GB"/>
        </a:p>
      </dgm:t>
    </dgm:pt>
    <dgm:pt modelId="{49476EF1-D59B-49AF-9E4D-63BB3D4FA9F7}">
      <dgm:prSet phldrT="[Text]" custT="1"/>
      <dgm:spPr/>
      <dgm:t>
        <a:bodyPr/>
        <a:lstStyle/>
        <a:p>
          <a:r>
            <a:rPr lang="lv-LV" sz="2000" b="1" dirty="0"/>
            <a:t>Process</a:t>
          </a:r>
          <a:endParaRPr lang="en-GB" sz="2000" b="1" dirty="0"/>
        </a:p>
      </dgm:t>
    </dgm:pt>
    <dgm:pt modelId="{0F89B21D-03F0-4983-B47A-5EA20212FB8A}" type="parTrans" cxnId="{DC2FD0DD-BCCF-4F15-9EF7-089B6F3E1873}">
      <dgm:prSet/>
      <dgm:spPr/>
      <dgm:t>
        <a:bodyPr/>
        <a:lstStyle/>
        <a:p>
          <a:endParaRPr lang="en-GB"/>
        </a:p>
      </dgm:t>
    </dgm:pt>
    <dgm:pt modelId="{B272C5D6-CEDB-4067-86BD-F44A4D06E5A6}" type="sibTrans" cxnId="{DC2FD0DD-BCCF-4F15-9EF7-089B6F3E1873}">
      <dgm:prSet/>
      <dgm:spPr/>
      <dgm:t>
        <a:bodyPr/>
        <a:lstStyle/>
        <a:p>
          <a:endParaRPr lang="en-GB" b="1"/>
        </a:p>
      </dgm:t>
    </dgm:pt>
    <dgm:pt modelId="{04669696-C5A4-4741-ABFF-3E393DA7B8A3}" type="pres">
      <dgm:prSet presAssocID="{9437C70B-BA96-45DA-A632-7B37EA28383D}" presName="cycle" presStyleCnt="0">
        <dgm:presLayoutVars>
          <dgm:dir/>
          <dgm:resizeHandles val="exact"/>
        </dgm:presLayoutVars>
      </dgm:prSet>
      <dgm:spPr/>
    </dgm:pt>
    <dgm:pt modelId="{D256FF2E-03EF-4B9F-95BA-81A5A9168705}" type="pres">
      <dgm:prSet presAssocID="{D2524533-70FA-4C9B-BAAC-1517CF29A809}" presName="dummy" presStyleCnt="0"/>
      <dgm:spPr/>
    </dgm:pt>
    <dgm:pt modelId="{0CE5E7AC-9676-47E0-8E53-3FCEACCEA0A2}" type="pres">
      <dgm:prSet presAssocID="{D2524533-70FA-4C9B-BAAC-1517CF29A809}" presName="node" presStyleLbl="revTx" presStyleIdx="0" presStyleCnt="3">
        <dgm:presLayoutVars>
          <dgm:bulletEnabled val="1"/>
        </dgm:presLayoutVars>
      </dgm:prSet>
      <dgm:spPr/>
    </dgm:pt>
    <dgm:pt modelId="{BBFD291D-33D0-4747-8583-9DBBBD468DAB}" type="pres">
      <dgm:prSet presAssocID="{49B8D586-9F5A-4066-AAE5-16784481B575}" presName="sibTrans" presStyleLbl="node1" presStyleIdx="0" presStyleCnt="3"/>
      <dgm:spPr/>
    </dgm:pt>
    <dgm:pt modelId="{9F643588-8374-4716-A269-17BC5AF7098C}" type="pres">
      <dgm:prSet presAssocID="{2B432143-82F4-42A0-8563-409CF21214F7}" presName="dummy" presStyleCnt="0"/>
      <dgm:spPr/>
    </dgm:pt>
    <dgm:pt modelId="{3ACE529F-BD5C-4039-979C-FD58CD1E8337}" type="pres">
      <dgm:prSet presAssocID="{2B432143-82F4-42A0-8563-409CF21214F7}" presName="node" presStyleLbl="revTx" presStyleIdx="1" presStyleCnt="3">
        <dgm:presLayoutVars>
          <dgm:bulletEnabled val="1"/>
        </dgm:presLayoutVars>
      </dgm:prSet>
      <dgm:spPr/>
    </dgm:pt>
    <dgm:pt modelId="{6D622ECE-E851-4937-92E4-76A246D8D74E}" type="pres">
      <dgm:prSet presAssocID="{215A3943-95BC-44D5-B4B5-99B5B6CDB3BC}" presName="sibTrans" presStyleLbl="node1" presStyleIdx="1" presStyleCnt="3"/>
      <dgm:spPr/>
    </dgm:pt>
    <dgm:pt modelId="{E9F45743-2522-4F9C-99E9-C444ACD55BC9}" type="pres">
      <dgm:prSet presAssocID="{49476EF1-D59B-49AF-9E4D-63BB3D4FA9F7}" presName="dummy" presStyleCnt="0"/>
      <dgm:spPr/>
    </dgm:pt>
    <dgm:pt modelId="{D9F3D3FF-9DA7-47A4-B1E7-2504DD2CF546}" type="pres">
      <dgm:prSet presAssocID="{49476EF1-D59B-49AF-9E4D-63BB3D4FA9F7}" presName="node" presStyleLbl="revTx" presStyleIdx="2" presStyleCnt="3">
        <dgm:presLayoutVars>
          <dgm:bulletEnabled val="1"/>
        </dgm:presLayoutVars>
      </dgm:prSet>
      <dgm:spPr/>
    </dgm:pt>
    <dgm:pt modelId="{35BB005A-E1A8-4A7B-91CC-F3E37BD18133}" type="pres">
      <dgm:prSet presAssocID="{B272C5D6-CEDB-4067-86BD-F44A4D06E5A6}" presName="sibTrans" presStyleLbl="node1" presStyleIdx="2" presStyleCnt="3"/>
      <dgm:spPr/>
    </dgm:pt>
  </dgm:ptLst>
  <dgm:cxnLst>
    <dgm:cxn modelId="{739BC78D-DDAD-47DA-9CA9-CCB5D84C2F9C}" type="presOf" srcId="{2B432143-82F4-42A0-8563-409CF21214F7}" destId="{3ACE529F-BD5C-4039-979C-FD58CD1E8337}" srcOrd="0" destOrd="0" presId="urn:microsoft.com/office/officeart/2005/8/layout/cycle1"/>
    <dgm:cxn modelId="{75D2A124-8310-465A-B5F7-EB77F105137B}" srcId="{9437C70B-BA96-45DA-A632-7B37EA28383D}" destId="{D2524533-70FA-4C9B-BAAC-1517CF29A809}" srcOrd="0" destOrd="0" parTransId="{29E661E4-00F8-49B7-AF37-470C135F5493}" sibTransId="{49B8D586-9F5A-4066-AAE5-16784481B575}"/>
    <dgm:cxn modelId="{7F53A703-B241-46ED-A10B-512D830C12AB}" type="presOf" srcId="{D2524533-70FA-4C9B-BAAC-1517CF29A809}" destId="{0CE5E7AC-9676-47E0-8E53-3FCEACCEA0A2}" srcOrd="0" destOrd="0" presId="urn:microsoft.com/office/officeart/2005/8/layout/cycle1"/>
    <dgm:cxn modelId="{E8D2C284-539E-421B-857B-9F69CA051425}" srcId="{9437C70B-BA96-45DA-A632-7B37EA28383D}" destId="{2B432143-82F4-42A0-8563-409CF21214F7}" srcOrd="1" destOrd="0" parTransId="{FE980758-26AE-4021-B3D5-BF6F5904475A}" sibTransId="{215A3943-95BC-44D5-B4B5-99B5B6CDB3BC}"/>
    <dgm:cxn modelId="{899ACF0A-4428-4C28-A6C8-378188FD1FDF}" type="presOf" srcId="{49B8D586-9F5A-4066-AAE5-16784481B575}" destId="{BBFD291D-33D0-4747-8583-9DBBBD468DAB}" srcOrd="0" destOrd="0" presId="urn:microsoft.com/office/officeart/2005/8/layout/cycle1"/>
    <dgm:cxn modelId="{C955190B-DF78-4517-AD70-9F3BCC2AB0F3}" type="presOf" srcId="{49476EF1-D59B-49AF-9E4D-63BB3D4FA9F7}" destId="{D9F3D3FF-9DA7-47A4-B1E7-2504DD2CF546}" srcOrd="0" destOrd="0" presId="urn:microsoft.com/office/officeart/2005/8/layout/cycle1"/>
    <dgm:cxn modelId="{132F09B9-8163-4EAF-AF3E-C447F324764A}" type="presOf" srcId="{215A3943-95BC-44D5-B4B5-99B5B6CDB3BC}" destId="{6D622ECE-E851-4937-92E4-76A246D8D74E}" srcOrd="0" destOrd="0" presId="urn:microsoft.com/office/officeart/2005/8/layout/cycle1"/>
    <dgm:cxn modelId="{BCDCC46A-F153-49C1-A458-DE0014A4761F}" type="presOf" srcId="{9437C70B-BA96-45DA-A632-7B37EA28383D}" destId="{04669696-C5A4-4741-ABFF-3E393DA7B8A3}" srcOrd="0" destOrd="0" presId="urn:microsoft.com/office/officeart/2005/8/layout/cycle1"/>
    <dgm:cxn modelId="{A84B84E3-5462-40DD-AED5-2BE5B3ECC779}" type="presOf" srcId="{B272C5D6-CEDB-4067-86BD-F44A4D06E5A6}" destId="{35BB005A-E1A8-4A7B-91CC-F3E37BD18133}" srcOrd="0" destOrd="0" presId="urn:microsoft.com/office/officeart/2005/8/layout/cycle1"/>
    <dgm:cxn modelId="{DC2FD0DD-BCCF-4F15-9EF7-089B6F3E1873}" srcId="{9437C70B-BA96-45DA-A632-7B37EA28383D}" destId="{49476EF1-D59B-49AF-9E4D-63BB3D4FA9F7}" srcOrd="2" destOrd="0" parTransId="{0F89B21D-03F0-4983-B47A-5EA20212FB8A}" sibTransId="{B272C5D6-CEDB-4067-86BD-F44A4D06E5A6}"/>
    <dgm:cxn modelId="{88E07713-6369-4621-92D7-2B49724CAE24}" type="presParOf" srcId="{04669696-C5A4-4741-ABFF-3E393DA7B8A3}" destId="{D256FF2E-03EF-4B9F-95BA-81A5A9168705}" srcOrd="0" destOrd="0" presId="urn:microsoft.com/office/officeart/2005/8/layout/cycle1"/>
    <dgm:cxn modelId="{F4D5D3AC-48D0-4AED-8CDF-F4F4DAEC1D40}" type="presParOf" srcId="{04669696-C5A4-4741-ABFF-3E393DA7B8A3}" destId="{0CE5E7AC-9676-47E0-8E53-3FCEACCEA0A2}" srcOrd="1" destOrd="0" presId="urn:microsoft.com/office/officeart/2005/8/layout/cycle1"/>
    <dgm:cxn modelId="{B0609016-AB19-4F31-A804-D6537EA132AB}" type="presParOf" srcId="{04669696-C5A4-4741-ABFF-3E393DA7B8A3}" destId="{BBFD291D-33D0-4747-8583-9DBBBD468DAB}" srcOrd="2" destOrd="0" presId="urn:microsoft.com/office/officeart/2005/8/layout/cycle1"/>
    <dgm:cxn modelId="{A3A3A8FC-112C-4F3F-A9D1-E283DD4F4841}" type="presParOf" srcId="{04669696-C5A4-4741-ABFF-3E393DA7B8A3}" destId="{9F643588-8374-4716-A269-17BC5AF7098C}" srcOrd="3" destOrd="0" presId="urn:microsoft.com/office/officeart/2005/8/layout/cycle1"/>
    <dgm:cxn modelId="{D8DC6D61-7DC7-442E-B52C-DFD9C0241BD4}" type="presParOf" srcId="{04669696-C5A4-4741-ABFF-3E393DA7B8A3}" destId="{3ACE529F-BD5C-4039-979C-FD58CD1E8337}" srcOrd="4" destOrd="0" presId="urn:microsoft.com/office/officeart/2005/8/layout/cycle1"/>
    <dgm:cxn modelId="{2B5A1E45-2C64-487A-8A70-EBF668230336}" type="presParOf" srcId="{04669696-C5A4-4741-ABFF-3E393DA7B8A3}" destId="{6D622ECE-E851-4937-92E4-76A246D8D74E}" srcOrd="5" destOrd="0" presId="urn:microsoft.com/office/officeart/2005/8/layout/cycle1"/>
    <dgm:cxn modelId="{19489AA2-159F-4559-B241-D32489BEF98D}" type="presParOf" srcId="{04669696-C5A4-4741-ABFF-3E393DA7B8A3}" destId="{E9F45743-2522-4F9C-99E9-C444ACD55BC9}" srcOrd="6" destOrd="0" presId="urn:microsoft.com/office/officeart/2005/8/layout/cycle1"/>
    <dgm:cxn modelId="{09B76ECA-046F-4716-A723-377DEE22928C}" type="presParOf" srcId="{04669696-C5A4-4741-ABFF-3E393DA7B8A3}" destId="{D9F3D3FF-9DA7-47A4-B1E7-2504DD2CF546}" srcOrd="7" destOrd="0" presId="urn:microsoft.com/office/officeart/2005/8/layout/cycle1"/>
    <dgm:cxn modelId="{A5B7CACE-0950-4622-9290-5E03019E2450}" type="presParOf" srcId="{04669696-C5A4-4741-ABFF-3E393DA7B8A3}" destId="{35BB005A-E1A8-4A7B-91CC-F3E37BD18133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5E7AC-9676-47E0-8E53-3FCEACCEA0A2}">
      <dsp:nvSpPr>
        <dsp:cNvPr id="0" name=""/>
        <dsp:cNvSpPr/>
      </dsp:nvSpPr>
      <dsp:spPr>
        <a:xfrm>
          <a:off x="3569623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Regulējums</a:t>
          </a:r>
          <a:endParaRPr lang="en-GB" sz="2000" b="1" kern="1200" dirty="0"/>
        </a:p>
      </dsp:txBody>
      <dsp:txXfrm>
        <a:off x="3569623" y="299582"/>
        <a:ext cx="1532929" cy="1532929"/>
      </dsp:txXfrm>
    </dsp:sp>
    <dsp:sp modelId="{BBFD291D-33D0-4747-8583-9DBBBD468DAB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2962443"/>
            <a:gd name="adj4" fmla="val 52669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E529F-BD5C-4039-979C-FD58CD1E8337}">
      <dsp:nvSpPr>
        <dsp:cNvPr id="0" name=""/>
        <dsp:cNvSpPr/>
      </dsp:nvSpPr>
      <dsp:spPr>
        <a:xfrm>
          <a:off x="2281535" y="2530616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Digitalizācija</a:t>
          </a:r>
          <a:endParaRPr lang="en-GB" sz="2000" b="1" kern="1200" dirty="0"/>
        </a:p>
      </dsp:txBody>
      <dsp:txXfrm>
        <a:off x="2281535" y="2530616"/>
        <a:ext cx="1532929" cy="1532929"/>
      </dsp:txXfrm>
    </dsp:sp>
    <dsp:sp modelId="{6D622ECE-E851-4937-92E4-76A246D8D74E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0170905"/>
            <a:gd name="adj4" fmla="val 7261132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3D3FF-9DA7-47A4-B1E7-2504DD2CF546}">
      <dsp:nvSpPr>
        <dsp:cNvPr id="0" name=""/>
        <dsp:cNvSpPr/>
      </dsp:nvSpPr>
      <dsp:spPr>
        <a:xfrm>
          <a:off x="993446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Process</a:t>
          </a:r>
          <a:endParaRPr lang="en-GB" sz="2000" b="1" kern="1200" dirty="0"/>
        </a:p>
      </dsp:txBody>
      <dsp:txXfrm>
        <a:off x="993446" y="299582"/>
        <a:ext cx="1532929" cy="1532929"/>
      </dsp:txXfrm>
    </dsp:sp>
    <dsp:sp modelId="{35BB005A-E1A8-4A7B-91CC-F3E37BD18133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6855401"/>
            <a:gd name="adj4" fmla="val 14968173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4F0A7A2-02AC-4801-BD68-F788547CEC02}" type="datetimeFigureOut">
              <a:rPr lang="lv-LV"/>
              <a:pPr>
                <a:defRPr/>
              </a:pPr>
              <a:t>24.03.2017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BD6A9F-287F-4D88-A612-14B2A7ADAC88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9443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C3D6D7-4917-4322-8B96-E8425DA07ECB}" type="datetimeFigureOut">
              <a:rPr lang="lv-LV"/>
              <a:pPr>
                <a:defRPr/>
              </a:pPr>
              <a:t>24.03.2017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702E323-1C4B-44D4-84EF-9B2432333C3B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7215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373462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275436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2083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18186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2639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644061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88453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794394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31923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132357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20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6033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0013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5127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089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5352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63522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23502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0006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10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96803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2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937B3D2-9EA0-42E3-98F5-02574E4B83CB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0796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BFDB71F-C6B9-45F5-ACA0-BA0D5515591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1164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2222DF1-8D50-4487-9837-D90AAA3D635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6383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1EF4C4B5-2A7F-4D73-868E-125CCF8779A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2529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0C25FD5-4B3B-44CA-B2C7-0430E07A0B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729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8B10AEE-491D-4AD9-AC80-E8DC31BDE1A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9402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084F99B-4FC3-4C7A-B66E-2C87B25D74C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764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54DBAC-0964-4B2B-AA7D-8201D6100879}" type="datetime1">
              <a:rPr lang="en-US"/>
              <a:pPr>
                <a:defRPr/>
              </a:pPr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720A98-876A-4478-92C7-E7D5A60F22E2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diagramDrawing" Target="../diagrams/drawing1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024981"/>
            <a:ext cx="7772400" cy="960438"/>
          </a:xfrm>
        </p:spPr>
        <p:txBody>
          <a:bodyPr>
            <a:normAutofit fontScale="90000"/>
          </a:bodyPr>
          <a:lstStyle/>
          <a:p>
            <a:r>
              <a:rPr lang="lv-LV" cap="small" dirty="0"/>
              <a:t>LATVIJAS BŪVNIECĪBAS NOZARES </a:t>
            </a:r>
            <a:br>
              <a:rPr lang="lv-LV" dirty="0"/>
            </a:br>
            <a:r>
              <a:rPr lang="lv-LV" cap="small" dirty="0"/>
              <a:t>ATTĪSTĪBAS STRATĒĢIJA</a:t>
            </a:r>
            <a:br>
              <a:rPr lang="lv-LV" dirty="0"/>
            </a:br>
            <a:r>
              <a:rPr lang="lv-LV" cap="small" dirty="0"/>
              <a:t>2017. – 2024. GADAM</a:t>
            </a:r>
            <a:endParaRPr lang="lv-LV" alt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34780" y="5166519"/>
            <a:ext cx="3591232" cy="914400"/>
          </a:xfrm>
        </p:spPr>
        <p:txBody>
          <a:bodyPr anchor="ctr"/>
          <a:lstStyle/>
          <a:p>
            <a:endParaRPr lang="lv-LV" altLang="lv-LV" dirty="0"/>
          </a:p>
          <a:p>
            <a:r>
              <a:rPr lang="lv-LV" altLang="lv-LV" sz="1600" dirty="0">
                <a:latin typeface="Calibri" panose="020F0502020204030204" pitchFamily="34" charset="0"/>
              </a:rPr>
              <a:t>Gints Miķelsons</a:t>
            </a:r>
          </a:p>
          <a:p>
            <a:r>
              <a:rPr lang="lv-LV" altLang="lv-LV" sz="1600" dirty="0">
                <a:latin typeface="Calibri" panose="020F0502020204030204" pitchFamily="34" charset="0"/>
              </a:rPr>
              <a:t>Latvijas Būvniecības padome</a:t>
            </a:r>
          </a:p>
          <a:p>
            <a:endParaRPr lang="lv-LV" altLang="lv-LV" dirty="0"/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lv-LV" altLang="lv-LV" dirty="0">
                <a:latin typeface="Calibri" panose="020F0502020204030204" pitchFamily="34" charset="0"/>
              </a:rPr>
              <a:t>15.03.2017.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Produktivitāte 2015.g. kEur/1 nodarbinātais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10</a:t>
            </a:fld>
            <a:endParaRPr lang="en-US" alt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0" y="2052903"/>
            <a:ext cx="8502810" cy="2843562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1959714">
            <a:off x="3857773" y="1891833"/>
            <a:ext cx="3867538" cy="47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4976539"/>
            <a:ext cx="9143999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lv-LV" b="1" dirty="0"/>
              <a:t>Uzdevumi: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b="1" dirty="0"/>
              <a:t>Makroekonomikas rādītāju uzlabojumi (pakalpojumi vs materiāli, cenu/algu pieaugums)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b="1" dirty="0"/>
              <a:t>Mazo un vidējo uzņēmumu produktivitāte (nepieciešami praktiski auditi, pēc tam pasākumi)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b="1" dirty="0"/>
              <a:t>Lieliem uzņēmumiem peļņas līmeņu kāpināšana =  reinvestētā peļņa</a:t>
            </a:r>
          </a:p>
        </p:txBody>
      </p:sp>
    </p:spTree>
    <p:extLst>
      <p:ext uri="{BB962C8B-B14F-4D97-AF65-F5344CB8AC3E}">
        <p14:creationId xmlns:p14="http://schemas.microsoft.com/office/powerpoint/2010/main" val="73491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Produktivitātes - mērķa sasniegšanas aktivitātes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11</a:t>
            </a:fld>
            <a:endParaRPr lang="en-US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8" y="1155311"/>
            <a:ext cx="7742903" cy="49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 fontScale="90000"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Kvalitātes indekss – nozares profesionālās aptaujas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2918075"/>
            <a:ext cx="9144000" cy="4627973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Pasūtītāji, Arhitekti, Projektētāji, Būvnieki, Būvuzraugi, Būvvaldes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Dalībnieku sarakstu un jautājums apstiprina LBP (LPS, NNĪAA, LAS, LBP, LBS, LBA, BVKB)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Vērtējums individuāli par pēdējiem 2-3 projektiem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Vērtējumu veic profesionāla neatkarīga iestāde, anonīms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Piedalās &gt;50% sertificētie un aktīvie speciālisti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Jautājumu tēmas: Būvniecības regulējums, Būvnormatīvi, Standartiem, Pieredze, Profesionālā kompetences, Inovācijas, Ilgtspēja, Sociālās kompetences, Orientācija uz rezultātu, atbildība.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Pamatjautājums - Vai Jūs ieteiktu Jūsu draugiem, paziņām, klientiem Jūsu piegādātājus?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Metodoloģija: Jautājumi 10 baļļu sistēma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Aptauja - elektroniska, nākotnē integrēts BIS 2.0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Periods: 1x gadā, 2017 4Q pilots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Rezultātie tiek analizēti, izmantoti nozares pušu profesionālai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12</a:t>
            </a:fld>
            <a:endParaRPr lang="en-US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32" y="893963"/>
            <a:ext cx="3280068" cy="1860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3" y="824457"/>
            <a:ext cx="2730612" cy="19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3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 fontScale="90000"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Kvalitātes indeksa - mērķa sasniegšanas aktivitātes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13</a:t>
            </a:fld>
            <a:endParaRPr lang="en-US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65" y="1362941"/>
            <a:ext cx="6666270" cy="47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5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Gudri un kvalificēti būvspeciālisti un vadītāji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35973" y="1696627"/>
            <a:ext cx="8790039" cy="4627973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AutoNum type="arabicPeriod"/>
              <a:defRPr/>
            </a:pPr>
            <a:r>
              <a:rPr lang="lv-LV" b="1" dirty="0"/>
              <a:t>~25 izglītības iestādes neapmierina tirgus pieprasījumu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AutoNum type="arabicPeriod"/>
              <a:defRPr/>
            </a:pPr>
            <a:r>
              <a:rPr lang="lv-LV" b="1" dirty="0"/>
              <a:t>5k būvkomersanti vs 16k būvuzņēmumi, licences?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AutoNum type="arabicPeriod"/>
              <a:defRPr/>
            </a:pPr>
            <a:r>
              <a:rPr lang="lv-LV" b="1" dirty="0"/>
              <a:t>7k sertificētie vs 70k strādnieki, iespējams audzēt!?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AutoNum type="arabicPeriod"/>
              <a:defRPr/>
            </a:pPr>
            <a:r>
              <a:rPr lang="lv-LV" b="1" dirty="0"/>
              <a:t>Akadēmisko un profesionālo līmeni var mērīt!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AutoNum type="arabicPeriod"/>
              <a:defRPr/>
            </a:pPr>
            <a:r>
              <a:rPr lang="lv-LV" b="1" dirty="0"/>
              <a:t>Nozares nākotnes pieprasījums: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arenR"/>
            </a:pPr>
            <a:endParaRPr lang="lv-LV" altLang="lv-LV" dirty="0"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14</a:t>
            </a:fld>
            <a:endParaRPr lang="en-US" altLang="lv-LV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26199"/>
              </p:ext>
            </p:extLst>
          </p:nvPr>
        </p:nvGraphicFramePr>
        <p:xfrm>
          <a:off x="427703" y="3838523"/>
          <a:ext cx="7993625" cy="2269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055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 dirty="0">
                          <a:effectLst/>
                        </a:rPr>
                        <a:t>Profesionālās</a:t>
                      </a:r>
                      <a:endParaRPr lang="lv-LV" sz="1200" dirty="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 dirty="0">
                          <a:effectLst/>
                        </a:rPr>
                        <a:t>kvalifikācijas līmenis</a:t>
                      </a:r>
                      <a:endParaRPr lang="lv-LV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Profesiju grupa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Nodarinātības </a:t>
                      </a:r>
                      <a:endParaRPr lang="lv-LV" sz="120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struktūra 2017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Skaits (tūkstoši)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Nozares  prognozes</a:t>
                      </a:r>
                      <a:endParaRPr lang="lv-LV" sz="120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2020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Nozares  prognozes</a:t>
                      </a:r>
                      <a:endParaRPr lang="lv-LV" sz="1200">
                        <a:effectLst/>
                      </a:endParaRPr>
                    </a:p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2030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1.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 dirty="0">
                          <a:effectLst/>
                        </a:rPr>
                        <a:t>Vienkāršās profesijas, palīgstrādnieki (zema kvalifikācija)</a:t>
                      </a:r>
                      <a:endParaRPr lang="lv-LV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18%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11.1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+8%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-30%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2.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 dirty="0">
                          <a:effectLst/>
                        </a:rPr>
                        <a:t>Vidēji kvalificēti būvstrādnieki un amatnieki, operatori, montieri</a:t>
                      </a:r>
                      <a:endParaRPr lang="lv-LV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60%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43.6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+4%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+6%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3.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 dirty="0">
                          <a:effectLst/>
                        </a:rPr>
                        <a:t>Vidējie speciālisti</a:t>
                      </a:r>
                      <a:endParaRPr lang="lv-LV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4.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 dirty="0">
                          <a:effectLst/>
                        </a:rPr>
                        <a:t>Vecākie speciālisti (augsti kvalificētie)</a:t>
                      </a:r>
                      <a:endParaRPr lang="lv-LV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22%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17.3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+20%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+45%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5.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 dirty="0">
                          <a:effectLst/>
                        </a:rPr>
                        <a:t>Vadītāji</a:t>
                      </a:r>
                      <a:endParaRPr lang="lv-LV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>
                          <a:effectLst/>
                        </a:rPr>
                        <a:t> </a:t>
                      </a:r>
                      <a:endParaRPr lang="lv-LV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000" dirty="0">
                          <a:effectLst/>
                        </a:rPr>
                        <a:t> </a:t>
                      </a:r>
                      <a:endParaRPr lang="lv-LV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84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 fontScale="90000"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Gudrie speciālisti- mērķa sasniegšanas aktivitātes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15</a:t>
            </a:fld>
            <a:endParaRPr lang="en-US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2" y="1457633"/>
            <a:ext cx="7037241" cy="486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9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Būvniecības process un regulējums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16</a:t>
            </a:fld>
            <a:endParaRPr lang="en-US" altLang="lv-LV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4967" y="1635918"/>
            <a:ext cx="126656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3" y="1505811"/>
            <a:ext cx="4383893" cy="28669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3672139" y="4060799"/>
            <a:ext cx="106851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90" y="3582912"/>
            <a:ext cx="4459785" cy="318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303" y="1253259"/>
            <a:ext cx="3968373" cy="223112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6784899"/>
              </p:ext>
            </p:extLst>
          </p:nvPr>
        </p:nvGraphicFramePr>
        <p:xfrm>
          <a:off x="2438400" y="7490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823" y="4660307"/>
            <a:ext cx="3713599" cy="2087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0968" y="4383439"/>
            <a:ext cx="2079522" cy="1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704394" cy="1036638"/>
          </a:xfrm>
        </p:spPr>
        <p:txBody>
          <a:bodyPr>
            <a:normAutofit fontScale="90000"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Efektīvi būvprocesi - mērķa sasniegšanas aktivitātes (1)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17</a:t>
            </a:fld>
            <a:endParaRPr lang="en-US" altLang="lv-LV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99" y="1023848"/>
            <a:ext cx="6667801" cy="56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1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704394" cy="1036638"/>
          </a:xfrm>
        </p:spPr>
        <p:txBody>
          <a:bodyPr>
            <a:normAutofit fontScale="90000"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Efektīvi būvprocesi - mērķa sasniegšanas aktivitātes (2)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18</a:t>
            </a:fld>
            <a:endParaRPr lang="en-US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559" y="1417638"/>
            <a:ext cx="6953305" cy="51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Kopsavilkums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35974" y="1752600"/>
            <a:ext cx="8908025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Stratēģijas dokuments ir kā nozares pozitīvo pārmaiņu platforma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Vai ir skaidras 5 mērķu definīcijas un mērījumi?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Kopā 36 stratēģiskās aktivitātes, 18 gab. prioritāte Nr.1?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Vai aktivitāšu atbildības ir pareizi sadalītas?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Vai aktivitāšu termiņi ir reālistiski?</a:t>
            </a:r>
            <a:endParaRPr lang="lv-LV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Galvenā stratēģijas realizācijas atbildība EM, LBP loma?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Vai gribam radīt papildus 500-800M Eur gadā apgrozījumu?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Kopējās izmaksas ~8-9M Eur (cik % nozare ir gatava finansēt, kā?)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arenR"/>
            </a:pPr>
            <a:endParaRPr lang="lv-LV" altLang="lv-LV" dirty="0"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6560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Latvijas būvniecības nozares izaicinājumi (1)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467465"/>
            <a:ext cx="9144000" cy="5161935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Nevienmērīgs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apgrozījums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nav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vienotas makroekonomiskā prognozēšanas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sistēma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 riski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(termiņi, speciālisti, cenas, kvalitāte), konkurence ar komercsektoru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 nekustāmo investīciju programmas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būvniecības finanšu instrumenti pēc 2023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Zema nozares reputācija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(korupcija, kvalitātes, nodokļi, fiziski smaga nozare, mediji)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publiskos iepirkumos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dominē zemākā cena (kvalitātes un termiņu problēmas)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Zema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produktivitāte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(ģenerāluzņēmumi vs daudz mazu uzņēmumu)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Mazi eksporta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apjomi (pakalpojumi un produkcija)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 vienotas nozares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pakalpojumu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kvalitātes monitoringa sistēmas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(pasūtītāji, projekti, būvdarbi, būvuzraudzība)</a:t>
            </a:r>
          </a:p>
          <a:p>
            <a:pPr lvl="0"/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2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2259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Nākošie soļi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35975" y="1459425"/>
            <a:ext cx="8450826" cy="43735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Komentāri un priekšlikumi par stratēģijas dokumentu līdz 23.03.2017 (dokumenta formatēšana)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 nav būtisku komentāru un iebildumu Stratēģijas dokuments Būvniecības padomē tiek apstiprināts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 ir būtiski komentāri, tad ārkārtas Būvniecības padomes sēde ~24.03.2017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Kas notiks tālāk:</a:t>
            </a:r>
          </a:p>
          <a:p>
            <a:pPr marL="342900" indent="-342900">
              <a:buFontTx/>
              <a:buChar char="-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Stratēģija tiek komunicēta nozarei un valsts pārvaldei</a:t>
            </a:r>
          </a:p>
          <a:p>
            <a:pPr marL="342900" indent="-342900">
              <a:buFontTx/>
              <a:buChar char="-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Aktivitāšu atbildīgie izstrādās katras aktivitātes detalizētu realizācijas plānu un budžetu</a:t>
            </a:r>
          </a:p>
          <a:p>
            <a:pPr marL="342900" indent="-342900">
              <a:buFontTx/>
              <a:buChar char="-"/>
            </a:pPr>
            <a:r>
              <a:rPr lang="lv-LV" sz="2400" dirty="0">
                <a:latin typeface="Calibri" panose="020F0502020204030204" pitchFamily="34" charset="0"/>
                <a:cs typeface="Calibri" panose="020F0502020204030204" pitchFamily="34" charset="0"/>
              </a:rPr>
              <a:t>Būvniecības padome (reizi ceturksnī) sekos līdzi stratēģijas realizācijai, aktivitāšu statusam</a:t>
            </a:r>
          </a:p>
          <a:p>
            <a:pPr marL="342900" indent="-342900">
              <a:buFontTx/>
              <a:buChar char="-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arenR"/>
            </a:pPr>
            <a:endParaRPr lang="lv-LV" altLang="lv-LV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20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6342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Latvijas būvniecības nozares izaicinājumi (2)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336191"/>
            <a:ext cx="9144000" cy="5161935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Birokrātisks būvniecības process un regulējums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(būvvaldes, tīkli, sarežģīta lietvedība)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Neskaidra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būvstandartu arhitektūra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(LBN, LVS, Eurokodi), pielietojums nozares projektos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Neefektīva apdrošināšanas un lēna tiesu sistēma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būvniecības strīdu izskatīšana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Zema digitalizācijas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pakāpe (BIS e-pakalpojumi, integrācija ar valsts IKT, komerc BIM)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Neefektīva akadēmiskās izglītības sistēma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(saikne ar nozari, kompetences, R&amp;D centrs)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Neefektīva licenču sistēma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(būvkomersanti, prof.sertificēti 10%, vidējā kvalifikācija)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Apjomīgi nozares kontrole, bet vāja nozares attīstība (EM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departamenta kapacitāte </a:t>
            </a:r>
            <a:r>
              <a:rPr lang="lv-LV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lv-LV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padomei nav attīstības resursu)</a:t>
            </a:r>
          </a:p>
          <a:p>
            <a:pPr marL="457200" lvl="0" indent="-457200">
              <a:buFont typeface="+mj-lt"/>
              <a:buAutoNum type="arabicPeriod"/>
            </a:pPr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0090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Latvijas būvniecības nozares vīzija 2024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8156" y="1684337"/>
            <a:ext cx="8731044" cy="4373563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Latvijas būvniecībā pēc ES fondiem ir </a:t>
            </a:r>
            <a:r>
              <a:rPr lang="lv-LV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pieaudzis dabiskais pieprasījums </a:t>
            </a:r>
            <a:r>
              <a:rPr lang="lv-LV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pēc būvniecības pakalpojumiem un produktiem. 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Arhitekti, projektētāji un būvnieki izmantojot jaunās tehnoloģijas  un jaunas zināšanas spēj piedāvāt </a:t>
            </a:r>
            <a:r>
              <a:rPr lang="lv-LV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produktīvākus</a:t>
            </a:r>
            <a:r>
              <a:rPr lang="lv-LV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būvniecības pakalpojumus nekustāmo īpašumu attīstītājiem. 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pakalpojumu un produktu </a:t>
            </a:r>
            <a:r>
              <a:rPr lang="lv-LV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kvalitāte</a:t>
            </a:r>
            <a:r>
              <a:rPr lang="lv-LV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tiek sistemātiski mērīta un kopējais līmenis ir uzlabojies. 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</a:t>
            </a:r>
            <a:r>
              <a:rPr lang="lv-LV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akadēmiskā un profesionālā izglītības un sertificēšanas sistēma </a:t>
            </a:r>
            <a:r>
              <a:rPr lang="lv-LV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 adaptēta tirgus nākotnes vajadzībām, vairāk sertificēti speciālisti, tās kvalitāte tiek mērīta.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lv-LV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procesi ir efektīvi, digitāli un to kvalitāte un termiņi tiek sistemātiski mērīti.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4</a:t>
            </a:fld>
            <a:endParaRPr lang="en-US" altLang="lv-LV"/>
          </a:p>
        </p:txBody>
      </p:sp>
      <p:sp>
        <p:nvSpPr>
          <p:cNvPr id="2" name="Rectangle 1"/>
          <p:cNvSpPr/>
          <p:nvPr/>
        </p:nvSpPr>
        <p:spPr>
          <a:xfrm>
            <a:off x="494071" y="5314087"/>
            <a:ext cx="795921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lv-LV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Stratēģijas virsmērķis ir veicināt konkurētspējīgas un ilgtspējīgas Latvijas būvniecības nozares attīstību</a:t>
            </a:r>
            <a:r>
              <a:rPr lang="lv-LV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049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Latvijas būvniecības nozares mērķi 2024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nozares </a:t>
            </a:r>
            <a:r>
              <a:rPr lang="lv-LV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apgrozījums</a:t>
            </a: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 Miljard. EUR gadā, 10% IKP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Produktivitāte</a:t>
            </a: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&gt;50k Eur gadā / 1 nodarbinātais (LV starp Top 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Kvalitātes</a:t>
            </a: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indeks: Nozares dalībnieki Apmierinātie&gt;Neapmierinātie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Gudri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kvalificēti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speciālisti</a:t>
            </a: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&gt;80% vidējo eksāmenu rādītāji un nozares apmierinātības līmenis, pieaudzis sertificēto skaits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Efektīvi būvprocesi</a:t>
            </a:r>
            <a:r>
              <a:rPr lang="lv-LV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&lt;50% ātrāki termiņi, digitalizācija pieaug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arenR"/>
            </a:pPr>
            <a:endParaRPr lang="lv-LV" alt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5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9804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Nozares attīstības stratēģiskie mērķi līdz 2024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6</a:t>
            </a:fld>
            <a:endParaRPr lang="en-US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03" y="1417638"/>
            <a:ext cx="7964129" cy="5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Apgrozījuma prognozes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7</a:t>
            </a:fld>
            <a:endParaRPr lang="en-US" altLang="lv-LV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45" y="1417638"/>
            <a:ext cx="8039955" cy="37608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4445" y="5397594"/>
            <a:ext cx="7892802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/>
              <a:t>Uzdevumi: </a:t>
            </a:r>
          </a:p>
          <a:p>
            <a:pPr marL="342900" indent="-342900">
              <a:buAutoNum type="arabicParenR"/>
            </a:pPr>
            <a:r>
              <a:rPr lang="lv-LV" b="1" dirty="0"/>
              <a:t>Vienmērīga ES programmu 3,3 miljardu Eur apguve līdz 2023</a:t>
            </a:r>
          </a:p>
          <a:p>
            <a:pPr marL="342900" indent="-342900">
              <a:buFontTx/>
              <a:buAutoNum type="arabicParenR"/>
            </a:pPr>
            <a:r>
              <a:rPr lang="lv-LV" b="1" dirty="0"/>
              <a:t>Pēc 2020 jaunas komercsektora investīcijas nekustāmos + 500M Eur gadā</a:t>
            </a:r>
          </a:p>
          <a:p>
            <a:pPr marL="342900" indent="-342900">
              <a:buAutoNum type="arabicParenR"/>
            </a:pPr>
            <a:r>
              <a:rPr lang="lv-LV" b="1" dirty="0"/>
              <a:t>Pēc 2021 jaunas investīcijas valsts un pašvaldību nekustāmos + 300M Eur gadā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7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Apgrozījuma - mērķa sasniegšanas aktivitātes (1)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8</a:t>
            </a:fld>
            <a:endParaRPr lang="en-US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9" y="1317252"/>
            <a:ext cx="7639665" cy="44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1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Apgrozījuma - mērķa sasniegšanas aktivitātes (2)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9</a:t>
            </a:fld>
            <a:endParaRPr lang="en-US" altLang="lv-LV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8" y="1159782"/>
            <a:ext cx="7813409" cy="48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58395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0</TotalTime>
  <Words>977</Words>
  <Application>Microsoft Office PowerPoint</Application>
  <PresentationFormat>On-screen Show (4:3)</PresentationFormat>
  <Paragraphs>177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Verdana</vt:lpstr>
      <vt:lpstr>89_Prezentacija_templateLV</vt:lpstr>
      <vt:lpstr>LATVIJAS BŪVNIECĪBAS NOZARES  ATTĪSTĪBAS STRATĒĢIJA 2017. – 2024. GADAM</vt:lpstr>
      <vt:lpstr>Latvijas būvniecības nozares izaicinājumi (1) </vt:lpstr>
      <vt:lpstr>Latvijas būvniecības nozares izaicinājumi (2) </vt:lpstr>
      <vt:lpstr>Latvijas būvniecības nozares vīzija 2024 </vt:lpstr>
      <vt:lpstr>Latvijas būvniecības nozares mērķi 2024 </vt:lpstr>
      <vt:lpstr>Nozares attīstības stratēģiskie mērķi līdz 2024 </vt:lpstr>
      <vt:lpstr>Apgrozījuma prognozes </vt:lpstr>
      <vt:lpstr>Apgrozījuma - mērķa sasniegšanas aktivitātes (1) </vt:lpstr>
      <vt:lpstr>Apgrozījuma - mērķa sasniegšanas aktivitātes (2) </vt:lpstr>
      <vt:lpstr>Produktivitāte 2015.g. kEur/1 nodarbinātais </vt:lpstr>
      <vt:lpstr>Produktivitātes - mērķa sasniegšanas aktivitātes </vt:lpstr>
      <vt:lpstr>Kvalitātes indekss – nozares profesionālās aptaujas </vt:lpstr>
      <vt:lpstr>Kvalitātes indeksa - mērķa sasniegšanas aktivitātes </vt:lpstr>
      <vt:lpstr>Gudri un kvalificēti būvspeciālisti un vadītāji </vt:lpstr>
      <vt:lpstr>Gudrie speciālisti- mērķa sasniegšanas aktivitātes </vt:lpstr>
      <vt:lpstr>Būvniecības process un regulējums </vt:lpstr>
      <vt:lpstr>Efektīvi būvprocesi - mērķa sasniegšanas aktivitātes (1) </vt:lpstr>
      <vt:lpstr>Efektīvi būvprocesi - mērķa sasniegšanas aktivitātes (2) </vt:lpstr>
      <vt:lpstr>Kopsavilkums </vt:lpstr>
      <vt:lpstr>Nākošie soļi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Inese Rostoka</cp:lastModifiedBy>
  <cp:revision>270</cp:revision>
  <cp:lastPrinted>2017-01-17T06:40:24Z</cp:lastPrinted>
  <dcterms:created xsi:type="dcterms:W3CDTF">2014-11-20T14:46:47Z</dcterms:created>
  <dcterms:modified xsi:type="dcterms:W3CDTF">2017-03-24T10:06:47Z</dcterms:modified>
</cp:coreProperties>
</file>