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7" r:id="rId1"/>
  </p:sldMasterIdLst>
  <p:notesMasterIdLst>
    <p:notesMasterId r:id="rId33"/>
  </p:notesMasterIdLst>
  <p:handoutMasterIdLst>
    <p:handoutMasterId r:id="rId34"/>
  </p:handoutMasterIdLst>
  <p:sldIdLst>
    <p:sldId id="468" r:id="rId2"/>
    <p:sldId id="469" r:id="rId3"/>
    <p:sldId id="470" r:id="rId4"/>
    <p:sldId id="472" r:id="rId5"/>
    <p:sldId id="473" r:id="rId6"/>
    <p:sldId id="471" r:id="rId7"/>
    <p:sldId id="502" r:id="rId8"/>
    <p:sldId id="508" r:id="rId9"/>
    <p:sldId id="509" r:id="rId10"/>
    <p:sldId id="504" r:id="rId11"/>
    <p:sldId id="505" r:id="rId12"/>
    <p:sldId id="506" r:id="rId13"/>
    <p:sldId id="507" r:id="rId14"/>
    <p:sldId id="482" r:id="rId15"/>
    <p:sldId id="496" r:id="rId16"/>
    <p:sldId id="498" r:id="rId17"/>
    <p:sldId id="500" r:id="rId18"/>
    <p:sldId id="483" r:id="rId19"/>
    <p:sldId id="484" r:id="rId20"/>
    <p:sldId id="486" r:id="rId21"/>
    <p:sldId id="512" r:id="rId22"/>
    <p:sldId id="488" r:id="rId23"/>
    <p:sldId id="491" r:id="rId24"/>
    <p:sldId id="490" r:id="rId25"/>
    <p:sldId id="493" r:id="rId26"/>
    <p:sldId id="511" r:id="rId27"/>
    <p:sldId id="474" r:id="rId28"/>
    <p:sldId id="489" r:id="rId29"/>
    <p:sldId id="494" r:id="rId30"/>
    <p:sldId id="513" r:id="rId31"/>
    <p:sldId id="510" r:id="rId32"/>
  </p:sldIdLst>
  <p:sldSz cx="9144000" cy="6858000" type="screen4x3"/>
  <p:notesSz cx="6797675" cy="987266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405678"/>
    <a:srgbClr val="667893"/>
    <a:srgbClr val="001E4B"/>
    <a:srgbClr val="D9DDE4"/>
    <a:srgbClr val="8C9AAE"/>
    <a:srgbClr val="00B0F0"/>
    <a:srgbClr val="97C000"/>
    <a:srgbClr val="E10019"/>
    <a:srgbClr val="B3B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22" autoAdjust="0"/>
    <p:restoredTop sz="78508" autoAdjust="0"/>
  </p:normalViewPr>
  <p:slideViewPr>
    <p:cSldViewPr snapToGrid="0" snapToObjects="1">
      <p:cViewPr>
        <p:scale>
          <a:sx n="66" d="100"/>
          <a:sy n="66" d="100"/>
        </p:scale>
        <p:origin x="-1656" y="-306"/>
      </p:cViewPr>
      <p:guideLst>
        <p:guide orient="horz" pos="844"/>
        <p:guide orient="horz" pos="4277"/>
        <p:guide orient="horz" pos="2205"/>
        <p:guide orient="horz" pos="3454"/>
        <p:guide orient="horz" pos="1337"/>
        <p:guide orient="horz" pos="3975"/>
        <p:guide pos="271"/>
        <p:guide pos="5489"/>
        <p:guide pos="2267"/>
        <p:guide pos="2540"/>
        <p:guide pos="38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>
        <p:scale>
          <a:sx n="70" d="100"/>
          <a:sy n="70" d="100"/>
        </p:scale>
        <p:origin x="-2460" y="13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6965D-CB1A-430E-9191-D5E47F24B0BC}" type="datetimeFigureOut">
              <a:rPr lang="de-DE" smtClean="0"/>
              <a:pPr/>
              <a:t>04.12.2013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377316"/>
            <a:ext cx="2945659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1B4A0-DBF1-4366-8A30-D5904C57FD8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592609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89516"/>
            <a:ext cx="5438140" cy="444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16"/>
            <a:ext cx="2945659" cy="4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377316"/>
            <a:ext cx="2945659" cy="4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2D9CB6-B9F0-4E25-8B39-A49A176675E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150043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3E8784-C269-4497-A6DD-CEE6FAB74A4A}" type="slidenum">
              <a:rPr lang="de-DE" smtClean="0">
                <a:solidFill>
                  <a:prstClr val="black"/>
                </a:solidFill>
              </a:rPr>
              <a:pPr eaLnBrk="1" hangingPunct="1"/>
              <a:t>1</a:t>
            </a:fld>
            <a:endParaRPr lang="de-DE" smtClean="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8" indent="-2747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9044" indent="-21980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662" indent="-21980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279" indent="-21980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7897" indent="-21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7516" indent="-21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7133" indent="-21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6751" indent="-21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91176F-93FB-4803-BF51-EA85AC3B6B2D}" type="slidenum">
              <a:rPr lang="de-DE" smtClean="0"/>
              <a:pPr eaLnBrk="1" hangingPunct="1"/>
              <a:t>21</a:t>
            </a:fld>
            <a:endParaRPr lang="de-DE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8" indent="-2747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9044" indent="-21980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662" indent="-21980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279" indent="-21980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7897" indent="-21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7516" indent="-21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7133" indent="-21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6751" indent="-21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92E11A-40BB-4278-BDDE-1E0050F866C1}" type="slidenum">
              <a:rPr lang="de-DE" smtClean="0"/>
              <a:pPr eaLnBrk="1" hangingPunct="1"/>
              <a:t>22</a:t>
            </a:fld>
            <a:endParaRPr lang="de-DE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6FC702-510C-4920-BC65-491F14DACFDB}" type="slidenum">
              <a:rPr lang="de-DE" smtClean="0"/>
              <a:pPr eaLnBrk="1" hangingPunct="1"/>
              <a:t>24</a:t>
            </a:fld>
            <a:endParaRPr lang="de-DE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9AB479-C7F3-40C2-8D05-D02F1479074D}" type="slidenum">
              <a:rPr lang="de-DE" smtClean="0"/>
              <a:pPr eaLnBrk="1" hangingPunct="1"/>
              <a:t>25</a:t>
            </a:fld>
            <a:endParaRPr lang="de-DE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9AB479-C7F3-40C2-8D05-D02F1479074D}" type="slidenum">
              <a:rPr lang="de-DE" smtClean="0"/>
              <a:pPr eaLnBrk="1" hangingPunct="1"/>
              <a:t>26</a:t>
            </a:fld>
            <a:endParaRPr lang="de-DE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719F4D-D19B-4942-8E96-A1F382568255}" type="slidenum">
              <a:rPr lang="de-DE" smtClean="0"/>
              <a:pPr eaLnBrk="1" hangingPunct="1"/>
              <a:t>28</a:t>
            </a:fld>
            <a:endParaRPr lang="de-DE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8" indent="-2747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9044" indent="-21980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662" indent="-21980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279" indent="-21980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7897" indent="-21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7516" indent="-21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7133" indent="-21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6751" indent="-21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260FC1-9ACC-4D58-9FD3-61752E9C3F0E}" type="slidenum">
              <a:rPr lang="de-DE" smtClean="0">
                <a:solidFill>
                  <a:prstClr val="black"/>
                </a:solidFill>
              </a:rPr>
              <a:pPr eaLnBrk="1" hangingPunct="1"/>
              <a:t>31</a:t>
            </a:fld>
            <a:endParaRPr lang="de-DE" smtClean="0">
              <a:solidFill>
                <a:prstClr val="black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2FDCAEE1-5793-470D-97B7-F3E672C080D9}" type="slidenum">
              <a:rPr lang="de-DE" smtClean="0">
                <a:solidFill>
                  <a:prstClr val="black"/>
                </a:solidFill>
              </a:rPr>
              <a:pPr eaLnBrk="1" hangingPunct="1"/>
              <a:t>2</a:t>
            </a:fld>
            <a:endParaRPr lang="de-DE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12C58-F328-4FFF-980B-50533DACDECD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99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8" indent="-2747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9044" indent="-21980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662" indent="-21980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279" indent="-21980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7897" indent="-21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7516" indent="-21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7133" indent="-21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6751" indent="-21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4BCBE3-B1AA-4D5F-BDBC-D935422B7152}" type="slidenum">
              <a:rPr lang="de-DE" smtClean="0"/>
              <a:pPr eaLnBrk="1" hangingPunct="1"/>
              <a:t>8</a:t>
            </a:fld>
            <a:endParaRPr lang="de-DE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8" indent="-2747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9044" indent="-21980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662" indent="-21980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279" indent="-21980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7897" indent="-21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7516" indent="-21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7133" indent="-21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6751" indent="-21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E31926-8CC9-4CB1-ADA8-F11A562EEAD4}" type="slidenum">
              <a:rPr lang="de-DE" smtClean="0"/>
              <a:pPr eaLnBrk="1" hangingPunct="1"/>
              <a:t>9</a:t>
            </a:fld>
            <a:endParaRPr lang="de-DE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8" indent="-2747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9044" indent="-21980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662" indent="-21980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279" indent="-21980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7897" indent="-21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7516" indent="-21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7133" indent="-21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6751" indent="-21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8B521C-A81B-4580-BB4F-1E07F738CE4F}" type="slidenum">
              <a:rPr lang="de-DE" smtClean="0"/>
              <a:pPr eaLnBrk="1" hangingPunct="1"/>
              <a:t>14</a:t>
            </a:fld>
            <a:endParaRPr lang="de-DE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8" indent="-2747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9044" indent="-21980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662" indent="-21980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279" indent="-21980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7897" indent="-21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7516" indent="-21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7133" indent="-21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6751" indent="-21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E704F7-66A1-4895-9482-B68D5212A39D}" type="slidenum">
              <a:rPr lang="de-DE" smtClean="0"/>
              <a:pPr eaLnBrk="1" hangingPunct="1"/>
              <a:t>18</a:t>
            </a:fld>
            <a:endParaRPr lang="de-DE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8" indent="-2747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9044" indent="-21980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662" indent="-21980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279" indent="-21980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7897" indent="-21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7516" indent="-21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7133" indent="-21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6751" indent="-21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3B2D47-608F-48FF-8124-C499B78C9B1C}" type="slidenum">
              <a:rPr lang="de-DE" smtClean="0"/>
              <a:pPr eaLnBrk="1" hangingPunct="1"/>
              <a:t>19</a:t>
            </a:fld>
            <a:endParaRPr lang="de-DE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8" indent="-2747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9044" indent="-21980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662" indent="-21980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279" indent="-21980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7897" indent="-21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7516" indent="-21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7133" indent="-21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6751" indent="-21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91176F-93FB-4803-BF51-EA85AC3B6B2D}" type="slidenum">
              <a:rPr lang="de-DE" smtClean="0"/>
              <a:pPr eaLnBrk="1" hangingPunct="1"/>
              <a:t>20</a:t>
            </a:fld>
            <a:endParaRPr lang="de-DE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7126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5031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5521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297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855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5278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913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79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6377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25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68815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6513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83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Grafik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700" y="152400"/>
            <a:ext cx="12763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59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12" Type="http://schemas.openxmlformats.org/officeDocument/2006/relationships/image" Target="../media/image6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5" Type="http://schemas.openxmlformats.org/officeDocument/2006/relationships/image" Target="../media/image70.wmf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jpeg"/><Relationship Id="rId5" Type="http://schemas.openxmlformats.org/officeDocument/2006/relationships/image" Target="../media/image82.png"/><Relationship Id="rId4" Type="http://schemas.openxmlformats.org/officeDocument/2006/relationships/image" Target="../media/image8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pn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7"/>
          <p:cNvSpPr txBox="1">
            <a:spLocks noChangeArrowheads="1"/>
          </p:cNvSpPr>
          <p:nvPr/>
        </p:nvSpPr>
        <p:spPr bwMode="auto">
          <a:xfrm>
            <a:off x="1828800" y="505361"/>
            <a:ext cx="70033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de-DE" sz="4000" b="1" dirty="0" smtClean="0">
                <a:solidFill>
                  <a:srgbClr val="FF0066"/>
                </a:solidFill>
              </a:rPr>
              <a:t>ELBJAZZ FESTIVAL 2014</a:t>
            </a:r>
            <a:br>
              <a:rPr lang="de-DE" sz="4000" b="1" dirty="0" smtClean="0">
                <a:solidFill>
                  <a:srgbClr val="FF0066"/>
                </a:solidFill>
              </a:rPr>
            </a:br>
            <a:r>
              <a:rPr lang="de-DE" sz="4000" b="1" dirty="0" smtClean="0">
                <a:solidFill>
                  <a:srgbClr val="FF0066"/>
                </a:solidFill>
              </a:rPr>
              <a:t>MAY 23rd + 24th</a:t>
            </a:r>
            <a:r>
              <a:rPr lang="de-DE" sz="2800" b="1" dirty="0" smtClean="0">
                <a:solidFill>
                  <a:srgbClr val="FF0066"/>
                </a:solidFill>
              </a:rPr>
              <a:t>                     </a:t>
            </a:r>
            <a:endParaRPr lang="de-DE" sz="2400" dirty="0">
              <a:solidFill>
                <a:srgbClr val="FF0066"/>
              </a:solidFill>
            </a:endParaRPr>
          </a:p>
        </p:txBody>
      </p:sp>
      <p:sp>
        <p:nvSpPr>
          <p:cNvPr id="2051" name="Text Box 28"/>
          <p:cNvSpPr txBox="1">
            <a:spLocks noChangeArrowheads="1"/>
          </p:cNvSpPr>
          <p:nvPr/>
        </p:nvSpPr>
        <p:spPr bwMode="auto">
          <a:xfrm>
            <a:off x="1143000" y="1066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1800">
              <a:solidFill>
                <a:srgbClr val="000000"/>
              </a:solidFill>
            </a:endParaRPr>
          </a:p>
        </p:txBody>
      </p:sp>
      <p:pic>
        <p:nvPicPr>
          <p:cNvPr id="2053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6400" y="2057400"/>
            <a:ext cx="7443600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032000" y="2438399"/>
            <a:ext cx="6800150" cy="1465943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The integrative concept of the ELBJAZZ Festival and how it contributes to the </a:t>
            </a:r>
            <a:r>
              <a:rPr lang="en-GB" sz="2400" dirty="0" smtClean="0">
                <a:solidFill>
                  <a:schemeClr val="bg1"/>
                </a:solidFill>
              </a:rPr>
              <a:t>destination </a:t>
            </a:r>
            <a:r>
              <a:rPr lang="en-GB" sz="2400" dirty="0">
                <a:solidFill>
                  <a:schemeClr val="bg1"/>
                </a:solidFill>
              </a:rPr>
              <a:t>f</a:t>
            </a:r>
            <a:r>
              <a:rPr lang="en-GB" sz="2400" dirty="0" smtClean="0">
                <a:solidFill>
                  <a:schemeClr val="bg1"/>
                </a:solidFill>
              </a:rPr>
              <a:t>actor </a:t>
            </a:r>
            <a:r>
              <a:rPr lang="en-GB" sz="2400" dirty="0">
                <a:solidFill>
                  <a:schemeClr val="bg1"/>
                </a:solidFill>
              </a:rPr>
              <a:t>in </a:t>
            </a:r>
            <a:r>
              <a:rPr lang="en-GB" sz="2400" dirty="0" smtClean="0">
                <a:solidFill>
                  <a:schemeClr val="bg1"/>
                </a:solidFill>
              </a:rPr>
              <a:t>Hamburg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10" name="Textfeld 27"/>
          <p:cNvSpPr txBox="1">
            <a:spLocks noChangeArrowheads="1"/>
          </p:cNvSpPr>
          <p:nvPr/>
        </p:nvSpPr>
        <p:spPr bwMode="auto">
          <a:xfrm rot="20552507">
            <a:off x="5707491" y="5644352"/>
            <a:ext cx="3141615" cy="369332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de-DE" sz="1800" b="1" dirty="0">
                <a:solidFill>
                  <a:srgbClr val="FFFFFF"/>
                </a:solidFill>
              </a:rPr>
              <a:t>Hamburg – </a:t>
            </a:r>
            <a:r>
              <a:rPr lang="de-DE" sz="1800" b="1" dirty="0" smtClean="0">
                <a:solidFill>
                  <a:srgbClr val="FFFFFF"/>
                </a:solidFill>
              </a:rPr>
              <a:t>Harbor </a:t>
            </a:r>
            <a:r>
              <a:rPr lang="de-DE" sz="1800" b="1" dirty="0">
                <a:solidFill>
                  <a:srgbClr val="FFFFFF"/>
                </a:solidFill>
              </a:rPr>
              <a:t>– Jazz!</a:t>
            </a:r>
          </a:p>
        </p:txBody>
      </p:sp>
    </p:spTree>
    <p:extLst>
      <p:ext uri="{BB962C8B-B14F-4D97-AF65-F5344CB8AC3E}">
        <p14:creationId xmlns:p14="http://schemas.microsoft.com/office/powerpoint/2010/main" val="2074339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R:\Sponsoring\2013\Sponsorenpräsis\Dankepräsi Locations 2013\Maschinenbauhalle_AUDI_Spahrbier (1280x848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42125" y="1127500"/>
            <a:ext cx="1844675" cy="284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:\Sponsoring\2013\Sponsorenpräsis\Dankepräsi Locations 2013\BundV_Spahrbier (848x1280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4725" y="1127049"/>
            <a:ext cx="1886834" cy="28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R:\Sponsoring\2013\Sponsorenpräsis\Dankepräsi Locations 2013\Maschinenbauhalle_Spahrbier (1280x848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4725" y="4121150"/>
            <a:ext cx="3902075" cy="258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:\Sponsoring\2013\Sponsorenpräsis\Dankepräsi Locations 2013\BundV_Spahrbier2 (854x1280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5363" y="1103274"/>
            <a:ext cx="2576962" cy="38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R:\Sponsoring\2013\Sponsorenpräsis\Dankepräsi Locations 2013\Mainstage_Panorama_Spahrbier (1280x854)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70075" y="5111645"/>
            <a:ext cx="2574950" cy="159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1908000" y="540000"/>
            <a:ext cx="7050314" cy="909332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de-DE" sz="2800" b="1" dirty="0" smtClean="0">
                <a:solidFill>
                  <a:srgbClr val="FF0066"/>
                </a:solidFill>
              </a:rPr>
              <a:t>HAUPTBÜHNE, MASCHINENBAUHALLE AND AM HELGEN</a:t>
            </a:r>
            <a:endParaRPr lang="de-DE" sz="2800" b="1" dirty="0">
              <a:solidFill>
                <a:srgbClr val="FF0066"/>
              </a:solidFill>
            </a:endParaRPr>
          </a:p>
        </p:txBody>
      </p:sp>
      <p:sp>
        <p:nvSpPr>
          <p:cNvPr id="15" name="Textfeld 10"/>
          <p:cNvSpPr txBox="1">
            <a:spLocks noChangeArrowheads="1"/>
          </p:cNvSpPr>
          <p:nvPr/>
        </p:nvSpPr>
        <p:spPr bwMode="auto">
          <a:xfrm>
            <a:off x="6660000" y="1224000"/>
            <a:ext cx="2548983" cy="369332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800" b="1" dirty="0" smtClean="0">
                <a:solidFill>
                  <a:schemeClr val="bg1"/>
                </a:solidFill>
              </a:rPr>
              <a:t>VENUES 2010-2013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057400" y="6490156"/>
            <a:ext cx="23490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</a:rPr>
              <a:t>Fotos: Christian Spahrbier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871142" y="3734712"/>
            <a:ext cx="23490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</a:rPr>
              <a:t>Foto: Stefan </a:t>
            </a:r>
            <a:r>
              <a:rPr lang="de-DE" sz="800" dirty="0" err="1" smtClean="0">
                <a:solidFill>
                  <a:schemeClr val="bg1"/>
                </a:solidFill>
              </a:rPr>
              <a:t>Malzkorn</a:t>
            </a:r>
            <a:endParaRPr lang="de-DE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0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1908000" y="540000"/>
            <a:ext cx="6669943" cy="99469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de-DE" sz="2800" b="1" kern="0" dirty="0" smtClean="0">
                <a:solidFill>
                  <a:srgbClr val="FF0066"/>
                </a:solidFill>
              </a:rPr>
              <a:t>ST. PAULI KIRCHE AND FISCHAUKTIONSHALLE</a:t>
            </a:r>
            <a:endParaRPr lang="de-DE" sz="2800" b="1" kern="0" dirty="0">
              <a:solidFill>
                <a:srgbClr val="FF0066"/>
              </a:solidFill>
            </a:endParaRPr>
          </a:p>
        </p:txBody>
      </p:sp>
      <p:pic>
        <p:nvPicPr>
          <p:cNvPr id="10243" name="Picture 3" descr="R:\Sponsoring\2013\Sponsorenpräsis\Dankepräsi Locations 2013\St.Pauli_Kirche_Spahrbier1 (1280x854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015" y="1563628"/>
            <a:ext cx="3884966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:\Sponsoring\2013\Sponsorenpräsis\Dankepräsi Locations 2013\St.Pauli_Kirche_Spahrbier2 (854x1280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9698" y="3324600"/>
            <a:ext cx="1777386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:\Presse &amp; PR\2013\Fotos vom Festival 2013\Christian Spahrbier - www.spahrbier.de\ELBJAZZ_2013\Elbjazz_Fischauktionshalle\EJ_2013_FIA_011.t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6073" y="3853200"/>
            <a:ext cx="3991661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859698" y="5763012"/>
            <a:ext cx="1493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</a:rPr>
              <a:t>Fotos: Christian Spahrbier</a:t>
            </a:r>
            <a:endParaRPr lang="de-DE" sz="8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R:\Sponsoring\2013\Sponsorenpräsis\Dankepräsi Locations 2013\Fischauktionshalle_Spahrbier3 (1280x854)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4064" y="2514600"/>
            <a:ext cx="1876671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10"/>
          <p:cNvSpPr txBox="1">
            <a:spLocks noChangeArrowheads="1"/>
          </p:cNvSpPr>
          <p:nvPr/>
        </p:nvSpPr>
        <p:spPr bwMode="auto">
          <a:xfrm>
            <a:off x="6660000" y="1224000"/>
            <a:ext cx="2574232" cy="369332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800" b="1" dirty="0" smtClean="0">
                <a:solidFill>
                  <a:schemeClr val="bg1"/>
                </a:solidFill>
              </a:rPr>
              <a:t>VENUES 2010-2013</a:t>
            </a:r>
            <a:endParaRPr lang="de-DE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0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:\Sponsoring\2013\Sponsorenpräsis\Dankepräsi Locations 2013\Stilwerk_Spahrbier2 (1280x854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3779" y="4089340"/>
            <a:ext cx="3561218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R:\Sponsoring\2013\Sponsorenpräsis\Dankepräsi Locations 2013\ARCHE_Spahrbi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4109" y="1212106"/>
            <a:ext cx="3563091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R:\Sponsoring\2013\Sponsorenpräsis\Dankepräsi Locations 2013\Stilwerk_Spahrbier1 (854x1280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8926" y="3511906"/>
            <a:ext cx="1978274" cy="296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593779" y="6225408"/>
            <a:ext cx="23490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</a:rPr>
              <a:t>Fotos: Christian Spahrbier</a:t>
            </a:r>
            <a:endParaRPr lang="de-DE" sz="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R:\Sponsoring\2013\Sponsorenpräsis\Dankepräsi Locations 2013\ARCHE_DJ_Spahrbie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3779" y="1232348"/>
            <a:ext cx="1978221" cy="296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1908000" y="540000"/>
            <a:ext cx="7050314" cy="86866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de-DE" sz="2800" b="1" kern="0" dirty="0" smtClean="0">
                <a:solidFill>
                  <a:srgbClr val="FF0066"/>
                </a:solidFill>
              </a:rPr>
              <a:t>ARCHE NOAH AND STILWERK</a:t>
            </a:r>
            <a:endParaRPr lang="de-DE" sz="2800" b="1" kern="0" dirty="0">
              <a:solidFill>
                <a:srgbClr val="FF0066"/>
              </a:solidFill>
            </a:endParaRPr>
          </a:p>
        </p:txBody>
      </p:sp>
      <p:sp>
        <p:nvSpPr>
          <p:cNvPr id="10" name="Textfeld 10"/>
          <p:cNvSpPr txBox="1">
            <a:spLocks noChangeArrowheads="1"/>
          </p:cNvSpPr>
          <p:nvPr/>
        </p:nvSpPr>
        <p:spPr bwMode="auto">
          <a:xfrm>
            <a:off x="6660000" y="1224000"/>
            <a:ext cx="2548983" cy="369332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800" b="1" dirty="0" smtClean="0">
                <a:solidFill>
                  <a:schemeClr val="bg1"/>
                </a:solidFill>
              </a:rPr>
              <a:t>VENUES 2010-2013</a:t>
            </a:r>
            <a:endParaRPr lang="de-DE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:\Sponsoring\2013\Sponsorenpräsis\Dankepräsi Locations 2013\HOLZHAFEN_Spahrbier (1280x854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4382" y="1892300"/>
            <a:ext cx="3902075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7391400" y="6265446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Fotos: </a:t>
            </a:r>
          </a:p>
          <a:p>
            <a:r>
              <a:rPr lang="de-DE" sz="800" dirty="0" smtClean="0"/>
              <a:t>Christian Spahrbier</a:t>
            </a:r>
            <a:endParaRPr lang="de-DE" sz="800" dirty="0"/>
          </a:p>
        </p:txBody>
      </p:sp>
      <p:pic>
        <p:nvPicPr>
          <p:cNvPr id="9219" name="Picture 3" descr="R:\Sponsoring\2013\Sponsorenpräsis\Dankepräsi Locations 2013\HOLZHAFEN_Spahrbier_2 (1280x854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269332"/>
            <a:ext cx="3902075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R:\Sponsoring\2013\Sponsorenpräsis\Dankepräsi Locations 2013\Mojo_Spahrbier 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495800"/>
            <a:ext cx="1418000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:\Sponsoring\2013\Sponsorenfotos ELBJAZZ 2013\Mojo\elbjazz\elbjazz\03_elbjazz_4c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4038600"/>
            <a:ext cx="3902400" cy="26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1828800" y="540000"/>
            <a:ext cx="7129514" cy="90933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de-DE" sz="2800" b="1" kern="0" dirty="0" smtClean="0">
                <a:solidFill>
                  <a:srgbClr val="FF0066"/>
                </a:solidFill>
              </a:rPr>
              <a:t>HOLZHAFEN ATRIUM AND MOJO CLUB</a:t>
            </a:r>
            <a:endParaRPr lang="de-DE" sz="2800" b="1" kern="0" dirty="0">
              <a:solidFill>
                <a:srgbClr val="FF0066"/>
              </a:solidFill>
            </a:endParaRPr>
          </a:p>
        </p:txBody>
      </p:sp>
      <p:sp>
        <p:nvSpPr>
          <p:cNvPr id="10" name="Textfeld 10"/>
          <p:cNvSpPr txBox="1">
            <a:spLocks noChangeArrowheads="1"/>
          </p:cNvSpPr>
          <p:nvPr/>
        </p:nvSpPr>
        <p:spPr bwMode="auto">
          <a:xfrm>
            <a:off x="6660000" y="1224000"/>
            <a:ext cx="2548983" cy="369332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800" b="1" dirty="0" smtClean="0">
                <a:solidFill>
                  <a:schemeClr val="bg1"/>
                </a:solidFill>
              </a:rPr>
              <a:t>VENUES 2010-2013</a:t>
            </a:r>
            <a:endParaRPr lang="de-DE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0725" y="3581400"/>
            <a:ext cx="3419475" cy="226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0725" y="5943600"/>
            <a:ext cx="136207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3581400"/>
            <a:ext cx="3395663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4" name="Line 12"/>
          <p:cNvSpPr>
            <a:spLocks noChangeShapeType="1"/>
          </p:cNvSpPr>
          <p:nvPr/>
        </p:nvSpPr>
        <p:spPr bwMode="auto">
          <a:xfrm>
            <a:off x="5410200" y="3578225"/>
            <a:ext cx="0" cy="26670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2775" name="Picture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0750" y="5943600"/>
            <a:ext cx="14906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5943600"/>
            <a:ext cx="1143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5550" y="5943600"/>
            <a:ext cx="9906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5943600"/>
            <a:ext cx="15621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Grafik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1201738"/>
            <a:ext cx="3455988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Grafik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2488" y="1185863"/>
            <a:ext cx="1636712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Grafik 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7050" y="1185863"/>
            <a:ext cx="1422400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el 1"/>
          <p:cNvSpPr txBox="1">
            <a:spLocks/>
          </p:cNvSpPr>
          <p:nvPr/>
        </p:nvSpPr>
        <p:spPr>
          <a:xfrm>
            <a:off x="1908000" y="540000"/>
            <a:ext cx="7050314" cy="90933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de-DE" sz="2800" b="1" kern="0" dirty="0" smtClean="0">
                <a:solidFill>
                  <a:srgbClr val="FF0066"/>
                </a:solidFill>
              </a:rPr>
              <a:t>TRANSPORTATION</a:t>
            </a:r>
            <a:endParaRPr lang="de-DE" sz="2800" b="1" kern="0" dirty="0">
              <a:solidFill>
                <a:srgbClr val="FF0066"/>
              </a:solidFill>
            </a:endParaRPr>
          </a:p>
        </p:txBody>
      </p:sp>
      <p:sp>
        <p:nvSpPr>
          <p:cNvPr id="17" name="Textfeld 10"/>
          <p:cNvSpPr txBox="1">
            <a:spLocks noChangeArrowheads="1"/>
          </p:cNvSpPr>
          <p:nvPr/>
        </p:nvSpPr>
        <p:spPr bwMode="auto">
          <a:xfrm>
            <a:off x="5921830" y="1224000"/>
            <a:ext cx="3287154" cy="369332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800" b="1" dirty="0" smtClean="0">
                <a:solidFill>
                  <a:schemeClr val="bg1"/>
                </a:solidFill>
              </a:rPr>
              <a:t>Transportation 2010-2013</a:t>
            </a:r>
            <a:endParaRPr lang="de-DE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6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2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14900"/>
            <a:ext cx="2743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54085" y="4930775"/>
            <a:ext cx="2881941" cy="19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7922" y="4927600"/>
            <a:ext cx="3517105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27"/>
          <p:cNvSpPr txBox="1">
            <a:spLocks noChangeArrowheads="1"/>
          </p:cNvSpPr>
          <p:nvPr/>
        </p:nvSpPr>
        <p:spPr bwMode="auto">
          <a:xfrm rot="20552507">
            <a:off x="5144500" y="5664799"/>
            <a:ext cx="3916972" cy="584775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de-DE" sz="1600" b="1" dirty="0" smtClean="0">
                <a:solidFill>
                  <a:srgbClr val="FFFFFF"/>
                </a:solidFill>
              </a:rPr>
              <a:t>Marketing </a:t>
            </a:r>
            <a:r>
              <a:rPr lang="de-DE" sz="1600" b="1" dirty="0" err="1" smtClean="0">
                <a:solidFill>
                  <a:srgbClr val="FFFFFF"/>
                </a:solidFill>
              </a:rPr>
              <a:t>and</a:t>
            </a:r>
            <a:r>
              <a:rPr lang="de-DE" sz="1600" b="1" dirty="0" smtClean="0">
                <a:solidFill>
                  <a:srgbClr val="FFFFFF"/>
                </a:solidFill>
              </a:rPr>
              <a:t> Sponsoring </a:t>
            </a:r>
            <a:r>
              <a:rPr lang="de-DE" sz="1600" b="1" dirty="0" err="1" smtClean="0">
                <a:solidFill>
                  <a:srgbClr val="FFFFFF"/>
                </a:solidFill>
              </a:rPr>
              <a:t>collabos</a:t>
            </a:r>
            <a:r>
              <a:rPr lang="de-DE" sz="1600" b="1" dirty="0" smtClean="0">
                <a:solidFill>
                  <a:srgbClr val="FFFFFF"/>
                </a:solidFill>
              </a:rPr>
              <a:t> </a:t>
            </a:r>
            <a:r>
              <a:rPr lang="de-DE" sz="1600" b="1" dirty="0" err="1" smtClean="0">
                <a:solidFill>
                  <a:srgbClr val="FFFFFF"/>
                </a:solidFill>
              </a:rPr>
              <a:t>before</a:t>
            </a:r>
            <a:r>
              <a:rPr lang="de-DE" sz="1600" b="1" dirty="0" smtClean="0">
                <a:solidFill>
                  <a:srgbClr val="FFFFFF"/>
                </a:solidFill>
              </a:rPr>
              <a:t> </a:t>
            </a:r>
            <a:r>
              <a:rPr lang="de-DE" sz="1600" b="1" dirty="0" err="1" smtClean="0">
                <a:solidFill>
                  <a:srgbClr val="FFFFFF"/>
                </a:solidFill>
              </a:rPr>
              <a:t>and</a:t>
            </a:r>
            <a:r>
              <a:rPr lang="de-DE" sz="1600" b="1" dirty="0" smtClean="0">
                <a:solidFill>
                  <a:srgbClr val="FFFFFF"/>
                </a:solidFill>
              </a:rPr>
              <a:t> </a:t>
            </a:r>
            <a:r>
              <a:rPr lang="de-DE" sz="1600" b="1" dirty="0" err="1" smtClean="0">
                <a:solidFill>
                  <a:srgbClr val="FFFFFF"/>
                </a:solidFill>
              </a:rPr>
              <a:t>during</a:t>
            </a:r>
            <a:r>
              <a:rPr lang="de-DE" sz="1600" b="1" dirty="0" smtClean="0">
                <a:solidFill>
                  <a:srgbClr val="FFFFFF"/>
                </a:solidFill>
              </a:rPr>
              <a:t> ELBJAZZ</a:t>
            </a:r>
            <a:endParaRPr lang="de-DE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3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75" name="Picture 27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68500" y="5878274"/>
            <a:ext cx="6718300" cy="88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78" name="Rectangle 30"/>
          <p:cNvSpPr>
            <a:spLocks noChangeArrowheads="1"/>
          </p:cNvSpPr>
          <p:nvPr/>
        </p:nvSpPr>
        <p:spPr bwMode="auto">
          <a:xfrm>
            <a:off x="1908000" y="540000"/>
            <a:ext cx="67056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2800" b="1" dirty="0" smtClean="0">
                <a:solidFill>
                  <a:srgbClr val="FF0066"/>
                </a:solidFill>
              </a:rPr>
              <a:t>ACADEMY STAGE</a:t>
            </a:r>
            <a:endParaRPr lang="de-DE" altLang="de-DE" sz="2800" b="1" dirty="0">
              <a:solidFill>
                <a:srgbClr val="FF0066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499" y="1314357"/>
            <a:ext cx="5536667" cy="412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953986" y="5587999"/>
            <a:ext cx="3604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Sponsored</a:t>
            </a:r>
            <a:r>
              <a:rPr lang="de-DE" sz="1600" dirty="0" smtClean="0"/>
              <a:t> </a:t>
            </a:r>
            <a:r>
              <a:rPr lang="de-DE" sz="1600" dirty="0" err="1" smtClean="0"/>
              <a:t>by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65069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2053770" y="2765004"/>
            <a:ext cx="34326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None/>
            </a:pPr>
            <a:r>
              <a:rPr lang="de-DE" altLang="de-DE" sz="1600" dirty="0"/>
              <a:t>Partner Countries </a:t>
            </a:r>
            <a:r>
              <a:rPr lang="de-DE" altLang="de-DE" sz="1600" dirty="0" smtClean="0"/>
              <a:t>2013: </a:t>
            </a:r>
            <a:r>
              <a:rPr lang="de-DE" altLang="de-DE" sz="1600" dirty="0" err="1" smtClean="0"/>
              <a:t>Netherlands</a:t>
            </a:r>
            <a:r>
              <a:rPr lang="de-DE" altLang="de-DE" sz="1600" dirty="0" smtClean="0"/>
              <a:t> </a:t>
            </a:r>
            <a:r>
              <a:rPr lang="de-DE" altLang="de-DE" sz="1600" dirty="0" err="1"/>
              <a:t>and</a:t>
            </a:r>
            <a:r>
              <a:rPr lang="de-DE" altLang="de-DE" sz="1600" dirty="0"/>
              <a:t> </a:t>
            </a:r>
            <a:r>
              <a:rPr lang="de-DE" altLang="de-DE" sz="1600" dirty="0" err="1"/>
              <a:t>Denmark</a:t>
            </a:r>
            <a:endParaRPr lang="de-DE" altLang="de-DE" sz="1600" dirty="0"/>
          </a:p>
        </p:txBody>
      </p:sp>
      <p:pic>
        <p:nvPicPr>
          <p:cNvPr id="63498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7138" y="3650364"/>
            <a:ext cx="460375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9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0538" y="3650364"/>
            <a:ext cx="495300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0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3938" y="3650364"/>
            <a:ext cx="457200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1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7325" y="4926014"/>
            <a:ext cx="5907741" cy="168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1908000" y="540000"/>
            <a:ext cx="6705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2800" b="1" dirty="0" smtClean="0">
                <a:solidFill>
                  <a:srgbClr val="FF0066"/>
                </a:solidFill>
              </a:rPr>
              <a:t>INTERNATIONAL STUDENT PROJECT „KEHRWIEDER“</a:t>
            </a:r>
            <a:endParaRPr lang="de-DE" altLang="de-DE" sz="2800" b="1" dirty="0">
              <a:solidFill>
                <a:srgbClr val="FF0066"/>
              </a:solidFill>
            </a:endParaRPr>
          </a:p>
        </p:txBody>
      </p:sp>
      <p:pic>
        <p:nvPicPr>
          <p:cNvPr id="8" name="Picture 2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3188" y="1378164"/>
            <a:ext cx="2694432" cy="277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20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Grafi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309" y="1387032"/>
            <a:ext cx="4673291" cy="30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00000">
            <a:off x="3899850" y="3351206"/>
            <a:ext cx="5485448" cy="25941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48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001" y="540000"/>
            <a:ext cx="7236000" cy="8586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de-DE" sz="2800" b="1" dirty="0" smtClean="0">
                <a:solidFill>
                  <a:srgbClr val="FF0066"/>
                </a:solidFill>
              </a:rPr>
              <a:t>INTERNATIONAL FESTIVAL EXCHANGE</a:t>
            </a:r>
            <a:r>
              <a:rPr lang="de-DE" sz="2400" dirty="0" smtClean="0">
                <a:solidFill>
                  <a:srgbClr val="FF0066"/>
                </a:solidFill>
              </a:rPr>
              <a:t> </a:t>
            </a:r>
            <a:r>
              <a:rPr lang="de-DE" sz="2400" dirty="0" smtClean="0">
                <a:solidFill>
                  <a:schemeClr val="tx1"/>
                </a:solidFill>
              </a:rPr>
              <a:t/>
            </a:r>
            <a:br>
              <a:rPr lang="de-DE" sz="2400" dirty="0" smtClean="0">
                <a:solidFill>
                  <a:schemeClr val="tx1"/>
                </a:solidFill>
              </a:rPr>
            </a:br>
            <a:endParaRPr lang="de-DE" sz="2400" dirty="0" smtClean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7271656" y="1282056"/>
            <a:ext cx="1897743" cy="338554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600" b="1" dirty="0" smtClean="0">
                <a:solidFill>
                  <a:schemeClr val="bg1"/>
                </a:solidFill>
              </a:rPr>
              <a:t>CJF &amp; ELBJAZZ</a:t>
            </a:r>
            <a:endParaRPr lang="de-D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2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2286000" y="1447800"/>
            <a:ext cx="66294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6666"/>
              </a:buClr>
              <a:buFont typeface="Wingdings" pitchFamily="2" charset="2"/>
              <a:buNone/>
            </a:pPr>
            <a:endParaRPr lang="de-DE"/>
          </a:p>
          <a:p>
            <a:pPr eaLnBrk="1" hangingPunct="1">
              <a:spcBef>
                <a:spcPct val="50000"/>
              </a:spcBef>
              <a:buClr>
                <a:srgbClr val="006666"/>
              </a:buClr>
              <a:buFont typeface="Wingdings" pitchFamily="2" charset="2"/>
              <a:buChar char="§"/>
            </a:pPr>
            <a:endParaRPr lang="de-DE"/>
          </a:p>
          <a:p>
            <a:pPr eaLnBrk="1" hangingPunct="1">
              <a:spcBef>
                <a:spcPct val="50000"/>
              </a:spcBef>
              <a:buClr>
                <a:srgbClr val="006666"/>
              </a:buClr>
              <a:buFont typeface="Wingdings" pitchFamily="2" charset="2"/>
              <a:buChar char="§"/>
            </a:pPr>
            <a:endParaRPr lang="de-DE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000" y="540000"/>
            <a:ext cx="6829599" cy="9894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de-DE" sz="2800" b="1" dirty="0" smtClean="0">
                <a:solidFill>
                  <a:srgbClr val="FF0066"/>
                </a:solidFill>
              </a:rPr>
              <a:t>FRAMEWORK PROGRAMME DURING THE FESTIVAL</a:t>
            </a:r>
            <a:endParaRPr lang="de-DE" sz="2400" dirty="0" smtClean="0">
              <a:solidFill>
                <a:srgbClr val="FF0066"/>
              </a:solidFill>
            </a:endParaRP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1924050"/>
            <a:ext cx="4954905" cy="3423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8290" y="3918585"/>
            <a:ext cx="3547110" cy="2787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6604000" y="1282056"/>
            <a:ext cx="2565399" cy="338554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600" b="1" dirty="0" smtClean="0">
                <a:solidFill>
                  <a:schemeClr val="bg1"/>
                </a:solidFill>
              </a:rPr>
              <a:t>Different </a:t>
            </a:r>
            <a:r>
              <a:rPr lang="de-DE" sz="1600" b="1" dirty="0" err="1" smtClean="0">
                <a:solidFill>
                  <a:schemeClr val="bg1"/>
                </a:solidFill>
              </a:rPr>
              <a:t>local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actors</a:t>
            </a:r>
            <a:endParaRPr lang="de-D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53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181475"/>
            <a:ext cx="45720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9" descr="EJ_2012_00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20201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4178300"/>
            <a:ext cx="4608513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27"/>
          <p:cNvSpPr txBox="1">
            <a:spLocks noChangeArrowheads="1"/>
          </p:cNvSpPr>
          <p:nvPr/>
        </p:nvSpPr>
        <p:spPr bwMode="auto">
          <a:xfrm rot="20552507">
            <a:off x="5707491" y="5644352"/>
            <a:ext cx="3141615" cy="369332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de-DE" sz="1800" b="1" dirty="0" smtClean="0">
                <a:solidFill>
                  <a:srgbClr val="FFFFFF"/>
                </a:solidFill>
              </a:rPr>
              <a:t>Hard Facts on ELBJAZZ</a:t>
            </a:r>
            <a:endParaRPr lang="de-DE" sz="1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19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Text Box 3"/>
          <p:cNvSpPr txBox="1">
            <a:spLocks noChangeArrowheads="1"/>
          </p:cNvSpPr>
          <p:nvPr/>
        </p:nvSpPr>
        <p:spPr bwMode="auto">
          <a:xfrm>
            <a:off x="1908000" y="540000"/>
            <a:ext cx="54483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800" b="1" dirty="0" smtClean="0">
                <a:solidFill>
                  <a:srgbClr val="FF0066"/>
                </a:solidFill>
              </a:rPr>
              <a:t>COLLABORATION WITH THE CITY HALL</a:t>
            </a:r>
            <a:endParaRPr lang="de-DE" sz="2400" b="1" dirty="0">
              <a:solidFill>
                <a:srgbClr val="FF0066"/>
              </a:solidFill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5544458" y="1238514"/>
            <a:ext cx="3624942" cy="338554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600" b="1" dirty="0" smtClean="0">
                <a:solidFill>
                  <a:schemeClr val="bg1"/>
                </a:solidFill>
              </a:rPr>
              <a:t>e.g. „Lange Nacht der Museen“</a:t>
            </a:r>
            <a:endParaRPr lang="de-DE" sz="16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R:\Ankerwürfe und ganzjährige Projekte\2010\RATHAUS\Lange Nacht 2009\Fotos Rathaus\20090516_16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1347" y="1841121"/>
            <a:ext cx="3645089" cy="242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:\Ankerwürfe und ganzjährige Projekte\2010\RATHAUS\Lange Nacht 2009\Fotos Rathaus\20090516_17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5607" y="1841123"/>
            <a:ext cx="2613965" cy="173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:\Ankerwürfe und ganzjährige Projekte\2010\RATHAUS\Lange Nacht 2009\Fotos Rathaus\20090516_243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494279" y="4810833"/>
            <a:ext cx="2286000" cy="151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R:\Ankerwürfe und ganzjährige Projekte\2010\RATHAUS\Lange Nacht 2009\Fotos Rathaus\20090516_245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4601" y="4427405"/>
            <a:ext cx="3442051" cy="228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76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1453515"/>
            <a:ext cx="3754755" cy="228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51522" y="1453511"/>
            <a:ext cx="2411730" cy="130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2916166"/>
            <a:ext cx="2389632" cy="146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 Box 3"/>
          <p:cNvSpPr txBox="1">
            <a:spLocks noChangeArrowheads="1"/>
          </p:cNvSpPr>
          <p:nvPr/>
        </p:nvSpPr>
        <p:spPr bwMode="auto">
          <a:xfrm>
            <a:off x="1908000" y="540000"/>
            <a:ext cx="54483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800" b="1" dirty="0" smtClean="0">
                <a:solidFill>
                  <a:srgbClr val="FF0066"/>
                </a:solidFill>
              </a:rPr>
              <a:t>COLLABORATION WITH FINE ART MUSEUMS</a:t>
            </a:r>
            <a:endParaRPr lang="de-DE" sz="2400" b="1" dirty="0">
              <a:solidFill>
                <a:srgbClr val="FF0066"/>
              </a:solidFill>
            </a:endParaRPr>
          </a:p>
        </p:txBody>
      </p:sp>
      <p:pic>
        <p:nvPicPr>
          <p:cNvPr id="52233" name="Grafik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198" y="3886200"/>
            <a:ext cx="3754800" cy="250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Grafik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390" y="4582861"/>
            <a:ext cx="2378354" cy="158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5544458" y="1238514"/>
            <a:ext cx="3624942" cy="338554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600" b="1" dirty="0" smtClean="0">
                <a:solidFill>
                  <a:schemeClr val="bg1"/>
                </a:solidFill>
              </a:rPr>
              <a:t>e.g. „Lange Nacht der Museen“</a:t>
            </a:r>
            <a:endParaRPr lang="de-D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89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Grafi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486" y="1340514"/>
            <a:ext cx="3312000" cy="24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908000" y="540000"/>
            <a:ext cx="68404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800" b="1" dirty="0" smtClean="0">
                <a:solidFill>
                  <a:srgbClr val="FF0066"/>
                </a:solidFill>
              </a:rPr>
              <a:t>LOBBY AND ADVOCACY</a:t>
            </a:r>
            <a:endParaRPr lang="de-DE" sz="2400" b="1" dirty="0">
              <a:solidFill>
                <a:srgbClr val="FF0066"/>
              </a:solidFill>
            </a:endParaRPr>
          </a:p>
        </p:txBody>
      </p:sp>
      <p:pic>
        <p:nvPicPr>
          <p:cNvPr id="55301" name="Grafik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1340514"/>
            <a:ext cx="3312001" cy="24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Grafik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4419600"/>
            <a:ext cx="2982156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Grafik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6596" y="4419600"/>
            <a:ext cx="2990204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5" name="Textfeld 10"/>
          <p:cNvSpPr txBox="1">
            <a:spLocks noChangeArrowheads="1"/>
          </p:cNvSpPr>
          <p:nvPr/>
        </p:nvSpPr>
        <p:spPr bwMode="auto">
          <a:xfrm>
            <a:off x="5755386" y="6432551"/>
            <a:ext cx="582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400" b="1" dirty="0"/>
              <a:t>2013</a:t>
            </a:r>
          </a:p>
        </p:txBody>
      </p:sp>
      <p:sp>
        <p:nvSpPr>
          <p:cNvPr id="55306" name="Textfeld 13"/>
          <p:cNvSpPr txBox="1">
            <a:spLocks noChangeArrowheads="1"/>
          </p:cNvSpPr>
          <p:nvPr/>
        </p:nvSpPr>
        <p:spPr bwMode="auto">
          <a:xfrm>
            <a:off x="2514600" y="6432552"/>
            <a:ext cx="573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400" b="1" dirty="0"/>
              <a:t>2011</a:t>
            </a:r>
          </a:p>
        </p:txBody>
      </p:sp>
      <p:sp>
        <p:nvSpPr>
          <p:cNvPr id="11" name="Textfeld 7"/>
          <p:cNvSpPr txBox="1">
            <a:spLocks noChangeArrowheads="1"/>
          </p:cNvSpPr>
          <p:nvPr/>
        </p:nvSpPr>
        <p:spPr bwMode="auto">
          <a:xfrm>
            <a:off x="6589486" y="1063220"/>
            <a:ext cx="2579914" cy="338554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600" b="1" dirty="0" smtClean="0">
                <a:solidFill>
                  <a:schemeClr val="bg1"/>
                </a:solidFill>
              </a:rPr>
              <a:t>„Jazz </a:t>
            </a:r>
            <a:r>
              <a:rPr lang="de-DE" sz="1600" b="1" dirty="0" err="1" smtClean="0">
                <a:solidFill>
                  <a:schemeClr val="bg1"/>
                </a:solidFill>
              </a:rPr>
              <a:t>Moves</a:t>
            </a:r>
            <a:r>
              <a:rPr lang="de-DE" sz="1600" b="1" dirty="0" smtClean="0">
                <a:solidFill>
                  <a:schemeClr val="bg1"/>
                </a:solidFill>
              </a:rPr>
              <a:t>“ Berlin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2" name="Textfeld 7"/>
          <p:cNvSpPr txBox="1">
            <a:spLocks noChangeArrowheads="1"/>
          </p:cNvSpPr>
          <p:nvPr/>
        </p:nvSpPr>
        <p:spPr bwMode="auto">
          <a:xfrm>
            <a:off x="6337999" y="4206781"/>
            <a:ext cx="2891305" cy="338554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600" b="1" dirty="0" smtClean="0">
                <a:solidFill>
                  <a:schemeClr val="bg1"/>
                </a:solidFill>
              </a:rPr>
              <a:t>ELBJAZZ press </a:t>
            </a:r>
            <a:r>
              <a:rPr lang="de-DE" sz="1600" b="1" dirty="0" err="1" smtClean="0">
                <a:solidFill>
                  <a:schemeClr val="bg1"/>
                </a:solidFill>
              </a:rPr>
              <a:t>conference</a:t>
            </a:r>
            <a:endParaRPr lang="de-D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4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908000" y="540000"/>
            <a:ext cx="624902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800" b="1" dirty="0" smtClean="0">
                <a:solidFill>
                  <a:srgbClr val="FF0066"/>
                </a:solidFill>
              </a:rPr>
              <a:t>A PERFORMANCE PROJECT  WITH THALIA THEATER AND DIE ZEIT</a:t>
            </a: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2014" y="1676401"/>
            <a:ext cx="3311999" cy="49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1294" y="3733800"/>
            <a:ext cx="2880000" cy="19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676401"/>
            <a:ext cx="2880000" cy="191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8800" y="5374401"/>
            <a:ext cx="1905000" cy="127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0656" y="4406899"/>
            <a:ext cx="2137744" cy="2237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7"/>
          <p:cNvSpPr txBox="1">
            <a:spLocks noChangeArrowheads="1"/>
          </p:cNvSpPr>
          <p:nvPr/>
        </p:nvSpPr>
        <p:spPr bwMode="auto">
          <a:xfrm>
            <a:off x="6110514" y="1572336"/>
            <a:ext cx="3058886" cy="338554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600" b="1" dirty="0" smtClean="0">
                <a:solidFill>
                  <a:schemeClr val="bg1"/>
                </a:solidFill>
              </a:rPr>
              <a:t>Matthew </a:t>
            </a:r>
            <a:r>
              <a:rPr lang="de-DE" sz="1600" b="1" dirty="0" err="1" smtClean="0">
                <a:solidFill>
                  <a:schemeClr val="bg1"/>
                </a:solidFill>
              </a:rPr>
              <a:t>Herbert‘s</a:t>
            </a:r>
            <a:r>
              <a:rPr lang="de-DE" sz="1600" b="1" dirty="0" smtClean="0">
                <a:solidFill>
                  <a:schemeClr val="bg1"/>
                </a:solidFill>
              </a:rPr>
              <a:t> „</a:t>
            </a:r>
            <a:r>
              <a:rPr lang="de-DE" sz="1600" b="1" dirty="0" err="1" smtClean="0">
                <a:solidFill>
                  <a:schemeClr val="bg1"/>
                </a:solidFill>
              </a:rPr>
              <a:t>One</a:t>
            </a:r>
            <a:r>
              <a:rPr lang="de-DE" sz="1600" b="1" dirty="0" smtClean="0">
                <a:solidFill>
                  <a:schemeClr val="bg1"/>
                </a:solidFill>
              </a:rPr>
              <a:t> Day“</a:t>
            </a:r>
            <a:endParaRPr lang="de-D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961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606" y="1700213"/>
            <a:ext cx="2479358" cy="1854994"/>
          </a:xfrm>
          <a:prstGeom prst="rect">
            <a:avLst/>
          </a:prstGeom>
          <a:ln>
            <a:noFill/>
          </a:ln>
          <a:effectLst/>
        </p:spPr>
      </p:pic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1908000" y="540000"/>
            <a:ext cx="6324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800" b="1" dirty="0" smtClean="0">
                <a:solidFill>
                  <a:srgbClr val="FF0066"/>
                </a:solidFill>
              </a:rPr>
              <a:t>COLLABORATION WITH CITYMANAGEMENT HAMBURG</a:t>
            </a:r>
            <a:endParaRPr lang="de-DE" sz="2000" b="1" dirty="0"/>
          </a:p>
        </p:txBody>
      </p:sp>
      <p:pic>
        <p:nvPicPr>
          <p:cNvPr id="27651" name="Picture 11" descr="bild_Flyer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55529" y="1700213"/>
            <a:ext cx="1943963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Grafi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1909" y="3855720"/>
            <a:ext cx="2683348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Grafi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7541" y="2311627"/>
            <a:ext cx="2683348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7"/>
          <p:cNvSpPr txBox="1">
            <a:spLocks noChangeArrowheads="1"/>
          </p:cNvSpPr>
          <p:nvPr/>
        </p:nvSpPr>
        <p:spPr bwMode="auto">
          <a:xfrm>
            <a:off x="5355770" y="1572336"/>
            <a:ext cx="3813629" cy="338554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600" b="1" dirty="0" smtClean="0">
                <a:solidFill>
                  <a:schemeClr val="bg1"/>
                </a:solidFill>
              </a:rPr>
              <a:t>Shopping &amp; Jazz on open </a:t>
            </a:r>
            <a:r>
              <a:rPr lang="de-DE" sz="1600" b="1" dirty="0" err="1" smtClean="0">
                <a:solidFill>
                  <a:schemeClr val="bg1"/>
                </a:solidFill>
              </a:rPr>
              <a:t>Sundays</a:t>
            </a:r>
            <a:endParaRPr lang="de-DE" sz="1600" b="1" dirty="0">
              <a:solidFill>
                <a:schemeClr val="bg1"/>
              </a:solidFill>
            </a:endParaRPr>
          </a:p>
        </p:txBody>
      </p:sp>
      <p:pic>
        <p:nvPicPr>
          <p:cNvPr id="8" name="Grafik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2583" y="4792443"/>
            <a:ext cx="2448306" cy="183946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628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5450" y="1914525"/>
            <a:ext cx="539115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950913"/>
            <a:ext cx="2057400" cy="51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1908000" y="540000"/>
            <a:ext cx="7236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800" b="1" dirty="0" smtClean="0">
                <a:solidFill>
                  <a:srgbClr val="FF0066"/>
                </a:solidFill>
              </a:rPr>
              <a:t>GUERILLA MARKETING IN THE CITY CENTRE WITH KOLLE REBBE</a:t>
            </a:r>
            <a:endParaRPr lang="de-DE" sz="2000" b="1" dirty="0"/>
          </a:p>
        </p:txBody>
      </p:sp>
      <p:sp>
        <p:nvSpPr>
          <p:cNvPr id="30725" name="Textfeld 7"/>
          <p:cNvSpPr txBox="1">
            <a:spLocks noChangeArrowheads="1"/>
          </p:cNvSpPr>
          <p:nvPr/>
        </p:nvSpPr>
        <p:spPr bwMode="auto">
          <a:xfrm>
            <a:off x="7272000" y="1332000"/>
            <a:ext cx="2006600" cy="338554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600" b="1" dirty="0" smtClean="0">
                <a:solidFill>
                  <a:schemeClr val="bg1"/>
                </a:solidFill>
              </a:rPr>
              <a:t>„The </a:t>
            </a:r>
            <a:r>
              <a:rPr lang="de-DE" sz="1600" b="1" dirty="0" err="1" smtClean="0">
                <a:solidFill>
                  <a:schemeClr val="bg1"/>
                </a:solidFill>
              </a:rPr>
              <a:t>Jazzgame</a:t>
            </a:r>
            <a:r>
              <a:rPr lang="de-DE" sz="1600" b="1" dirty="0" smtClean="0">
                <a:solidFill>
                  <a:schemeClr val="bg1"/>
                </a:solidFill>
              </a:rPr>
              <a:t>“</a:t>
            </a:r>
            <a:endParaRPr lang="de-D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475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1908000" y="540000"/>
            <a:ext cx="7083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800" b="1" dirty="0">
                <a:solidFill>
                  <a:srgbClr val="FF0066"/>
                </a:solidFill>
              </a:rPr>
              <a:t>GUERILLA MARKETING IN THE CITY CENTRE WITH </a:t>
            </a:r>
            <a:r>
              <a:rPr lang="de-DE" sz="2800" b="1" dirty="0" smtClean="0">
                <a:solidFill>
                  <a:srgbClr val="FF0066"/>
                </a:solidFill>
              </a:rPr>
              <a:t>KOLLE REBBE</a:t>
            </a:r>
            <a:endParaRPr lang="de-DE" sz="2000" b="1" dirty="0"/>
          </a:p>
        </p:txBody>
      </p:sp>
      <p:pic>
        <p:nvPicPr>
          <p:cNvPr id="30723" name="Grafi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804988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Grafik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9624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feld 7"/>
          <p:cNvSpPr txBox="1">
            <a:spLocks noChangeArrowheads="1"/>
          </p:cNvSpPr>
          <p:nvPr/>
        </p:nvSpPr>
        <p:spPr bwMode="auto">
          <a:xfrm>
            <a:off x="7162800" y="1332000"/>
            <a:ext cx="2006600" cy="338554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600" b="1" dirty="0" smtClean="0">
                <a:solidFill>
                  <a:schemeClr val="bg1"/>
                </a:solidFill>
              </a:rPr>
              <a:t>„The </a:t>
            </a:r>
            <a:r>
              <a:rPr lang="de-DE" sz="1600" b="1" dirty="0" err="1" smtClean="0">
                <a:solidFill>
                  <a:schemeClr val="bg1"/>
                </a:solidFill>
              </a:rPr>
              <a:t>Jazzgame</a:t>
            </a:r>
            <a:r>
              <a:rPr lang="de-DE" sz="1600" b="1" dirty="0" smtClean="0">
                <a:solidFill>
                  <a:schemeClr val="bg1"/>
                </a:solidFill>
              </a:rPr>
              <a:t>“</a:t>
            </a:r>
            <a:endParaRPr lang="de-D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8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908000" y="540000"/>
            <a:ext cx="69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700" b="1" dirty="0" smtClean="0">
                <a:solidFill>
                  <a:srgbClr val="FF0066"/>
                </a:solidFill>
              </a:rPr>
              <a:t>JAZZ </a:t>
            </a:r>
            <a:r>
              <a:rPr lang="en-GB" sz="2700" b="1" dirty="0" smtClean="0">
                <a:solidFill>
                  <a:srgbClr val="000000"/>
                </a:solidFill>
              </a:rPr>
              <a:t> </a:t>
            </a:r>
            <a:r>
              <a:rPr lang="en-GB" sz="2700" b="1" dirty="0" smtClean="0">
                <a:solidFill>
                  <a:srgbClr val="FF0066"/>
                </a:solidFill>
              </a:rPr>
              <a:t>’N’</a:t>
            </a:r>
            <a:r>
              <a:rPr lang="de-DE" sz="2700" b="1" dirty="0" smtClean="0">
                <a:solidFill>
                  <a:srgbClr val="FF0066"/>
                </a:solidFill>
              </a:rPr>
              <a:t> STAY – A COLLABORATION OF ELBJAZZ AND HAMBURG TOURISMUS </a:t>
            </a:r>
            <a:endParaRPr lang="de-DE" sz="27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4027" y="2054542"/>
            <a:ext cx="7095173" cy="434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655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1944000" y="540000"/>
            <a:ext cx="662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800" b="1" dirty="0" smtClean="0">
                <a:solidFill>
                  <a:srgbClr val="FF0066"/>
                </a:solidFill>
              </a:rPr>
              <a:t>COLLABORATION WITH SPONSORS</a:t>
            </a:r>
            <a:endParaRPr lang="de-DE" sz="20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530" y="4004354"/>
            <a:ext cx="3601593" cy="212217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944000" y="1642154"/>
            <a:ext cx="2986088" cy="448437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6533" y="1642156"/>
            <a:ext cx="2898482" cy="2175773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feld 7"/>
          <p:cNvSpPr txBox="1">
            <a:spLocks noChangeArrowheads="1"/>
          </p:cNvSpPr>
          <p:nvPr/>
        </p:nvSpPr>
        <p:spPr bwMode="auto">
          <a:xfrm>
            <a:off x="6226629" y="1332000"/>
            <a:ext cx="3051971" cy="338554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600" b="1" dirty="0" smtClean="0">
                <a:solidFill>
                  <a:schemeClr val="bg1"/>
                </a:solidFill>
              </a:rPr>
              <a:t>Santa </a:t>
            </a:r>
            <a:r>
              <a:rPr lang="de-DE" sz="1600" b="1" dirty="0" err="1" smtClean="0">
                <a:solidFill>
                  <a:schemeClr val="bg1"/>
                </a:solidFill>
              </a:rPr>
              <a:t>Fe</a:t>
            </a:r>
            <a:r>
              <a:rPr lang="de-DE" sz="1600" b="1" dirty="0" smtClean="0">
                <a:solidFill>
                  <a:schemeClr val="bg1"/>
                </a:solidFill>
              </a:rPr>
              <a:t> Natural Tobacco</a:t>
            </a:r>
            <a:endParaRPr lang="de-D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96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000" y="540000"/>
            <a:ext cx="6192688" cy="540000"/>
          </a:xfrm>
        </p:spPr>
        <p:txBody>
          <a:bodyPr>
            <a:noAutofit/>
          </a:bodyPr>
          <a:lstStyle/>
          <a:p>
            <a:pPr algn="l"/>
            <a:r>
              <a:rPr lang="de-DE" sz="2800" b="1" dirty="0" smtClean="0">
                <a:solidFill>
                  <a:srgbClr val="FF0066"/>
                </a:solidFill>
                <a:latin typeface="+mn-lt"/>
              </a:rPr>
              <a:t>PARTNERS</a:t>
            </a:r>
            <a:endParaRPr lang="de-DE" sz="2800" b="1" dirty="0">
              <a:solidFill>
                <a:srgbClr val="FF0066"/>
              </a:solidFill>
              <a:latin typeface="+mn-lt"/>
            </a:endParaRPr>
          </a:p>
        </p:txBody>
      </p:sp>
      <p:pic>
        <p:nvPicPr>
          <p:cNvPr id="6146" name="Picture 2" descr="R:\Presse &amp; PR\Präsis_allgemein\Werbemittel 2013\Ausschnitt Sponsorenwand 20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171194"/>
            <a:ext cx="5745099" cy="568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863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981200" y="2286000"/>
            <a:ext cx="6169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rgbClr val="000000"/>
                </a:solidFill>
              </a:rPr>
              <a:t>The ELBJAZZ </a:t>
            </a:r>
            <a:r>
              <a:rPr lang="de-DE" sz="1800" dirty="0">
                <a:solidFill>
                  <a:srgbClr val="000000"/>
                </a:solidFill>
              </a:rPr>
              <a:t>Festival </a:t>
            </a:r>
            <a:r>
              <a:rPr lang="de-DE" sz="1800" dirty="0" smtClean="0">
                <a:solidFill>
                  <a:srgbClr val="000000"/>
                </a:solidFill>
              </a:rPr>
              <a:t>attracts </a:t>
            </a:r>
            <a:r>
              <a:rPr lang="de-DE" sz="1800" dirty="0" err="1" smtClean="0">
                <a:solidFill>
                  <a:srgbClr val="000000"/>
                </a:solidFill>
              </a:rPr>
              <a:t>more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than</a:t>
            </a:r>
            <a:r>
              <a:rPr lang="de-DE" sz="1800" dirty="0" smtClean="0">
                <a:solidFill>
                  <a:srgbClr val="000000"/>
                </a:solidFill>
              </a:rPr>
              <a:t> 20,000 visitors per year and creates an unforgettable musical experience, providing:</a:t>
            </a:r>
          </a:p>
          <a:p>
            <a:endParaRPr lang="de-DE" sz="18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3C8C93"/>
              </a:buClr>
              <a:buFont typeface="Wingdings" panose="05000000000000000000" pitchFamily="2" charset="2"/>
              <a:buChar char="Ø"/>
            </a:pPr>
            <a:r>
              <a:rPr lang="de-DE" sz="1800" dirty="0" smtClean="0">
                <a:solidFill>
                  <a:srgbClr val="000000"/>
                </a:solidFill>
              </a:rPr>
              <a:t>strong, emotional </a:t>
            </a:r>
            <a:r>
              <a:rPr lang="de-DE" sz="1800" b="1" dirty="0" smtClean="0">
                <a:solidFill>
                  <a:srgbClr val="000000"/>
                </a:solidFill>
              </a:rPr>
              <a:t>brand values</a:t>
            </a:r>
            <a:endParaRPr lang="de-DE" sz="1800" b="1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3C8C93"/>
              </a:buClr>
              <a:buFont typeface="Wingdings" panose="05000000000000000000" pitchFamily="2" charset="2"/>
              <a:buChar char="Ø"/>
            </a:pPr>
            <a:r>
              <a:rPr lang="de-DE" sz="1800" dirty="0" smtClean="0">
                <a:solidFill>
                  <a:srgbClr val="000000"/>
                </a:solidFill>
              </a:rPr>
              <a:t>top-class </a:t>
            </a:r>
            <a:r>
              <a:rPr lang="de-DE" sz="1800" b="1" dirty="0" smtClean="0">
                <a:solidFill>
                  <a:srgbClr val="000000"/>
                </a:solidFill>
              </a:rPr>
              <a:t>quality </a:t>
            </a:r>
            <a:r>
              <a:rPr lang="de-DE" sz="1800" dirty="0" smtClean="0">
                <a:solidFill>
                  <a:srgbClr val="000000"/>
                </a:solidFill>
              </a:rPr>
              <a:t>concerts</a:t>
            </a:r>
            <a:endParaRPr lang="de-DE" sz="18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3C8C93"/>
              </a:buClr>
              <a:buFont typeface="Wingdings" panose="05000000000000000000" pitchFamily="2" charset="2"/>
              <a:buChar char="Ø"/>
            </a:pPr>
            <a:r>
              <a:rPr lang="de-DE" sz="1800" dirty="0" smtClean="0">
                <a:solidFill>
                  <a:srgbClr val="000000"/>
                </a:solidFill>
              </a:rPr>
              <a:t>state-of-the-art </a:t>
            </a:r>
            <a:r>
              <a:rPr lang="de-DE" sz="1800" b="1" dirty="0" smtClean="0">
                <a:solidFill>
                  <a:srgbClr val="000000"/>
                </a:solidFill>
              </a:rPr>
              <a:t>technical equipment</a:t>
            </a:r>
            <a:endParaRPr lang="de-DE" sz="1800" b="1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3C8C93"/>
              </a:buClr>
              <a:buFont typeface="Wingdings" panose="05000000000000000000" pitchFamily="2" charset="2"/>
              <a:buChar char="Ø"/>
            </a:pPr>
            <a:r>
              <a:rPr lang="de-DE" sz="1800" dirty="0" smtClean="0">
                <a:solidFill>
                  <a:srgbClr val="000000"/>
                </a:solidFill>
              </a:rPr>
              <a:t>the positive, emotional </a:t>
            </a:r>
            <a:r>
              <a:rPr lang="de-DE" sz="1800" b="1" dirty="0" smtClean="0">
                <a:solidFill>
                  <a:srgbClr val="000000"/>
                </a:solidFill>
              </a:rPr>
              <a:t>setting of the Hamburg port</a:t>
            </a:r>
            <a:endParaRPr lang="de-DE" sz="1800" b="1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3C8C93"/>
              </a:buClr>
              <a:buFont typeface="Wingdings" panose="05000000000000000000" pitchFamily="2" charset="2"/>
              <a:buChar char="Ø"/>
            </a:pPr>
            <a:r>
              <a:rPr lang="de-DE" sz="1800" dirty="0" smtClean="0">
                <a:solidFill>
                  <a:srgbClr val="000000"/>
                </a:solidFill>
              </a:rPr>
              <a:t>exclusive, </a:t>
            </a:r>
            <a:r>
              <a:rPr lang="de-DE" sz="1800" b="1" dirty="0" smtClean="0">
                <a:solidFill>
                  <a:srgbClr val="000000"/>
                </a:solidFill>
              </a:rPr>
              <a:t>unique concert locations </a:t>
            </a:r>
          </a:p>
          <a:p>
            <a:pPr marL="285750" indent="-285750">
              <a:spcAft>
                <a:spcPts val="1200"/>
              </a:spcAft>
              <a:buClr>
                <a:srgbClr val="3C8C93"/>
              </a:buClr>
              <a:buFont typeface="Wingdings" panose="05000000000000000000" pitchFamily="2" charset="2"/>
              <a:buChar char="Ø"/>
            </a:pPr>
            <a:r>
              <a:rPr lang="de-DE" sz="1800" dirty="0" smtClean="0">
                <a:solidFill>
                  <a:srgbClr val="000000"/>
                </a:solidFill>
              </a:rPr>
              <a:t>high national and </a:t>
            </a:r>
            <a:r>
              <a:rPr lang="de-DE" sz="1800" b="1" dirty="0" smtClean="0">
                <a:solidFill>
                  <a:srgbClr val="000000"/>
                </a:solidFill>
              </a:rPr>
              <a:t>international visibility </a:t>
            </a:r>
            <a:r>
              <a:rPr lang="de-DE" sz="1800" dirty="0" smtClean="0">
                <a:solidFill>
                  <a:srgbClr val="000000"/>
                </a:solidFill>
              </a:rPr>
              <a:t>resulting from collaboration with Hamburg Marketing and international cooperation partners.</a:t>
            </a:r>
            <a:endParaRPr lang="de-DE" sz="18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3C8C93"/>
              </a:buClr>
              <a:buFont typeface="Wingdings" panose="05000000000000000000" pitchFamily="2" charset="2"/>
              <a:buChar char="Ø"/>
            </a:pPr>
            <a:endParaRPr lang="de-DE" sz="1800" dirty="0" smtClean="0">
              <a:solidFill>
                <a:srgbClr val="00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872000" y="540000"/>
            <a:ext cx="6096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FF0066"/>
                </a:solidFill>
              </a:rPr>
              <a:t>ELBJAZZ – A POWERFUL </a:t>
            </a:r>
            <a:r>
              <a:rPr lang="de-DE" sz="2800" b="1" dirty="0">
                <a:solidFill>
                  <a:srgbClr val="FF0066"/>
                </a:solidFill>
              </a:rPr>
              <a:t>AND EMOTIONAL BRAND</a:t>
            </a:r>
          </a:p>
          <a:p>
            <a:endParaRPr lang="de-DE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142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944000" y="540000"/>
            <a:ext cx="6629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800" b="1" dirty="0" smtClean="0">
                <a:solidFill>
                  <a:srgbClr val="FF0066"/>
                </a:solidFill>
              </a:rPr>
              <a:t>COLLABORATION WITH ONLINE MEDIA PARTNER</a:t>
            </a:r>
            <a:endParaRPr lang="de-DE" sz="2000" b="1" dirty="0"/>
          </a:p>
        </p:txBody>
      </p:sp>
      <p:sp>
        <p:nvSpPr>
          <p:cNvPr id="5" name="Textfeld 7"/>
          <p:cNvSpPr txBox="1">
            <a:spLocks noChangeArrowheads="1"/>
          </p:cNvSpPr>
          <p:nvPr/>
        </p:nvSpPr>
        <p:spPr bwMode="auto">
          <a:xfrm>
            <a:off x="7387771" y="1332000"/>
            <a:ext cx="1890829" cy="338554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600" b="1" dirty="0" smtClean="0">
                <a:solidFill>
                  <a:schemeClr val="bg1"/>
                </a:solidFill>
              </a:rPr>
              <a:t>Kultur-Port.de</a:t>
            </a:r>
            <a:endParaRPr lang="de-DE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R:\Presse &amp; PR\Präsis_allgemein\Kultur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4000" y="1734039"/>
            <a:ext cx="60769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R:\Presse &amp; PR\Präsis_allgemein\Kulturport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3771" y="5343106"/>
            <a:ext cx="3280229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05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:\Presse &amp; PR\2013\Fotos vom Festival 2013\Christian Spahrbier - www.spahrbier.de\ELBJAZZ_2013\Elbjazz_BuV_Aussen\EJ_2013_BVA_015.tif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2700"/>
            <a:ext cx="9144000" cy="70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4" name="Rectangle 8"/>
          <p:cNvSpPr>
            <a:spLocks noChangeArrowheads="1"/>
          </p:cNvSpPr>
          <p:nvPr/>
        </p:nvSpPr>
        <p:spPr bwMode="auto">
          <a:xfrm>
            <a:off x="-457200" y="1219200"/>
            <a:ext cx="6172200" cy="1384995"/>
          </a:xfrm>
          <a:prstGeom prst="rect">
            <a:avLst/>
          </a:prstGeom>
          <a:solidFill>
            <a:srgbClr val="8769F3">
              <a:alpha val="86667"/>
            </a:srgbClr>
          </a:solidFill>
          <a:ln w="19050"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ctr"/>
            <a:r>
              <a:rPr lang="de-DE" sz="4800" dirty="0" smtClean="0">
                <a:solidFill>
                  <a:prstClr val="white"/>
                </a:solidFill>
              </a:rPr>
              <a:t>To be continued</a:t>
            </a:r>
            <a:endParaRPr lang="de-DE" sz="3600" dirty="0" smtClean="0">
              <a:solidFill>
                <a:prstClr val="white"/>
              </a:solidFill>
            </a:endParaRPr>
          </a:p>
          <a:p>
            <a:pPr algn="ctr"/>
            <a:r>
              <a:rPr lang="de-DE" sz="3600" dirty="0" smtClean="0">
                <a:solidFill>
                  <a:prstClr val="white"/>
                </a:solidFill>
              </a:rPr>
              <a:t>23rd | 24th May </a:t>
            </a:r>
            <a:r>
              <a:rPr lang="de-DE" sz="3600" dirty="0">
                <a:solidFill>
                  <a:prstClr val="white"/>
                </a:solidFill>
              </a:rPr>
              <a:t>2014</a:t>
            </a:r>
          </a:p>
        </p:txBody>
      </p:sp>
      <p:sp>
        <p:nvSpPr>
          <p:cNvPr id="58375" name="Rectangle 9"/>
          <p:cNvSpPr>
            <a:spLocks noChangeArrowheads="1"/>
          </p:cNvSpPr>
          <p:nvPr/>
        </p:nvSpPr>
        <p:spPr bwMode="auto">
          <a:xfrm>
            <a:off x="5410200" y="5995988"/>
            <a:ext cx="37338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 sz="1200" dirty="0">
              <a:solidFill>
                <a:prstClr val="white"/>
              </a:solidFill>
            </a:endParaRPr>
          </a:p>
          <a:p>
            <a:r>
              <a:rPr lang="de-DE" sz="3600" dirty="0">
                <a:solidFill>
                  <a:prstClr val="white"/>
                </a:solidFill>
              </a:rPr>
              <a:t>www.elbjazz.de</a:t>
            </a:r>
          </a:p>
        </p:txBody>
      </p:sp>
    </p:spTree>
    <p:extLst>
      <p:ext uri="{BB962C8B-B14F-4D97-AF65-F5344CB8AC3E}">
        <p14:creationId xmlns:p14="http://schemas.microsoft.com/office/powerpoint/2010/main" val="12518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2057400" y="1295400"/>
            <a:ext cx="6781800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 smtClean="0">
                <a:solidFill>
                  <a:srgbClr val="000000"/>
                </a:solidFill>
              </a:rPr>
              <a:t>Age groups</a:t>
            </a:r>
          </a:p>
          <a:p>
            <a:pPr>
              <a:spcBef>
                <a:spcPct val="50000"/>
              </a:spcBef>
            </a:pPr>
            <a:r>
              <a:rPr lang="de-DE" sz="1600" dirty="0" smtClean="0">
                <a:solidFill>
                  <a:srgbClr val="000000"/>
                </a:solidFill>
              </a:rPr>
              <a:t>Young, active target groups : 43% of visitors are aged 30 to 49, </a:t>
            </a:r>
            <a:br>
              <a:rPr lang="de-DE" sz="1600" dirty="0" smtClean="0">
                <a:solidFill>
                  <a:srgbClr val="000000"/>
                </a:solidFill>
              </a:rPr>
            </a:br>
            <a:r>
              <a:rPr lang="de-DE" sz="1600" dirty="0" smtClean="0">
                <a:solidFill>
                  <a:srgbClr val="000000"/>
                </a:solidFill>
              </a:rPr>
              <a:t>25% are aged 18 to 29.</a:t>
            </a:r>
            <a:endParaRPr lang="de-DE" sz="16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de-DE" sz="1600" b="1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600" b="1" dirty="0" smtClean="0">
                <a:solidFill>
                  <a:srgbClr val="000000"/>
                </a:solidFill>
              </a:rPr>
              <a:t>Gender distribution</a:t>
            </a:r>
            <a:endParaRPr lang="de-DE" sz="1600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600" dirty="0" smtClean="0">
                <a:solidFill>
                  <a:srgbClr val="000000"/>
                </a:solidFill>
              </a:rPr>
              <a:t>From among the visitors, 55% are female and 45% male.</a:t>
            </a:r>
            <a:endParaRPr lang="de-DE" sz="16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de-DE" sz="16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600" b="1" dirty="0" smtClean="0">
                <a:solidFill>
                  <a:srgbClr val="000000"/>
                </a:solidFill>
              </a:rPr>
              <a:t>Places of residence &amp; overnight stays</a:t>
            </a:r>
            <a:endParaRPr lang="de-DE" sz="1600" b="1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600" dirty="0" smtClean="0">
                <a:solidFill>
                  <a:srgbClr val="000000"/>
                </a:solidFill>
              </a:rPr>
              <a:t>The majority of ELBJAZZ visitors are residents of the Hamburg Metropolitan Region. </a:t>
            </a:r>
            <a:r>
              <a:rPr lang="de-DE" sz="1600" b="1" dirty="0" smtClean="0">
                <a:solidFill>
                  <a:srgbClr val="000000"/>
                </a:solidFill>
              </a:rPr>
              <a:t>35% of visitors live outside Hamburg, or travel from other European countries.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600" dirty="0" smtClean="0">
                <a:solidFill>
                  <a:srgbClr val="000000"/>
                </a:solidFill>
              </a:rPr>
              <a:t>One third of visitors plan to stay in Hamburg for several days, averaging </a:t>
            </a:r>
            <a:r>
              <a:rPr lang="de-DE" sz="1600" b="1" dirty="0" smtClean="0">
                <a:solidFill>
                  <a:srgbClr val="000000"/>
                </a:solidFill>
              </a:rPr>
              <a:t>2.4 overnight stays </a:t>
            </a:r>
            <a:r>
              <a:rPr lang="de-DE" sz="1600" dirty="0" smtClean="0">
                <a:solidFill>
                  <a:srgbClr val="000000"/>
                </a:solidFill>
              </a:rPr>
              <a:t>in the city.</a:t>
            </a:r>
            <a:endParaRPr lang="de-DE" sz="16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R:\Presse &amp; PR\Sponsorenlogos\Olaf Dose Marktforschung\Logo_2_CMY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6188820"/>
            <a:ext cx="1426098" cy="40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943600" y="5334000"/>
            <a:ext cx="2895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de-DE" sz="1100" dirty="0" smtClean="0">
                <a:solidFill>
                  <a:srgbClr val="000000"/>
                </a:solidFill>
              </a:rPr>
              <a:t>As of May 2013</a:t>
            </a:r>
            <a:r>
              <a:rPr lang="de-DE" sz="1100" dirty="0">
                <a:solidFill>
                  <a:srgbClr val="000000"/>
                </a:solidFill>
              </a:rPr>
              <a:t>,</a:t>
            </a:r>
          </a:p>
          <a:p>
            <a:pPr algn="r">
              <a:spcBef>
                <a:spcPts val="0"/>
              </a:spcBef>
            </a:pPr>
            <a:r>
              <a:rPr lang="de-DE" sz="1100" dirty="0">
                <a:solidFill>
                  <a:srgbClr val="000000"/>
                </a:solidFill>
              </a:rPr>
              <a:t> </a:t>
            </a:r>
            <a:r>
              <a:rPr lang="de-DE" sz="1100" dirty="0" smtClean="0">
                <a:solidFill>
                  <a:srgbClr val="000000"/>
                </a:solidFill>
              </a:rPr>
              <a:t>Survey by Olaf </a:t>
            </a:r>
            <a:r>
              <a:rPr lang="de-DE" sz="1100" dirty="0">
                <a:solidFill>
                  <a:srgbClr val="000000"/>
                </a:solidFill>
              </a:rPr>
              <a:t>Dose Marktforschung, </a:t>
            </a:r>
          </a:p>
          <a:p>
            <a:pPr algn="r">
              <a:spcBef>
                <a:spcPts val="0"/>
              </a:spcBef>
            </a:pPr>
            <a:r>
              <a:rPr lang="de-DE" sz="1100" dirty="0" smtClean="0">
                <a:solidFill>
                  <a:srgbClr val="000000"/>
                </a:solidFill>
              </a:rPr>
              <a:t>participants: </a:t>
            </a:r>
            <a:r>
              <a:rPr lang="de-DE" sz="1100" dirty="0">
                <a:solidFill>
                  <a:srgbClr val="000000"/>
                </a:solidFill>
              </a:rPr>
              <a:t>487 </a:t>
            </a:r>
            <a:r>
              <a:rPr lang="de-DE" sz="1100" dirty="0" smtClean="0">
                <a:solidFill>
                  <a:srgbClr val="000000"/>
                </a:solidFill>
              </a:rPr>
              <a:t>festival goers</a:t>
            </a:r>
            <a:endParaRPr lang="de-DE" sz="1100" dirty="0">
              <a:solidFill>
                <a:srgbClr val="0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872000" y="540000"/>
            <a:ext cx="69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FF0066"/>
                </a:solidFill>
              </a:rPr>
              <a:t>VISITORS TO THE ELBJAZZ FESTIVAL</a:t>
            </a:r>
            <a:endParaRPr lang="de-DE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3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2057400" y="1295400"/>
            <a:ext cx="6781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de-DE" sz="1600" b="1" dirty="0" smtClean="0">
                <a:solidFill>
                  <a:srgbClr val="000000"/>
                </a:solidFill>
              </a:rPr>
              <a:t>Additional features</a:t>
            </a:r>
          </a:p>
          <a:p>
            <a:pPr algn="just">
              <a:spcBef>
                <a:spcPts val="0"/>
              </a:spcBef>
            </a:pPr>
            <a:endParaRPr lang="de-DE" sz="16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de-DE" sz="1600" dirty="0" smtClean="0">
                <a:solidFill>
                  <a:srgbClr val="000000"/>
                </a:solidFill>
              </a:rPr>
              <a:t>Visitors to the ELBJAZZ Festival are </a:t>
            </a:r>
            <a:r>
              <a:rPr lang="de-DE" sz="1600" b="1" dirty="0" smtClean="0">
                <a:solidFill>
                  <a:srgbClr val="000000"/>
                </a:solidFill>
              </a:rPr>
              <a:t>educated, well established</a:t>
            </a:r>
            <a:r>
              <a:rPr lang="de-DE" sz="1600" dirty="0" smtClean="0">
                <a:solidFill>
                  <a:srgbClr val="000000"/>
                </a:solidFill>
              </a:rPr>
              <a:t>, </a:t>
            </a:r>
            <a:br>
              <a:rPr lang="de-DE" sz="1600" dirty="0" smtClean="0">
                <a:solidFill>
                  <a:srgbClr val="000000"/>
                </a:solidFill>
              </a:rPr>
            </a:br>
            <a:r>
              <a:rPr lang="de-DE" sz="1600" dirty="0" smtClean="0">
                <a:solidFill>
                  <a:srgbClr val="000000"/>
                </a:solidFill>
              </a:rPr>
              <a:t> </a:t>
            </a:r>
            <a:r>
              <a:rPr lang="de-DE" sz="1600" b="1" dirty="0" smtClean="0">
                <a:solidFill>
                  <a:srgbClr val="000000"/>
                </a:solidFill>
              </a:rPr>
              <a:t>successful culture-loving professionals.</a:t>
            </a:r>
            <a:endParaRPr lang="de-DE" sz="1600" b="1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endParaRPr lang="de-DE" sz="1600" b="1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de-DE" sz="1600" dirty="0" smtClean="0">
                <a:solidFill>
                  <a:srgbClr val="000000"/>
                </a:solidFill>
              </a:rPr>
              <a:t>During their stay in Hamburg, ELBJAZZ Festival goers from outside the region also visit </a:t>
            </a:r>
            <a:r>
              <a:rPr lang="de-DE" sz="1600" b="1" dirty="0" smtClean="0">
                <a:solidFill>
                  <a:srgbClr val="000000"/>
                </a:solidFill>
              </a:rPr>
              <a:t>museums and exhibitions (</a:t>
            </a:r>
            <a:r>
              <a:rPr lang="de-DE" sz="1600" b="1" dirty="0">
                <a:solidFill>
                  <a:srgbClr val="000000"/>
                </a:solidFill>
              </a:rPr>
              <a:t>26%), </a:t>
            </a:r>
            <a:r>
              <a:rPr lang="de-DE" sz="1600" dirty="0" smtClean="0">
                <a:solidFill>
                  <a:srgbClr val="000000"/>
                </a:solidFill>
              </a:rPr>
              <a:t>go</a:t>
            </a:r>
            <a:r>
              <a:rPr lang="de-DE" sz="1600" b="1" dirty="0" smtClean="0">
                <a:solidFill>
                  <a:srgbClr val="000000"/>
                </a:solidFill>
              </a:rPr>
              <a:t> sightseeing (26</a:t>
            </a:r>
            <a:r>
              <a:rPr lang="de-DE" sz="1600" b="1" dirty="0">
                <a:solidFill>
                  <a:srgbClr val="000000"/>
                </a:solidFill>
              </a:rPr>
              <a:t>%), </a:t>
            </a:r>
            <a:r>
              <a:rPr lang="de-DE" sz="1600" dirty="0" smtClean="0">
                <a:solidFill>
                  <a:srgbClr val="000000"/>
                </a:solidFill>
              </a:rPr>
              <a:t>participate in </a:t>
            </a:r>
            <a:r>
              <a:rPr lang="de-DE" sz="1600" b="1" dirty="0" smtClean="0">
                <a:solidFill>
                  <a:srgbClr val="000000"/>
                </a:solidFill>
              </a:rPr>
              <a:t>city tours and boat trips (15%), </a:t>
            </a:r>
            <a:r>
              <a:rPr lang="de-DE" sz="1600" dirty="0" smtClean="0">
                <a:solidFill>
                  <a:srgbClr val="000000"/>
                </a:solidFill>
              </a:rPr>
              <a:t>and</a:t>
            </a:r>
            <a:r>
              <a:rPr lang="de-DE" sz="1600" b="1" dirty="0" smtClean="0">
                <a:solidFill>
                  <a:srgbClr val="000000"/>
                </a:solidFill>
              </a:rPr>
              <a:t> </a:t>
            </a:r>
            <a:r>
              <a:rPr lang="de-DE" sz="1600" dirty="0" smtClean="0">
                <a:solidFill>
                  <a:srgbClr val="000000"/>
                </a:solidFill>
              </a:rPr>
              <a:t>go</a:t>
            </a:r>
            <a:r>
              <a:rPr lang="de-DE" sz="1600" b="1" dirty="0" smtClean="0">
                <a:solidFill>
                  <a:srgbClr val="000000"/>
                </a:solidFill>
              </a:rPr>
              <a:t> shopping (</a:t>
            </a:r>
            <a:r>
              <a:rPr lang="de-DE" sz="1600" b="1" dirty="0">
                <a:solidFill>
                  <a:srgbClr val="000000"/>
                </a:solidFill>
              </a:rPr>
              <a:t>36%) </a:t>
            </a:r>
            <a:r>
              <a:rPr lang="de-DE" sz="1600" dirty="0" smtClean="0">
                <a:solidFill>
                  <a:srgbClr val="000000"/>
                </a:solidFill>
              </a:rPr>
              <a:t>and</a:t>
            </a:r>
            <a:r>
              <a:rPr lang="de-DE" sz="1600" b="1" dirty="0" smtClean="0">
                <a:solidFill>
                  <a:srgbClr val="000000"/>
                </a:solidFill>
              </a:rPr>
              <a:t> dining (</a:t>
            </a:r>
            <a:r>
              <a:rPr lang="de-DE" sz="1600" b="1" dirty="0">
                <a:solidFill>
                  <a:srgbClr val="000000"/>
                </a:solidFill>
              </a:rPr>
              <a:t>54</a:t>
            </a:r>
            <a:r>
              <a:rPr lang="de-DE" sz="1600" b="1" dirty="0" smtClean="0">
                <a:solidFill>
                  <a:srgbClr val="000000"/>
                </a:solidFill>
              </a:rPr>
              <a:t>%)</a:t>
            </a:r>
            <a:r>
              <a:rPr lang="de-DE" sz="1600" dirty="0" smtClean="0">
                <a:solidFill>
                  <a:srgbClr val="000000"/>
                </a:solidFill>
              </a:rPr>
              <a:t>.</a:t>
            </a:r>
            <a:endParaRPr lang="de-DE" sz="16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R:\Presse &amp; PR\Sponsorenlogos\Olaf Dose Marktforschung\Logo_2_CMY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4741020"/>
            <a:ext cx="1426098" cy="40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943600" y="3886200"/>
            <a:ext cx="2895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de-DE" sz="1100" dirty="0" smtClean="0">
                <a:solidFill>
                  <a:srgbClr val="000000"/>
                </a:solidFill>
              </a:rPr>
              <a:t>As of May 2013,</a:t>
            </a:r>
          </a:p>
          <a:p>
            <a:pPr algn="r">
              <a:spcBef>
                <a:spcPts val="0"/>
              </a:spcBef>
            </a:pPr>
            <a:r>
              <a:rPr lang="de-DE" sz="1100" dirty="0" smtClean="0">
                <a:solidFill>
                  <a:srgbClr val="000000"/>
                </a:solidFill>
              </a:rPr>
              <a:t> Survey by Olaf Dose Marktforschung, </a:t>
            </a:r>
          </a:p>
          <a:p>
            <a:pPr algn="r">
              <a:spcBef>
                <a:spcPts val="0"/>
              </a:spcBef>
            </a:pPr>
            <a:r>
              <a:rPr lang="de-DE" sz="1100" dirty="0" smtClean="0">
                <a:solidFill>
                  <a:srgbClr val="000000"/>
                </a:solidFill>
              </a:rPr>
              <a:t>participants: 487 festival goers</a:t>
            </a:r>
            <a:endParaRPr lang="de-DE" sz="1100" dirty="0">
              <a:solidFill>
                <a:srgbClr val="0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872000" y="540000"/>
            <a:ext cx="69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FF0066"/>
                </a:solidFill>
              </a:rPr>
              <a:t>VISITORS TO THE ELBJAZZ FESTIVAL</a:t>
            </a:r>
            <a:endParaRPr lang="de-DE" sz="1800" dirty="0">
              <a:solidFill>
                <a:srgbClr val="000000"/>
              </a:solidFill>
            </a:endParaRPr>
          </a:p>
        </p:txBody>
      </p:sp>
      <p:pic>
        <p:nvPicPr>
          <p:cNvPr id="6" name="Picture 5" descr="R:\Förderanträge\Bild2.tif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2800" y="3763104"/>
            <a:ext cx="3860800" cy="286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56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Jamie_Cullum_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12260" y="3046178"/>
            <a:ext cx="1107608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Roger_Cicero_wallpaper_01_1280x102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53234" y="3046178"/>
            <a:ext cx="1599258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Nils_Petter_Molvaer_2011-04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1241" y="3046178"/>
            <a:ext cx="1054533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chilly_gonzales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12260" y="4586518"/>
            <a:ext cx="133511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 descr="The Notwist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66703" y="4586518"/>
            <a:ext cx="1892614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" descr="EJE-Festhalle-Bühne Viersen- 2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5073" y="4586518"/>
            <a:ext cx="1744184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 descr="Johannes_Enders_solo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1969" y="3046178"/>
            <a:ext cx="1054532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871999" y="540000"/>
            <a:ext cx="6205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FF0066"/>
                </a:solidFill>
              </a:rPr>
              <a:t>EXTRACTS LINE-UP 2010-2013</a:t>
            </a:r>
            <a:endParaRPr lang="de-DE" sz="1800" dirty="0">
              <a:solidFill>
                <a:srgbClr val="000000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0618" y="1520412"/>
            <a:ext cx="1405838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8249" y="1520412"/>
            <a:ext cx="1019005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3906" y="1539462"/>
            <a:ext cx="1700038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36501" y="4585032"/>
            <a:ext cx="1573544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3078" y="1542182"/>
            <a:ext cx="1010171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6875" y="3046178"/>
            <a:ext cx="1368000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82365" y="1542182"/>
            <a:ext cx="1169750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299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17888"/>
            <a:ext cx="5105400" cy="34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4" descr="09_2012-05-25-lail-arad-in-der-unilver-kant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2667000"/>
            <a:ext cx="4038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6" descr="08_pano_hauptbuehne_tag2_schlenk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5257800"/>
            <a:ext cx="4038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27"/>
          <p:cNvSpPr txBox="1">
            <a:spLocks noChangeArrowheads="1"/>
          </p:cNvSpPr>
          <p:nvPr/>
        </p:nvSpPr>
        <p:spPr bwMode="auto">
          <a:xfrm rot="20552507">
            <a:off x="5422324" y="5688136"/>
            <a:ext cx="3433505" cy="369332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de-DE" sz="1800" b="1" dirty="0" err="1" smtClean="0">
                <a:solidFill>
                  <a:srgbClr val="FFFFFF"/>
                </a:solidFill>
              </a:rPr>
              <a:t>Venues</a:t>
            </a:r>
            <a:r>
              <a:rPr lang="de-DE" sz="1800" b="1" dirty="0" smtClean="0">
                <a:solidFill>
                  <a:srgbClr val="FFFFFF"/>
                </a:solidFill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</a:rPr>
              <a:t>and</a:t>
            </a:r>
            <a:r>
              <a:rPr lang="de-DE" sz="1800" b="1" dirty="0" smtClean="0">
                <a:solidFill>
                  <a:srgbClr val="FFFFFF"/>
                </a:solidFill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</a:rPr>
              <a:t>location</a:t>
            </a:r>
            <a:r>
              <a:rPr lang="de-DE" sz="1800" b="1" dirty="0" smtClean="0">
                <a:solidFill>
                  <a:srgbClr val="FFFFFF"/>
                </a:solidFill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</a:rPr>
              <a:t>partner</a:t>
            </a:r>
            <a:endParaRPr lang="de-DE" sz="1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2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DSC_7222b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9952" y="4380600"/>
            <a:ext cx="2923614" cy="19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1" y="4380600"/>
            <a:ext cx="3332571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5" cstate="email">
            <a:lum brigh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2006494"/>
            <a:ext cx="1538508" cy="21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8"/>
          <p:cNvPicPr>
            <a:picLocks noChangeAspect="1" noChangeArrowheads="1"/>
          </p:cNvPicPr>
          <p:nvPr/>
        </p:nvPicPr>
        <p:blipFill>
          <a:blip r:embed="rId6" cstate="email">
            <a:lum bright="14000" contras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841" y="2006494"/>
            <a:ext cx="3306918" cy="21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1908000" y="540000"/>
            <a:ext cx="6669943" cy="99469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de-DE" sz="2800" b="1" kern="0" dirty="0" smtClean="0">
                <a:solidFill>
                  <a:srgbClr val="FF0066"/>
                </a:solidFill>
              </a:rPr>
              <a:t>MS BLEICHEN AND HAFENMUSEUM</a:t>
            </a:r>
            <a:endParaRPr lang="de-DE" sz="2800" b="1" kern="0" dirty="0">
              <a:solidFill>
                <a:srgbClr val="FF0066"/>
              </a:solidFill>
            </a:endParaRPr>
          </a:p>
        </p:txBody>
      </p:sp>
      <p:sp>
        <p:nvSpPr>
          <p:cNvPr id="10" name="Textfeld 10"/>
          <p:cNvSpPr txBox="1">
            <a:spLocks noChangeArrowheads="1"/>
          </p:cNvSpPr>
          <p:nvPr/>
        </p:nvSpPr>
        <p:spPr bwMode="auto">
          <a:xfrm>
            <a:off x="6660000" y="1224000"/>
            <a:ext cx="2574232" cy="369332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800" b="1" dirty="0" smtClean="0">
                <a:solidFill>
                  <a:schemeClr val="bg1"/>
                </a:solidFill>
              </a:rPr>
              <a:t>VENUES 2010-2013</a:t>
            </a:r>
            <a:endParaRPr lang="de-DE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4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195" y="3962400"/>
            <a:ext cx="3852005" cy="256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2133600"/>
            <a:ext cx="3794760" cy="252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1908000" y="540000"/>
            <a:ext cx="6669943" cy="99469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de-DE" sz="2800" b="1" kern="0" dirty="0" smtClean="0">
                <a:solidFill>
                  <a:srgbClr val="FF0066"/>
                </a:solidFill>
              </a:rPr>
              <a:t>STAGE KEHRWIEDER THEATER AND ST. KATHARINEN</a:t>
            </a:r>
            <a:endParaRPr lang="de-DE" sz="2800" b="1" kern="0" dirty="0">
              <a:solidFill>
                <a:srgbClr val="FF0066"/>
              </a:solidFill>
            </a:endParaRPr>
          </a:p>
        </p:txBody>
      </p:sp>
      <p:sp>
        <p:nvSpPr>
          <p:cNvPr id="7" name="Textfeld 10"/>
          <p:cNvSpPr txBox="1">
            <a:spLocks noChangeArrowheads="1"/>
          </p:cNvSpPr>
          <p:nvPr/>
        </p:nvSpPr>
        <p:spPr bwMode="auto">
          <a:xfrm>
            <a:off x="6660000" y="1224000"/>
            <a:ext cx="2574232" cy="369332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800" b="1" dirty="0" smtClean="0">
                <a:solidFill>
                  <a:schemeClr val="bg1"/>
                </a:solidFill>
              </a:rPr>
              <a:t>VENUES 2010-2013</a:t>
            </a:r>
            <a:endParaRPr lang="de-DE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HHT_Mrz2012</Template>
  <TotalTime>0</TotalTime>
  <Words>426</Words>
  <Application>Microsoft Office PowerPoint</Application>
  <PresentationFormat>Bildschirmpräsentation (4:3)</PresentationFormat>
  <Paragraphs>110</Paragraphs>
  <Slides>31</Slides>
  <Notes>16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HAUPTBÜHNE, MASCHINENBAUHALLE AND AM HELGEN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INTERNATIONAL FESTIVAL EXCHANGE  </vt:lpstr>
      <vt:lpstr>FRAMEWORK PROGRAMME DURING THE FESTIVAL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PARTNERS</vt:lpstr>
      <vt:lpstr>PowerPoint-Präsentation</vt:lpstr>
      <vt:lpstr>PowerPoint-Präsentation</vt:lpstr>
    </vt:vector>
  </TitlesOfParts>
  <Company>HHT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kann eine einzeilige oder  zweizeilige Folienheadline eingefügt werden (20 pt)</dc:title>
  <dc:creator>andreessen</dc:creator>
  <cp:lastModifiedBy>Lea Hapig</cp:lastModifiedBy>
  <cp:revision>298</cp:revision>
  <cp:lastPrinted>2013-11-21T08:33:08Z</cp:lastPrinted>
  <dcterms:created xsi:type="dcterms:W3CDTF">2012-06-19T16:07:18Z</dcterms:created>
  <dcterms:modified xsi:type="dcterms:W3CDTF">2013-12-04T17:52:35Z</dcterms:modified>
</cp:coreProperties>
</file>