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9" r:id="rId2"/>
  </p:sldMasterIdLst>
  <p:notesMasterIdLst>
    <p:notesMasterId r:id="rId35"/>
  </p:notesMasterIdLst>
  <p:handoutMasterIdLst>
    <p:handoutMasterId r:id="rId36"/>
  </p:handoutMasterIdLst>
  <p:sldIdLst>
    <p:sldId id="256" r:id="rId3"/>
    <p:sldId id="287" r:id="rId4"/>
    <p:sldId id="344" r:id="rId5"/>
    <p:sldId id="324" r:id="rId6"/>
    <p:sldId id="301" r:id="rId7"/>
    <p:sldId id="321" r:id="rId8"/>
    <p:sldId id="326" r:id="rId9"/>
    <p:sldId id="307" r:id="rId10"/>
    <p:sldId id="332" r:id="rId11"/>
    <p:sldId id="333" r:id="rId12"/>
    <p:sldId id="340" r:id="rId13"/>
    <p:sldId id="306" r:id="rId14"/>
    <p:sldId id="323" r:id="rId15"/>
    <p:sldId id="304" r:id="rId16"/>
    <p:sldId id="328" r:id="rId17"/>
    <p:sldId id="341" r:id="rId18"/>
    <p:sldId id="334" r:id="rId19"/>
    <p:sldId id="329" r:id="rId20"/>
    <p:sldId id="330" r:id="rId21"/>
    <p:sldId id="312" r:id="rId22"/>
    <p:sldId id="319" r:id="rId23"/>
    <p:sldId id="320" r:id="rId24"/>
    <p:sldId id="302" r:id="rId25"/>
    <p:sldId id="336" r:id="rId26"/>
    <p:sldId id="337" r:id="rId27"/>
    <p:sldId id="317" r:id="rId28"/>
    <p:sldId id="305" r:id="rId29"/>
    <p:sldId id="338" r:id="rId30"/>
    <p:sldId id="345" r:id="rId31"/>
    <p:sldId id="348" r:id="rId32"/>
    <p:sldId id="347" r:id="rId33"/>
    <p:sldId id="267" r:id="rId34"/>
  </p:sldIdLst>
  <p:sldSz cx="10691813" cy="7561263"/>
  <p:notesSz cx="6797675" cy="9874250"/>
  <p:defaultTextStyle>
    <a:defPPr>
      <a:defRPr lang="da-DK"/>
    </a:defPPr>
    <a:lvl1pPr marL="0" algn="l" defTabSz="1042965" rtl="0" eaLnBrk="1" latinLnBrk="0" hangingPunct="1">
      <a:defRPr sz="2100" kern="1200">
        <a:solidFill>
          <a:schemeClr val="tx1"/>
        </a:solidFill>
        <a:latin typeface="+mn-lt"/>
        <a:ea typeface="+mn-ea"/>
        <a:cs typeface="+mn-cs"/>
      </a:defRPr>
    </a:lvl1pPr>
    <a:lvl2pPr marL="521482" algn="l" defTabSz="1042965" rtl="0" eaLnBrk="1" latinLnBrk="0" hangingPunct="1">
      <a:defRPr sz="2100" kern="1200">
        <a:solidFill>
          <a:schemeClr val="tx1"/>
        </a:solidFill>
        <a:latin typeface="+mn-lt"/>
        <a:ea typeface="+mn-ea"/>
        <a:cs typeface="+mn-cs"/>
      </a:defRPr>
    </a:lvl2pPr>
    <a:lvl3pPr marL="1042965" algn="l" defTabSz="1042965" rtl="0" eaLnBrk="1" latinLnBrk="0" hangingPunct="1">
      <a:defRPr sz="2100" kern="1200">
        <a:solidFill>
          <a:schemeClr val="tx1"/>
        </a:solidFill>
        <a:latin typeface="+mn-lt"/>
        <a:ea typeface="+mn-ea"/>
        <a:cs typeface="+mn-cs"/>
      </a:defRPr>
    </a:lvl3pPr>
    <a:lvl4pPr marL="1564447" algn="l" defTabSz="1042965" rtl="0" eaLnBrk="1" latinLnBrk="0" hangingPunct="1">
      <a:defRPr sz="2100" kern="1200">
        <a:solidFill>
          <a:schemeClr val="tx1"/>
        </a:solidFill>
        <a:latin typeface="+mn-lt"/>
        <a:ea typeface="+mn-ea"/>
        <a:cs typeface="+mn-cs"/>
      </a:defRPr>
    </a:lvl4pPr>
    <a:lvl5pPr marL="2085929" algn="l" defTabSz="1042965" rtl="0" eaLnBrk="1" latinLnBrk="0" hangingPunct="1">
      <a:defRPr sz="2100" kern="1200">
        <a:solidFill>
          <a:schemeClr val="tx1"/>
        </a:solidFill>
        <a:latin typeface="+mn-lt"/>
        <a:ea typeface="+mn-ea"/>
        <a:cs typeface="+mn-cs"/>
      </a:defRPr>
    </a:lvl5pPr>
    <a:lvl6pPr marL="2607412" algn="l" defTabSz="1042965" rtl="0" eaLnBrk="1" latinLnBrk="0" hangingPunct="1">
      <a:defRPr sz="2100" kern="1200">
        <a:solidFill>
          <a:schemeClr val="tx1"/>
        </a:solidFill>
        <a:latin typeface="+mn-lt"/>
        <a:ea typeface="+mn-ea"/>
        <a:cs typeface="+mn-cs"/>
      </a:defRPr>
    </a:lvl6pPr>
    <a:lvl7pPr marL="3128894" algn="l" defTabSz="1042965" rtl="0" eaLnBrk="1" latinLnBrk="0" hangingPunct="1">
      <a:defRPr sz="2100" kern="1200">
        <a:solidFill>
          <a:schemeClr val="tx1"/>
        </a:solidFill>
        <a:latin typeface="+mn-lt"/>
        <a:ea typeface="+mn-ea"/>
        <a:cs typeface="+mn-cs"/>
      </a:defRPr>
    </a:lvl7pPr>
    <a:lvl8pPr marL="3650376" algn="l" defTabSz="1042965" rtl="0" eaLnBrk="1" latinLnBrk="0" hangingPunct="1">
      <a:defRPr sz="2100" kern="1200">
        <a:solidFill>
          <a:schemeClr val="tx1"/>
        </a:solidFill>
        <a:latin typeface="+mn-lt"/>
        <a:ea typeface="+mn-ea"/>
        <a:cs typeface="+mn-cs"/>
      </a:defRPr>
    </a:lvl8pPr>
    <a:lvl9pPr marL="4171859" algn="l" defTabSz="1042965"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p:cViewPr varScale="1">
        <p:scale>
          <a:sx n="78" d="100"/>
          <a:sy n="78" d="100"/>
        </p:scale>
        <p:origin x="1195" y="67"/>
      </p:cViewPr>
      <p:guideLst>
        <p:guide orient="horz" pos="2382"/>
        <p:guide pos="3368"/>
      </p:guideLst>
    </p:cSldViewPr>
  </p:slideViewPr>
  <p:notesTextViewPr>
    <p:cViewPr>
      <p:scale>
        <a:sx n="1" d="1"/>
        <a:sy n="1" d="1"/>
      </p:scale>
      <p:origin x="0" y="0"/>
    </p:cViewPr>
  </p:notesTextViewPr>
  <p:notesViewPr>
    <p:cSldViewPr>
      <p:cViewPr varScale="1">
        <p:scale>
          <a:sx n="70" d="100"/>
          <a:sy n="70" d="100"/>
        </p:scale>
        <p:origin x="238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DD1E2-B481-4834-A87A-7CAF4A4F414D}" type="doc">
      <dgm:prSet loTypeId="urn:diagrams.loki3.com/BracketList" loCatId="list" qsTypeId="urn:microsoft.com/office/officeart/2005/8/quickstyle/simple1" qsCatId="simple" csTypeId="urn:microsoft.com/office/officeart/2005/8/colors/accent1_2" csCatId="accent1" phldr="1"/>
      <dgm:spPr/>
      <dgm:t>
        <a:bodyPr/>
        <a:lstStyle/>
        <a:p>
          <a:endParaRPr lang="lv-LV"/>
        </a:p>
      </dgm:t>
    </dgm:pt>
    <dgm:pt modelId="{12D803C7-B888-4CE0-9A05-EC5EE0C7F636}">
      <dgm:prSet phldrT="[Text]" custT="1"/>
      <dgm:spPr/>
      <dgm:t>
        <a:bodyPr/>
        <a:lstStyle/>
        <a:p>
          <a:pPr algn="l"/>
          <a:r>
            <a:rPr lang="lv-LV" sz="2800" b="1" dirty="0">
              <a:solidFill>
                <a:schemeClr val="accent6">
                  <a:lumMod val="50000"/>
                </a:schemeClr>
              </a:solidFill>
            </a:rPr>
            <a:t>Objektu grupas</a:t>
          </a:r>
          <a:endParaRPr lang="lv-LV" sz="2800" dirty="0">
            <a:solidFill>
              <a:schemeClr val="accent6">
                <a:lumMod val="50000"/>
              </a:schemeClr>
            </a:solidFill>
          </a:endParaRPr>
        </a:p>
      </dgm:t>
    </dgm:pt>
    <dgm:pt modelId="{9D196EC8-9D21-412B-833B-9E6BFCE93DB5}" type="parTrans" cxnId="{493101C6-559C-48ED-93F1-6BD3BD3835AD}">
      <dgm:prSet/>
      <dgm:spPr/>
      <dgm:t>
        <a:bodyPr/>
        <a:lstStyle/>
        <a:p>
          <a:endParaRPr lang="lv-LV"/>
        </a:p>
      </dgm:t>
    </dgm:pt>
    <dgm:pt modelId="{82C3591E-C467-4589-9E71-7A422508E17F}" type="sibTrans" cxnId="{493101C6-559C-48ED-93F1-6BD3BD3835AD}">
      <dgm:prSet/>
      <dgm:spPr/>
      <dgm:t>
        <a:bodyPr/>
        <a:lstStyle/>
        <a:p>
          <a:endParaRPr lang="lv-LV"/>
        </a:p>
      </dgm:t>
    </dgm:pt>
    <dgm:pt modelId="{612DAD6A-DE69-4070-862A-10209C2AC884}">
      <dgm:prSet phldrT="[Text]" custT="1"/>
      <dgm:spPr/>
      <dgm:t>
        <a:bodyPr/>
        <a:lstStyle/>
        <a:p>
          <a:r>
            <a:rPr lang="lv-LV" sz="2400" dirty="0"/>
            <a:t>Dzīvojamās ēkas,</a:t>
          </a:r>
        </a:p>
      </dgm:t>
    </dgm:pt>
    <dgm:pt modelId="{5129A56D-5968-4B3D-B28A-852C5351ADFD}" type="parTrans" cxnId="{3C4958AF-DD78-443B-9AE7-43018F1FF9A0}">
      <dgm:prSet/>
      <dgm:spPr/>
      <dgm:t>
        <a:bodyPr/>
        <a:lstStyle/>
        <a:p>
          <a:endParaRPr lang="lv-LV"/>
        </a:p>
      </dgm:t>
    </dgm:pt>
    <dgm:pt modelId="{9A7DD6E6-1308-44C4-8216-495A17787577}" type="sibTrans" cxnId="{3C4958AF-DD78-443B-9AE7-43018F1FF9A0}">
      <dgm:prSet/>
      <dgm:spPr/>
      <dgm:t>
        <a:bodyPr/>
        <a:lstStyle/>
        <a:p>
          <a:endParaRPr lang="lv-LV"/>
        </a:p>
      </dgm:t>
    </dgm:pt>
    <dgm:pt modelId="{0C9E3442-7FAF-45EE-AE51-F77E8FBC82AE}">
      <dgm:prSet phldrT="[Text]" custT="1"/>
      <dgm:spPr/>
      <dgm:t>
        <a:bodyPr/>
        <a:lstStyle/>
        <a:p>
          <a:pPr algn="l"/>
          <a:r>
            <a:rPr lang="lv-LV" sz="2800" b="1" dirty="0">
              <a:solidFill>
                <a:schemeClr val="accent6">
                  <a:lumMod val="50000"/>
                </a:schemeClr>
              </a:solidFill>
            </a:rPr>
            <a:t>Resursu veidi</a:t>
          </a:r>
          <a:endParaRPr lang="lv-LV" sz="2800" dirty="0">
            <a:solidFill>
              <a:schemeClr val="accent6">
                <a:lumMod val="50000"/>
              </a:schemeClr>
            </a:solidFill>
          </a:endParaRPr>
        </a:p>
      </dgm:t>
    </dgm:pt>
    <dgm:pt modelId="{ED00E4A9-5721-4165-B005-CB870794559E}" type="parTrans" cxnId="{28E1B628-F91D-4F88-BC48-00D213CDC4AE}">
      <dgm:prSet/>
      <dgm:spPr/>
      <dgm:t>
        <a:bodyPr/>
        <a:lstStyle/>
        <a:p>
          <a:endParaRPr lang="lv-LV"/>
        </a:p>
      </dgm:t>
    </dgm:pt>
    <dgm:pt modelId="{AE37CE2D-A0C4-4E82-AF3A-39429289D1C6}" type="sibTrans" cxnId="{28E1B628-F91D-4F88-BC48-00D213CDC4AE}">
      <dgm:prSet/>
      <dgm:spPr/>
      <dgm:t>
        <a:bodyPr/>
        <a:lstStyle/>
        <a:p>
          <a:endParaRPr lang="lv-LV"/>
        </a:p>
      </dgm:t>
    </dgm:pt>
    <dgm:pt modelId="{AB134ABA-02AE-4FE2-816F-CAE620045F2E}">
      <dgm:prSet phldrT="[Text]" custT="1"/>
      <dgm:spPr/>
      <dgm:t>
        <a:bodyPr/>
        <a:lstStyle/>
        <a:p>
          <a:r>
            <a:rPr lang="lv-LV" sz="2400" dirty="0"/>
            <a:t>Būvmateriāli,</a:t>
          </a:r>
        </a:p>
      </dgm:t>
    </dgm:pt>
    <dgm:pt modelId="{E40863F4-61DA-4ADC-BA66-CE06C37701AF}" type="parTrans" cxnId="{A94CCA0A-997B-401E-81F1-947E38C101CC}">
      <dgm:prSet/>
      <dgm:spPr/>
      <dgm:t>
        <a:bodyPr/>
        <a:lstStyle/>
        <a:p>
          <a:endParaRPr lang="lv-LV"/>
        </a:p>
      </dgm:t>
    </dgm:pt>
    <dgm:pt modelId="{98E55E3B-75EA-4A99-A4E5-CC5C5C4F3DBC}" type="sibTrans" cxnId="{A94CCA0A-997B-401E-81F1-947E38C101CC}">
      <dgm:prSet/>
      <dgm:spPr/>
      <dgm:t>
        <a:bodyPr/>
        <a:lstStyle/>
        <a:p>
          <a:endParaRPr lang="lv-LV"/>
        </a:p>
      </dgm:t>
    </dgm:pt>
    <dgm:pt modelId="{EF939044-1ADE-4A7F-86D0-07F5B637005F}">
      <dgm:prSet custT="1"/>
      <dgm:spPr/>
      <dgm:t>
        <a:bodyPr/>
        <a:lstStyle/>
        <a:p>
          <a:r>
            <a:rPr lang="lv-LV" sz="2400" dirty="0"/>
            <a:t>Nedzīvojamās ēkas,</a:t>
          </a:r>
        </a:p>
      </dgm:t>
    </dgm:pt>
    <dgm:pt modelId="{D28CF45E-5EA1-466B-962B-D5CECEC7A55B}" type="parTrans" cxnId="{587E7942-F14F-4949-89AC-8782D2419426}">
      <dgm:prSet/>
      <dgm:spPr/>
      <dgm:t>
        <a:bodyPr/>
        <a:lstStyle/>
        <a:p>
          <a:endParaRPr lang="lv-LV"/>
        </a:p>
      </dgm:t>
    </dgm:pt>
    <dgm:pt modelId="{54BEFDD2-DCCE-4A62-8C49-5604126F856F}" type="sibTrans" cxnId="{587E7942-F14F-4949-89AC-8782D2419426}">
      <dgm:prSet/>
      <dgm:spPr/>
      <dgm:t>
        <a:bodyPr/>
        <a:lstStyle/>
        <a:p>
          <a:endParaRPr lang="lv-LV"/>
        </a:p>
      </dgm:t>
    </dgm:pt>
    <dgm:pt modelId="{F32E399F-174C-43F5-8002-95979A2B58DC}">
      <dgm:prSet custT="1"/>
      <dgm:spPr/>
      <dgm:t>
        <a:bodyPr/>
        <a:lstStyle/>
        <a:p>
          <a:r>
            <a:rPr lang="lv-LV" sz="2400" dirty="0"/>
            <a:t>Transporta objekti,</a:t>
          </a:r>
        </a:p>
      </dgm:t>
    </dgm:pt>
    <dgm:pt modelId="{BF242B89-B6B1-49A8-9BCB-1CEFA8021C95}" type="parTrans" cxnId="{61F62B74-2511-44AC-9DE4-93A7362DE0AB}">
      <dgm:prSet/>
      <dgm:spPr/>
      <dgm:t>
        <a:bodyPr/>
        <a:lstStyle/>
        <a:p>
          <a:endParaRPr lang="lv-LV"/>
        </a:p>
      </dgm:t>
    </dgm:pt>
    <dgm:pt modelId="{828FBE12-EE29-485E-AD30-0FE7ECBD471F}" type="sibTrans" cxnId="{61F62B74-2511-44AC-9DE4-93A7362DE0AB}">
      <dgm:prSet/>
      <dgm:spPr/>
      <dgm:t>
        <a:bodyPr/>
        <a:lstStyle/>
        <a:p>
          <a:endParaRPr lang="lv-LV"/>
        </a:p>
      </dgm:t>
    </dgm:pt>
    <dgm:pt modelId="{D13648A4-11DC-441E-86C0-D2927723862F}">
      <dgm:prSet custT="1"/>
      <dgm:spPr/>
      <dgm:t>
        <a:bodyPr/>
        <a:lstStyle/>
        <a:p>
          <a:r>
            <a:rPr lang="lv-LV" sz="2400" dirty="0"/>
            <a:t>Pazemes maģistrālie cauruļvadi,</a:t>
          </a:r>
        </a:p>
      </dgm:t>
    </dgm:pt>
    <dgm:pt modelId="{FEC822BC-00DB-4C45-8A5F-86E7CBA74364}" type="parTrans" cxnId="{B16119B7-1EA2-46A9-9E0E-807994CE06A6}">
      <dgm:prSet/>
      <dgm:spPr/>
      <dgm:t>
        <a:bodyPr/>
        <a:lstStyle/>
        <a:p>
          <a:endParaRPr lang="lv-LV"/>
        </a:p>
      </dgm:t>
    </dgm:pt>
    <dgm:pt modelId="{681AB4A2-4D25-43E1-83EA-F2FD2ABD7D74}" type="sibTrans" cxnId="{B16119B7-1EA2-46A9-9E0E-807994CE06A6}">
      <dgm:prSet/>
      <dgm:spPr/>
      <dgm:t>
        <a:bodyPr/>
        <a:lstStyle/>
        <a:p>
          <a:endParaRPr lang="lv-LV"/>
        </a:p>
      </dgm:t>
    </dgm:pt>
    <dgm:pt modelId="{9065D0C0-079E-4608-9B30-1CCAFD7CD143}">
      <dgm:prSet custT="1"/>
      <dgm:spPr/>
      <dgm:t>
        <a:bodyPr/>
        <a:lstStyle/>
        <a:p>
          <a:r>
            <a:rPr lang="lv-LV" sz="2400" dirty="0"/>
            <a:t>Komplekso būvju rūpnieciskās ražošanas uzņēmumi,</a:t>
          </a:r>
        </a:p>
      </dgm:t>
    </dgm:pt>
    <dgm:pt modelId="{A2AE81C3-A73F-4120-906D-1FD89FE1C935}" type="parTrans" cxnId="{764315A6-D29B-49F7-B820-410B9CA524E8}">
      <dgm:prSet/>
      <dgm:spPr/>
      <dgm:t>
        <a:bodyPr/>
        <a:lstStyle/>
        <a:p>
          <a:endParaRPr lang="lv-LV"/>
        </a:p>
      </dgm:t>
    </dgm:pt>
    <dgm:pt modelId="{601C26E2-1067-4533-9FD8-6E91143DB4D6}" type="sibTrans" cxnId="{764315A6-D29B-49F7-B820-410B9CA524E8}">
      <dgm:prSet/>
      <dgm:spPr/>
      <dgm:t>
        <a:bodyPr/>
        <a:lstStyle/>
        <a:p>
          <a:endParaRPr lang="lv-LV"/>
        </a:p>
      </dgm:t>
    </dgm:pt>
    <dgm:pt modelId="{1B222583-9BC3-45A0-965C-6E89E17F0AFC}">
      <dgm:prSet custT="1"/>
      <dgm:spPr/>
      <dgm:t>
        <a:bodyPr/>
        <a:lstStyle/>
        <a:p>
          <a:r>
            <a:rPr lang="lv-LV" sz="2400" dirty="0"/>
            <a:t>Strādnieku darba samaksa,</a:t>
          </a:r>
        </a:p>
      </dgm:t>
    </dgm:pt>
    <dgm:pt modelId="{298D9CB2-FFB2-4916-AAEE-2C310A988F9F}" type="parTrans" cxnId="{5D5CA3F1-429E-44DC-81BA-9BD152668FFA}">
      <dgm:prSet/>
      <dgm:spPr/>
      <dgm:t>
        <a:bodyPr/>
        <a:lstStyle/>
        <a:p>
          <a:endParaRPr lang="lv-LV"/>
        </a:p>
      </dgm:t>
    </dgm:pt>
    <dgm:pt modelId="{268BD9A3-D38B-47C2-9B1E-61D0B7BC27F1}" type="sibTrans" cxnId="{5D5CA3F1-429E-44DC-81BA-9BD152668FFA}">
      <dgm:prSet/>
      <dgm:spPr/>
      <dgm:t>
        <a:bodyPr/>
        <a:lstStyle/>
        <a:p>
          <a:endParaRPr lang="lv-LV"/>
        </a:p>
      </dgm:t>
    </dgm:pt>
    <dgm:pt modelId="{475BB5A8-C353-4339-A5F5-7CE7F80F2AA6}">
      <dgm:prSet custT="1"/>
      <dgm:spPr/>
      <dgm:t>
        <a:bodyPr/>
        <a:lstStyle/>
        <a:p>
          <a:r>
            <a:rPr lang="lv-LV" sz="2400" dirty="0"/>
            <a:t>Izmaksas mašīnu un mehānismu uzturēšanai un ekspluatācijai,</a:t>
          </a:r>
        </a:p>
      </dgm:t>
    </dgm:pt>
    <dgm:pt modelId="{9CC9347D-61CD-4389-AF00-774431F0ED84}" type="parTrans" cxnId="{239D431E-FBF6-4146-8095-3D9A2A97ECA1}">
      <dgm:prSet/>
      <dgm:spPr/>
      <dgm:t>
        <a:bodyPr/>
        <a:lstStyle/>
        <a:p>
          <a:endParaRPr lang="lv-LV"/>
        </a:p>
      </dgm:t>
    </dgm:pt>
    <dgm:pt modelId="{929A4047-E410-4511-963C-C344E0EB9FE5}" type="sibTrans" cxnId="{239D431E-FBF6-4146-8095-3D9A2A97ECA1}">
      <dgm:prSet/>
      <dgm:spPr/>
      <dgm:t>
        <a:bodyPr/>
        <a:lstStyle/>
        <a:p>
          <a:endParaRPr lang="lv-LV"/>
        </a:p>
      </dgm:t>
    </dgm:pt>
    <dgm:pt modelId="{2BD6C6F5-B27A-4BA5-858B-965E63845012}">
      <dgm:prSet custT="1"/>
      <dgm:spPr/>
      <dgm:t>
        <a:bodyPr/>
        <a:lstStyle/>
        <a:p>
          <a:r>
            <a:rPr lang="lv-LV" sz="2400" dirty="0"/>
            <a:t>Arhitektūras un inženiertehniskie pakalpojumi, tehniskās pārbaudes un analīzes.</a:t>
          </a:r>
        </a:p>
      </dgm:t>
    </dgm:pt>
    <dgm:pt modelId="{4F70AB97-E83B-4354-A987-F2E4338DB8D7}" type="parTrans" cxnId="{1814020A-01FD-41B2-B68C-5B71C3085181}">
      <dgm:prSet/>
      <dgm:spPr/>
      <dgm:t>
        <a:bodyPr/>
        <a:lstStyle/>
        <a:p>
          <a:endParaRPr lang="lv-LV"/>
        </a:p>
      </dgm:t>
    </dgm:pt>
    <dgm:pt modelId="{B3E975CE-0557-4283-BB28-BF4986FEFA3F}" type="sibTrans" cxnId="{1814020A-01FD-41B2-B68C-5B71C3085181}">
      <dgm:prSet/>
      <dgm:spPr/>
      <dgm:t>
        <a:bodyPr/>
        <a:lstStyle/>
        <a:p>
          <a:endParaRPr lang="lv-LV"/>
        </a:p>
      </dgm:t>
    </dgm:pt>
    <dgm:pt modelId="{6F1F713F-368A-41B5-80FD-FE11592CA296}">
      <dgm:prSet custT="1"/>
      <dgm:spPr/>
      <dgm:t>
        <a:bodyPr/>
        <a:lstStyle/>
        <a:p>
          <a:r>
            <a:rPr lang="lv-LV" sz="2400" dirty="0"/>
            <a:t>Pārējo inženierbūvju būvniecības uzņēmumi.</a:t>
          </a:r>
        </a:p>
      </dgm:t>
    </dgm:pt>
    <dgm:pt modelId="{C0926E4B-74F4-40D3-B79F-1CDF778A5D7D}" type="parTrans" cxnId="{244225C0-3881-4DA1-B48C-DA249150F790}">
      <dgm:prSet/>
      <dgm:spPr/>
      <dgm:t>
        <a:bodyPr/>
        <a:lstStyle/>
        <a:p>
          <a:endParaRPr lang="lv-LV"/>
        </a:p>
      </dgm:t>
    </dgm:pt>
    <dgm:pt modelId="{80A93DE2-CC36-4DB9-A713-91E27DA879CA}" type="sibTrans" cxnId="{244225C0-3881-4DA1-B48C-DA249150F790}">
      <dgm:prSet/>
      <dgm:spPr/>
      <dgm:t>
        <a:bodyPr/>
        <a:lstStyle/>
        <a:p>
          <a:endParaRPr lang="lv-LV"/>
        </a:p>
      </dgm:t>
    </dgm:pt>
    <dgm:pt modelId="{C9DA9D6F-84DD-4052-A4A7-4B525CF1147F}" type="pres">
      <dgm:prSet presAssocID="{6C8DD1E2-B481-4834-A87A-7CAF4A4F414D}" presName="Name0" presStyleCnt="0">
        <dgm:presLayoutVars>
          <dgm:dir/>
          <dgm:animLvl val="lvl"/>
          <dgm:resizeHandles val="exact"/>
        </dgm:presLayoutVars>
      </dgm:prSet>
      <dgm:spPr/>
    </dgm:pt>
    <dgm:pt modelId="{C097C452-AC0B-4D84-9552-DB4BEB08FEE9}" type="pres">
      <dgm:prSet presAssocID="{12D803C7-B888-4CE0-9A05-EC5EE0C7F636}" presName="linNode" presStyleCnt="0"/>
      <dgm:spPr/>
    </dgm:pt>
    <dgm:pt modelId="{D8E54B40-6328-42CB-8BBC-ACE609A6307C}" type="pres">
      <dgm:prSet presAssocID="{12D803C7-B888-4CE0-9A05-EC5EE0C7F636}" presName="parTx" presStyleLbl="revTx" presStyleIdx="0" presStyleCnt="2">
        <dgm:presLayoutVars>
          <dgm:chMax val="1"/>
          <dgm:bulletEnabled val="1"/>
        </dgm:presLayoutVars>
      </dgm:prSet>
      <dgm:spPr/>
    </dgm:pt>
    <dgm:pt modelId="{D50136E6-92BF-4903-86B5-9AA2799D0E76}" type="pres">
      <dgm:prSet presAssocID="{12D803C7-B888-4CE0-9A05-EC5EE0C7F636}" presName="bracket" presStyleLbl="parChTrans1D1" presStyleIdx="0" presStyleCnt="2" custLinFactX="-90443" custLinFactNeighborX="-100000" custLinFactNeighborY="-2820"/>
      <dgm:spPr/>
    </dgm:pt>
    <dgm:pt modelId="{D9D1795E-6855-4609-9BDC-1278B2EC65DE}" type="pres">
      <dgm:prSet presAssocID="{12D803C7-B888-4CE0-9A05-EC5EE0C7F636}" presName="spH" presStyleCnt="0"/>
      <dgm:spPr/>
    </dgm:pt>
    <dgm:pt modelId="{7933DC77-7DF9-43E6-916A-F3B22B97B47B}" type="pres">
      <dgm:prSet presAssocID="{12D803C7-B888-4CE0-9A05-EC5EE0C7F636}" presName="desTx" presStyleLbl="node1" presStyleIdx="0" presStyleCnt="2" custScaleX="128415" custLinFactX="-5820" custLinFactNeighborX="-100000" custLinFactNeighborY="-105">
        <dgm:presLayoutVars>
          <dgm:bulletEnabled val="1"/>
        </dgm:presLayoutVars>
      </dgm:prSet>
      <dgm:spPr/>
    </dgm:pt>
    <dgm:pt modelId="{D500049D-7A10-428C-BDD3-F93436E31261}" type="pres">
      <dgm:prSet presAssocID="{82C3591E-C467-4589-9E71-7A422508E17F}" presName="spV" presStyleCnt="0"/>
      <dgm:spPr/>
    </dgm:pt>
    <dgm:pt modelId="{8F27F871-9847-466E-A172-A96FB41E15AB}" type="pres">
      <dgm:prSet presAssocID="{0C9E3442-7FAF-45EE-AE51-F77E8FBC82AE}" presName="linNode" presStyleCnt="0"/>
      <dgm:spPr/>
    </dgm:pt>
    <dgm:pt modelId="{B5CA654D-FE3E-496B-A606-DB0530ACBD45}" type="pres">
      <dgm:prSet presAssocID="{0C9E3442-7FAF-45EE-AE51-F77E8FBC82AE}" presName="parTx" presStyleLbl="revTx" presStyleIdx="1" presStyleCnt="2" custScaleX="79104" custScaleY="192537">
        <dgm:presLayoutVars>
          <dgm:chMax val="1"/>
          <dgm:bulletEnabled val="1"/>
        </dgm:presLayoutVars>
      </dgm:prSet>
      <dgm:spPr/>
    </dgm:pt>
    <dgm:pt modelId="{2425AF15-47DD-45AC-B5D6-9AFA4E2B4AB0}" type="pres">
      <dgm:prSet presAssocID="{0C9E3442-7FAF-45EE-AE51-F77E8FBC82AE}" presName="bracket" presStyleLbl="parChTrans1D1" presStyleIdx="1" presStyleCnt="2" custScaleY="102874" custLinFactNeighborX="-43270" custLinFactNeighborY="1851"/>
      <dgm:spPr/>
    </dgm:pt>
    <dgm:pt modelId="{BF251D25-8746-4D2F-8BB0-EEC5BF201125}" type="pres">
      <dgm:prSet presAssocID="{0C9E3442-7FAF-45EE-AE51-F77E8FBC82AE}" presName="spH" presStyleCnt="0"/>
      <dgm:spPr/>
    </dgm:pt>
    <dgm:pt modelId="{FC3C48E1-EE3A-4D08-A786-9D115786E71B}" type="pres">
      <dgm:prSet presAssocID="{0C9E3442-7FAF-45EE-AE51-F77E8FBC82AE}" presName="desTx" presStyleLbl="node1" presStyleIdx="1" presStyleCnt="2" custScaleX="103540" custScaleY="98825" custLinFactNeighborX="-41158" custLinFactNeighborY="2891">
        <dgm:presLayoutVars>
          <dgm:bulletEnabled val="1"/>
        </dgm:presLayoutVars>
      </dgm:prSet>
      <dgm:spPr/>
    </dgm:pt>
  </dgm:ptLst>
  <dgm:cxnLst>
    <dgm:cxn modelId="{1814020A-01FD-41B2-B68C-5B71C3085181}" srcId="{0C9E3442-7FAF-45EE-AE51-F77E8FBC82AE}" destId="{2BD6C6F5-B27A-4BA5-858B-965E63845012}" srcOrd="3" destOrd="0" parTransId="{4F70AB97-E83B-4354-A987-F2E4338DB8D7}" sibTransId="{B3E975CE-0557-4283-BB28-BF4986FEFA3F}"/>
    <dgm:cxn modelId="{A94CCA0A-997B-401E-81F1-947E38C101CC}" srcId="{0C9E3442-7FAF-45EE-AE51-F77E8FBC82AE}" destId="{AB134ABA-02AE-4FE2-816F-CAE620045F2E}" srcOrd="0" destOrd="0" parTransId="{E40863F4-61DA-4ADC-BA66-CE06C37701AF}" sibTransId="{98E55E3B-75EA-4A99-A4E5-CC5C5C4F3DBC}"/>
    <dgm:cxn modelId="{239D431E-FBF6-4146-8095-3D9A2A97ECA1}" srcId="{0C9E3442-7FAF-45EE-AE51-F77E8FBC82AE}" destId="{475BB5A8-C353-4339-A5F5-7CE7F80F2AA6}" srcOrd="2" destOrd="0" parTransId="{9CC9347D-61CD-4389-AF00-774431F0ED84}" sibTransId="{929A4047-E410-4511-963C-C344E0EB9FE5}"/>
    <dgm:cxn modelId="{A36F9C1F-38F0-4520-87DF-25D18C12DE1D}" type="presOf" srcId="{9065D0C0-079E-4608-9B30-1CCAFD7CD143}" destId="{7933DC77-7DF9-43E6-916A-F3B22B97B47B}" srcOrd="0" destOrd="4" presId="urn:diagrams.loki3.com/BracketList"/>
    <dgm:cxn modelId="{7F047F21-E849-48DB-B387-77B6CE19D8D1}" type="presOf" srcId="{12D803C7-B888-4CE0-9A05-EC5EE0C7F636}" destId="{D8E54B40-6328-42CB-8BBC-ACE609A6307C}" srcOrd="0" destOrd="0" presId="urn:diagrams.loki3.com/BracketList"/>
    <dgm:cxn modelId="{6B133924-B924-4FF9-80B9-4C19CBF32089}" type="presOf" srcId="{1B222583-9BC3-45A0-965C-6E89E17F0AFC}" destId="{FC3C48E1-EE3A-4D08-A786-9D115786E71B}" srcOrd="0" destOrd="1" presId="urn:diagrams.loki3.com/BracketList"/>
    <dgm:cxn modelId="{28E1B628-F91D-4F88-BC48-00D213CDC4AE}" srcId="{6C8DD1E2-B481-4834-A87A-7CAF4A4F414D}" destId="{0C9E3442-7FAF-45EE-AE51-F77E8FBC82AE}" srcOrd="1" destOrd="0" parTransId="{ED00E4A9-5721-4165-B005-CB870794559E}" sibTransId="{AE37CE2D-A0C4-4E82-AF3A-39429289D1C6}"/>
    <dgm:cxn modelId="{587E7942-F14F-4949-89AC-8782D2419426}" srcId="{12D803C7-B888-4CE0-9A05-EC5EE0C7F636}" destId="{EF939044-1ADE-4A7F-86D0-07F5B637005F}" srcOrd="1" destOrd="0" parTransId="{D28CF45E-5EA1-466B-962B-D5CECEC7A55B}" sibTransId="{54BEFDD2-DCCE-4A62-8C49-5604126F856F}"/>
    <dgm:cxn modelId="{77AB4147-403D-4309-A42B-5726E8E5098E}" type="presOf" srcId="{2BD6C6F5-B27A-4BA5-858B-965E63845012}" destId="{FC3C48E1-EE3A-4D08-A786-9D115786E71B}" srcOrd="0" destOrd="3" presId="urn:diagrams.loki3.com/BracketList"/>
    <dgm:cxn modelId="{8FD1BD69-D883-4C3E-A363-ED2CA9A541A8}" type="presOf" srcId="{475BB5A8-C353-4339-A5F5-7CE7F80F2AA6}" destId="{FC3C48E1-EE3A-4D08-A786-9D115786E71B}" srcOrd="0" destOrd="2" presId="urn:diagrams.loki3.com/BracketList"/>
    <dgm:cxn modelId="{61F62B74-2511-44AC-9DE4-93A7362DE0AB}" srcId="{12D803C7-B888-4CE0-9A05-EC5EE0C7F636}" destId="{F32E399F-174C-43F5-8002-95979A2B58DC}" srcOrd="2" destOrd="0" parTransId="{BF242B89-B6B1-49A8-9BCB-1CEFA8021C95}" sibTransId="{828FBE12-EE29-485E-AD30-0FE7ECBD471F}"/>
    <dgm:cxn modelId="{7EE08974-8D14-4287-807F-58FB52DF3900}" type="presOf" srcId="{D13648A4-11DC-441E-86C0-D2927723862F}" destId="{7933DC77-7DF9-43E6-916A-F3B22B97B47B}" srcOrd="0" destOrd="3" presId="urn:diagrams.loki3.com/BracketList"/>
    <dgm:cxn modelId="{BA176979-A43A-41AF-98CB-0AADC883AB32}" type="presOf" srcId="{6C8DD1E2-B481-4834-A87A-7CAF4A4F414D}" destId="{C9DA9D6F-84DD-4052-A4A7-4B525CF1147F}" srcOrd="0" destOrd="0" presId="urn:diagrams.loki3.com/BracketList"/>
    <dgm:cxn modelId="{764315A6-D29B-49F7-B820-410B9CA524E8}" srcId="{12D803C7-B888-4CE0-9A05-EC5EE0C7F636}" destId="{9065D0C0-079E-4608-9B30-1CCAFD7CD143}" srcOrd="4" destOrd="0" parTransId="{A2AE81C3-A73F-4120-906D-1FD89FE1C935}" sibTransId="{601C26E2-1067-4533-9FD8-6E91143DB4D6}"/>
    <dgm:cxn modelId="{3C4958AF-DD78-443B-9AE7-43018F1FF9A0}" srcId="{12D803C7-B888-4CE0-9A05-EC5EE0C7F636}" destId="{612DAD6A-DE69-4070-862A-10209C2AC884}" srcOrd="0" destOrd="0" parTransId="{5129A56D-5968-4B3D-B28A-852C5351ADFD}" sibTransId="{9A7DD6E6-1308-44C4-8216-495A17787577}"/>
    <dgm:cxn modelId="{F59885B5-3ABF-4770-93C8-B454DD729938}" type="presOf" srcId="{AB134ABA-02AE-4FE2-816F-CAE620045F2E}" destId="{FC3C48E1-EE3A-4D08-A786-9D115786E71B}" srcOrd="0" destOrd="0" presId="urn:diagrams.loki3.com/BracketList"/>
    <dgm:cxn modelId="{B16119B7-1EA2-46A9-9E0E-807994CE06A6}" srcId="{12D803C7-B888-4CE0-9A05-EC5EE0C7F636}" destId="{D13648A4-11DC-441E-86C0-D2927723862F}" srcOrd="3" destOrd="0" parTransId="{FEC822BC-00DB-4C45-8A5F-86E7CBA74364}" sibTransId="{681AB4A2-4D25-43E1-83EA-F2FD2ABD7D74}"/>
    <dgm:cxn modelId="{1A74CFB8-FDA4-4F04-8156-8D7915211D74}" type="presOf" srcId="{EF939044-1ADE-4A7F-86D0-07F5B637005F}" destId="{7933DC77-7DF9-43E6-916A-F3B22B97B47B}" srcOrd="0" destOrd="1" presId="urn:diagrams.loki3.com/BracketList"/>
    <dgm:cxn modelId="{244225C0-3881-4DA1-B48C-DA249150F790}" srcId="{12D803C7-B888-4CE0-9A05-EC5EE0C7F636}" destId="{6F1F713F-368A-41B5-80FD-FE11592CA296}" srcOrd="5" destOrd="0" parTransId="{C0926E4B-74F4-40D3-B79F-1CDF778A5D7D}" sibTransId="{80A93DE2-CC36-4DB9-A713-91E27DA879CA}"/>
    <dgm:cxn modelId="{493101C6-559C-48ED-93F1-6BD3BD3835AD}" srcId="{6C8DD1E2-B481-4834-A87A-7CAF4A4F414D}" destId="{12D803C7-B888-4CE0-9A05-EC5EE0C7F636}" srcOrd="0" destOrd="0" parTransId="{9D196EC8-9D21-412B-833B-9E6BFCE93DB5}" sibTransId="{82C3591E-C467-4589-9E71-7A422508E17F}"/>
    <dgm:cxn modelId="{704259CC-AFD3-459A-AB15-E6B154EBF810}" type="presOf" srcId="{F32E399F-174C-43F5-8002-95979A2B58DC}" destId="{7933DC77-7DF9-43E6-916A-F3B22B97B47B}" srcOrd="0" destOrd="2" presId="urn:diagrams.loki3.com/BracketList"/>
    <dgm:cxn modelId="{ECDD8AE1-1B48-4D97-BCEB-D8F6349B5045}" type="presOf" srcId="{6F1F713F-368A-41B5-80FD-FE11592CA296}" destId="{7933DC77-7DF9-43E6-916A-F3B22B97B47B}" srcOrd="0" destOrd="5" presId="urn:diagrams.loki3.com/BracketList"/>
    <dgm:cxn modelId="{CD86CAE8-6FDC-41F5-B23B-50589C5CB0B1}" type="presOf" srcId="{0C9E3442-7FAF-45EE-AE51-F77E8FBC82AE}" destId="{B5CA654D-FE3E-496B-A606-DB0530ACBD45}" srcOrd="0" destOrd="0" presId="urn:diagrams.loki3.com/BracketList"/>
    <dgm:cxn modelId="{B9941EEB-7369-4B26-AC9A-558F828D0DED}" type="presOf" srcId="{612DAD6A-DE69-4070-862A-10209C2AC884}" destId="{7933DC77-7DF9-43E6-916A-F3B22B97B47B}" srcOrd="0" destOrd="0" presId="urn:diagrams.loki3.com/BracketList"/>
    <dgm:cxn modelId="{5D5CA3F1-429E-44DC-81BA-9BD152668FFA}" srcId="{0C9E3442-7FAF-45EE-AE51-F77E8FBC82AE}" destId="{1B222583-9BC3-45A0-965C-6E89E17F0AFC}" srcOrd="1" destOrd="0" parTransId="{298D9CB2-FFB2-4916-AAEE-2C310A988F9F}" sibTransId="{268BD9A3-D38B-47C2-9B1E-61D0B7BC27F1}"/>
    <dgm:cxn modelId="{A45AF145-E133-4B60-BAE5-D2398763AF8A}" type="presParOf" srcId="{C9DA9D6F-84DD-4052-A4A7-4B525CF1147F}" destId="{C097C452-AC0B-4D84-9552-DB4BEB08FEE9}" srcOrd="0" destOrd="0" presId="urn:diagrams.loki3.com/BracketList"/>
    <dgm:cxn modelId="{5822B15A-8D96-4B74-BA37-A012BD277193}" type="presParOf" srcId="{C097C452-AC0B-4D84-9552-DB4BEB08FEE9}" destId="{D8E54B40-6328-42CB-8BBC-ACE609A6307C}" srcOrd="0" destOrd="0" presId="urn:diagrams.loki3.com/BracketList"/>
    <dgm:cxn modelId="{296CF0F0-790A-4928-9CCD-20E72E79E3ED}" type="presParOf" srcId="{C097C452-AC0B-4D84-9552-DB4BEB08FEE9}" destId="{D50136E6-92BF-4903-86B5-9AA2799D0E76}" srcOrd="1" destOrd="0" presId="urn:diagrams.loki3.com/BracketList"/>
    <dgm:cxn modelId="{42D5BB92-38CA-4FC4-8D24-F53B54A25DBB}" type="presParOf" srcId="{C097C452-AC0B-4D84-9552-DB4BEB08FEE9}" destId="{D9D1795E-6855-4609-9BDC-1278B2EC65DE}" srcOrd="2" destOrd="0" presId="urn:diagrams.loki3.com/BracketList"/>
    <dgm:cxn modelId="{77A3A830-D90B-4B7C-B1F0-FFB47B105608}" type="presParOf" srcId="{C097C452-AC0B-4D84-9552-DB4BEB08FEE9}" destId="{7933DC77-7DF9-43E6-916A-F3B22B97B47B}" srcOrd="3" destOrd="0" presId="urn:diagrams.loki3.com/BracketList"/>
    <dgm:cxn modelId="{AE2E5651-1AAD-409D-824A-78252381CDC7}" type="presParOf" srcId="{C9DA9D6F-84DD-4052-A4A7-4B525CF1147F}" destId="{D500049D-7A10-428C-BDD3-F93436E31261}" srcOrd="1" destOrd="0" presId="urn:diagrams.loki3.com/BracketList"/>
    <dgm:cxn modelId="{F717B204-36B2-466B-B8DE-3B75596B8D7C}" type="presParOf" srcId="{C9DA9D6F-84DD-4052-A4A7-4B525CF1147F}" destId="{8F27F871-9847-466E-A172-A96FB41E15AB}" srcOrd="2" destOrd="0" presId="urn:diagrams.loki3.com/BracketList"/>
    <dgm:cxn modelId="{D73B8385-1424-4A69-BE82-AC65E2098B55}" type="presParOf" srcId="{8F27F871-9847-466E-A172-A96FB41E15AB}" destId="{B5CA654D-FE3E-496B-A606-DB0530ACBD45}" srcOrd="0" destOrd="0" presId="urn:diagrams.loki3.com/BracketList"/>
    <dgm:cxn modelId="{EF496E57-4B3F-49A9-ABD3-527DBBEF0DEE}" type="presParOf" srcId="{8F27F871-9847-466E-A172-A96FB41E15AB}" destId="{2425AF15-47DD-45AC-B5D6-9AFA4E2B4AB0}" srcOrd="1" destOrd="0" presId="urn:diagrams.loki3.com/BracketList"/>
    <dgm:cxn modelId="{AF16AE47-9274-43C1-BCE5-75CD6618DCF4}" type="presParOf" srcId="{8F27F871-9847-466E-A172-A96FB41E15AB}" destId="{BF251D25-8746-4D2F-8BB0-EEC5BF201125}" srcOrd="2" destOrd="0" presId="urn:diagrams.loki3.com/BracketList"/>
    <dgm:cxn modelId="{F1F62661-4E62-4B93-A618-7E9652C42D5D}" type="presParOf" srcId="{8F27F871-9847-466E-A172-A96FB41E15AB}" destId="{FC3C48E1-EE3A-4D08-A786-9D115786E71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54B40-6328-42CB-8BBC-ACE609A6307C}">
      <dsp:nvSpPr>
        <dsp:cNvPr id="0" name=""/>
        <dsp:cNvSpPr/>
      </dsp:nvSpPr>
      <dsp:spPr>
        <a:xfrm>
          <a:off x="1076" y="780283"/>
          <a:ext cx="2141886" cy="9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l" defTabSz="1244600">
            <a:lnSpc>
              <a:spcPct val="90000"/>
            </a:lnSpc>
            <a:spcBef>
              <a:spcPct val="0"/>
            </a:spcBef>
            <a:spcAft>
              <a:spcPct val="35000"/>
            </a:spcAft>
            <a:buNone/>
          </a:pPr>
          <a:r>
            <a:rPr lang="lv-LV" sz="2800" b="1" kern="1200" dirty="0">
              <a:solidFill>
                <a:schemeClr val="accent6">
                  <a:lumMod val="50000"/>
                </a:schemeClr>
              </a:solidFill>
            </a:rPr>
            <a:t>Objektu grupas</a:t>
          </a:r>
          <a:endParaRPr lang="lv-LV" sz="2800" kern="1200" dirty="0">
            <a:solidFill>
              <a:schemeClr val="accent6">
                <a:lumMod val="50000"/>
              </a:schemeClr>
            </a:solidFill>
          </a:endParaRPr>
        </a:p>
      </dsp:txBody>
      <dsp:txXfrm>
        <a:off x="1076" y="780283"/>
        <a:ext cx="2141886" cy="920312"/>
      </dsp:txXfrm>
    </dsp:sp>
    <dsp:sp modelId="{D50136E6-92BF-4903-86B5-9AA2799D0E76}">
      <dsp:nvSpPr>
        <dsp:cNvPr id="0" name=""/>
        <dsp:cNvSpPr/>
      </dsp:nvSpPr>
      <dsp:spPr>
        <a:xfrm>
          <a:off x="1584174" y="0"/>
          <a:ext cx="428377" cy="247334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33DC77-7DF9-43E6-916A-F3B22B97B47B}">
      <dsp:nvSpPr>
        <dsp:cNvPr id="0" name=""/>
        <dsp:cNvSpPr/>
      </dsp:nvSpPr>
      <dsp:spPr>
        <a:xfrm>
          <a:off x="2232270" y="1172"/>
          <a:ext cx="7481369" cy="2473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lv-LV" sz="2400" kern="1200" dirty="0"/>
            <a:t>Dzīvojamās ēkas,</a:t>
          </a:r>
        </a:p>
        <a:p>
          <a:pPr marL="228600" lvl="1" indent="-228600" algn="l" defTabSz="1066800">
            <a:lnSpc>
              <a:spcPct val="90000"/>
            </a:lnSpc>
            <a:spcBef>
              <a:spcPct val="0"/>
            </a:spcBef>
            <a:spcAft>
              <a:spcPct val="15000"/>
            </a:spcAft>
            <a:buChar char="•"/>
          </a:pPr>
          <a:r>
            <a:rPr lang="lv-LV" sz="2400" kern="1200" dirty="0"/>
            <a:t>Nedzīvojamās ēkas,</a:t>
          </a:r>
        </a:p>
        <a:p>
          <a:pPr marL="228600" lvl="1" indent="-228600" algn="l" defTabSz="1066800">
            <a:lnSpc>
              <a:spcPct val="90000"/>
            </a:lnSpc>
            <a:spcBef>
              <a:spcPct val="0"/>
            </a:spcBef>
            <a:spcAft>
              <a:spcPct val="15000"/>
            </a:spcAft>
            <a:buChar char="•"/>
          </a:pPr>
          <a:r>
            <a:rPr lang="lv-LV" sz="2400" kern="1200" dirty="0"/>
            <a:t>Transporta objekti,</a:t>
          </a:r>
        </a:p>
        <a:p>
          <a:pPr marL="228600" lvl="1" indent="-228600" algn="l" defTabSz="1066800">
            <a:lnSpc>
              <a:spcPct val="90000"/>
            </a:lnSpc>
            <a:spcBef>
              <a:spcPct val="0"/>
            </a:spcBef>
            <a:spcAft>
              <a:spcPct val="15000"/>
            </a:spcAft>
            <a:buChar char="•"/>
          </a:pPr>
          <a:r>
            <a:rPr lang="lv-LV" sz="2400" kern="1200" dirty="0"/>
            <a:t>Pazemes maģistrālie cauruļvadi,</a:t>
          </a:r>
        </a:p>
        <a:p>
          <a:pPr marL="228600" lvl="1" indent="-228600" algn="l" defTabSz="1066800">
            <a:lnSpc>
              <a:spcPct val="90000"/>
            </a:lnSpc>
            <a:spcBef>
              <a:spcPct val="0"/>
            </a:spcBef>
            <a:spcAft>
              <a:spcPct val="15000"/>
            </a:spcAft>
            <a:buChar char="•"/>
          </a:pPr>
          <a:r>
            <a:rPr lang="lv-LV" sz="2400" kern="1200" dirty="0"/>
            <a:t>Komplekso būvju rūpnieciskās ražošanas uzņēmumi,</a:t>
          </a:r>
        </a:p>
        <a:p>
          <a:pPr marL="228600" lvl="1" indent="-228600" algn="l" defTabSz="1066800">
            <a:lnSpc>
              <a:spcPct val="90000"/>
            </a:lnSpc>
            <a:spcBef>
              <a:spcPct val="0"/>
            </a:spcBef>
            <a:spcAft>
              <a:spcPct val="15000"/>
            </a:spcAft>
            <a:buChar char="•"/>
          </a:pPr>
          <a:r>
            <a:rPr lang="lv-LV" sz="2400" kern="1200" dirty="0"/>
            <a:t>Pārējo inženierbūvju būvniecības uzņēmumi.</a:t>
          </a:r>
        </a:p>
      </dsp:txBody>
      <dsp:txXfrm>
        <a:off x="2232270" y="1172"/>
        <a:ext cx="7481369" cy="2473340"/>
      </dsp:txXfrm>
    </dsp:sp>
    <dsp:sp modelId="{B5CA654D-FE3E-496B-A606-DB0530ACBD45}">
      <dsp:nvSpPr>
        <dsp:cNvPr id="0" name=""/>
        <dsp:cNvSpPr/>
      </dsp:nvSpPr>
      <dsp:spPr>
        <a:xfrm>
          <a:off x="1076" y="3180818"/>
          <a:ext cx="1599580" cy="102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l" defTabSz="1244600">
            <a:lnSpc>
              <a:spcPct val="90000"/>
            </a:lnSpc>
            <a:spcBef>
              <a:spcPct val="0"/>
            </a:spcBef>
            <a:spcAft>
              <a:spcPct val="35000"/>
            </a:spcAft>
            <a:buNone/>
          </a:pPr>
          <a:r>
            <a:rPr lang="lv-LV" sz="2800" b="1" kern="1200" dirty="0">
              <a:solidFill>
                <a:schemeClr val="accent6">
                  <a:lumMod val="50000"/>
                </a:schemeClr>
              </a:solidFill>
            </a:rPr>
            <a:t>Resursu veidi</a:t>
          </a:r>
          <a:endParaRPr lang="lv-LV" sz="2800" kern="1200" dirty="0">
            <a:solidFill>
              <a:schemeClr val="accent6">
                <a:lumMod val="50000"/>
              </a:schemeClr>
            </a:solidFill>
          </a:endParaRPr>
        </a:p>
      </dsp:txBody>
      <dsp:txXfrm>
        <a:off x="1076" y="3180818"/>
        <a:ext cx="1599580" cy="1025861"/>
      </dsp:txXfrm>
    </dsp:sp>
    <dsp:sp modelId="{2425AF15-47DD-45AC-B5D6-9AFA4E2B4AB0}">
      <dsp:nvSpPr>
        <dsp:cNvPr id="0" name=""/>
        <dsp:cNvSpPr/>
      </dsp:nvSpPr>
      <dsp:spPr>
        <a:xfrm>
          <a:off x="1512167" y="2498494"/>
          <a:ext cx="511256" cy="239804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3C48E1-EE3A-4D08-A786-9D115786E71B}">
      <dsp:nvSpPr>
        <dsp:cNvPr id="0" name=""/>
        <dsp:cNvSpPr/>
      </dsp:nvSpPr>
      <dsp:spPr>
        <a:xfrm>
          <a:off x="2232246" y="2592878"/>
          <a:ext cx="7454084" cy="23036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lv-LV" sz="2400" kern="1200" dirty="0"/>
            <a:t>Būvmateriāli,</a:t>
          </a:r>
        </a:p>
        <a:p>
          <a:pPr marL="228600" lvl="1" indent="-228600" algn="l" defTabSz="1066800">
            <a:lnSpc>
              <a:spcPct val="90000"/>
            </a:lnSpc>
            <a:spcBef>
              <a:spcPct val="0"/>
            </a:spcBef>
            <a:spcAft>
              <a:spcPct val="15000"/>
            </a:spcAft>
            <a:buChar char="•"/>
          </a:pPr>
          <a:r>
            <a:rPr lang="lv-LV" sz="2400" kern="1200" dirty="0"/>
            <a:t>Strādnieku darba samaksa,</a:t>
          </a:r>
        </a:p>
        <a:p>
          <a:pPr marL="228600" lvl="1" indent="-228600" algn="l" defTabSz="1066800">
            <a:lnSpc>
              <a:spcPct val="90000"/>
            </a:lnSpc>
            <a:spcBef>
              <a:spcPct val="0"/>
            </a:spcBef>
            <a:spcAft>
              <a:spcPct val="15000"/>
            </a:spcAft>
            <a:buChar char="•"/>
          </a:pPr>
          <a:r>
            <a:rPr lang="lv-LV" sz="2400" kern="1200" dirty="0"/>
            <a:t>Izmaksas mašīnu un mehānismu uzturēšanai un ekspluatācijai,</a:t>
          </a:r>
        </a:p>
        <a:p>
          <a:pPr marL="228600" lvl="1" indent="-228600" algn="l" defTabSz="1066800">
            <a:lnSpc>
              <a:spcPct val="90000"/>
            </a:lnSpc>
            <a:spcBef>
              <a:spcPct val="0"/>
            </a:spcBef>
            <a:spcAft>
              <a:spcPct val="15000"/>
            </a:spcAft>
            <a:buChar char="•"/>
          </a:pPr>
          <a:r>
            <a:rPr lang="lv-LV" sz="2400" kern="1200" dirty="0"/>
            <a:t>Arhitektūras un inženiertehniskie pakalpojumi, tehniskās pārbaudes un analīzes.</a:t>
          </a:r>
        </a:p>
      </dsp:txBody>
      <dsp:txXfrm>
        <a:off x="2232246" y="2592878"/>
        <a:ext cx="7454084" cy="2303665"/>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endParaRPr lang="nb-NO"/>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C60E5B70-5935-4E9C-824E-F138CF42E094}" type="slidenum">
              <a:rPr lang="nb-NO" smtClean="0"/>
              <a:t>‹#›</a:t>
            </a:fld>
            <a:endParaRPr lang="nb-NO"/>
          </a:p>
        </p:txBody>
      </p:sp>
    </p:spTree>
    <p:extLst>
      <p:ext uri="{BB962C8B-B14F-4D97-AF65-F5344CB8AC3E}">
        <p14:creationId xmlns:p14="http://schemas.microsoft.com/office/powerpoint/2010/main" val="4370085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endParaRPr lang="lv-LV"/>
          </a:p>
        </p:txBody>
      </p:sp>
      <p:sp>
        <p:nvSpPr>
          <p:cNvPr id="4" name="Slide Image Placeholder 3"/>
          <p:cNvSpPr>
            <a:spLocks noGrp="1" noRot="1" noChangeAspect="1"/>
          </p:cNvSpPr>
          <p:nvPr>
            <p:ph type="sldImg" idx="2"/>
          </p:nvPr>
        </p:nvSpPr>
        <p:spPr>
          <a:xfrm>
            <a:off x="1042988" y="1233488"/>
            <a:ext cx="4711700" cy="333375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8579948F-E029-40B4-AD1F-F9D2F7BD262C}" type="slidenum">
              <a:rPr lang="lv-LV" smtClean="0"/>
              <a:t>‹#›</a:t>
            </a:fld>
            <a:endParaRPr lang="lv-LV"/>
          </a:p>
        </p:txBody>
      </p:sp>
    </p:spTree>
    <p:extLst>
      <p:ext uri="{BB962C8B-B14F-4D97-AF65-F5344CB8AC3E}">
        <p14:creationId xmlns:p14="http://schemas.microsoft.com/office/powerpoint/2010/main" val="23937879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92744" cy="7561263"/>
          </a:xfrm>
          <a:prstGeom prst="rect">
            <a:avLst/>
          </a:prstGeom>
        </p:spPr>
      </p:pic>
    </p:spTree>
    <p:extLst>
      <p:ext uri="{BB962C8B-B14F-4D97-AF65-F5344CB8AC3E}">
        <p14:creationId xmlns:p14="http://schemas.microsoft.com/office/powerpoint/2010/main" val="88951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e med bue">
    <p:spTree>
      <p:nvGrpSpPr>
        <p:cNvPr id="1" name=""/>
        <p:cNvGrpSpPr/>
        <p:nvPr/>
      </p:nvGrpSpPr>
      <p:grpSpPr>
        <a:xfrm>
          <a:off x="0" y="0"/>
          <a:ext cx="0" cy="0"/>
          <a:chOff x="0" y="0"/>
          <a:chExt cx="0" cy="0"/>
        </a:xfrm>
      </p:grpSpPr>
      <p:pic>
        <p:nvPicPr>
          <p:cNvPr id="7" name="Billed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065467"/>
            <a:ext cx="10692595" cy="5495795"/>
          </a:xfrm>
          <a:prstGeom prst="rect">
            <a:avLst/>
          </a:prstGeom>
        </p:spPr>
      </p:pic>
      <p:sp>
        <p:nvSpPr>
          <p:cNvPr id="8" name="Text Placeholder 18"/>
          <p:cNvSpPr>
            <a:spLocks noGrp="1"/>
          </p:cNvSpPr>
          <p:nvPr>
            <p:ph type="body" sz="quarter" idx="10"/>
          </p:nvPr>
        </p:nvSpPr>
        <p:spPr>
          <a:xfrm>
            <a:off x="735011" y="1439999"/>
            <a:ext cx="9223200" cy="5148943"/>
          </a:xfrm>
          <a:prstGeom prst="rect">
            <a:avLst/>
          </a:prstGeom>
        </p:spPr>
        <p:txBody>
          <a:bodyPr/>
          <a:lstStyle>
            <a:lvl1pPr marL="496800" indent="-496800">
              <a:buFontTx/>
              <a:buBlip>
                <a:blip r:embed="rId3"/>
              </a:buBlip>
              <a:defRPr/>
            </a:lvl1pPr>
            <a:lvl2pPr marL="777875" indent="-285750">
              <a:buFontTx/>
              <a:buBlip>
                <a:blip r:embed="rId3"/>
              </a:buBlip>
              <a:defRPr sz="2400"/>
            </a:lvl2pPr>
            <a:lvl3pPr marL="1303706" indent="-260741">
              <a:buFontTx/>
              <a:buBlip>
                <a:blip r:embed="rId3"/>
              </a:buBlip>
              <a:defRPr sz="2200"/>
            </a:lvl3pPr>
            <a:lvl4pPr marL="1825188" indent="-260741">
              <a:buFontTx/>
              <a:buBlip>
                <a:blip r:embed="rId3"/>
              </a:buBlip>
              <a:defRPr sz="1800"/>
            </a:lvl4pPr>
            <a:lvl5pPr marL="2346670" indent="-260741">
              <a:buFontTx/>
              <a:buBlip>
                <a:blip r:embed="rId3"/>
              </a:buBlip>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591922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2 bilder og bue">
    <p:spTree>
      <p:nvGrpSpPr>
        <p:cNvPr id="1" name=""/>
        <p:cNvGrpSpPr/>
        <p:nvPr/>
      </p:nvGrpSpPr>
      <p:grpSpPr>
        <a:xfrm>
          <a:off x="0" y="0"/>
          <a:ext cx="0" cy="0"/>
          <a:chOff x="0" y="0"/>
          <a:chExt cx="0" cy="0"/>
        </a:xfrm>
      </p:grpSpPr>
      <p:pic>
        <p:nvPicPr>
          <p:cNvPr id="7" name="Billed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065467"/>
            <a:ext cx="10692595" cy="5495795"/>
          </a:xfrm>
          <a:prstGeom prst="rect">
            <a:avLst/>
          </a:prstGeom>
        </p:spPr>
      </p:pic>
      <p:sp>
        <p:nvSpPr>
          <p:cNvPr id="8" name="Pladsholder til billede 9"/>
          <p:cNvSpPr>
            <a:spLocks noGrp="1" noChangeAspect="1"/>
          </p:cNvSpPr>
          <p:nvPr>
            <p:ph type="pic" sz="quarter" idx="14"/>
          </p:nvPr>
        </p:nvSpPr>
        <p:spPr>
          <a:xfrm>
            <a:off x="1507966" y="3646841"/>
            <a:ext cx="3860100" cy="2487653"/>
          </a:xfrm>
          <a:prstGeom prst="rect">
            <a:avLst/>
          </a:prstGeom>
        </p:spPr>
        <p:txBody>
          <a:bodyPr>
            <a:noAutofit/>
          </a:bodyPr>
          <a:lstStyle>
            <a:lvl1pPr marL="0" indent="0" algn="ctr">
              <a:buNone/>
              <a:defRPr>
                <a:solidFill>
                  <a:schemeClr val="accent1"/>
                </a:solidFill>
              </a:defRPr>
            </a:lvl1pPr>
          </a:lstStyle>
          <a:p>
            <a:r>
              <a:rPr lang="en-US"/>
              <a:t>Click icon to add picture</a:t>
            </a:r>
            <a:endParaRPr lang="da-DK"/>
          </a:p>
        </p:txBody>
      </p:sp>
      <p:sp>
        <p:nvSpPr>
          <p:cNvPr id="9" name="Pladsholder til billede 9"/>
          <p:cNvSpPr>
            <a:spLocks noGrp="1" noChangeAspect="1"/>
          </p:cNvSpPr>
          <p:nvPr>
            <p:ph type="pic" sz="quarter" idx="16"/>
          </p:nvPr>
        </p:nvSpPr>
        <p:spPr>
          <a:xfrm>
            <a:off x="5489922" y="3646841"/>
            <a:ext cx="3860100" cy="2487653"/>
          </a:xfrm>
          <a:prstGeom prst="rect">
            <a:avLst/>
          </a:prstGeom>
        </p:spPr>
        <p:txBody>
          <a:bodyPr>
            <a:noAutofit/>
          </a:bodyPr>
          <a:lstStyle>
            <a:lvl1pPr marL="0" indent="0" algn="ctr">
              <a:buNone/>
              <a:defRPr>
                <a:solidFill>
                  <a:schemeClr val="accent1"/>
                </a:solidFill>
              </a:defRPr>
            </a:lvl1pPr>
          </a:lstStyle>
          <a:p>
            <a:r>
              <a:rPr lang="en-US"/>
              <a:t>Click icon to add picture</a:t>
            </a:r>
            <a:endParaRPr lang="da-DK"/>
          </a:p>
        </p:txBody>
      </p:sp>
      <p:sp>
        <p:nvSpPr>
          <p:cNvPr id="12" name="Title 11"/>
          <p:cNvSpPr>
            <a:spLocks noGrp="1"/>
          </p:cNvSpPr>
          <p:nvPr>
            <p:ph type="title"/>
          </p:nvPr>
        </p:nvSpPr>
        <p:spPr>
          <a:xfrm>
            <a:off x="735013" y="1440000"/>
            <a:ext cx="9221787" cy="1460500"/>
          </a:xfrm>
          <a:prstGeom prst="rect">
            <a:avLst/>
          </a:prstGeom>
        </p:spPr>
        <p:txBody>
          <a:bodyPr anchor="ctr"/>
          <a:lstStyle/>
          <a:p>
            <a:r>
              <a:rPr lang="en-US"/>
              <a:t>Click to edit Master title style</a:t>
            </a:r>
            <a:endParaRPr lang="nb-NO" dirty="0"/>
          </a:p>
        </p:txBody>
      </p:sp>
    </p:spTree>
    <p:extLst>
      <p:ext uri="{BB962C8B-B14F-4D97-AF65-F5344CB8AC3E}">
        <p14:creationId xmlns:p14="http://schemas.microsoft.com/office/powerpoint/2010/main" val="3428103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tel med blå bakgrunn">
    <p:bg>
      <p:bgPr>
        <a:solidFill>
          <a:srgbClr val="7392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013" y="2896195"/>
            <a:ext cx="9221787" cy="1460500"/>
          </a:xfrm>
        </p:spPr>
        <p:txBody>
          <a:bodyPr/>
          <a:lstStyle>
            <a:lvl1pPr>
              <a:defRPr>
                <a:solidFill>
                  <a:schemeClr val="bg1"/>
                </a:solidFill>
                <a:latin typeface="Candara" panose="020E0502030303020204" pitchFamily="34" charset="0"/>
              </a:defRPr>
            </a:lvl1pPr>
          </a:lstStyle>
          <a:p>
            <a:r>
              <a:rPr lang="en-US" dirty="0"/>
              <a:t>Click to edit Master title style</a:t>
            </a:r>
            <a:endParaRPr lang="nb-NO" dirty="0"/>
          </a:p>
        </p:txBody>
      </p:sp>
    </p:spTree>
    <p:extLst>
      <p:ext uri="{BB962C8B-B14F-4D97-AF65-F5344CB8AC3E}">
        <p14:creationId xmlns:p14="http://schemas.microsoft.com/office/powerpoint/2010/main" val="2253703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med hvit bakgrun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16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stort bilde">
    <p:spTree>
      <p:nvGrpSpPr>
        <p:cNvPr id="1" name=""/>
        <p:cNvGrpSpPr/>
        <p:nvPr/>
      </p:nvGrpSpPr>
      <p:grpSpPr>
        <a:xfrm>
          <a:off x="0" y="0"/>
          <a:ext cx="0" cy="0"/>
          <a:chOff x="0" y="0"/>
          <a:chExt cx="0" cy="0"/>
        </a:xfrm>
      </p:grpSpPr>
      <p:sp>
        <p:nvSpPr>
          <p:cNvPr id="12" name="Pladsholder til billede 11"/>
          <p:cNvSpPr>
            <a:spLocks noGrp="1" noChangeAspect="1"/>
          </p:cNvSpPr>
          <p:nvPr>
            <p:ph type="pic" sz="quarter" idx="13"/>
          </p:nvPr>
        </p:nvSpPr>
        <p:spPr>
          <a:xfrm>
            <a:off x="720000" y="3600000"/>
            <a:ext cx="9252000" cy="3068288"/>
          </a:xfrm>
          <a:prstGeom prst="rect">
            <a:avLst/>
          </a:prstGeom>
        </p:spPr>
        <p:txBody>
          <a:bodyPr>
            <a:noAutofit/>
          </a:bodyPr>
          <a:lstStyle>
            <a:lvl1pPr marL="0" indent="0" algn="ctr">
              <a:buNone/>
              <a:defRPr>
                <a:solidFill>
                  <a:schemeClr val="accent1"/>
                </a:solidFill>
              </a:defRPr>
            </a:lvl1pPr>
          </a:lstStyle>
          <a:p>
            <a:r>
              <a:rPr lang="en-US"/>
              <a:t>Click icon to add picture</a:t>
            </a:r>
            <a:endParaRPr lang="da-DK"/>
          </a:p>
        </p:txBody>
      </p:sp>
      <p:sp>
        <p:nvSpPr>
          <p:cNvPr id="10" name="Title 9"/>
          <p:cNvSpPr>
            <a:spLocks noGrp="1"/>
          </p:cNvSpPr>
          <p:nvPr>
            <p:ph type="title"/>
          </p:nvPr>
        </p:nvSpPr>
        <p:spPr>
          <a:xfrm>
            <a:off x="720000" y="1800000"/>
            <a:ext cx="9221787" cy="1460500"/>
          </a:xfrm>
          <a:prstGeom prst="rect">
            <a:avLst/>
          </a:prstGeom>
        </p:spPr>
        <p:txBody>
          <a:bodyPr anchor="ctr"/>
          <a:lstStyle/>
          <a:p>
            <a:r>
              <a:rPr lang="en-US"/>
              <a:t>Click to edit Master title style</a:t>
            </a:r>
            <a:endParaRPr lang="nb-NO"/>
          </a:p>
        </p:txBody>
      </p:sp>
    </p:spTree>
    <p:extLst>
      <p:ext uri="{BB962C8B-B14F-4D97-AF65-F5344CB8AC3E}">
        <p14:creationId xmlns:p14="http://schemas.microsoft.com/office/powerpoint/2010/main" val="370532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n tittel">
    <p:spTree>
      <p:nvGrpSpPr>
        <p:cNvPr id="1" name=""/>
        <p:cNvGrpSpPr/>
        <p:nvPr/>
      </p:nvGrpSpPr>
      <p:grpSpPr>
        <a:xfrm>
          <a:off x="0" y="0"/>
          <a:ext cx="0" cy="0"/>
          <a:chOff x="0" y="0"/>
          <a:chExt cx="0" cy="0"/>
        </a:xfrm>
      </p:grpSpPr>
      <p:sp>
        <p:nvSpPr>
          <p:cNvPr id="6" name="Title 5"/>
          <p:cNvSpPr>
            <a:spLocks noGrp="1"/>
          </p:cNvSpPr>
          <p:nvPr>
            <p:ph type="title"/>
          </p:nvPr>
        </p:nvSpPr>
        <p:spPr>
          <a:xfrm>
            <a:off x="720000" y="2880000"/>
            <a:ext cx="9221787" cy="1460500"/>
          </a:xfrm>
          <a:prstGeom prst="rect">
            <a:avLst/>
          </a:prstGeom>
        </p:spPr>
        <p:txBody>
          <a:bodyPr anchor="ctr">
            <a:noAutofit/>
          </a:bodyPr>
          <a:lstStyle/>
          <a:p>
            <a:r>
              <a:rPr lang="en-US"/>
              <a:t>Click to edit Master title style</a:t>
            </a:r>
            <a:endParaRPr lang="nb-NO"/>
          </a:p>
        </p:txBody>
      </p:sp>
    </p:spTree>
    <p:extLst>
      <p:ext uri="{BB962C8B-B14F-4D97-AF65-F5344CB8AC3E}">
        <p14:creationId xmlns:p14="http://schemas.microsoft.com/office/powerpoint/2010/main" val="2976901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liste">
    <p:spTree>
      <p:nvGrpSpPr>
        <p:cNvPr id="1" name=""/>
        <p:cNvGrpSpPr/>
        <p:nvPr/>
      </p:nvGrpSpPr>
      <p:grpSpPr>
        <a:xfrm>
          <a:off x="0" y="0"/>
          <a:ext cx="0" cy="0"/>
          <a:chOff x="0" y="0"/>
          <a:chExt cx="0" cy="0"/>
        </a:xfrm>
      </p:grpSpPr>
      <p:sp>
        <p:nvSpPr>
          <p:cNvPr id="17" name="Title 16"/>
          <p:cNvSpPr>
            <a:spLocks noGrp="1"/>
          </p:cNvSpPr>
          <p:nvPr>
            <p:ph type="title"/>
          </p:nvPr>
        </p:nvSpPr>
        <p:spPr>
          <a:xfrm>
            <a:off x="735013" y="1440000"/>
            <a:ext cx="9221787" cy="1460500"/>
          </a:xfrm>
          <a:prstGeom prst="rect">
            <a:avLst/>
          </a:prstGeom>
        </p:spPr>
        <p:txBody>
          <a:bodyPr anchor="ctr"/>
          <a:lstStyle/>
          <a:p>
            <a:r>
              <a:rPr lang="en-US"/>
              <a:t>Click to edit Master title style</a:t>
            </a:r>
            <a:endParaRPr lang="nb-NO" dirty="0"/>
          </a:p>
        </p:txBody>
      </p:sp>
      <p:sp>
        <p:nvSpPr>
          <p:cNvPr id="19" name="Text Placeholder 18"/>
          <p:cNvSpPr>
            <a:spLocks noGrp="1"/>
          </p:cNvSpPr>
          <p:nvPr>
            <p:ph type="body" sz="quarter" idx="10"/>
          </p:nvPr>
        </p:nvSpPr>
        <p:spPr>
          <a:xfrm>
            <a:off x="735013" y="3060000"/>
            <a:ext cx="9221787" cy="3689350"/>
          </a:xfrm>
          <a:prstGeom prst="rect">
            <a:avLst/>
          </a:prstGeom>
        </p:spPr>
        <p:txBody>
          <a:bodyPr/>
          <a:lstStyle>
            <a:lvl1pPr marL="496800" indent="-496800">
              <a:buFontTx/>
              <a:buBlip>
                <a:blip r:embed="rId2"/>
              </a:buBlip>
              <a:defRPr/>
            </a:lvl1pPr>
            <a:lvl2pPr marL="777875" indent="-285750">
              <a:buFontTx/>
              <a:buBlip>
                <a:blip r:embed="rId2"/>
              </a:buBlip>
              <a:defRPr sz="2400"/>
            </a:lvl2pPr>
            <a:lvl3pPr marL="1303706" indent="-260741">
              <a:buFontTx/>
              <a:buBlip>
                <a:blip r:embed="rId2"/>
              </a:buBlip>
              <a:defRPr sz="2200"/>
            </a:lvl3pPr>
            <a:lvl4pPr marL="1825188" indent="-260741">
              <a:buFontTx/>
              <a:buBlip>
                <a:blip r:embed="rId2"/>
              </a:buBlip>
              <a:defRPr sz="1800"/>
            </a:lvl4pPr>
            <a:lvl5pPr marL="2346670" indent="-260741">
              <a:buFontTx/>
              <a:buBlip>
                <a:blip r:embed="rId2"/>
              </a:buBlip>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44239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liste og bilde">
    <p:spTree>
      <p:nvGrpSpPr>
        <p:cNvPr id="1" name=""/>
        <p:cNvGrpSpPr/>
        <p:nvPr/>
      </p:nvGrpSpPr>
      <p:grpSpPr>
        <a:xfrm>
          <a:off x="0" y="0"/>
          <a:ext cx="0" cy="0"/>
          <a:chOff x="0" y="0"/>
          <a:chExt cx="0" cy="0"/>
        </a:xfrm>
      </p:grpSpPr>
      <p:sp>
        <p:nvSpPr>
          <p:cNvPr id="17" name="Title 16"/>
          <p:cNvSpPr>
            <a:spLocks noGrp="1"/>
          </p:cNvSpPr>
          <p:nvPr>
            <p:ph type="title"/>
          </p:nvPr>
        </p:nvSpPr>
        <p:spPr>
          <a:xfrm>
            <a:off x="735013" y="1440000"/>
            <a:ext cx="9221787" cy="1460500"/>
          </a:xfrm>
          <a:prstGeom prst="rect">
            <a:avLst/>
          </a:prstGeom>
        </p:spPr>
        <p:txBody>
          <a:bodyPr anchor="ctr"/>
          <a:lstStyle/>
          <a:p>
            <a:r>
              <a:rPr lang="en-US"/>
              <a:t>Click to edit Master title style</a:t>
            </a:r>
            <a:endParaRPr lang="nb-NO" dirty="0"/>
          </a:p>
        </p:txBody>
      </p:sp>
      <p:sp>
        <p:nvSpPr>
          <p:cNvPr id="3" name="Picture Placeholder 2"/>
          <p:cNvSpPr>
            <a:spLocks noGrp="1"/>
          </p:cNvSpPr>
          <p:nvPr>
            <p:ph type="pic" sz="quarter" idx="11"/>
          </p:nvPr>
        </p:nvSpPr>
        <p:spPr>
          <a:xfrm>
            <a:off x="5562600" y="3060700"/>
            <a:ext cx="4320000" cy="3690000"/>
          </a:xfrm>
          <a:prstGeom prst="rect">
            <a:avLst/>
          </a:prstGeom>
        </p:spPr>
        <p:txBody>
          <a:bodyPr/>
          <a:lstStyle>
            <a:lvl1pPr marL="0" indent="0">
              <a:buNone/>
              <a:defRPr/>
            </a:lvl1pPr>
          </a:lstStyle>
          <a:p>
            <a:r>
              <a:rPr lang="en-US"/>
              <a:t>Click icon to add picture</a:t>
            </a:r>
            <a:endParaRPr lang="nb-NO" dirty="0"/>
          </a:p>
        </p:txBody>
      </p:sp>
      <p:sp>
        <p:nvSpPr>
          <p:cNvPr id="6" name="Text Placeholder 18"/>
          <p:cNvSpPr>
            <a:spLocks noGrp="1"/>
          </p:cNvSpPr>
          <p:nvPr>
            <p:ph type="body" sz="quarter" idx="10"/>
          </p:nvPr>
        </p:nvSpPr>
        <p:spPr>
          <a:xfrm>
            <a:off x="735013" y="3060000"/>
            <a:ext cx="4320000" cy="3689350"/>
          </a:xfrm>
          <a:prstGeom prst="rect">
            <a:avLst/>
          </a:prstGeom>
        </p:spPr>
        <p:txBody>
          <a:bodyPr/>
          <a:lstStyle>
            <a:lvl1pPr marL="496800" indent="-496800">
              <a:buFontTx/>
              <a:buBlip>
                <a:blip r:embed="rId2"/>
              </a:buBlip>
              <a:defRPr/>
            </a:lvl1pPr>
            <a:lvl2pPr marL="777875" indent="-285750">
              <a:buFontTx/>
              <a:buBlip>
                <a:blip r:embed="rId2"/>
              </a:buBlip>
              <a:defRPr sz="2400"/>
            </a:lvl2pPr>
            <a:lvl3pPr marL="1303706" indent="-260741">
              <a:buFontTx/>
              <a:buBlip>
                <a:blip r:embed="rId2"/>
              </a:buBlip>
              <a:defRPr sz="2200"/>
            </a:lvl3pPr>
            <a:lvl4pPr marL="1825188" indent="-260741">
              <a:buFontTx/>
              <a:buBlip>
                <a:blip r:embed="rId2"/>
              </a:buBlip>
              <a:defRPr sz="1800"/>
            </a:lvl4pPr>
            <a:lvl5pPr marL="2346670" indent="-260741">
              <a:buFontTx/>
              <a:buBlip>
                <a:blip r:embed="rId2"/>
              </a:buBlip>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96660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2 lister">
    <p:spTree>
      <p:nvGrpSpPr>
        <p:cNvPr id="1" name=""/>
        <p:cNvGrpSpPr/>
        <p:nvPr/>
      </p:nvGrpSpPr>
      <p:grpSpPr>
        <a:xfrm>
          <a:off x="0" y="0"/>
          <a:ext cx="0" cy="0"/>
          <a:chOff x="0" y="0"/>
          <a:chExt cx="0" cy="0"/>
        </a:xfrm>
      </p:grpSpPr>
      <p:sp>
        <p:nvSpPr>
          <p:cNvPr id="17" name="Title 16"/>
          <p:cNvSpPr>
            <a:spLocks noGrp="1"/>
          </p:cNvSpPr>
          <p:nvPr>
            <p:ph type="title"/>
          </p:nvPr>
        </p:nvSpPr>
        <p:spPr>
          <a:xfrm>
            <a:off x="735013" y="1440000"/>
            <a:ext cx="9221787" cy="1460500"/>
          </a:xfrm>
          <a:prstGeom prst="rect">
            <a:avLst/>
          </a:prstGeom>
        </p:spPr>
        <p:txBody>
          <a:bodyPr anchor="ctr"/>
          <a:lstStyle/>
          <a:p>
            <a:r>
              <a:rPr lang="en-US"/>
              <a:t>Click to edit Master title style</a:t>
            </a:r>
            <a:endParaRPr lang="nb-NO" dirty="0"/>
          </a:p>
        </p:txBody>
      </p:sp>
      <p:sp>
        <p:nvSpPr>
          <p:cNvPr id="19" name="Text Placeholder 18"/>
          <p:cNvSpPr>
            <a:spLocks noGrp="1"/>
          </p:cNvSpPr>
          <p:nvPr>
            <p:ph type="body" sz="quarter" idx="10"/>
          </p:nvPr>
        </p:nvSpPr>
        <p:spPr>
          <a:xfrm>
            <a:off x="735013" y="3060000"/>
            <a:ext cx="4320000" cy="3689350"/>
          </a:xfrm>
          <a:prstGeom prst="rect">
            <a:avLst/>
          </a:prstGeom>
        </p:spPr>
        <p:txBody>
          <a:bodyPr/>
          <a:lstStyle>
            <a:lvl1pPr marL="496800" indent="-496800">
              <a:buFontTx/>
              <a:buBlip>
                <a:blip r:embed="rId2"/>
              </a:buBlip>
              <a:defRPr/>
            </a:lvl1pPr>
            <a:lvl2pPr marL="777875" indent="-285750">
              <a:buFontTx/>
              <a:buBlip>
                <a:blip r:embed="rId2"/>
              </a:buBlip>
              <a:defRPr sz="2400"/>
            </a:lvl2pPr>
            <a:lvl3pPr marL="1303706" indent="-260741">
              <a:buFontTx/>
              <a:buBlip>
                <a:blip r:embed="rId2"/>
              </a:buBlip>
              <a:defRPr sz="2200"/>
            </a:lvl3pPr>
            <a:lvl4pPr marL="1825188" indent="-260741">
              <a:buFontTx/>
              <a:buBlip>
                <a:blip r:embed="rId2"/>
              </a:buBlip>
              <a:defRPr sz="1800"/>
            </a:lvl4pPr>
            <a:lvl5pPr marL="2346670" indent="-260741">
              <a:buFontTx/>
              <a:buBlip>
                <a:blip r:embed="rId2"/>
              </a:buBlip>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Text Placeholder 18"/>
          <p:cNvSpPr>
            <a:spLocks noGrp="1"/>
          </p:cNvSpPr>
          <p:nvPr>
            <p:ph type="body" sz="quarter" idx="11"/>
          </p:nvPr>
        </p:nvSpPr>
        <p:spPr>
          <a:xfrm>
            <a:off x="5636800" y="3060000"/>
            <a:ext cx="4320000" cy="3689350"/>
          </a:xfrm>
          <a:prstGeom prst="rect">
            <a:avLst/>
          </a:prstGeom>
        </p:spPr>
        <p:txBody>
          <a:bodyPr/>
          <a:lstStyle>
            <a:lvl1pPr marL="496800" indent="-496800">
              <a:buFontTx/>
              <a:buBlip>
                <a:blip r:embed="rId2"/>
              </a:buBlip>
              <a:defRPr/>
            </a:lvl1pPr>
            <a:lvl2pPr marL="777875" indent="-285750">
              <a:buFontTx/>
              <a:buBlip>
                <a:blip r:embed="rId2"/>
              </a:buBlip>
              <a:defRPr sz="2400"/>
            </a:lvl2pPr>
            <a:lvl3pPr marL="1303706" indent="-260741">
              <a:buFontTx/>
              <a:buBlip>
                <a:blip r:embed="rId2"/>
              </a:buBlip>
              <a:defRPr sz="2200"/>
            </a:lvl3pPr>
            <a:lvl4pPr marL="1825188" indent="-260741">
              <a:buFontTx/>
              <a:buBlip>
                <a:blip r:embed="rId2"/>
              </a:buBlip>
              <a:defRPr sz="1800"/>
            </a:lvl4pPr>
            <a:lvl5pPr marL="2346670" indent="-260741">
              <a:buFontTx/>
              <a:buBlip>
                <a:blip r:embed="rId2"/>
              </a:buBlip>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79401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standard bilde">
    <p:spTree>
      <p:nvGrpSpPr>
        <p:cNvPr id="1" name=""/>
        <p:cNvGrpSpPr/>
        <p:nvPr/>
      </p:nvGrpSpPr>
      <p:grpSpPr>
        <a:xfrm>
          <a:off x="0" y="0"/>
          <a:ext cx="0" cy="0"/>
          <a:chOff x="0" y="0"/>
          <a:chExt cx="0" cy="0"/>
        </a:xfrm>
      </p:grpSpPr>
      <p:pic>
        <p:nvPicPr>
          <p:cNvPr id="8" name="Pladsholder til bille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30" b="30"/>
          <a:stretch/>
        </p:blipFill>
        <p:spPr>
          <a:xfrm>
            <a:off x="367067" y="3492599"/>
            <a:ext cx="9971088" cy="3306763"/>
          </a:xfrm>
          <a:prstGeom prst="rect">
            <a:avLst/>
          </a:prstGeom>
        </p:spPr>
      </p:pic>
      <p:sp>
        <p:nvSpPr>
          <p:cNvPr id="3" name="Title 2"/>
          <p:cNvSpPr>
            <a:spLocks noGrp="1"/>
          </p:cNvSpPr>
          <p:nvPr>
            <p:ph type="title"/>
          </p:nvPr>
        </p:nvSpPr>
        <p:spPr>
          <a:xfrm>
            <a:off x="735013" y="1440000"/>
            <a:ext cx="9221787" cy="1460500"/>
          </a:xfrm>
          <a:prstGeom prst="rect">
            <a:avLst/>
          </a:prstGeom>
        </p:spPr>
        <p:txBody>
          <a:bodyPr anchor="ctr"/>
          <a:lstStyle>
            <a:lvl1pPr>
              <a:defRPr b="1"/>
            </a:lvl1pPr>
          </a:lstStyle>
          <a:p>
            <a:r>
              <a:rPr lang="en-US"/>
              <a:t>Click to edit Master title style</a:t>
            </a:r>
            <a:endParaRPr lang="nb-NO" dirty="0"/>
          </a:p>
        </p:txBody>
      </p:sp>
    </p:spTree>
    <p:extLst>
      <p:ext uri="{BB962C8B-B14F-4D97-AF65-F5344CB8AC3E}">
        <p14:creationId xmlns:p14="http://schemas.microsoft.com/office/powerpoint/2010/main" val="15610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e og bilde">
    <p:spTree>
      <p:nvGrpSpPr>
        <p:cNvPr id="1" name=""/>
        <p:cNvGrpSpPr/>
        <p:nvPr/>
      </p:nvGrpSpPr>
      <p:grpSpPr>
        <a:xfrm>
          <a:off x="0" y="0"/>
          <a:ext cx="0" cy="0"/>
          <a:chOff x="0" y="0"/>
          <a:chExt cx="0" cy="0"/>
        </a:xfrm>
      </p:grpSpPr>
      <p:sp>
        <p:nvSpPr>
          <p:cNvPr id="7" name="Picture Placeholder 2"/>
          <p:cNvSpPr>
            <a:spLocks noGrp="1"/>
          </p:cNvSpPr>
          <p:nvPr>
            <p:ph type="pic" sz="quarter" idx="11"/>
          </p:nvPr>
        </p:nvSpPr>
        <p:spPr>
          <a:xfrm>
            <a:off x="5562600" y="1440000"/>
            <a:ext cx="4320000" cy="3690000"/>
          </a:xfrm>
          <a:prstGeom prst="rect">
            <a:avLst/>
          </a:prstGeom>
        </p:spPr>
        <p:txBody>
          <a:bodyPr/>
          <a:lstStyle>
            <a:lvl1pPr marL="0" indent="0">
              <a:buNone/>
              <a:defRPr/>
            </a:lvl1pPr>
          </a:lstStyle>
          <a:p>
            <a:r>
              <a:rPr lang="en-US"/>
              <a:t>Click icon to add picture</a:t>
            </a:r>
            <a:endParaRPr lang="nb-NO" dirty="0"/>
          </a:p>
        </p:txBody>
      </p:sp>
      <p:sp>
        <p:nvSpPr>
          <p:cNvPr id="9" name="Text Placeholder 18"/>
          <p:cNvSpPr>
            <a:spLocks noGrp="1"/>
          </p:cNvSpPr>
          <p:nvPr>
            <p:ph type="body" sz="quarter" idx="10"/>
          </p:nvPr>
        </p:nvSpPr>
        <p:spPr>
          <a:xfrm>
            <a:off x="735013" y="1439999"/>
            <a:ext cx="4320000" cy="5148943"/>
          </a:xfrm>
          <a:prstGeom prst="rect">
            <a:avLst/>
          </a:prstGeom>
        </p:spPr>
        <p:txBody>
          <a:bodyPr/>
          <a:lstStyle>
            <a:lvl1pPr marL="496800" indent="-496800">
              <a:buFontTx/>
              <a:buBlip>
                <a:blip r:embed="rId2"/>
              </a:buBlip>
              <a:defRPr/>
            </a:lvl1pPr>
            <a:lvl2pPr marL="777875" indent="-285750">
              <a:buFontTx/>
              <a:buBlip>
                <a:blip r:embed="rId2"/>
              </a:buBlip>
              <a:defRPr sz="2400"/>
            </a:lvl2pPr>
            <a:lvl3pPr marL="1303706" indent="-260741">
              <a:buFontTx/>
              <a:buBlip>
                <a:blip r:embed="rId2"/>
              </a:buBlip>
              <a:defRPr sz="2200"/>
            </a:lvl3pPr>
            <a:lvl4pPr marL="1825188" indent="-260741">
              <a:buFontTx/>
              <a:buBlip>
                <a:blip r:embed="rId2"/>
              </a:buBlip>
              <a:defRPr sz="1800"/>
            </a:lvl4pPr>
            <a:lvl5pPr marL="2346670" indent="-260741">
              <a:buFontTx/>
              <a:buBlip>
                <a:blip r:embed="rId2"/>
              </a:buBlip>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425613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e">
    <p:spTree>
      <p:nvGrpSpPr>
        <p:cNvPr id="1" name=""/>
        <p:cNvGrpSpPr/>
        <p:nvPr/>
      </p:nvGrpSpPr>
      <p:grpSpPr>
        <a:xfrm>
          <a:off x="0" y="0"/>
          <a:ext cx="0" cy="0"/>
          <a:chOff x="0" y="0"/>
          <a:chExt cx="0" cy="0"/>
        </a:xfrm>
      </p:grpSpPr>
      <p:sp>
        <p:nvSpPr>
          <p:cNvPr id="7" name="Text Placeholder 18"/>
          <p:cNvSpPr>
            <a:spLocks noGrp="1"/>
          </p:cNvSpPr>
          <p:nvPr>
            <p:ph type="body" sz="quarter" idx="10"/>
          </p:nvPr>
        </p:nvSpPr>
        <p:spPr>
          <a:xfrm>
            <a:off x="735011" y="1439999"/>
            <a:ext cx="9223200" cy="5148943"/>
          </a:xfrm>
          <a:prstGeom prst="rect">
            <a:avLst/>
          </a:prstGeom>
        </p:spPr>
        <p:txBody>
          <a:bodyPr/>
          <a:lstStyle>
            <a:lvl1pPr marL="496800" indent="-496800">
              <a:buFontTx/>
              <a:buBlip>
                <a:blip r:embed="rId2"/>
              </a:buBlip>
              <a:defRPr/>
            </a:lvl1pPr>
            <a:lvl2pPr marL="777875" indent="-285750">
              <a:buFontTx/>
              <a:buBlip>
                <a:blip r:embed="rId2"/>
              </a:buBlip>
              <a:defRPr sz="2400"/>
            </a:lvl2pPr>
            <a:lvl3pPr marL="1303706" indent="-260741">
              <a:buFontTx/>
              <a:buBlip>
                <a:blip r:embed="rId2"/>
              </a:buBlip>
              <a:defRPr sz="2200"/>
            </a:lvl3pPr>
            <a:lvl4pPr marL="1825188" indent="-260741">
              <a:buFontTx/>
              <a:buBlip>
                <a:blip r:embed="rId2"/>
              </a:buBlip>
              <a:defRPr sz="1800"/>
            </a:lvl4pPr>
            <a:lvl5pPr marL="2346670" indent="-260741">
              <a:buFontTx/>
              <a:buBlip>
                <a:blip r:embed="rId2"/>
              </a:buBlip>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57819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lede 7"/>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7089289"/>
            <a:ext cx="10692595" cy="235987"/>
          </a:xfrm>
          <a:prstGeom prst="rect">
            <a:avLst/>
          </a:prstGeom>
        </p:spPr>
      </p:pic>
      <p:pic>
        <p:nvPicPr>
          <p:cNvPr id="7" name="Billede 6"/>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333451"/>
            <a:ext cx="10692595" cy="494852"/>
          </a:xfrm>
          <a:prstGeom prst="rect">
            <a:avLst/>
          </a:prstGeom>
        </p:spPr>
      </p:pic>
    </p:spTree>
    <p:extLst>
      <p:ext uri="{BB962C8B-B14F-4D97-AF65-F5344CB8AC3E}">
        <p14:creationId xmlns:p14="http://schemas.microsoft.com/office/powerpoint/2010/main" val="84514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6" r:id="rId4"/>
    <p:sldLayoutId id="2147483677" r:id="rId5"/>
    <p:sldLayoutId id="2147483678" r:id="rId6"/>
    <p:sldLayoutId id="2147483665" r:id="rId7"/>
    <p:sldLayoutId id="2147483651" r:id="rId8"/>
    <p:sldLayoutId id="2147483660" r:id="rId9"/>
    <p:sldLayoutId id="2147483662" r:id="rId10"/>
    <p:sldLayoutId id="2147483663" r:id="rId11"/>
  </p:sldLayoutIdLst>
  <p:hf sldNum="0" hdr="0" ftr="0" dt="0"/>
  <p:txStyles>
    <p:titleStyle>
      <a:lvl1pPr algn="ctr" defTabSz="1042965" rtl="0" eaLnBrk="1" latinLnBrk="0" hangingPunct="1">
        <a:spcBef>
          <a:spcPct val="0"/>
        </a:spcBef>
        <a:buNone/>
        <a:defRPr sz="5000" kern="1200">
          <a:solidFill>
            <a:srgbClr val="7392A3"/>
          </a:solidFill>
          <a:latin typeface="Candara" panose="020E0502030303020204" pitchFamily="34" charset="0"/>
          <a:ea typeface="+mj-ea"/>
          <a:cs typeface="+mj-cs"/>
        </a:defRPr>
      </a:lvl1pPr>
    </p:titleStyle>
    <p:bodyStyle>
      <a:lvl1pPr marL="496800" indent="-496800" algn="l" defTabSz="1042965" rtl="0" eaLnBrk="1" latinLnBrk="0" hangingPunct="1">
        <a:spcBef>
          <a:spcPts val="0"/>
        </a:spcBef>
        <a:spcAft>
          <a:spcPts val="0"/>
        </a:spcAft>
        <a:buFont typeface="Arial" panose="020B0604020202020204" pitchFamily="34" charset="0"/>
        <a:buChar char="•"/>
        <a:defRPr sz="2800" b="0" kern="1200">
          <a:solidFill>
            <a:schemeClr val="accent1"/>
          </a:solidFill>
          <a:latin typeface="Candara" panose="020E0502030303020204" pitchFamily="34" charset="0"/>
          <a:ea typeface="+mn-ea"/>
          <a:cs typeface="+mn-cs"/>
        </a:defRPr>
      </a:lvl1pPr>
      <a:lvl2pPr marL="777875" indent="-285750" algn="l" defTabSz="1042965" rtl="0" eaLnBrk="1" latinLnBrk="0" hangingPunct="1">
        <a:spcBef>
          <a:spcPct val="20000"/>
        </a:spcBef>
        <a:buFont typeface="Arial" panose="020B0604020202020204" pitchFamily="34" charset="0"/>
        <a:buChar char="•"/>
        <a:defRPr sz="1600" b="0" kern="1200">
          <a:solidFill>
            <a:schemeClr val="accent1"/>
          </a:solidFill>
          <a:latin typeface="Candara" panose="020E0502030303020204" pitchFamily="34" charset="0"/>
          <a:ea typeface="+mn-ea"/>
          <a:cs typeface="+mn-cs"/>
        </a:defRPr>
      </a:lvl2pPr>
      <a:lvl3pPr marL="1303706" indent="-260741" algn="l" defTabSz="1042965" rtl="0" eaLnBrk="1" latinLnBrk="0" hangingPunct="1">
        <a:spcBef>
          <a:spcPct val="20000"/>
        </a:spcBef>
        <a:buFont typeface="Arial" panose="020B0604020202020204" pitchFamily="34" charset="0"/>
        <a:buChar char="•"/>
        <a:defRPr sz="1400" b="0" kern="1200">
          <a:solidFill>
            <a:schemeClr val="accent1"/>
          </a:solidFill>
          <a:latin typeface="Candara" panose="020E0502030303020204" pitchFamily="34" charset="0"/>
          <a:ea typeface="+mn-ea"/>
          <a:cs typeface="+mn-cs"/>
        </a:defRPr>
      </a:lvl3pPr>
      <a:lvl4pPr marL="1825188" indent="-260741" algn="l" defTabSz="1042965" rtl="0" eaLnBrk="1" latinLnBrk="0" hangingPunct="1">
        <a:spcBef>
          <a:spcPct val="20000"/>
        </a:spcBef>
        <a:buFont typeface="Arial" panose="020B0604020202020204" pitchFamily="34" charset="0"/>
        <a:buChar char="•"/>
        <a:defRPr sz="1400" b="0" kern="1200">
          <a:solidFill>
            <a:schemeClr val="accent1"/>
          </a:solidFill>
          <a:latin typeface="Candara" panose="020E0502030303020204" pitchFamily="34" charset="0"/>
          <a:ea typeface="+mn-ea"/>
          <a:cs typeface="+mn-cs"/>
        </a:defRPr>
      </a:lvl4pPr>
      <a:lvl5pPr marL="2346670" indent="-260741" algn="l" defTabSz="1042965" rtl="0" eaLnBrk="1" latinLnBrk="0" hangingPunct="1">
        <a:spcBef>
          <a:spcPct val="20000"/>
        </a:spcBef>
        <a:buFont typeface="Arial" panose="020B0604020202020204" pitchFamily="34" charset="0"/>
        <a:buChar char="•"/>
        <a:defRPr sz="1400" b="0" kern="1200">
          <a:solidFill>
            <a:schemeClr val="accent1"/>
          </a:solidFill>
          <a:latin typeface="Candara" panose="020E0502030303020204" pitchFamily="34" charset="0"/>
          <a:ea typeface="+mn-ea"/>
          <a:cs typeface="+mn-cs"/>
        </a:defRPr>
      </a:lvl5pPr>
      <a:lvl6pPr marL="2868153" indent="-260741" algn="l" defTabSz="104296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5" indent="-260741" algn="l" defTabSz="104296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117" indent="-260741" algn="l" defTabSz="104296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600" indent="-260741" algn="l" defTabSz="104296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da-DK"/>
      </a:defPPr>
      <a:lvl1pPr marL="0" algn="l" defTabSz="1042965" rtl="0" eaLnBrk="1" latinLnBrk="0" hangingPunct="1">
        <a:defRPr sz="2100" kern="1200">
          <a:solidFill>
            <a:schemeClr val="tx1"/>
          </a:solidFill>
          <a:latin typeface="+mn-lt"/>
          <a:ea typeface="+mn-ea"/>
          <a:cs typeface="+mn-cs"/>
        </a:defRPr>
      </a:lvl1pPr>
      <a:lvl2pPr marL="521482" algn="l" defTabSz="1042965" rtl="0" eaLnBrk="1" latinLnBrk="0" hangingPunct="1">
        <a:defRPr sz="2100" kern="1200">
          <a:solidFill>
            <a:schemeClr val="tx1"/>
          </a:solidFill>
          <a:latin typeface="+mn-lt"/>
          <a:ea typeface="+mn-ea"/>
          <a:cs typeface="+mn-cs"/>
        </a:defRPr>
      </a:lvl2pPr>
      <a:lvl3pPr marL="1042965" algn="l" defTabSz="1042965" rtl="0" eaLnBrk="1" latinLnBrk="0" hangingPunct="1">
        <a:defRPr sz="2100" kern="1200">
          <a:solidFill>
            <a:schemeClr val="tx1"/>
          </a:solidFill>
          <a:latin typeface="+mn-lt"/>
          <a:ea typeface="+mn-ea"/>
          <a:cs typeface="+mn-cs"/>
        </a:defRPr>
      </a:lvl3pPr>
      <a:lvl4pPr marL="1564447" algn="l" defTabSz="1042965" rtl="0" eaLnBrk="1" latinLnBrk="0" hangingPunct="1">
        <a:defRPr sz="2100" kern="1200">
          <a:solidFill>
            <a:schemeClr val="tx1"/>
          </a:solidFill>
          <a:latin typeface="+mn-lt"/>
          <a:ea typeface="+mn-ea"/>
          <a:cs typeface="+mn-cs"/>
        </a:defRPr>
      </a:lvl4pPr>
      <a:lvl5pPr marL="2085929" algn="l" defTabSz="1042965" rtl="0" eaLnBrk="1" latinLnBrk="0" hangingPunct="1">
        <a:defRPr sz="2100" kern="1200">
          <a:solidFill>
            <a:schemeClr val="tx1"/>
          </a:solidFill>
          <a:latin typeface="+mn-lt"/>
          <a:ea typeface="+mn-ea"/>
          <a:cs typeface="+mn-cs"/>
        </a:defRPr>
      </a:lvl5pPr>
      <a:lvl6pPr marL="2607412" algn="l" defTabSz="1042965" rtl="0" eaLnBrk="1" latinLnBrk="0" hangingPunct="1">
        <a:defRPr sz="2100" kern="1200">
          <a:solidFill>
            <a:schemeClr val="tx1"/>
          </a:solidFill>
          <a:latin typeface="+mn-lt"/>
          <a:ea typeface="+mn-ea"/>
          <a:cs typeface="+mn-cs"/>
        </a:defRPr>
      </a:lvl6pPr>
      <a:lvl7pPr marL="3128894" algn="l" defTabSz="1042965" rtl="0" eaLnBrk="1" latinLnBrk="0" hangingPunct="1">
        <a:defRPr sz="2100" kern="1200">
          <a:solidFill>
            <a:schemeClr val="tx1"/>
          </a:solidFill>
          <a:latin typeface="+mn-lt"/>
          <a:ea typeface="+mn-ea"/>
          <a:cs typeface="+mn-cs"/>
        </a:defRPr>
      </a:lvl7pPr>
      <a:lvl8pPr marL="3650376" algn="l" defTabSz="1042965" rtl="0" eaLnBrk="1" latinLnBrk="0" hangingPunct="1">
        <a:defRPr sz="2100" kern="1200">
          <a:solidFill>
            <a:schemeClr val="tx1"/>
          </a:solidFill>
          <a:latin typeface="+mn-lt"/>
          <a:ea typeface="+mn-ea"/>
          <a:cs typeface="+mn-cs"/>
        </a:defRPr>
      </a:lvl8pPr>
      <a:lvl9pPr marL="4171859" algn="l" defTabSz="1042965"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13" y="2896195"/>
            <a:ext cx="9221787" cy="1460500"/>
          </a:xfrm>
          <a:prstGeom prst="rect">
            <a:avLst/>
          </a:prstGeom>
        </p:spPr>
        <p:txBody>
          <a:bodyPr vert="horz" lIns="91440" tIns="45720" rIns="91440" bIns="45720" rtlCol="0" anchor="ctr">
            <a:normAutofit/>
          </a:bodyPr>
          <a:lstStyle/>
          <a:p>
            <a:r>
              <a:rPr lang="en-US" dirty="0"/>
              <a:t>Click to edit Master title style</a:t>
            </a:r>
            <a:endParaRPr lang="nb-NO" dirty="0"/>
          </a:p>
        </p:txBody>
      </p:sp>
    </p:spTree>
    <p:extLst>
      <p:ext uri="{BB962C8B-B14F-4D97-AF65-F5344CB8AC3E}">
        <p14:creationId xmlns:p14="http://schemas.microsoft.com/office/powerpoint/2010/main" val="1287028660"/>
      </p:ext>
    </p:extLst>
  </p:cSld>
  <p:clrMap bg1="lt1" tx1="dk1" bg2="lt2" tx2="dk2" accent1="accent1" accent2="accent2" accent3="accent3" accent4="accent4" accent5="accent5" accent6="accent6" hlink="hlink" folHlink="folHlink"/>
  <p:sldLayoutIdLst>
    <p:sldLayoutId id="2147483675" r:id="rId1"/>
    <p:sldLayoutId id="2147483676" r:id="rId2"/>
  </p:sldLayoutIdLst>
  <p:hf sldNum="0" hdr="0" ftr="0" dt="0"/>
  <p:txStyles>
    <p:titleStyle>
      <a:lvl1pPr algn="l" defTabSz="914400" rtl="0" eaLnBrk="1" latinLnBrk="0" hangingPunct="1">
        <a:lnSpc>
          <a:spcPct val="90000"/>
        </a:lnSpc>
        <a:spcBef>
          <a:spcPct val="0"/>
        </a:spcBef>
        <a:buNone/>
        <a:defRPr sz="4400" kern="1200">
          <a:solidFill>
            <a:srgbClr val="7392A3"/>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BA79BE-1837-4A75-A152-F9C6D200EDE3}"/>
              </a:ext>
            </a:extLst>
          </p:cNvPr>
          <p:cNvSpPr/>
          <p:nvPr/>
        </p:nvSpPr>
        <p:spPr>
          <a:xfrm>
            <a:off x="593377" y="324247"/>
            <a:ext cx="9721081" cy="6678751"/>
          </a:xfrm>
          <a:prstGeom prst="rect">
            <a:avLst/>
          </a:prstGeom>
        </p:spPr>
        <p:txBody>
          <a:bodyPr wrap="square">
            <a:spAutoFit/>
          </a:bodyPr>
          <a:lstStyle/>
          <a:p>
            <a:pPr algn="r"/>
            <a:br>
              <a:rPr lang="lv-LV" sz="4400" b="1" dirty="0">
                <a:solidFill>
                  <a:schemeClr val="bg1"/>
                </a:solidFill>
              </a:rPr>
            </a:br>
            <a:br>
              <a:rPr lang="lv-LV" sz="4400" b="1" dirty="0">
                <a:solidFill>
                  <a:schemeClr val="bg1"/>
                </a:solidFill>
              </a:rPr>
            </a:br>
            <a:endParaRPr lang="lv-LV" sz="4400" b="1" dirty="0">
              <a:solidFill>
                <a:schemeClr val="bg1"/>
              </a:solidFill>
            </a:endParaRPr>
          </a:p>
          <a:p>
            <a:pPr algn="r"/>
            <a:r>
              <a:rPr lang="lv-LV" sz="3200" b="1" dirty="0">
                <a:solidFill>
                  <a:schemeClr val="bg1"/>
                </a:solidFill>
              </a:rPr>
              <a:t>  </a:t>
            </a:r>
            <a:r>
              <a:rPr lang="lv-LV" sz="3600" b="1" dirty="0">
                <a:solidFill>
                  <a:schemeClr val="bg1"/>
                </a:solidFill>
              </a:rPr>
              <a:t>Pētījums par prognozētām izmaiņām </a:t>
            </a:r>
          </a:p>
          <a:p>
            <a:pPr algn="r"/>
            <a:r>
              <a:rPr lang="lv-LV" sz="3600" b="1" dirty="0">
                <a:solidFill>
                  <a:schemeClr val="bg1"/>
                </a:solidFill>
              </a:rPr>
              <a:t>darbaspēka un būvmateriālu izmaksās būvniecības nozarē Latvijā</a:t>
            </a:r>
            <a:endParaRPr lang="lv-LV" sz="6000" b="1" cap="all" dirty="0">
              <a:solidFill>
                <a:schemeClr val="bg1"/>
              </a:solidFill>
            </a:endParaRPr>
          </a:p>
          <a:p>
            <a:pPr algn="ctr"/>
            <a:endParaRPr lang="lv-LV" sz="4000" b="1" cap="all" dirty="0">
              <a:solidFill>
                <a:schemeClr val="bg1"/>
              </a:solidFill>
            </a:endParaRPr>
          </a:p>
          <a:p>
            <a:pPr algn="ctr"/>
            <a:endParaRPr lang="lv-LV" sz="4000" b="1" cap="all" dirty="0">
              <a:solidFill>
                <a:schemeClr val="bg1"/>
              </a:solidFill>
            </a:endParaRPr>
          </a:p>
          <a:p>
            <a:pPr algn="ctr"/>
            <a:endParaRPr lang="lv-LV" sz="4000" b="1" cap="all" dirty="0">
              <a:solidFill>
                <a:schemeClr val="bg1"/>
              </a:solidFill>
            </a:endParaRPr>
          </a:p>
          <a:p>
            <a:r>
              <a:rPr lang="lv-LV" sz="2800" b="1" cap="all" dirty="0">
                <a:solidFill>
                  <a:schemeClr val="bg1"/>
                </a:solidFill>
                <a:latin typeface="Candara" panose="020E0502030303020204" pitchFamily="34" charset="0"/>
              </a:rPr>
              <a:t>Izpildītājs: </a:t>
            </a:r>
            <a:r>
              <a:rPr lang="lv-LV" sz="2800" b="1" cap="all" dirty="0" err="1">
                <a:solidFill>
                  <a:schemeClr val="bg1"/>
                </a:solidFill>
                <a:latin typeface="Candara" panose="020E0502030303020204" pitchFamily="34" charset="0"/>
              </a:rPr>
              <a:t>sia</a:t>
            </a:r>
            <a:r>
              <a:rPr lang="lv-LV" sz="2800" b="1" cap="all" dirty="0">
                <a:solidFill>
                  <a:schemeClr val="bg1"/>
                </a:solidFill>
                <a:latin typeface="Candara" panose="020E0502030303020204" pitchFamily="34" charset="0"/>
              </a:rPr>
              <a:t> «</a:t>
            </a:r>
            <a:r>
              <a:rPr lang="lv-LV" sz="2800" b="1" cap="all" dirty="0" err="1">
                <a:solidFill>
                  <a:schemeClr val="bg1"/>
                </a:solidFill>
                <a:latin typeface="Candara" panose="020E0502030303020204" pitchFamily="34" charset="0"/>
              </a:rPr>
              <a:t>Oxford</a:t>
            </a:r>
            <a:r>
              <a:rPr lang="lv-LV" sz="2800" b="1" cap="all" dirty="0">
                <a:solidFill>
                  <a:schemeClr val="bg1"/>
                </a:solidFill>
                <a:latin typeface="Candara" panose="020E0502030303020204" pitchFamily="34" charset="0"/>
              </a:rPr>
              <a:t> </a:t>
            </a:r>
            <a:r>
              <a:rPr lang="lv-LV" sz="2800" b="1" cap="all" dirty="0" err="1">
                <a:solidFill>
                  <a:schemeClr val="bg1"/>
                </a:solidFill>
                <a:latin typeface="Candara" panose="020E0502030303020204" pitchFamily="34" charset="0"/>
              </a:rPr>
              <a:t>Research</a:t>
            </a:r>
            <a:r>
              <a:rPr lang="lv-LV" sz="2800" b="1" cap="all" dirty="0">
                <a:solidFill>
                  <a:schemeClr val="bg1"/>
                </a:solidFill>
                <a:latin typeface="Candara" panose="020E0502030303020204" pitchFamily="34" charset="0"/>
              </a:rPr>
              <a:t> </a:t>
            </a:r>
            <a:r>
              <a:rPr lang="lv-LV" sz="2800" b="1" cap="all" dirty="0" err="1">
                <a:solidFill>
                  <a:schemeClr val="bg1"/>
                </a:solidFill>
                <a:latin typeface="Candara" panose="020E0502030303020204" pitchFamily="34" charset="0"/>
              </a:rPr>
              <a:t>baltics</a:t>
            </a:r>
            <a:r>
              <a:rPr lang="lv-LV" sz="2800" b="1" cap="all" dirty="0">
                <a:solidFill>
                  <a:schemeClr val="bg1"/>
                </a:solidFill>
                <a:latin typeface="Candara" panose="020E0502030303020204" pitchFamily="34" charset="0"/>
              </a:rPr>
              <a:t>»</a:t>
            </a:r>
          </a:p>
          <a:p>
            <a:endParaRPr lang="lv-LV" sz="2000" cap="all" dirty="0">
              <a:solidFill>
                <a:schemeClr val="bg1"/>
              </a:solidFill>
              <a:latin typeface="Candara" panose="020E0502030303020204" pitchFamily="34" charset="0"/>
            </a:endParaRPr>
          </a:p>
          <a:p>
            <a:r>
              <a:rPr lang="lv-LV" sz="2000" cap="all" dirty="0">
                <a:solidFill>
                  <a:schemeClr val="bg1"/>
                </a:solidFill>
                <a:latin typeface="Candara" panose="020E0502030303020204" pitchFamily="34" charset="0"/>
              </a:rPr>
              <a:t>10.07.2019</a:t>
            </a:r>
            <a:endParaRPr lang="lv-LV" sz="1800" cap="all"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2385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6EC7396A-C380-4169-813E-1A6CF356B406}"/>
              </a:ext>
            </a:extLst>
          </p:cNvPr>
          <p:cNvSpPr>
            <a:spLocks noGrp="1"/>
          </p:cNvSpPr>
          <p:nvPr>
            <p:ph type="title"/>
          </p:nvPr>
        </p:nvSpPr>
        <p:spPr>
          <a:xfrm>
            <a:off x="-126702" y="1044327"/>
            <a:ext cx="10818515" cy="1656184"/>
          </a:xfrm>
        </p:spPr>
        <p:txBody>
          <a:bodyPr/>
          <a:lstStyle/>
          <a:p>
            <a:r>
              <a:rPr lang="lv-LV" sz="2800" b="1" dirty="0"/>
              <a:t>Nedzīvojamo ēku </a:t>
            </a:r>
            <a:r>
              <a:rPr lang="lv-LV" sz="2800" dirty="0"/>
              <a:t>kombinētā būvniecības produkcijas apjoma prognoze </a:t>
            </a:r>
            <a:br>
              <a:rPr lang="lv-LV" sz="2400" dirty="0"/>
            </a:br>
            <a:r>
              <a:rPr lang="lv-LV" sz="2400" dirty="0"/>
              <a:t>Vidējā vērtība no ekspertu vērtējumiem un statistiskā trenda modeļa (kumulatīvās apjoma izmaiņas pret 2018. gadu, %) </a:t>
            </a:r>
            <a:br>
              <a:rPr lang="lv-LV" sz="4000" dirty="0"/>
            </a:br>
            <a:endParaRPr lang="en-US" sz="4000" dirty="0"/>
          </a:p>
        </p:txBody>
      </p:sp>
      <p:pic>
        <p:nvPicPr>
          <p:cNvPr id="2" name="Picture 1">
            <a:extLst>
              <a:ext uri="{FF2B5EF4-FFF2-40B4-BE49-F238E27FC236}">
                <a16:creationId xmlns:a16="http://schemas.microsoft.com/office/drawing/2014/main" id="{25BC490D-01D8-40F3-A7D0-5CA18100AA3F}"/>
              </a:ext>
            </a:extLst>
          </p:cNvPr>
          <p:cNvPicPr>
            <a:picLocks noChangeAspect="1"/>
          </p:cNvPicPr>
          <p:nvPr/>
        </p:nvPicPr>
        <p:blipFill>
          <a:blip r:embed="rId2"/>
          <a:stretch>
            <a:fillRect/>
          </a:stretch>
        </p:blipFill>
        <p:spPr>
          <a:xfrm>
            <a:off x="1761464" y="2412479"/>
            <a:ext cx="7168883" cy="4677402"/>
          </a:xfrm>
          <a:prstGeom prst="rect">
            <a:avLst/>
          </a:prstGeom>
        </p:spPr>
      </p:pic>
    </p:spTree>
    <p:extLst>
      <p:ext uri="{BB962C8B-B14F-4D97-AF65-F5344CB8AC3E}">
        <p14:creationId xmlns:p14="http://schemas.microsoft.com/office/powerpoint/2010/main" val="289469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1177D8DE-9CD1-48C8-99BD-AC727CA65D1C}"/>
              </a:ext>
            </a:extLst>
          </p:cNvPr>
          <p:cNvSpPr>
            <a:spLocks noGrp="1"/>
          </p:cNvSpPr>
          <p:nvPr>
            <p:ph type="title"/>
          </p:nvPr>
        </p:nvSpPr>
        <p:spPr>
          <a:xfrm>
            <a:off x="295227" y="900311"/>
            <a:ext cx="10369152" cy="1872208"/>
          </a:xfrm>
        </p:spPr>
        <p:txBody>
          <a:bodyPr/>
          <a:lstStyle/>
          <a:p>
            <a:r>
              <a:rPr lang="lv-LV" sz="3600" b="1" dirty="0"/>
              <a:t>Rezultātu salīdzinājums ar 2018.g. pētījumu</a:t>
            </a:r>
            <a:br>
              <a:rPr lang="lv-LV" sz="2400" b="1" dirty="0"/>
            </a:br>
            <a:r>
              <a:rPr lang="lv-LV" sz="2400" dirty="0"/>
              <a:t> (izmaiņas pret iepriekšējo gadu, %)</a:t>
            </a:r>
            <a:br>
              <a:rPr lang="lv-LV" sz="4000" dirty="0"/>
            </a:br>
            <a:endParaRPr lang="en-US" sz="4000" dirty="0"/>
          </a:p>
        </p:txBody>
      </p:sp>
      <p:pic>
        <p:nvPicPr>
          <p:cNvPr id="2" name="Picture 1">
            <a:extLst>
              <a:ext uri="{FF2B5EF4-FFF2-40B4-BE49-F238E27FC236}">
                <a16:creationId xmlns:a16="http://schemas.microsoft.com/office/drawing/2014/main" id="{C9BF2534-B473-4ED1-BD93-08DA9EDCBFE6}"/>
              </a:ext>
            </a:extLst>
          </p:cNvPr>
          <p:cNvPicPr>
            <a:picLocks noChangeAspect="1"/>
          </p:cNvPicPr>
          <p:nvPr/>
        </p:nvPicPr>
        <p:blipFill>
          <a:blip r:embed="rId2"/>
          <a:stretch>
            <a:fillRect/>
          </a:stretch>
        </p:blipFill>
        <p:spPr>
          <a:xfrm>
            <a:off x="1889522" y="2124447"/>
            <a:ext cx="7200800" cy="4756159"/>
          </a:xfrm>
          <a:prstGeom prst="rect">
            <a:avLst/>
          </a:prstGeom>
        </p:spPr>
      </p:pic>
    </p:spTree>
    <p:extLst>
      <p:ext uri="{BB962C8B-B14F-4D97-AF65-F5344CB8AC3E}">
        <p14:creationId xmlns:p14="http://schemas.microsoft.com/office/powerpoint/2010/main" val="11481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831D2-2C24-4DA1-A735-56CCDC4DF5D4}"/>
              </a:ext>
            </a:extLst>
          </p:cNvPr>
          <p:cNvSpPr>
            <a:spLocks noGrp="1"/>
          </p:cNvSpPr>
          <p:nvPr>
            <p:ph type="title"/>
          </p:nvPr>
        </p:nvSpPr>
        <p:spPr>
          <a:xfrm>
            <a:off x="735012" y="1260351"/>
            <a:ext cx="9221787" cy="1460500"/>
          </a:xfrm>
        </p:spPr>
        <p:txBody>
          <a:bodyPr/>
          <a:lstStyle/>
          <a:p>
            <a:r>
              <a:rPr lang="lv-LV" sz="4400" b="1" dirty="0"/>
              <a:t>Būvniecības</a:t>
            </a:r>
            <a:r>
              <a:rPr lang="lv-LV" sz="4400" dirty="0"/>
              <a:t> </a:t>
            </a:r>
            <a:r>
              <a:rPr lang="lv-LV" sz="4400" b="1" dirty="0"/>
              <a:t>izmaksu izmaiņu prognoze</a:t>
            </a:r>
            <a:endParaRPr lang="en-GB" sz="4400" b="1" dirty="0"/>
          </a:p>
        </p:txBody>
      </p:sp>
      <p:sp>
        <p:nvSpPr>
          <p:cNvPr id="3" name="Text Placeholder 2">
            <a:extLst>
              <a:ext uri="{FF2B5EF4-FFF2-40B4-BE49-F238E27FC236}">
                <a16:creationId xmlns:a16="http://schemas.microsoft.com/office/drawing/2014/main" id="{B60E94DC-CCCD-4548-8A2F-5E7ED84E3479}"/>
              </a:ext>
            </a:extLst>
          </p:cNvPr>
          <p:cNvSpPr>
            <a:spLocks noGrp="1"/>
          </p:cNvSpPr>
          <p:nvPr>
            <p:ph type="body" sz="quarter" idx="10"/>
          </p:nvPr>
        </p:nvSpPr>
        <p:spPr>
          <a:xfrm>
            <a:off x="735011" y="3132559"/>
            <a:ext cx="9221787" cy="2948379"/>
          </a:xfrm>
        </p:spPr>
        <p:txBody>
          <a:bodyPr/>
          <a:lstStyle/>
          <a:p>
            <a:r>
              <a:rPr lang="lv-LV" dirty="0"/>
              <a:t>Ekspertu novērtējumi</a:t>
            </a:r>
          </a:p>
          <a:p>
            <a:pPr marL="0" indent="0">
              <a:buNone/>
            </a:pPr>
            <a:endParaRPr lang="lv-LV" dirty="0"/>
          </a:p>
          <a:p>
            <a:r>
              <a:rPr lang="lv-LV" dirty="0"/>
              <a:t>Statistiskais trends</a:t>
            </a:r>
          </a:p>
          <a:p>
            <a:pPr marL="0" indent="0">
              <a:buNone/>
            </a:pPr>
            <a:endParaRPr lang="lv-LV" dirty="0"/>
          </a:p>
          <a:p>
            <a:r>
              <a:rPr lang="lv-LV" dirty="0"/>
              <a:t>Elastības modelis atkarībā no būvniecības produkcijas apjoma</a:t>
            </a:r>
          </a:p>
          <a:p>
            <a:pPr marL="0" indent="0">
              <a:buNone/>
            </a:pPr>
            <a:endParaRPr lang="lv-LV" dirty="0"/>
          </a:p>
          <a:p>
            <a:r>
              <a:rPr lang="lv-LV" dirty="0"/>
              <a:t>Pa 6 </a:t>
            </a:r>
            <a:r>
              <a:rPr lang="lv-LV" dirty="0" err="1"/>
              <a:t>apakšnozarēm</a:t>
            </a:r>
            <a:r>
              <a:rPr lang="lv-LV" dirty="0"/>
              <a:t> un 4 resursu veidiem</a:t>
            </a:r>
            <a:endParaRPr lang="en-GB" dirty="0"/>
          </a:p>
          <a:p>
            <a:pPr marL="0" indent="0">
              <a:buNone/>
            </a:pPr>
            <a:endParaRPr lang="en-GB" dirty="0"/>
          </a:p>
        </p:txBody>
      </p:sp>
    </p:spTree>
    <p:extLst>
      <p:ext uri="{BB962C8B-B14F-4D97-AF65-F5344CB8AC3E}">
        <p14:creationId xmlns:p14="http://schemas.microsoft.com/office/powerpoint/2010/main" val="307430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831D2-2C24-4DA1-A735-56CCDC4DF5D4}"/>
              </a:ext>
            </a:extLst>
          </p:cNvPr>
          <p:cNvSpPr>
            <a:spLocks noGrp="1"/>
          </p:cNvSpPr>
          <p:nvPr>
            <p:ph type="title"/>
          </p:nvPr>
        </p:nvSpPr>
        <p:spPr>
          <a:xfrm>
            <a:off x="665386" y="900311"/>
            <a:ext cx="9221787" cy="1460500"/>
          </a:xfrm>
        </p:spPr>
        <p:txBody>
          <a:bodyPr/>
          <a:lstStyle/>
          <a:p>
            <a:r>
              <a:rPr lang="lv-LV" sz="4400" b="1" dirty="0"/>
              <a:t>Būvniecības</a:t>
            </a:r>
            <a:r>
              <a:rPr lang="lv-LV" sz="4400" dirty="0"/>
              <a:t> </a:t>
            </a:r>
            <a:r>
              <a:rPr lang="lv-LV" sz="4400" b="1" dirty="0"/>
              <a:t>izmaksu izmaiņu prognoze</a:t>
            </a:r>
            <a:endParaRPr lang="en-GB" sz="4400" b="1" dirty="0"/>
          </a:p>
        </p:txBody>
      </p:sp>
      <p:graphicFrame>
        <p:nvGraphicFramePr>
          <p:cNvPr id="6" name="Content Placeholder 6">
            <a:extLst>
              <a:ext uri="{FF2B5EF4-FFF2-40B4-BE49-F238E27FC236}">
                <a16:creationId xmlns:a16="http://schemas.microsoft.com/office/drawing/2014/main" id="{33C9A4A1-225D-42E7-9EC0-D71D54816B32}"/>
              </a:ext>
            </a:extLst>
          </p:cNvPr>
          <p:cNvGraphicFramePr>
            <a:graphicFrameLocks/>
          </p:cNvGraphicFramePr>
          <p:nvPr>
            <p:extLst>
              <p:ext uri="{D42A27DB-BD31-4B8C-83A1-F6EECF244321}">
                <p14:modId xmlns:p14="http://schemas.microsoft.com/office/powerpoint/2010/main" val="3921917615"/>
              </p:ext>
            </p:extLst>
          </p:nvPr>
        </p:nvGraphicFramePr>
        <p:xfrm>
          <a:off x="88106" y="2628503"/>
          <a:ext cx="10515600" cy="1645920"/>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88037">
                <a:tc gridSpan="2">
                  <a:txBody>
                    <a:bodyPr/>
                    <a:lstStyle/>
                    <a:p>
                      <a:pPr algn="ctr"/>
                      <a:r>
                        <a:rPr lang="lv-LV" sz="2400" dirty="0"/>
                        <a:t>prognozētas būvniecības </a:t>
                      </a:r>
                      <a:r>
                        <a:rPr lang="lv-LV" sz="2400" dirty="0">
                          <a:solidFill>
                            <a:srgbClr val="FFC000"/>
                          </a:solidFill>
                        </a:rPr>
                        <a:t>izmaksu</a:t>
                      </a:r>
                      <a:r>
                        <a:rPr lang="lv-LV" sz="2400" dirty="0"/>
                        <a:t> izmaiņas </a:t>
                      </a:r>
                      <a:r>
                        <a:rPr lang="lv-LV" sz="2400" dirty="0">
                          <a:solidFill>
                            <a:srgbClr val="FFC000"/>
                          </a:solidFill>
                        </a:rPr>
                        <a:t>2019.g.</a:t>
                      </a:r>
                      <a:r>
                        <a:rPr lang="lv-LV" sz="2400" dirty="0"/>
                        <a:t> pētījums</a:t>
                      </a:r>
                      <a:endParaRPr lang="lv-LV" sz="2400" dirty="0">
                        <a:solidFill>
                          <a:schemeClr val="bg1"/>
                        </a:solidFill>
                      </a:endParaRPr>
                    </a:p>
                  </a:txBody>
                  <a:tcPr>
                    <a:solidFill>
                      <a:schemeClr val="tx1">
                        <a:lumMod val="75000"/>
                        <a:lumOff val="25000"/>
                      </a:schemeClr>
                    </a:solidFill>
                  </a:tcPr>
                </a:tc>
                <a:tc hMerge="1">
                  <a:txBody>
                    <a:bodyPr/>
                    <a:lstStyle/>
                    <a:p>
                      <a:endParaRPr lang="lv-LV"/>
                    </a:p>
                  </a:txBody>
                  <a:tcPr/>
                </a:tc>
                <a:extLst>
                  <a:ext uri="{0D108BD9-81ED-4DB2-BD59-A6C34878D82A}">
                    <a16:rowId xmlns:a16="http://schemas.microsoft.com/office/drawing/2014/main" val="10000"/>
                  </a:ext>
                </a:extLst>
              </a:tr>
              <a:tr h="381104">
                <a:tc>
                  <a:txBody>
                    <a:bodyPr/>
                    <a:lstStyle/>
                    <a:p>
                      <a:pPr algn="ctr"/>
                      <a:r>
                        <a:rPr lang="lv-LV" sz="1800" dirty="0"/>
                        <a:t>Ekspertu</a:t>
                      </a:r>
                      <a:br>
                        <a:rPr lang="lv-LV" sz="1800" dirty="0"/>
                      </a:br>
                      <a:r>
                        <a:rPr lang="lv-LV" sz="1800" dirty="0"/>
                        <a:t>vidēji </a:t>
                      </a:r>
                      <a:r>
                        <a:rPr lang="lv-LV" sz="3200" dirty="0"/>
                        <a:t>+3,7% </a:t>
                      </a:r>
                      <a:r>
                        <a:rPr lang="lv-LV" sz="1800" dirty="0"/>
                        <a:t>gadā, </a:t>
                      </a:r>
                      <a:br>
                        <a:rPr lang="lv-LV" sz="1800" dirty="0"/>
                      </a:br>
                      <a:r>
                        <a:rPr lang="lv-LV" sz="1800" dirty="0"/>
                        <a:t>kopā +15,6% piecos gados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800" dirty="0"/>
                        <a:t>Kombinētā</a:t>
                      </a:r>
                      <a:r>
                        <a:rPr lang="lv-LV" sz="1800" dirty="0">
                          <a:sym typeface="Wingdings" panose="05000000000000000000" pitchFamily="2" charset="2"/>
                        </a:rPr>
                        <a:t> </a:t>
                      </a:r>
                      <a:r>
                        <a:rPr lang="lv-LV" sz="1800" dirty="0"/>
                        <a:t>(ekspertu-statistiskā-elastības modelis)</a:t>
                      </a:r>
                      <a:r>
                        <a:rPr lang="lv-LV" sz="1800" dirty="0">
                          <a:sym typeface="Wingdings" panose="05000000000000000000" pitchFamily="2" charset="2"/>
                        </a:rPr>
                        <a:t> </a:t>
                      </a:r>
                      <a:br>
                        <a:rPr lang="lv-LV" sz="1800" dirty="0">
                          <a:sym typeface="Wingdings" panose="05000000000000000000" pitchFamily="2" charset="2"/>
                        </a:rPr>
                      </a:br>
                      <a:r>
                        <a:rPr lang="lv-LV" sz="1800" dirty="0"/>
                        <a:t>vidēji </a:t>
                      </a:r>
                      <a:r>
                        <a:rPr lang="lv-LV" sz="3600" dirty="0"/>
                        <a:t>+2,1% </a:t>
                      </a:r>
                      <a:r>
                        <a:rPr lang="lv-LV" sz="1800" dirty="0"/>
                        <a:t>gadā, </a:t>
                      </a:r>
                      <a:br>
                        <a:rPr lang="lv-LV" sz="1800" dirty="0"/>
                      </a:br>
                      <a:r>
                        <a:rPr lang="lv-LV" sz="1800" dirty="0"/>
                        <a:t>kopā +9,2% piecos gados</a:t>
                      </a:r>
                      <a:endParaRPr lang="lv-LV" sz="1800" dirty="0">
                        <a:solidFill>
                          <a:schemeClr val="accent5">
                            <a:lumMod val="75000"/>
                          </a:schemeClr>
                        </a:solidFill>
                      </a:endParaRPr>
                    </a:p>
                  </a:txBody>
                  <a:tcPr anchor="ctr"/>
                </a:tc>
                <a:extLst>
                  <a:ext uri="{0D108BD9-81ED-4DB2-BD59-A6C34878D82A}">
                    <a16:rowId xmlns:a16="http://schemas.microsoft.com/office/drawing/2014/main" val="10001"/>
                  </a:ext>
                </a:extLst>
              </a:tr>
            </a:tbl>
          </a:graphicData>
        </a:graphic>
      </p:graphicFrame>
      <p:graphicFrame>
        <p:nvGraphicFramePr>
          <p:cNvPr id="7" name="Content Placeholder 6">
            <a:extLst>
              <a:ext uri="{FF2B5EF4-FFF2-40B4-BE49-F238E27FC236}">
                <a16:creationId xmlns:a16="http://schemas.microsoft.com/office/drawing/2014/main" id="{70C47E35-5FF1-4F81-B0D0-53FF2534F614}"/>
              </a:ext>
            </a:extLst>
          </p:cNvPr>
          <p:cNvGraphicFramePr>
            <a:graphicFrameLocks/>
          </p:cNvGraphicFramePr>
          <p:nvPr>
            <p:extLst>
              <p:ext uri="{D42A27DB-BD31-4B8C-83A1-F6EECF244321}">
                <p14:modId xmlns:p14="http://schemas.microsoft.com/office/powerpoint/2010/main" val="409732577"/>
              </p:ext>
            </p:extLst>
          </p:nvPr>
        </p:nvGraphicFramePr>
        <p:xfrm>
          <a:off x="88106" y="5073930"/>
          <a:ext cx="10515600" cy="1645920"/>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16029">
                <a:tc gridSpan="2">
                  <a:txBody>
                    <a:bodyPr/>
                    <a:lstStyle/>
                    <a:p>
                      <a:pPr algn="ctr"/>
                      <a:r>
                        <a:rPr lang="lv-LV" sz="2400" dirty="0"/>
                        <a:t>prognozētas būvniecības </a:t>
                      </a:r>
                      <a:r>
                        <a:rPr lang="lv-LV" sz="2400" dirty="0">
                          <a:solidFill>
                            <a:srgbClr val="FFC000"/>
                          </a:solidFill>
                        </a:rPr>
                        <a:t>izmaksu</a:t>
                      </a:r>
                      <a:r>
                        <a:rPr lang="lv-LV" sz="2400" dirty="0"/>
                        <a:t> izmaiņas </a:t>
                      </a:r>
                      <a:r>
                        <a:rPr lang="lv-LV" sz="2400" dirty="0">
                          <a:solidFill>
                            <a:srgbClr val="FFC000"/>
                          </a:solidFill>
                        </a:rPr>
                        <a:t>2018.g.</a:t>
                      </a:r>
                      <a:r>
                        <a:rPr lang="lv-LV" sz="2400" dirty="0"/>
                        <a:t> pētījums</a:t>
                      </a:r>
                      <a:endParaRPr lang="lv-LV" sz="2400" dirty="0">
                        <a:solidFill>
                          <a:schemeClr val="bg1"/>
                        </a:solidFill>
                      </a:endParaRPr>
                    </a:p>
                  </a:txBody>
                  <a:tcPr>
                    <a:solidFill>
                      <a:schemeClr val="tx1">
                        <a:lumMod val="75000"/>
                        <a:lumOff val="25000"/>
                      </a:schemeClr>
                    </a:solidFill>
                  </a:tcPr>
                </a:tc>
                <a:tc hMerge="1">
                  <a:txBody>
                    <a:bodyPr/>
                    <a:lstStyle/>
                    <a:p>
                      <a:endParaRPr lang="lv-LV"/>
                    </a:p>
                  </a:txBody>
                  <a:tcPr/>
                </a:tc>
                <a:extLst>
                  <a:ext uri="{0D108BD9-81ED-4DB2-BD59-A6C34878D82A}">
                    <a16:rowId xmlns:a16="http://schemas.microsoft.com/office/drawing/2014/main" val="10000"/>
                  </a:ext>
                </a:extLst>
              </a:tr>
              <a:tr h="370840">
                <a:tc>
                  <a:txBody>
                    <a:bodyPr/>
                    <a:lstStyle/>
                    <a:p>
                      <a:pPr algn="ctr"/>
                      <a:r>
                        <a:rPr lang="lv-LV" sz="1800" dirty="0"/>
                        <a:t>Ekspertu</a:t>
                      </a:r>
                    </a:p>
                    <a:p>
                      <a:pPr algn="ctr"/>
                      <a:r>
                        <a:rPr lang="lv-LV" sz="1800" dirty="0"/>
                        <a:t>vidēji </a:t>
                      </a:r>
                      <a:r>
                        <a:rPr lang="lv-LV" sz="3200" dirty="0"/>
                        <a:t>+3,91% </a:t>
                      </a:r>
                      <a:r>
                        <a:rPr lang="lv-LV" sz="1800" dirty="0"/>
                        <a:t>gadā, </a:t>
                      </a:r>
                      <a:br>
                        <a:rPr lang="lv-LV" sz="1800" dirty="0"/>
                      </a:br>
                      <a:r>
                        <a:rPr lang="lv-LV" sz="1800" dirty="0"/>
                        <a:t>kopā +21,16% piecos gados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800" dirty="0"/>
                        <a:t>Kombinētā (ekspertu-statistiskā)</a:t>
                      </a:r>
                      <a:r>
                        <a:rPr lang="lv-LV" sz="1800" dirty="0">
                          <a:sym typeface="Wingdings" panose="05000000000000000000" pitchFamily="2" charset="2"/>
                        </a:rPr>
                        <a:t> </a:t>
                      </a:r>
                      <a:br>
                        <a:rPr lang="lv-LV" sz="1800" dirty="0">
                          <a:sym typeface="Wingdings" panose="05000000000000000000" pitchFamily="2" charset="2"/>
                        </a:rPr>
                      </a:br>
                      <a:r>
                        <a:rPr lang="lv-LV" sz="1800" dirty="0"/>
                        <a:t>vidēji </a:t>
                      </a:r>
                      <a:r>
                        <a:rPr lang="lv-LV" sz="3600" dirty="0"/>
                        <a:t>+4,32</a:t>
                      </a:r>
                      <a:r>
                        <a:rPr lang="lv-LV" sz="3200" dirty="0"/>
                        <a:t>% </a:t>
                      </a:r>
                      <a:r>
                        <a:rPr lang="lv-LV" sz="1800" dirty="0"/>
                        <a:t>gadā, </a:t>
                      </a:r>
                      <a:br>
                        <a:rPr lang="lv-LV" sz="1800" dirty="0"/>
                      </a:br>
                      <a:r>
                        <a:rPr lang="lv-LV" sz="1800" dirty="0"/>
                        <a:t>kopā +23,53% piecos gados</a:t>
                      </a:r>
                      <a:endParaRPr lang="lv-LV" sz="1800" dirty="0">
                        <a:solidFill>
                          <a:schemeClr val="accent5">
                            <a:lumMod val="75000"/>
                          </a:schemeClr>
                        </a:solidFill>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65114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F6E0D-5F9E-450F-BABA-7266194ACCD9}"/>
              </a:ext>
            </a:extLst>
          </p:cNvPr>
          <p:cNvSpPr>
            <a:spLocks noGrp="1"/>
          </p:cNvSpPr>
          <p:nvPr>
            <p:ph type="title"/>
          </p:nvPr>
        </p:nvSpPr>
        <p:spPr>
          <a:xfrm>
            <a:off x="233339" y="496403"/>
            <a:ext cx="10225136" cy="1460500"/>
          </a:xfrm>
        </p:spPr>
        <p:txBody>
          <a:bodyPr/>
          <a:lstStyle/>
          <a:p>
            <a:r>
              <a:rPr lang="lv-LV" sz="3600" b="1" dirty="0"/>
              <a:t>Elastības modelis – apjoma ietekme uz izmaksām</a:t>
            </a:r>
            <a:endParaRPr lang="en-GB" sz="3600" dirty="0"/>
          </a:p>
        </p:txBody>
      </p:sp>
      <p:pic>
        <p:nvPicPr>
          <p:cNvPr id="3" name="Picture 2">
            <a:extLst>
              <a:ext uri="{FF2B5EF4-FFF2-40B4-BE49-F238E27FC236}">
                <a16:creationId xmlns:a16="http://schemas.microsoft.com/office/drawing/2014/main" id="{8592AAF3-AFCA-3541-893B-FE30D3D1DDAA}"/>
              </a:ext>
            </a:extLst>
          </p:cNvPr>
          <p:cNvPicPr>
            <a:picLocks noChangeAspect="1"/>
          </p:cNvPicPr>
          <p:nvPr/>
        </p:nvPicPr>
        <p:blipFill>
          <a:blip r:embed="rId2"/>
          <a:stretch>
            <a:fillRect/>
          </a:stretch>
        </p:blipFill>
        <p:spPr>
          <a:xfrm>
            <a:off x="282904" y="1529171"/>
            <a:ext cx="10126003" cy="5535689"/>
          </a:xfrm>
          <a:prstGeom prst="rect">
            <a:avLst/>
          </a:prstGeom>
        </p:spPr>
      </p:pic>
    </p:spTree>
    <p:extLst>
      <p:ext uri="{BB962C8B-B14F-4D97-AF65-F5344CB8AC3E}">
        <p14:creationId xmlns:p14="http://schemas.microsoft.com/office/powerpoint/2010/main" val="67761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6EC7396A-C380-4169-813E-1A6CF356B406}"/>
              </a:ext>
            </a:extLst>
          </p:cNvPr>
          <p:cNvSpPr>
            <a:spLocks noGrp="1"/>
          </p:cNvSpPr>
          <p:nvPr>
            <p:ph type="title"/>
          </p:nvPr>
        </p:nvSpPr>
        <p:spPr>
          <a:xfrm>
            <a:off x="314538" y="900311"/>
            <a:ext cx="10369152" cy="1460500"/>
          </a:xfrm>
        </p:spPr>
        <p:txBody>
          <a:bodyPr/>
          <a:lstStyle/>
          <a:p>
            <a:r>
              <a:rPr lang="lv-LV" sz="3600" b="1" dirty="0"/>
              <a:t>Kombinētā</a:t>
            </a:r>
            <a:r>
              <a:rPr lang="lv-LV" sz="3600" dirty="0"/>
              <a:t> būvniecības izmaksu prognoze</a:t>
            </a:r>
            <a:br>
              <a:rPr lang="lv-LV" sz="2400" dirty="0"/>
            </a:br>
            <a:r>
              <a:rPr lang="lv-LV" sz="2400" dirty="0"/>
              <a:t>Vidējā vērtība no ekspertu vērtējumiem, statistiskā trenda un apjoma elastības modeļa (kumulatīvās apjoma izmaiņas pret 2018. gadu, %) </a:t>
            </a:r>
            <a:br>
              <a:rPr lang="lv-LV" sz="2400" dirty="0"/>
            </a:br>
            <a:endParaRPr lang="en-US" sz="2400" dirty="0"/>
          </a:p>
        </p:txBody>
      </p:sp>
      <p:pic>
        <p:nvPicPr>
          <p:cNvPr id="2" name="Picture 1">
            <a:extLst>
              <a:ext uri="{FF2B5EF4-FFF2-40B4-BE49-F238E27FC236}">
                <a16:creationId xmlns:a16="http://schemas.microsoft.com/office/drawing/2014/main" id="{EBA3BE57-C4ED-45EA-9667-A6CC9149D04F}"/>
              </a:ext>
            </a:extLst>
          </p:cNvPr>
          <p:cNvPicPr>
            <a:picLocks noChangeAspect="1"/>
          </p:cNvPicPr>
          <p:nvPr/>
        </p:nvPicPr>
        <p:blipFill>
          <a:blip r:embed="rId2"/>
          <a:stretch>
            <a:fillRect/>
          </a:stretch>
        </p:blipFill>
        <p:spPr>
          <a:xfrm>
            <a:off x="1638347" y="2124447"/>
            <a:ext cx="7721534" cy="5046555"/>
          </a:xfrm>
          <a:prstGeom prst="rect">
            <a:avLst/>
          </a:prstGeom>
        </p:spPr>
      </p:pic>
    </p:spTree>
    <p:extLst>
      <p:ext uri="{BB962C8B-B14F-4D97-AF65-F5344CB8AC3E}">
        <p14:creationId xmlns:p14="http://schemas.microsoft.com/office/powerpoint/2010/main" val="167431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1177D8DE-9CD1-48C8-99BD-AC727CA65D1C}"/>
              </a:ext>
            </a:extLst>
          </p:cNvPr>
          <p:cNvSpPr>
            <a:spLocks noGrp="1"/>
          </p:cNvSpPr>
          <p:nvPr>
            <p:ph type="title"/>
          </p:nvPr>
        </p:nvSpPr>
        <p:spPr>
          <a:xfrm>
            <a:off x="295227" y="900311"/>
            <a:ext cx="10369152" cy="1872208"/>
          </a:xfrm>
        </p:spPr>
        <p:txBody>
          <a:bodyPr/>
          <a:lstStyle/>
          <a:p>
            <a:r>
              <a:rPr lang="lv-LV" sz="3600" b="1" dirty="0"/>
              <a:t>Rezultātu salīdzinājums ar 2018.g. pētījumu</a:t>
            </a:r>
            <a:br>
              <a:rPr lang="lv-LV" sz="2400" b="1" dirty="0"/>
            </a:br>
            <a:r>
              <a:rPr lang="lv-LV" sz="2400" dirty="0"/>
              <a:t> (izmaiņas pret iepriekšējo gadu, %)</a:t>
            </a:r>
            <a:br>
              <a:rPr lang="lv-LV" sz="4000" dirty="0"/>
            </a:br>
            <a:endParaRPr lang="en-US" sz="4000" dirty="0"/>
          </a:p>
        </p:txBody>
      </p:sp>
      <p:pic>
        <p:nvPicPr>
          <p:cNvPr id="2" name="Picture 1">
            <a:extLst>
              <a:ext uri="{FF2B5EF4-FFF2-40B4-BE49-F238E27FC236}">
                <a16:creationId xmlns:a16="http://schemas.microsoft.com/office/drawing/2014/main" id="{51E3A33E-7E2A-4BC8-B0E2-A2F5393D065C}"/>
              </a:ext>
            </a:extLst>
          </p:cNvPr>
          <p:cNvPicPr>
            <a:picLocks noChangeAspect="1"/>
          </p:cNvPicPr>
          <p:nvPr/>
        </p:nvPicPr>
        <p:blipFill>
          <a:blip r:embed="rId2"/>
          <a:stretch>
            <a:fillRect/>
          </a:stretch>
        </p:blipFill>
        <p:spPr>
          <a:xfrm>
            <a:off x="1817514" y="2124447"/>
            <a:ext cx="7380820" cy="4854499"/>
          </a:xfrm>
          <a:prstGeom prst="rect">
            <a:avLst/>
          </a:prstGeom>
        </p:spPr>
      </p:pic>
    </p:spTree>
    <p:extLst>
      <p:ext uri="{BB962C8B-B14F-4D97-AF65-F5344CB8AC3E}">
        <p14:creationId xmlns:p14="http://schemas.microsoft.com/office/powerpoint/2010/main" val="308964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6EC7396A-C380-4169-813E-1A6CF356B406}"/>
              </a:ext>
            </a:extLst>
          </p:cNvPr>
          <p:cNvSpPr>
            <a:spLocks noGrp="1"/>
          </p:cNvSpPr>
          <p:nvPr>
            <p:ph type="title"/>
          </p:nvPr>
        </p:nvSpPr>
        <p:spPr>
          <a:xfrm>
            <a:off x="314538" y="900311"/>
            <a:ext cx="10369152" cy="648072"/>
          </a:xfrm>
        </p:spPr>
        <p:txBody>
          <a:bodyPr/>
          <a:lstStyle/>
          <a:p>
            <a:r>
              <a:rPr lang="lv-LV" sz="3600" b="1" dirty="0"/>
              <a:t>Resursu</a:t>
            </a:r>
            <a:r>
              <a:rPr lang="lv-LV" sz="3600" dirty="0"/>
              <a:t> izmaksu izmaiņu kombinētās prognozes</a:t>
            </a:r>
            <a:endParaRPr lang="en-US" sz="4400" dirty="0"/>
          </a:p>
        </p:txBody>
      </p:sp>
      <p:graphicFrame>
        <p:nvGraphicFramePr>
          <p:cNvPr id="5" name="Table 2">
            <a:extLst>
              <a:ext uri="{FF2B5EF4-FFF2-40B4-BE49-F238E27FC236}">
                <a16:creationId xmlns:a16="http://schemas.microsoft.com/office/drawing/2014/main" id="{E7A6E52A-537E-4885-ADA0-DB0A04B55886}"/>
              </a:ext>
            </a:extLst>
          </p:cNvPr>
          <p:cNvGraphicFramePr>
            <a:graphicFrameLocks noGrp="1"/>
          </p:cNvGraphicFramePr>
          <p:nvPr>
            <p:extLst>
              <p:ext uri="{D42A27DB-BD31-4B8C-83A1-F6EECF244321}">
                <p14:modId xmlns:p14="http://schemas.microsoft.com/office/powerpoint/2010/main" val="764859175"/>
              </p:ext>
            </p:extLst>
          </p:nvPr>
        </p:nvGraphicFramePr>
        <p:xfrm>
          <a:off x="368625" y="1692399"/>
          <a:ext cx="9954561" cy="5374607"/>
        </p:xfrm>
        <a:graphic>
          <a:graphicData uri="http://schemas.openxmlformats.org/drawingml/2006/table">
            <a:tbl>
              <a:tblPr firstRow="1">
                <a:tableStyleId>{2D5ABB26-0587-4C30-8999-92F81FD0307C}</a:tableStyleId>
              </a:tblPr>
              <a:tblGrid>
                <a:gridCol w="3318187">
                  <a:extLst>
                    <a:ext uri="{9D8B030D-6E8A-4147-A177-3AD203B41FA5}">
                      <a16:colId xmlns:a16="http://schemas.microsoft.com/office/drawing/2014/main" val="4207276815"/>
                    </a:ext>
                  </a:extLst>
                </a:gridCol>
                <a:gridCol w="3318187">
                  <a:extLst>
                    <a:ext uri="{9D8B030D-6E8A-4147-A177-3AD203B41FA5}">
                      <a16:colId xmlns:a16="http://schemas.microsoft.com/office/drawing/2014/main" val="61601227"/>
                    </a:ext>
                  </a:extLst>
                </a:gridCol>
                <a:gridCol w="3318187">
                  <a:extLst>
                    <a:ext uri="{9D8B030D-6E8A-4147-A177-3AD203B41FA5}">
                      <a16:colId xmlns:a16="http://schemas.microsoft.com/office/drawing/2014/main" val="4157535464"/>
                    </a:ext>
                  </a:extLst>
                </a:gridCol>
              </a:tblGrid>
              <a:tr h="436664">
                <a:tc>
                  <a:txBody>
                    <a:bodyPr/>
                    <a:lstStyle/>
                    <a:p>
                      <a:pPr indent="0" algn="ctr">
                        <a:lnSpc>
                          <a:spcPct val="100000"/>
                        </a:lnSpc>
                        <a:spcAft>
                          <a:spcPts val="0"/>
                        </a:spcAft>
                      </a:pPr>
                      <a:endParaRPr lang="lv-LV" sz="2400" b="1"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400" b="1" dirty="0">
                          <a:effectLst/>
                          <a:latin typeface="+mn-lt"/>
                          <a:ea typeface="Times New Roman" panose="02020603050405020304" pitchFamily="18" charset="0"/>
                          <a:cs typeface="Times New Roman" panose="02020603050405020304" pitchFamily="18" charset="0"/>
                        </a:rPr>
                        <a:t>Vidēji gadā</a:t>
                      </a:r>
                      <a:endParaRPr lang="lv-LV" sz="2400" b="1" dirty="0">
                        <a:solidFill>
                          <a:schemeClr val="bg1">
                            <a:lumMod val="50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400" b="1" dirty="0">
                          <a:effectLst/>
                          <a:latin typeface="+mn-lt"/>
                          <a:ea typeface="Times New Roman" panose="02020603050405020304" pitchFamily="18" charset="0"/>
                          <a:cs typeface="Times New Roman" panose="02020603050405020304" pitchFamily="18" charset="0"/>
                        </a:rPr>
                        <a:t>Kopā piecos gados</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680534313"/>
                  </a:ext>
                </a:extLst>
              </a:tr>
              <a:tr h="409329">
                <a:tc gridSpan="3">
                  <a:txBody>
                    <a:bodyPr/>
                    <a:lstStyle/>
                    <a:p>
                      <a:pPr indent="0" algn="l">
                        <a:lnSpc>
                          <a:spcPct val="100000"/>
                        </a:lnSpc>
                        <a:spcAft>
                          <a:spcPts val="0"/>
                        </a:spcAft>
                      </a:pPr>
                      <a:r>
                        <a:rPr lang="lv-LV" sz="2400" b="1" dirty="0">
                          <a:solidFill>
                            <a:schemeClr val="tx1"/>
                          </a:solidFill>
                          <a:effectLst/>
                        </a:rPr>
                        <a:t>Būvmateriālu izmaksu izmaiņas</a:t>
                      </a:r>
                      <a:endParaRPr lang="lv-LV" sz="24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784087687"/>
                  </a:ext>
                </a:extLst>
              </a:tr>
              <a:tr h="4093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v-LV" sz="2400" dirty="0"/>
                        <a:t>ekspertu prognoze </a:t>
                      </a:r>
                      <a:r>
                        <a:rPr lang="lv-LV" sz="2400" dirty="0">
                          <a:sym typeface="Wingdings" panose="05000000000000000000" pitchFamily="2" charset="2"/>
                        </a:rPr>
                        <a:t></a:t>
                      </a:r>
                      <a:endParaRPr lang="lv-LV" sz="2400" dirty="0">
                        <a:latin typeface="+mn-lt"/>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800" dirty="0">
                          <a:effectLst/>
                        </a:rPr>
                        <a:t>+2,4%</a:t>
                      </a:r>
                      <a:endParaRPr lang="lv-LV" sz="2800" dirty="0">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800" dirty="0">
                          <a:effectLst/>
                        </a:rPr>
                        <a:t>+9,7%</a:t>
                      </a:r>
                      <a:endParaRPr lang="lv-LV" sz="2800" dirty="0">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2109300"/>
                  </a:ext>
                </a:extLst>
              </a:tr>
              <a:tr h="4093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v-LV" sz="2400" baseline="0" dirty="0">
                          <a:solidFill>
                            <a:schemeClr val="bg1">
                              <a:lumMod val="50000"/>
                            </a:schemeClr>
                          </a:solidFill>
                        </a:rPr>
                        <a:t>k</a:t>
                      </a:r>
                      <a:r>
                        <a:rPr lang="lv-LV" sz="2400" dirty="0">
                          <a:solidFill>
                            <a:schemeClr val="bg1">
                              <a:lumMod val="50000"/>
                            </a:schemeClr>
                          </a:solidFill>
                        </a:rPr>
                        <a:t>ombinētā prognoze </a:t>
                      </a:r>
                      <a:r>
                        <a:rPr lang="lv-LV" sz="2400" dirty="0">
                          <a:solidFill>
                            <a:schemeClr val="bg1">
                              <a:lumMod val="50000"/>
                            </a:schemeClr>
                          </a:solidFill>
                          <a:sym typeface="Wingdings" panose="05000000000000000000" pitchFamily="2" charset="2"/>
                        </a:rPr>
                        <a:t></a:t>
                      </a:r>
                      <a:endParaRPr lang="lv-LV" sz="2400" dirty="0">
                        <a:solidFill>
                          <a:schemeClr val="bg1">
                            <a:lumMod val="50000"/>
                          </a:schemeClr>
                        </a:solidFill>
                        <a:latin typeface="+mn-lt"/>
                        <a:sym typeface="Wingdings" panose="05000000000000000000" pitchFamily="2" charset="2"/>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400" dirty="0">
                          <a:solidFill>
                            <a:schemeClr val="bg1">
                              <a:lumMod val="50000"/>
                            </a:schemeClr>
                          </a:solidFill>
                          <a:effectLst/>
                        </a:rPr>
                        <a:t>+1,0%</a:t>
                      </a:r>
                      <a:endParaRPr lang="lv-LV" sz="2400" dirty="0">
                        <a:solidFill>
                          <a:schemeClr val="bg1">
                            <a:lumMod val="50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400" dirty="0">
                          <a:solidFill>
                            <a:schemeClr val="bg1">
                              <a:lumMod val="50000"/>
                            </a:schemeClr>
                          </a:solidFill>
                          <a:effectLst/>
                        </a:rPr>
                        <a:t>+5,0%</a:t>
                      </a:r>
                      <a:endParaRPr lang="lv-LV" sz="2400" dirty="0">
                        <a:solidFill>
                          <a:schemeClr val="bg1">
                            <a:lumMod val="50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302681"/>
                  </a:ext>
                </a:extLst>
              </a:tr>
              <a:tr h="409329">
                <a:tc gridSpan="3">
                  <a:txBody>
                    <a:bodyPr/>
                    <a:lstStyle/>
                    <a:p>
                      <a:pPr indent="0" algn="l">
                        <a:lnSpc>
                          <a:spcPct val="100000"/>
                        </a:lnSpc>
                        <a:spcAft>
                          <a:spcPts val="0"/>
                        </a:spcAft>
                      </a:pPr>
                      <a:r>
                        <a:rPr lang="lv-LV" sz="2400" b="1" dirty="0">
                          <a:solidFill>
                            <a:schemeClr val="tx1"/>
                          </a:solidFill>
                          <a:effectLst/>
                        </a:rPr>
                        <a:t>Strādnieku darba samaksas izmaksu izmaiņas</a:t>
                      </a:r>
                      <a:endParaRPr lang="lv-LV" sz="24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637288309"/>
                  </a:ext>
                </a:extLst>
              </a:tr>
              <a:tr h="4093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v-LV" sz="2400" dirty="0"/>
                        <a:t>ekspertu prognoze </a:t>
                      </a:r>
                      <a:r>
                        <a:rPr lang="lv-LV" sz="2400" dirty="0">
                          <a:sym typeface="Wingdings" panose="05000000000000000000" pitchFamily="2" charset="2"/>
                        </a:rPr>
                        <a:t></a:t>
                      </a:r>
                      <a:endParaRPr lang="lv-LV" sz="2400" dirty="0">
                        <a:latin typeface="+mn-lt"/>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800" dirty="0">
                          <a:effectLst/>
                        </a:rPr>
                        <a:t>+5,4%</a:t>
                      </a:r>
                      <a:endParaRPr lang="lv-LV" sz="2800" dirty="0">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800" dirty="0">
                          <a:effectLst/>
                        </a:rPr>
                        <a:t>+21,3%</a:t>
                      </a:r>
                      <a:endParaRPr lang="lv-LV" sz="2800" dirty="0">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7053568"/>
                  </a:ext>
                </a:extLst>
              </a:tr>
              <a:tr h="4093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v-LV" sz="2400" baseline="0" dirty="0">
                          <a:solidFill>
                            <a:schemeClr val="bg1">
                              <a:lumMod val="50000"/>
                            </a:schemeClr>
                          </a:solidFill>
                        </a:rPr>
                        <a:t>k</a:t>
                      </a:r>
                      <a:r>
                        <a:rPr lang="lv-LV" sz="2400" dirty="0">
                          <a:solidFill>
                            <a:schemeClr val="bg1">
                              <a:lumMod val="50000"/>
                            </a:schemeClr>
                          </a:solidFill>
                        </a:rPr>
                        <a:t>ombinētā prognoze </a:t>
                      </a:r>
                      <a:r>
                        <a:rPr lang="lv-LV" sz="2400" dirty="0">
                          <a:solidFill>
                            <a:schemeClr val="bg1">
                              <a:lumMod val="50000"/>
                            </a:schemeClr>
                          </a:solidFill>
                          <a:sym typeface="Wingdings" panose="05000000000000000000" pitchFamily="2" charset="2"/>
                        </a:rPr>
                        <a:t></a:t>
                      </a:r>
                      <a:endParaRPr lang="lv-LV" sz="2400" dirty="0">
                        <a:solidFill>
                          <a:schemeClr val="bg1">
                            <a:lumMod val="50000"/>
                          </a:schemeClr>
                        </a:solidFill>
                        <a:latin typeface="+mn-lt"/>
                        <a:sym typeface="Wingdings" panose="05000000000000000000" pitchFamily="2" charset="2"/>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400" dirty="0">
                          <a:solidFill>
                            <a:schemeClr val="bg1">
                              <a:lumMod val="50000"/>
                            </a:schemeClr>
                          </a:solidFill>
                          <a:effectLst/>
                        </a:rPr>
                        <a:t>+3,8%</a:t>
                      </a:r>
                      <a:endParaRPr lang="lv-LV" sz="2400" dirty="0">
                        <a:solidFill>
                          <a:schemeClr val="bg1">
                            <a:lumMod val="50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400" dirty="0">
                          <a:solidFill>
                            <a:schemeClr val="bg1">
                              <a:lumMod val="50000"/>
                            </a:schemeClr>
                          </a:solidFill>
                          <a:effectLst/>
                        </a:rPr>
                        <a:t>+14,8%</a:t>
                      </a:r>
                      <a:endParaRPr lang="lv-LV" sz="2400" dirty="0">
                        <a:solidFill>
                          <a:schemeClr val="bg1">
                            <a:lumMod val="50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1890348"/>
                  </a:ext>
                </a:extLst>
              </a:tr>
              <a:tr h="409329">
                <a:tc gridSpan="3">
                  <a:txBody>
                    <a:bodyPr/>
                    <a:lstStyle/>
                    <a:p>
                      <a:pPr indent="0" algn="l">
                        <a:lnSpc>
                          <a:spcPct val="100000"/>
                        </a:lnSpc>
                        <a:spcAft>
                          <a:spcPts val="0"/>
                        </a:spcAft>
                      </a:pPr>
                      <a:r>
                        <a:rPr lang="lv-LV" sz="2400" b="1" dirty="0">
                          <a:solidFill>
                            <a:schemeClr val="tx1"/>
                          </a:solidFill>
                          <a:effectLst/>
                        </a:rPr>
                        <a:t>Mašīnu un mehānismu uzturēšanas un ekspluatācijas izmaksu izmaiņas</a:t>
                      </a:r>
                      <a:endParaRPr lang="lv-LV" sz="24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866580147"/>
                  </a:ext>
                </a:extLst>
              </a:tr>
              <a:tr h="4093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v-LV" sz="2400" dirty="0"/>
                        <a:t>ekspertu prognoze </a:t>
                      </a:r>
                      <a:r>
                        <a:rPr lang="lv-LV" sz="2400" dirty="0">
                          <a:sym typeface="Wingdings" panose="05000000000000000000" pitchFamily="2" charset="2"/>
                        </a:rPr>
                        <a:t></a:t>
                      </a:r>
                      <a:endParaRPr lang="lv-LV" sz="2400" dirty="0">
                        <a:latin typeface="+mn-lt"/>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800" dirty="0">
                          <a:effectLst/>
                        </a:rPr>
                        <a:t>+2,3%</a:t>
                      </a:r>
                      <a:endParaRPr lang="lv-LV" sz="2800" dirty="0">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800" dirty="0">
                          <a:effectLst/>
                        </a:rPr>
                        <a:t>+7,6%</a:t>
                      </a:r>
                      <a:endParaRPr lang="lv-LV" sz="2800" dirty="0">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5091818"/>
                  </a:ext>
                </a:extLst>
              </a:tr>
              <a:tr h="4093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v-LV" sz="2400" baseline="0" dirty="0">
                          <a:solidFill>
                            <a:schemeClr val="bg1">
                              <a:lumMod val="50000"/>
                            </a:schemeClr>
                          </a:solidFill>
                        </a:rPr>
                        <a:t>k</a:t>
                      </a:r>
                      <a:r>
                        <a:rPr lang="lv-LV" sz="2400" dirty="0">
                          <a:solidFill>
                            <a:schemeClr val="bg1">
                              <a:lumMod val="50000"/>
                            </a:schemeClr>
                          </a:solidFill>
                        </a:rPr>
                        <a:t>ombinētā prognoze </a:t>
                      </a:r>
                      <a:r>
                        <a:rPr lang="lv-LV" sz="2400" dirty="0">
                          <a:solidFill>
                            <a:schemeClr val="bg1">
                              <a:lumMod val="50000"/>
                            </a:schemeClr>
                          </a:solidFill>
                          <a:sym typeface="Wingdings" panose="05000000000000000000" pitchFamily="2" charset="2"/>
                        </a:rPr>
                        <a:t></a:t>
                      </a:r>
                      <a:endParaRPr lang="lv-LV" sz="2400" dirty="0">
                        <a:solidFill>
                          <a:schemeClr val="bg1">
                            <a:lumMod val="50000"/>
                          </a:schemeClr>
                        </a:solidFill>
                        <a:latin typeface="+mn-lt"/>
                        <a:sym typeface="Wingdings" panose="05000000000000000000" pitchFamily="2" charset="2"/>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400" dirty="0">
                          <a:solidFill>
                            <a:schemeClr val="bg1">
                              <a:lumMod val="50000"/>
                            </a:schemeClr>
                          </a:solidFill>
                          <a:effectLst/>
                        </a:rPr>
                        <a:t>+1,6%</a:t>
                      </a:r>
                      <a:endParaRPr lang="lv-LV" sz="2400" dirty="0">
                        <a:solidFill>
                          <a:schemeClr val="bg1">
                            <a:lumMod val="50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400" dirty="0">
                          <a:solidFill>
                            <a:schemeClr val="bg1">
                              <a:lumMod val="50000"/>
                            </a:schemeClr>
                          </a:solidFill>
                          <a:effectLst/>
                        </a:rPr>
                        <a:t>+6,9%</a:t>
                      </a:r>
                      <a:endParaRPr lang="lv-LV" sz="2400" dirty="0">
                        <a:solidFill>
                          <a:schemeClr val="bg1">
                            <a:lumMod val="50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2818281"/>
                  </a:ext>
                </a:extLst>
              </a:tr>
              <a:tr h="409329">
                <a:tc gridSpan="3">
                  <a:txBody>
                    <a:bodyPr/>
                    <a:lstStyle/>
                    <a:p>
                      <a:pPr indent="0" algn="l">
                        <a:lnSpc>
                          <a:spcPct val="100000"/>
                        </a:lnSpc>
                        <a:spcAft>
                          <a:spcPts val="0"/>
                        </a:spcAft>
                      </a:pPr>
                      <a:r>
                        <a:rPr lang="lv-LV" sz="2400" b="1" dirty="0">
                          <a:solidFill>
                            <a:schemeClr val="tx1"/>
                          </a:solidFill>
                          <a:effectLst/>
                        </a:rPr>
                        <a:t>Arhitektūras un inženiertehniskie pakalpojumi; tehniskā pārbaude un analīze</a:t>
                      </a:r>
                      <a:endParaRPr lang="lv-LV" sz="24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830928352"/>
                  </a:ext>
                </a:extLst>
              </a:tr>
              <a:tr h="21336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v-LV" sz="2400" dirty="0">
                          <a:solidFill>
                            <a:schemeClr val="tx1"/>
                          </a:solidFill>
                        </a:rPr>
                        <a:t>ekspertu prognoze </a:t>
                      </a:r>
                      <a:r>
                        <a:rPr lang="lv-LV" sz="2400" dirty="0">
                          <a:solidFill>
                            <a:schemeClr val="tx1"/>
                          </a:solidFill>
                          <a:sym typeface="Wingdings" panose="05000000000000000000" pitchFamily="2" charset="2"/>
                        </a:rPr>
                        <a:t></a:t>
                      </a:r>
                      <a:endParaRPr lang="lv-LV" sz="2400" dirty="0">
                        <a:solidFill>
                          <a:schemeClr val="tx1"/>
                        </a:solidFill>
                        <a:latin typeface="+mn-lt"/>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800" dirty="0">
                          <a:solidFill>
                            <a:schemeClr val="tx1"/>
                          </a:solidFill>
                          <a:effectLst/>
                        </a:rPr>
                        <a:t>+4,4%</a:t>
                      </a:r>
                      <a:endParaRPr lang="lv-LV" sz="2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800" dirty="0">
                          <a:solidFill>
                            <a:schemeClr val="tx1"/>
                          </a:solidFill>
                          <a:effectLst/>
                        </a:rPr>
                        <a:t>+16,7%</a:t>
                      </a:r>
                      <a:endParaRPr lang="lv-LV" sz="2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2947498"/>
                  </a:ext>
                </a:extLst>
              </a:tr>
              <a:tr h="21336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v-LV" sz="2400" baseline="0" dirty="0">
                          <a:solidFill>
                            <a:schemeClr val="bg1">
                              <a:lumMod val="50000"/>
                            </a:schemeClr>
                          </a:solidFill>
                        </a:rPr>
                        <a:t>k</a:t>
                      </a:r>
                      <a:r>
                        <a:rPr lang="lv-LV" sz="2400" dirty="0">
                          <a:solidFill>
                            <a:schemeClr val="bg1">
                              <a:lumMod val="50000"/>
                            </a:schemeClr>
                          </a:solidFill>
                        </a:rPr>
                        <a:t>ombinētā prognoze </a:t>
                      </a:r>
                      <a:r>
                        <a:rPr lang="lv-LV" sz="2400" dirty="0">
                          <a:solidFill>
                            <a:schemeClr val="bg1">
                              <a:lumMod val="50000"/>
                            </a:schemeClr>
                          </a:solidFill>
                          <a:sym typeface="Wingdings" panose="05000000000000000000" pitchFamily="2" charset="2"/>
                        </a:rPr>
                        <a:t></a:t>
                      </a:r>
                      <a:endParaRPr lang="lv-LV" sz="2400" dirty="0">
                        <a:solidFill>
                          <a:schemeClr val="bg1">
                            <a:lumMod val="50000"/>
                          </a:schemeClr>
                        </a:solidFill>
                        <a:latin typeface="+mn-lt"/>
                        <a:sym typeface="Wingdings" panose="05000000000000000000" pitchFamily="2" charset="2"/>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400" dirty="0">
                          <a:solidFill>
                            <a:schemeClr val="bg1">
                              <a:lumMod val="50000"/>
                            </a:schemeClr>
                          </a:solidFill>
                          <a:effectLst/>
                        </a:rPr>
                        <a:t>+2,8%</a:t>
                      </a:r>
                      <a:endParaRPr lang="lv-LV" sz="2400" dirty="0">
                        <a:solidFill>
                          <a:schemeClr val="bg1">
                            <a:lumMod val="50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Aft>
                          <a:spcPts val="0"/>
                        </a:spcAft>
                      </a:pPr>
                      <a:r>
                        <a:rPr lang="lv-LV" sz="2400" dirty="0">
                          <a:solidFill>
                            <a:schemeClr val="bg1">
                              <a:lumMod val="50000"/>
                            </a:schemeClr>
                          </a:solidFill>
                          <a:effectLst/>
                        </a:rPr>
                        <a:t>+11,5%</a:t>
                      </a:r>
                      <a:endParaRPr lang="lv-LV" sz="2400" dirty="0">
                        <a:solidFill>
                          <a:schemeClr val="bg1">
                            <a:lumMod val="50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6550235"/>
                  </a:ext>
                </a:extLst>
              </a:tr>
            </a:tbl>
          </a:graphicData>
        </a:graphic>
      </p:graphicFrame>
    </p:spTree>
    <p:extLst>
      <p:ext uri="{BB962C8B-B14F-4D97-AF65-F5344CB8AC3E}">
        <p14:creationId xmlns:p14="http://schemas.microsoft.com/office/powerpoint/2010/main" val="1309090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6EC7396A-C380-4169-813E-1A6CF356B406}"/>
              </a:ext>
            </a:extLst>
          </p:cNvPr>
          <p:cNvSpPr>
            <a:spLocks noGrp="1"/>
          </p:cNvSpPr>
          <p:nvPr>
            <p:ph type="title"/>
          </p:nvPr>
        </p:nvSpPr>
        <p:spPr>
          <a:xfrm>
            <a:off x="314538" y="900311"/>
            <a:ext cx="10369152" cy="1460500"/>
          </a:xfrm>
        </p:spPr>
        <p:txBody>
          <a:bodyPr/>
          <a:lstStyle/>
          <a:p>
            <a:r>
              <a:rPr lang="lv-LV" sz="3600" b="1" dirty="0"/>
              <a:t>Resursu</a:t>
            </a:r>
            <a:r>
              <a:rPr lang="lv-LV" sz="3600" dirty="0"/>
              <a:t> izmaksu izmaiņu kombinētās prognozes</a:t>
            </a:r>
            <a:br>
              <a:rPr lang="lv-LV" sz="2400" dirty="0"/>
            </a:br>
            <a:r>
              <a:rPr lang="lv-LV" sz="2400" dirty="0"/>
              <a:t>Vidējā vērtība no ekspertu vērtējumiem, statistiskā trenda un apjoma elastības modeļa (kumulatīvās apjoma izmaiņas pret 2018. gadu, %) </a:t>
            </a:r>
            <a:br>
              <a:rPr lang="lv-LV" sz="4000" dirty="0"/>
            </a:br>
            <a:endParaRPr lang="en-US" sz="4000" dirty="0"/>
          </a:p>
        </p:txBody>
      </p:sp>
      <p:pic>
        <p:nvPicPr>
          <p:cNvPr id="2" name="Picture 1">
            <a:extLst>
              <a:ext uri="{FF2B5EF4-FFF2-40B4-BE49-F238E27FC236}">
                <a16:creationId xmlns:a16="http://schemas.microsoft.com/office/drawing/2014/main" id="{490F71EA-8D86-4077-8B53-78E28E7D9883}"/>
              </a:ext>
            </a:extLst>
          </p:cNvPr>
          <p:cNvPicPr>
            <a:picLocks noChangeAspect="1"/>
          </p:cNvPicPr>
          <p:nvPr/>
        </p:nvPicPr>
        <p:blipFill>
          <a:blip r:embed="rId2"/>
          <a:stretch>
            <a:fillRect/>
          </a:stretch>
        </p:blipFill>
        <p:spPr>
          <a:xfrm>
            <a:off x="1457474" y="1980431"/>
            <a:ext cx="7992888" cy="5151191"/>
          </a:xfrm>
          <a:prstGeom prst="rect">
            <a:avLst/>
          </a:prstGeom>
        </p:spPr>
      </p:pic>
    </p:spTree>
    <p:extLst>
      <p:ext uri="{BB962C8B-B14F-4D97-AF65-F5344CB8AC3E}">
        <p14:creationId xmlns:p14="http://schemas.microsoft.com/office/powerpoint/2010/main" val="401743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6EC7396A-C380-4169-813E-1A6CF356B406}"/>
              </a:ext>
            </a:extLst>
          </p:cNvPr>
          <p:cNvSpPr>
            <a:spLocks noGrp="1"/>
          </p:cNvSpPr>
          <p:nvPr>
            <p:ph type="title"/>
          </p:nvPr>
        </p:nvSpPr>
        <p:spPr>
          <a:xfrm>
            <a:off x="322661" y="972319"/>
            <a:ext cx="10369152" cy="1460500"/>
          </a:xfrm>
        </p:spPr>
        <p:txBody>
          <a:bodyPr/>
          <a:lstStyle/>
          <a:p>
            <a:r>
              <a:rPr lang="lv-LV" sz="3600" b="1" dirty="0" err="1"/>
              <a:t>Apakšnozaru</a:t>
            </a:r>
            <a:r>
              <a:rPr lang="lv-LV" sz="3600" dirty="0"/>
              <a:t> kombinētās izmaksu prognozes</a:t>
            </a:r>
            <a:br>
              <a:rPr lang="lv-LV" sz="2400" dirty="0"/>
            </a:br>
            <a:r>
              <a:rPr lang="lv-LV" sz="2400" dirty="0"/>
              <a:t>Vidējā vērtība no ekspertu vērtējumiem, statistiskā trenda un apjoma elastības modeļa (kumulatīvās apjoma izmaiņas pret 2018. gadu, %) </a:t>
            </a:r>
            <a:br>
              <a:rPr lang="lv-LV" sz="4000" dirty="0"/>
            </a:br>
            <a:endParaRPr lang="en-US" sz="4000" dirty="0"/>
          </a:p>
        </p:txBody>
      </p:sp>
      <p:pic>
        <p:nvPicPr>
          <p:cNvPr id="2" name="Picture 1">
            <a:extLst>
              <a:ext uri="{FF2B5EF4-FFF2-40B4-BE49-F238E27FC236}">
                <a16:creationId xmlns:a16="http://schemas.microsoft.com/office/drawing/2014/main" id="{0EF0BFC5-9454-4BCA-98F2-343DB17DA759}"/>
              </a:ext>
            </a:extLst>
          </p:cNvPr>
          <p:cNvPicPr>
            <a:picLocks noChangeAspect="1"/>
          </p:cNvPicPr>
          <p:nvPr/>
        </p:nvPicPr>
        <p:blipFill>
          <a:blip r:embed="rId2"/>
          <a:stretch>
            <a:fillRect/>
          </a:stretch>
        </p:blipFill>
        <p:spPr>
          <a:xfrm>
            <a:off x="1673498" y="2124447"/>
            <a:ext cx="7735694" cy="4908279"/>
          </a:xfrm>
          <a:prstGeom prst="rect">
            <a:avLst/>
          </a:prstGeom>
        </p:spPr>
      </p:pic>
    </p:spTree>
    <p:extLst>
      <p:ext uri="{BB962C8B-B14F-4D97-AF65-F5344CB8AC3E}">
        <p14:creationId xmlns:p14="http://schemas.microsoft.com/office/powerpoint/2010/main" val="885201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706F-5CC8-4C52-84EA-46E5576A99AE}"/>
              </a:ext>
            </a:extLst>
          </p:cNvPr>
          <p:cNvSpPr>
            <a:spLocks noGrp="1"/>
          </p:cNvSpPr>
          <p:nvPr>
            <p:ph type="title"/>
          </p:nvPr>
        </p:nvSpPr>
        <p:spPr>
          <a:xfrm>
            <a:off x="735012" y="737494"/>
            <a:ext cx="9221787" cy="1460500"/>
          </a:xfrm>
        </p:spPr>
        <p:txBody>
          <a:bodyPr/>
          <a:lstStyle/>
          <a:p>
            <a:r>
              <a:rPr lang="lv-LV" sz="4400" b="1" dirty="0">
                <a:cs typeface="Calibri" panose="020F0502020204030204" pitchFamily="34" charset="0"/>
              </a:rPr>
              <a:t>Pētījuma</a:t>
            </a:r>
            <a:r>
              <a:rPr lang="lv-LV" b="1" dirty="0">
                <a:cs typeface="Calibri" panose="020F0502020204030204" pitchFamily="34" charset="0"/>
              </a:rPr>
              <a:t> apraksts</a:t>
            </a:r>
            <a:endParaRPr lang="lv-LV" dirty="0"/>
          </a:p>
        </p:txBody>
      </p:sp>
      <p:sp>
        <p:nvSpPr>
          <p:cNvPr id="3" name="Text Placeholder 2">
            <a:extLst>
              <a:ext uri="{FF2B5EF4-FFF2-40B4-BE49-F238E27FC236}">
                <a16:creationId xmlns:a16="http://schemas.microsoft.com/office/drawing/2014/main" id="{31BDE305-6043-4A86-BB6E-51D9B938FD5A}"/>
              </a:ext>
            </a:extLst>
          </p:cNvPr>
          <p:cNvSpPr>
            <a:spLocks noGrp="1"/>
          </p:cNvSpPr>
          <p:nvPr>
            <p:ph type="body" sz="quarter" idx="10"/>
          </p:nvPr>
        </p:nvSpPr>
        <p:spPr>
          <a:xfrm>
            <a:off x="841242" y="2124447"/>
            <a:ext cx="9221787" cy="4824536"/>
          </a:xfrm>
        </p:spPr>
        <p:txBody>
          <a:bodyPr/>
          <a:lstStyle/>
          <a:p>
            <a:pPr marL="0" indent="0">
              <a:buNone/>
            </a:pPr>
            <a:r>
              <a:rPr lang="lv-LV" b="1" dirty="0">
                <a:cs typeface="Calibri" panose="020F0502020204030204" pitchFamily="34" charset="0"/>
              </a:rPr>
              <a:t>Mērķis: </a:t>
            </a:r>
            <a:r>
              <a:rPr lang="lv-LV" dirty="0">
                <a:cs typeface="Calibri" panose="020F0502020204030204" pitchFamily="34" charset="0"/>
              </a:rPr>
              <a:t>lai varētu efektīvāk plānot publisko būvniecības iepirkumu potenciālās izmaksas un novērtētu iespējamās cenu izmaiņas tuvākajos gados veikts pētījums par prognozētām izmaiņām darbaspēka un būvmateriālu izmaksās būvniecības nozarē.</a:t>
            </a:r>
          </a:p>
          <a:p>
            <a:pPr marL="0" indent="0">
              <a:buNone/>
            </a:pPr>
            <a:endParaRPr lang="lv-LV" b="1" dirty="0">
              <a:cs typeface="Calibri" panose="020F0502020204030204" pitchFamily="34" charset="0"/>
            </a:endParaRPr>
          </a:p>
          <a:p>
            <a:pPr marL="0" indent="0">
              <a:buNone/>
            </a:pPr>
            <a:r>
              <a:rPr lang="lv-LV" b="1" dirty="0">
                <a:cs typeface="Calibri" panose="020F0502020204030204" pitchFamily="34" charset="0"/>
              </a:rPr>
              <a:t>Metodoloģija: </a:t>
            </a:r>
            <a:r>
              <a:rPr lang="lv-LV" dirty="0">
                <a:cs typeface="Calibri" panose="020F0502020204030204" pitchFamily="34" charset="0"/>
              </a:rPr>
              <a:t>pētījums izstrādāts pamatojoties uz 2018.gadā</a:t>
            </a:r>
            <a:r>
              <a:rPr lang="lv-LV" b="1" dirty="0">
                <a:cs typeface="Calibri" panose="020F0502020204030204" pitchFamily="34" charset="0"/>
              </a:rPr>
              <a:t> </a:t>
            </a:r>
            <a:r>
              <a:rPr lang="lv-LV" dirty="0"/>
              <a:t>izstrādāto metodoloģiju, kas papildināta ar:</a:t>
            </a:r>
          </a:p>
          <a:p>
            <a:pPr>
              <a:buFontTx/>
              <a:buChar char="-"/>
            </a:pPr>
            <a:r>
              <a:rPr lang="lv-LV" b="1" dirty="0">
                <a:cs typeface="Calibri" panose="020F0502020204030204" pitchFamily="34" charset="0"/>
              </a:rPr>
              <a:t>Precīzāku statistisko trendu analīzi</a:t>
            </a:r>
          </a:p>
          <a:p>
            <a:pPr>
              <a:buFontTx/>
              <a:buChar char="-"/>
            </a:pPr>
            <a:r>
              <a:rPr lang="lv-LV" b="1" dirty="0">
                <a:cs typeface="Calibri" panose="020F0502020204030204" pitchFamily="34" charset="0"/>
              </a:rPr>
              <a:t>Apjoma - izmaksu elastības modeli</a:t>
            </a:r>
          </a:p>
          <a:p>
            <a:pPr marL="0" indent="0">
              <a:buNone/>
            </a:pPr>
            <a:endParaRPr lang="lv-LV" dirty="0">
              <a:cs typeface="Calibri" panose="020F0502020204030204" pitchFamily="34" charset="0"/>
            </a:endParaRPr>
          </a:p>
          <a:p>
            <a:pPr marL="0" indent="0">
              <a:buNone/>
            </a:pPr>
            <a:r>
              <a:rPr lang="lv-LV" dirty="0">
                <a:cs typeface="Calibri" panose="020F0502020204030204" pitchFamily="34" charset="0"/>
              </a:rPr>
              <a:t> </a:t>
            </a:r>
            <a:endParaRPr lang="lv-LV" b="1" dirty="0">
              <a:cs typeface="Calibri" panose="020F0502020204030204" pitchFamily="34" charset="0"/>
            </a:endParaRPr>
          </a:p>
          <a:p>
            <a:endParaRPr lang="lv-LV" dirty="0">
              <a:latin typeface="Calibri" panose="020F0502020204030204" pitchFamily="34" charset="0"/>
              <a:cs typeface="Calibri" panose="020F0502020204030204" pitchFamily="34" charset="0"/>
            </a:endParaRPr>
          </a:p>
          <a:p>
            <a:endParaRPr lang="lv-LV" dirty="0"/>
          </a:p>
        </p:txBody>
      </p:sp>
      <p:pic>
        <p:nvPicPr>
          <p:cNvPr id="4" name="Grafika 12" descr="Mērķa centrs">
            <a:extLst>
              <a:ext uri="{FF2B5EF4-FFF2-40B4-BE49-F238E27FC236}">
                <a16:creationId xmlns:a16="http://schemas.microsoft.com/office/drawing/2014/main" id="{7259AE57-9704-485B-A6C3-66D376CB34B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367" y="2023036"/>
            <a:ext cx="666344" cy="666344"/>
          </a:xfrm>
          <a:prstGeom prst="rect">
            <a:avLst/>
          </a:prstGeom>
        </p:spPr>
      </p:pic>
      <p:pic>
        <p:nvPicPr>
          <p:cNvPr id="6" name="Grafika 16" descr="Palielināmais stikls">
            <a:extLst>
              <a:ext uri="{FF2B5EF4-FFF2-40B4-BE49-F238E27FC236}">
                <a16:creationId xmlns:a16="http://schemas.microsoft.com/office/drawing/2014/main" id="{6EC3C42A-984F-4AAB-931D-3A3C400AE3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7711" y="5076775"/>
            <a:ext cx="648000" cy="648000"/>
          </a:xfrm>
          <a:prstGeom prst="rect">
            <a:avLst/>
          </a:prstGeom>
        </p:spPr>
      </p:pic>
    </p:spTree>
    <p:extLst>
      <p:ext uri="{BB962C8B-B14F-4D97-AF65-F5344CB8AC3E}">
        <p14:creationId xmlns:p14="http://schemas.microsoft.com/office/powerpoint/2010/main" val="68629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A38C89-1F0D-4668-89E3-06F9D6D5A50E}"/>
              </a:ext>
            </a:extLst>
          </p:cNvPr>
          <p:cNvPicPr>
            <a:picLocks noChangeAspect="1"/>
          </p:cNvPicPr>
          <p:nvPr/>
        </p:nvPicPr>
        <p:blipFill>
          <a:blip r:embed="rId2"/>
          <a:stretch>
            <a:fillRect/>
          </a:stretch>
        </p:blipFill>
        <p:spPr>
          <a:xfrm>
            <a:off x="19676" y="900311"/>
            <a:ext cx="10680843" cy="6001685"/>
          </a:xfrm>
          <a:prstGeom prst="rect">
            <a:avLst/>
          </a:prstGeom>
        </p:spPr>
      </p:pic>
    </p:spTree>
    <p:extLst>
      <p:ext uri="{BB962C8B-B14F-4D97-AF65-F5344CB8AC3E}">
        <p14:creationId xmlns:p14="http://schemas.microsoft.com/office/powerpoint/2010/main" val="3155734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irsraksts 1">
            <a:extLst>
              <a:ext uri="{FF2B5EF4-FFF2-40B4-BE49-F238E27FC236}">
                <a16:creationId xmlns:a16="http://schemas.microsoft.com/office/drawing/2014/main" id="{153B3512-C56B-4F82-AE56-4342ACF58FB1}"/>
              </a:ext>
            </a:extLst>
          </p:cNvPr>
          <p:cNvSpPr>
            <a:spLocks noGrp="1"/>
          </p:cNvSpPr>
          <p:nvPr>
            <p:ph type="title"/>
          </p:nvPr>
        </p:nvSpPr>
        <p:spPr>
          <a:xfrm>
            <a:off x="161330" y="252239"/>
            <a:ext cx="10369152" cy="1872208"/>
          </a:xfrm>
        </p:spPr>
        <p:txBody>
          <a:bodyPr/>
          <a:lstStyle/>
          <a:p>
            <a:r>
              <a:rPr lang="lv-LV" sz="3600" b="1" dirty="0"/>
              <a:t>Rezultātu salīdzinājums ar 2018.g. pētījumu</a:t>
            </a:r>
            <a:br>
              <a:rPr lang="lv-LV" sz="2400" b="1" dirty="0"/>
            </a:br>
            <a:r>
              <a:rPr lang="lv-LV" sz="2400" dirty="0"/>
              <a:t> (izmaiņas pret iepriekšējo gadu, %)</a:t>
            </a:r>
            <a:endParaRPr lang="en-US" sz="4000" dirty="0"/>
          </a:p>
        </p:txBody>
      </p:sp>
      <p:pic>
        <p:nvPicPr>
          <p:cNvPr id="10" name="Picture 9">
            <a:extLst>
              <a:ext uri="{FF2B5EF4-FFF2-40B4-BE49-F238E27FC236}">
                <a16:creationId xmlns:a16="http://schemas.microsoft.com/office/drawing/2014/main" id="{535C1C8B-A390-47C4-B551-04A44B76173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17514" y="1692399"/>
            <a:ext cx="7632848" cy="5400600"/>
          </a:xfrm>
          <a:prstGeom prst="rect">
            <a:avLst/>
          </a:prstGeom>
          <a:noFill/>
        </p:spPr>
      </p:pic>
    </p:spTree>
    <p:extLst>
      <p:ext uri="{BB962C8B-B14F-4D97-AF65-F5344CB8AC3E}">
        <p14:creationId xmlns:p14="http://schemas.microsoft.com/office/powerpoint/2010/main" val="515656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40BBEC-2FB7-4DE5-830F-9213B175E1A3}"/>
              </a:ext>
            </a:extLst>
          </p:cNvPr>
          <p:cNvPicPr>
            <a:picLocks noChangeAspect="1"/>
          </p:cNvPicPr>
          <p:nvPr/>
        </p:nvPicPr>
        <p:blipFill>
          <a:blip r:embed="rId2"/>
          <a:stretch>
            <a:fillRect/>
          </a:stretch>
        </p:blipFill>
        <p:spPr>
          <a:xfrm>
            <a:off x="319637" y="1476375"/>
            <a:ext cx="10052537" cy="5199359"/>
          </a:xfrm>
          <a:prstGeom prst="rect">
            <a:avLst/>
          </a:prstGeom>
        </p:spPr>
      </p:pic>
    </p:spTree>
    <p:extLst>
      <p:ext uri="{BB962C8B-B14F-4D97-AF65-F5344CB8AC3E}">
        <p14:creationId xmlns:p14="http://schemas.microsoft.com/office/powerpoint/2010/main" val="2708646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29AC-131C-4A4D-832E-D83C5CDE9B46}"/>
              </a:ext>
            </a:extLst>
          </p:cNvPr>
          <p:cNvSpPr>
            <a:spLocks noGrp="1"/>
          </p:cNvSpPr>
          <p:nvPr>
            <p:ph type="title"/>
          </p:nvPr>
        </p:nvSpPr>
        <p:spPr>
          <a:xfrm>
            <a:off x="735012" y="1548383"/>
            <a:ext cx="9221787" cy="1460500"/>
          </a:xfrm>
        </p:spPr>
        <p:txBody>
          <a:bodyPr/>
          <a:lstStyle/>
          <a:p>
            <a:r>
              <a:rPr lang="lv-LV" sz="4400" b="1" dirty="0"/>
              <a:t>Darbaspēka un būvmateriālu izmaksu izmaiņas ietekmējošie faktori</a:t>
            </a:r>
            <a:endParaRPr lang="en-GB" sz="4400" b="1" dirty="0"/>
          </a:p>
        </p:txBody>
      </p:sp>
      <p:sp>
        <p:nvSpPr>
          <p:cNvPr id="3" name="Text Placeholder 2">
            <a:extLst>
              <a:ext uri="{FF2B5EF4-FFF2-40B4-BE49-F238E27FC236}">
                <a16:creationId xmlns:a16="http://schemas.microsoft.com/office/drawing/2014/main" id="{A92A7921-8B6D-48F0-BC52-8AAD567BE7D6}"/>
              </a:ext>
            </a:extLst>
          </p:cNvPr>
          <p:cNvSpPr>
            <a:spLocks noGrp="1"/>
          </p:cNvSpPr>
          <p:nvPr>
            <p:ph type="body" sz="quarter" idx="10"/>
          </p:nvPr>
        </p:nvSpPr>
        <p:spPr>
          <a:xfrm>
            <a:off x="735012" y="3636615"/>
            <a:ext cx="9221787" cy="2448272"/>
          </a:xfrm>
        </p:spPr>
        <p:txBody>
          <a:bodyPr/>
          <a:lstStyle/>
          <a:p>
            <a:r>
              <a:rPr lang="lv-LV" b="1" dirty="0">
                <a:solidFill>
                  <a:srgbClr val="7392A3"/>
                </a:solidFill>
                <a:ea typeface="+mj-ea"/>
                <a:cs typeface="+mj-cs"/>
              </a:rPr>
              <a:t>Darbaspēka izmaksu izmaiņas ietekmējošie faktori</a:t>
            </a:r>
          </a:p>
          <a:p>
            <a:pPr marL="0" indent="0">
              <a:buNone/>
            </a:pPr>
            <a:endParaRPr lang="lv-LV" b="1" dirty="0">
              <a:solidFill>
                <a:srgbClr val="7392A3"/>
              </a:solidFill>
              <a:ea typeface="+mj-ea"/>
              <a:cs typeface="+mj-cs"/>
            </a:endParaRPr>
          </a:p>
          <a:p>
            <a:r>
              <a:rPr lang="lv-LV" b="1" dirty="0"/>
              <a:t>Būvmateriālu izmaksu izmaiņas ietekmējošie faktori</a:t>
            </a:r>
            <a:r>
              <a:rPr lang="lv-LV" b="1" dirty="0">
                <a:solidFill>
                  <a:srgbClr val="7392A3"/>
                </a:solidFill>
                <a:ea typeface="+mj-ea"/>
                <a:cs typeface="+mj-cs"/>
              </a:rPr>
              <a:t> </a:t>
            </a:r>
          </a:p>
          <a:p>
            <a:pPr marL="0" indent="0">
              <a:buNone/>
            </a:pPr>
            <a:endParaRPr lang="lv-LV" b="1" dirty="0">
              <a:solidFill>
                <a:srgbClr val="7392A3"/>
              </a:solidFill>
              <a:ea typeface="+mj-ea"/>
              <a:cs typeface="+mj-cs"/>
            </a:endParaRPr>
          </a:p>
          <a:p>
            <a:r>
              <a:rPr lang="lv-LV" b="1" dirty="0">
                <a:solidFill>
                  <a:srgbClr val="7392A3"/>
                </a:solidFill>
                <a:ea typeface="+mj-ea"/>
                <a:cs typeface="+mj-cs"/>
              </a:rPr>
              <a:t>Ēnu ekonomikas apkarošanas pasākumu ietekme</a:t>
            </a:r>
            <a:endParaRPr lang="en-GB" dirty="0"/>
          </a:p>
        </p:txBody>
      </p:sp>
    </p:spTree>
    <p:extLst>
      <p:ext uri="{BB962C8B-B14F-4D97-AF65-F5344CB8AC3E}">
        <p14:creationId xmlns:p14="http://schemas.microsoft.com/office/powerpoint/2010/main" val="1090927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29AC-131C-4A4D-832E-D83C5CDE9B46}"/>
              </a:ext>
            </a:extLst>
          </p:cNvPr>
          <p:cNvSpPr>
            <a:spLocks noGrp="1"/>
          </p:cNvSpPr>
          <p:nvPr>
            <p:ph type="title"/>
          </p:nvPr>
        </p:nvSpPr>
        <p:spPr>
          <a:xfrm>
            <a:off x="735012" y="756295"/>
            <a:ext cx="9221787" cy="1080120"/>
          </a:xfrm>
        </p:spPr>
        <p:txBody>
          <a:bodyPr/>
          <a:lstStyle/>
          <a:p>
            <a:r>
              <a:rPr lang="lv-LV" sz="2400" b="1" dirty="0"/>
              <a:t>Galvenie faktori, kas ietekmē izmaksu izmaiņas – 50 ekspertu vērtējums (vidējais vērtējums, standartnovirze un standartkļūda 10 </a:t>
            </a:r>
            <a:r>
              <a:rPr lang="lv-LV" sz="2400" b="1" dirty="0" err="1"/>
              <a:t>ballu</a:t>
            </a:r>
            <a:r>
              <a:rPr lang="lv-LV" sz="2400" b="1" dirty="0"/>
              <a:t> skalā)</a:t>
            </a:r>
            <a:endParaRPr lang="en-GB" sz="2400" b="1" dirty="0"/>
          </a:p>
        </p:txBody>
      </p:sp>
      <p:sp>
        <p:nvSpPr>
          <p:cNvPr id="6" name="Title 1">
            <a:extLst>
              <a:ext uri="{FF2B5EF4-FFF2-40B4-BE49-F238E27FC236}">
                <a16:creationId xmlns:a16="http://schemas.microsoft.com/office/drawing/2014/main" id="{12A77054-95A2-4BB8-8487-BA98180DDD2B}"/>
              </a:ext>
            </a:extLst>
          </p:cNvPr>
          <p:cNvSpPr txBox="1">
            <a:spLocks/>
          </p:cNvSpPr>
          <p:nvPr/>
        </p:nvSpPr>
        <p:spPr>
          <a:xfrm>
            <a:off x="-306722" y="2552545"/>
            <a:ext cx="2376264" cy="1080120"/>
          </a:xfrm>
          <a:prstGeom prst="rect">
            <a:avLst/>
          </a:prstGeom>
        </p:spPr>
        <p:txBody>
          <a:bodyPr anchor="ctr"/>
          <a:lstStyle>
            <a:lvl1pPr algn="ctr" defTabSz="1042965" rtl="0" eaLnBrk="1" latinLnBrk="0" hangingPunct="1">
              <a:spcBef>
                <a:spcPct val="0"/>
              </a:spcBef>
              <a:buNone/>
              <a:defRPr sz="5000" kern="1200">
                <a:solidFill>
                  <a:srgbClr val="7392A3"/>
                </a:solidFill>
                <a:latin typeface="Candara" panose="020E0502030303020204" pitchFamily="34" charset="0"/>
                <a:ea typeface="+mj-ea"/>
                <a:cs typeface="+mj-cs"/>
              </a:defRPr>
            </a:lvl1pPr>
          </a:lstStyle>
          <a:p>
            <a:r>
              <a:rPr lang="lv-LV" sz="2400" b="1" dirty="0"/>
              <a:t>Darbaspēka izmaksām:</a:t>
            </a:r>
            <a:endParaRPr lang="en-GB" sz="2400" b="1" dirty="0"/>
          </a:p>
        </p:txBody>
      </p:sp>
      <p:sp>
        <p:nvSpPr>
          <p:cNvPr id="7" name="Title 1">
            <a:extLst>
              <a:ext uri="{FF2B5EF4-FFF2-40B4-BE49-F238E27FC236}">
                <a16:creationId xmlns:a16="http://schemas.microsoft.com/office/drawing/2014/main" id="{2008E79B-72FA-409A-BA00-89D20D839FD0}"/>
              </a:ext>
            </a:extLst>
          </p:cNvPr>
          <p:cNvSpPr txBox="1">
            <a:spLocks/>
          </p:cNvSpPr>
          <p:nvPr/>
        </p:nvSpPr>
        <p:spPr>
          <a:xfrm>
            <a:off x="0" y="5148783"/>
            <a:ext cx="2016224" cy="1080120"/>
          </a:xfrm>
          <a:prstGeom prst="rect">
            <a:avLst/>
          </a:prstGeom>
        </p:spPr>
        <p:txBody>
          <a:bodyPr anchor="ctr"/>
          <a:lstStyle>
            <a:lvl1pPr algn="ctr" defTabSz="1042965" rtl="0" eaLnBrk="1" latinLnBrk="0" hangingPunct="1">
              <a:spcBef>
                <a:spcPct val="0"/>
              </a:spcBef>
              <a:buNone/>
              <a:defRPr sz="5000" kern="1200">
                <a:solidFill>
                  <a:srgbClr val="7392A3"/>
                </a:solidFill>
                <a:latin typeface="Candara" panose="020E0502030303020204" pitchFamily="34" charset="0"/>
                <a:ea typeface="+mj-ea"/>
                <a:cs typeface="+mj-cs"/>
              </a:defRPr>
            </a:lvl1pPr>
          </a:lstStyle>
          <a:p>
            <a:r>
              <a:rPr lang="lv-LV" sz="2400" b="1" dirty="0"/>
              <a:t>Būvmateriālu</a:t>
            </a:r>
            <a:r>
              <a:rPr lang="lv-LV" sz="2400" b="1" i="1" dirty="0"/>
              <a:t> </a:t>
            </a:r>
            <a:r>
              <a:rPr lang="lv-LV" sz="2400" b="1" dirty="0"/>
              <a:t>izmaksām</a:t>
            </a:r>
            <a:r>
              <a:rPr lang="lv-LV" sz="2400" b="1" i="1" dirty="0"/>
              <a:t>:</a:t>
            </a:r>
            <a:endParaRPr lang="en-GB" sz="2400" b="1" i="1" dirty="0"/>
          </a:p>
        </p:txBody>
      </p:sp>
      <p:pic>
        <p:nvPicPr>
          <p:cNvPr id="8" name="Attēls 7">
            <a:extLst>
              <a:ext uri="{FF2B5EF4-FFF2-40B4-BE49-F238E27FC236}">
                <a16:creationId xmlns:a16="http://schemas.microsoft.com/office/drawing/2014/main" id="{ACFC8FCA-E3B2-462A-98B2-36EFB709D7D9}"/>
              </a:ext>
            </a:extLst>
          </p:cNvPr>
          <p:cNvPicPr>
            <a:picLocks noChangeAspect="1"/>
          </p:cNvPicPr>
          <p:nvPr/>
        </p:nvPicPr>
        <p:blipFill>
          <a:blip r:embed="rId2"/>
          <a:stretch>
            <a:fillRect/>
          </a:stretch>
        </p:blipFill>
        <p:spPr>
          <a:xfrm>
            <a:off x="2069542" y="1980431"/>
            <a:ext cx="8343664" cy="2487751"/>
          </a:xfrm>
          <a:prstGeom prst="rect">
            <a:avLst/>
          </a:prstGeom>
        </p:spPr>
      </p:pic>
      <p:pic>
        <p:nvPicPr>
          <p:cNvPr id="9" name="Attēls 8">
            <a:extLst>
              <a:ext uri="{FF2B5EF4-FFF2-40B4-BE49-F238E27FC236}">
                <a16:creationId xmlns:a16="http://schemas.microsoft.com/office/drawing/2014/main" id="{9136C4E1-862D-4EB7-A259-45236312FDD5}"/>
              </a:ext>
            </a:extLst>
          </p:cNvPr>
          <p:cNvPicPr>
            <a:picLocks noChangeAspect="1"/>
          </p:cNvPicPr>
          <p:nvPr/>
        </p:nvPicPr>
        <p:blipFill>
          <a:blip r:embed="rId3"/>
          <a:stretch>
            <a:fillRect/>
          </a:stretch>
        </p:blipFill>
        <p:spPr>
          <a:xfrm>
            <a:off x="2069542" y="4612199"/>
            <a:ext cx="8343664" cy="2520280"/>
          </a:xfrm>
          <a:prstGeom prst="rect">
            <a:avLst/>
          </a:prstGeom>
        </p:spPr>
      </p:pic>
    </p:spTree>
    <p:extLst>
      <p:ext uri="{BB962C8B-B14F-4D97-AF65-F5344CB8AC3E}">
        <p14:creationId xmlns:p14="http://schemas.microsoft.com/office/powerpoint/2010/main" val="2437858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29AC-131C-4A4D-832E-D83C5CDE9B46}"/>
              </a:ext>
            </a:extLst>
          </p:cNvPr>
          <p:cNvSpPr>
            <a:spLocks noGrp="1"/>
          </p:cNvSpPr>
          <p:nvPr>
            <p:ph type="title"/>
          </p:nvPr>
        </p:nvSpPr>
        <p:spPr>
          <a:xfrm>
            <a:off x="161330" y="756295"/>
            <a:ext cx="10369152" cy="1080120"/>
          </a:xfrm>
        </p:spPr>
        <p:txBody>
          <a:bodyPr/>
          <a:lstStyle/>
          <a:p>
            <a:r>
              <a:rPr lang="lv-LV" sz="2400" b="1" dirty="0"/>
              <a:t>Galvenie ēnu ekonomikas apkarošanas pasākumi, kas ietekmē izmaksas</a:t>
            </a:r>
            <a:br>
              <a:rPr lang="lv-LV" sz="2400" b="1" dirty="0"/>
            </a:br>
            <a:r>
              <a:rPr lang="lv-LV" sz="2400" b="1" dirty="0"/>
              <a:t>(vidējais vērtējums, standartnovirze un standartkļūda 10 </a:t>
            </a:r>
            <a:r>
              <a:rPr lang="lv-LV" sz="2400" b="1" dirty="0" err="1"/>
              <a:t>ballu</a:t>
            </a:r>
            <a:r>
              <a:rPr lang="lv-LV" sz="2400" b="1" dirty="0"/>
              <a:t> skalā)</a:t>
            </a:r>
            <a:endParaRPr lang="en-GB" sz="2400" b="1" dirty="0"/>
          </a:p>
        </p:txBody>
      </p:sp>
      <p:sp>
        <p:nvSpPr>
          <p:cNvPr id="6" name="Title 1">
            <a:extLst>
              <a:ext uri="{FF2B5EF4-FFF2-40B4-BE49-F238E27FC236}">
                <a16:creationId xmlns:a16="http://schemas.microsoft.com/office/drawing/2014/main" id="{12A77054-95A2-4BB8-8487-BA98180DDD2B}"/>
              </a:ext>
            </a:extLst>
          </p:cNvPr>
          <p:cNvSpPr txBox="1">
            <a:spLocks/>
          </p:cNvSpPr>
          <p:nvPr/>
        </p:nvSpPr>
        <p:spPr>
          <a:xfrm>
            <a:off x="-14487" y="2484486"/>
            <a:ext cx="2153517" cy="1080120"/>
          </a:xfrm>
          <a:prstGeom prst="rect">
            <a:avLst/>
          </a:prstGeom>
        </p:spPr>
        <p:txBody>
          <a:bodyPr anchor="ctr"/>
          <a:lstStyle>
            <a:lvl1pPr algn="ctr" defTabSz="1042965" rtl="0" eaLnBrk="1" latinLnBrk="0" hangingPunct="1">
              <a:spcBef>
                <a:spcPct val="0"/>
              </a:spcBef>
              <a:buNone/>
              <a:defRPr sz="5000" kern="1200">
                <a:solidFill>
                  <a:srgbClr val="7392A3"/>
                </a:solidFill>
                <a:latin typeface="Candara" panose="020E0502030303020204" pitchFamily="34" charset="0"/>
                <a:ea typeface="+mj-ea"/>
                <a:cs typeface="+mj-cs"/>
              </a:defRPr>
            </a:lvl1pPr>
          </a:lstStyle>
          <a:p>
            <a:r>
              <a:rPr lang="lv-LV" sz="2400" b="1" dirty="0"/>
              <a:t>Darbaspēka izmaksām</a:t>
            </a:r>
            <a:r>
              <a:rPr lang="lv-LV" sz="2400" b="1" i="1" dirty="0"/>
              <a:t>:</a:t>
            </a:r>
            <a:endParaRPr lang="en-GB" sz="2400" b="1" i="1" dirty="0"/>
          </a:p>
        </p:txBody>
      </p:sp>
      <p:sp>
        <p:nvSpPr>
          <p:cNvPr id="7" name="Title 1">
            <a:extLst>
              <a:ext uri="{FF2B5EF4-FFF2-40B4-BE49-F238E27FC236}">
                <a16:creationId xmlns:a16="http://schemas.microsoft.com/office/drawing/2014/main" id="{2008E79B-72FA-409A-BA00-89D20D839FD0}"/>
              </a:ext>
            </a:extLst>
          </p:cNvPr>
          <p:cNvSpPr txBox="1">
            <a:spLocks/>
          </p:cNvSpPr>
          <p:nvPr/>
        </p:nvSpPr>
        <p:spPr>
          <a:xfrm>
            <a:off x="41503" y="5063493"/>
            <a:ext cx="2041536" cy="1080120"/>
          </a:xfrm>
          <a:prstGeom prst="rect">
            <a:avLst/>
          </a:prstGeom>
        </p:spPr>
        <p:txBody>
          <a:bodyPr anchor="ctr"/>
          <a:lstStyle>
            <a:lvl1pPr algn="ctr" defTabSz="1042965" rtl="0" eaLnBrk="1" latinLnBrk="0" hangingPunct="1">
              <a:spcBef>
                <a:spcPct val="0"/>
              </a:spcBef>
              <a:buNone/>
              <a:defRPr sz="5000" kern="1200">
                <a:solidFill>
                  <a:srgbClr val="7392A3"/>
                </a:solidFill>
                <a:latin typeface="Candara" panose="020E0502030303020204" pitchFamily="34" charset="0"/>
                <a:ea typeface="+mj-ea"/>
                <a:cs typeface="+mj-cs"/>
              </a:defRPr>
            </a:lvl1pPr>
          </a:lstStyle>
          <a:p>
            <a:r>
              <a:rPr lang="lv-LV" sz="2400" b="1" dirty="0"/>
              <a:t>Būvmateriālu izmaksām</a:t>
            </a:r>
            <a:r>
              <a:rPr lang="lv-LV" sz="2400" b="1" i="1" dirty="0"/>
              <a:t>:</a:t>
            </a:r>
            <a:endParaRPr lang="en-GB" sz="2400" b="1" i="1" dirty="0"/>
          </a:p>
        </p:txBody>
      </p:sp>
      <p:pic>
        <p:nvPicPr>
          <p:cNvPr id="3" name="Attēls 2">
            <a:extLst>
              <a:ext uri="{FF2B5EF4-FFF2-40B4-BE49-F238E27FC236}">
                <a16:creationId xmlns:a16="http://schemas.microsoft.com/office/drawing/2014/main" id="{5DC200B8-7922-4DE6-A4EA-B766104CA67F}"/>
              </a:ext>
            </a:extLst>
          </p:cNvPr>
          <p:cNvPicPr>
            <a:picLocks noChangeAspect="1"/>
          </p:cNvPicPr>
          <p:nvPr/>
        </p:nvPicPr>
        <p:blipFill>
          <a:blip r:embed="rId2"/>
          <a:stretch>
            <a:fillRect/>
          </a:stretch>
        </p:blipFill>
        <p:spPr>
          <a:xfrm>
            <a:off x="1977457" y="1710401"/>
            <a:ext cx="8553024" cy="2502277"/>
          </a:xfrm>
          <a:prstGeom prst="rect">
            <a:avLst/>
          </a:prstGeom>
        </p:spPr>
      </p:pic>
      <p:pic>
        <p:nvPicPr>
          <p:cNvPr id="4" name="Attēls 3">
            <a:extLst>
              <a:ext uri="{FF2B5EF4-FFF2-40B4-BE49-F238E27FC236}">
                <a16:creationId xmlns:a16="http://schemas.microsoft.com/office/drawing/2014/main" id="{8A19D005-9D15-431D-BC7A-ED5270F8CD05}"/>
              </a:ext>
            </a:extLst>
          </p:cNvPr>
          <p:cNvPicPr>
            <a:picLocks noChangeAspect="1"/>
          </p:cNvPicPr>
          <p:nvPr/>
        </p:nvPicPr>
        <p:blipFill>
          <a:blip r:embed="rId3"/>
          <a:stretch>
            <a:fillRect/>
          </a:stretch>
        </p:blipFill>
        <p:spPr>
          <a:xfrm>
            <a:off x="1977456" y="4356695"/>
            <a:ext cx="8553024" cy="2750424"/>
          </a:xfrm>
          <a:prstGeom prst="rect">
            <a:avLst/>
          </a:prstGeom>
        </p:spPr>
      </p:pic>
    </p:spTree>
    <p:extLst>
      <p:ext uri="{BB962C8B-B14F-4D97-AF65-F5344CB8AC3E}">
        <p14:creationId xmlns:p14="http://schemas.microsoft.com/office/powerpoint/2010/main" val="3409928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0AE09C-B4B2-46ED-AA1A-B8A5DCB2FCB3}"/>
              </a:ext>
            </a:extLst>
          </p:cNvPr>
          <p:cNvSpPr>
            <a:spLocks noGrp="1"/>
          </p:cNvSpPr>
          <p:nvPr>
            <p:ph type="title"/>
          </p:nvPr>
        </p:nvSpPr>
        <p:spPr>
          <a:xfrm>
            <a:off x="881410" y="1044327"/>
            <a:ext cx="9221787" cy="828503"/>
          </a:xfrm>
          <a:prstGeom prst="rect">
            <a:avLst/>
          </a:prstGeom>
        </p:spPr>
        <p:txBody>
          <a:bodyPr anchor="ctr">
            <a:noAutofit/>
          </a:bodyPr>
          <a:lstStyle/>
          <a:p>
            <a:pPr>
              <a:lnSpc>
                <a:spcPct val="90000"/>
              </a:lnSpc>
            </a:pPr>
            <a:r>
              <a:rPr lang="lv-LV" sz="3200" b="1" dirty="0"/>
              <a:t>Peļņas norma būvniecības nozarē atkarībā no būvniecības produkcijas apjoma izmaiņām</a:t>
            </a:r>
            <a:br>
              <a:rPr lang="en-GB" sz="3200" dirty="0"/>
            </a:br>
            <a:endParaRPr lang="en-US" sz="3200" dirty="0"/>
          </a:p>
        </p:txBody>
      </p:sp>
      <p:pic>
        <p:nvPicPr>
          <p:cNvPr id="2" name="Picture 1">
            <a:extLst>
              <a:ext uri="{FF2B5EF4-FFF2-40B4-BE49-F238E27FC236}">
                <a16:creationId xmlns:a16="http://schemas.microsoft.com/office/drawing/2014/main" id="{60217A4A-6A6B-466B-B678-7FC9BA74B18F}"/>
              </a:ext>
            </a:extLst>
          </p:cNvPr>
          <p:cNvPicPr>
            <a:picLocks noChangeAspect="1"/>
          </p:cNvPicPr>
          <p:nvPr/>
        </p:nvPicPr>
        <p:blipFill>
          <a:blip r:embed="rId2"/>
          <a:stretch>
            <a:fillRect/>
          </a:stretch>
        </p:blipFill>
        <p:spPr>
          <a:xfrm>
            <a:off x="351886" y="1692399"/>
            <a:ext cx="9988040" cy="5356656"/>
          </a:xfrm>
          <a:prstGeom prst="rect">
            <a:avLst/>
          </a:prstGeom>
        </p:spPr>
      </p:pic>
    </p:spTree>
    <p:extLst>
      <p:ext uri="{BB962C8B-B14F-4D97-AF65-F5344CB8AC3E}">
        <p14:creationId xmlns:p14="http://schemas.microsoft.com/office/powerpoint/2010/main" val="2356629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C2BC-024B-4B79-9452-BD2AFA31F859}"/>
              </a:ext>
            </a:extLst>
          </p:cNvPr>
          <p:cNvSpPr>
            <a:spLocks noGrp="1"/>
          </p:cNvSpPr>
          <p:nvPr>
            <p:ph type="title"/>
          </p:nvPr>
        </p:nvSpPr>
        <p:spPr>
          <a:xfrm>
            <a:off x="735012" y="433082"/>
            <a:ext cx="9221787" cy="1460500"/>
          </a:xfrm>
        </p:spPr>
        <p:txBody>
          <a:bodyPr/>
          <a:lstStyle/>
          <a:p>
            <a:r>
              <a:rPr lang="lv-LV" sz="4400" b="1" dirty="0"/>
              <a:t>Galvenie secinājumi (1)</a:t>
            </a:r>
            <a:endParaRPr lang="en-GB" sz="4400" b="1" dirty="0"/>
          </a:p>
        </p:txBody>
      </p:sp>
      <p:sp>
        <p:nvSpPr>
          <p:cNvPr id="3" name="Text Placeholder 2">
            <a:extLst>
              <a:ext uri="{FF2B5EF4-FFF2-40B4-BE49-F238E27FC236}">
                <a16:creationId xmlns:a16="http://schemas.microsoft.com/office/drawing/2014/main" id="{BB89ED6E-1509-4B09-A892-ACF162B10ADC}"/>
              </a:ext>
            </a:extLst>
          </p:cNvPr>
          <p:cNvSpPr>
            <a:spLocks noGrp="1"/>
          </p:cNvSpPr>
          <p:nvPr>
            <p:ph type="body" sz="quarter" idx="10"/>
          </p:nvPr>
        </p:nvSpPr>
        <p:spPr>
          <a:xfrm>
            <a:off x="269342" y="1620391"/>
            <a:ext cx="10153128" cy="5472608"/>
          </a:xfrm>
        </p:spPr>
        <p:txBody>
          <a:bodyPr/>
          <a:lstStyle/>
          <a:p>
            <a:r>
              <a:rPr lang="lv-LV" sz="2400" b="1" dirty="0"/>
              <a:t>1.</a:t>
            </a:r>
            <a:r>
              <a:rPr lang="lv-LV" sz="2400" dirty="0"/>
              <a:t> Prognozes paredz, ka 2019. un 2020. gadā kopējais būvniecības produkcijas apjoms pieaugs virs 10% pret iepriekšējo gadu, bet pēc 2021. gada paredzams pieauguma samazinājums un apjomu kritums.</a:t>
            </a:r>
          </a:p>
          <a:p>
            <a:r>
              <a:rPr lang="lv-LV" sz="2400" b="1" dirty="0"/>
              <a:t>2.</a:t>
            </a:r>
            <a:r>
              <a:rPr lang="lv-LV" sz="2400" dirty="0"/>
              <a:t> Būvniecības produkcijas kopējā apjoma pieaugums tiešā veidā ietekmēs izmaksu izmaiņas, kas 2019. un 2020. gadā pieaugs par aptuveni 5% pret iepriekšējo gadu, bet 2022. gadā varētu pat samazināties.</a:t>
            </a:r>
          </a:p>
          <a:p>
            <a:r>
              <a:rPr lang="lv-LV" sz="2400" b="1" dirty="0"/>
              <a:t>3.</a:t>
            </a:r>
            <a:r>
              <a:rPr lang="lv-LV" sz="2400" dirty="0"/>
              <a:t> Prognozes paredz, ka no resursu veidiem visvairāk pieaugs strādnieku darba samaksa, kas 2023. gadā var sasniegt 20% kumulatīvo pieaugumu pret 2018. gada līmeni, bet arhitektūras un inženiertehniskie pakalpojumu un tehniskās pārbaudes un analīzes izmaksu izmaiņas: 15% pieaugumu. Būvmateriālu un mašīnu un mehānismu uzturēšanas un ekspluatācijas izmaksu izmaiņas 2020. gadā sasniegs 6-7% kumulatīvo pieaugumu pret 2018. gada līmeni un saglabāsies gandrīz nemainīgas.</a:t>
            </a:r>
          </a:p>
          <a:p>
            <a:endParaRPr lang="lv-LV" dirty="0"/>
          </a:p>
          <a:p>
            <a:endParaRPr lang="en-GB" dirty="0"/>
          </a:p>
        </p:txBody>
      </p:sp>
    </p:spTree>
    <p:extLst>
      <p:ext uri="{BB962C8B-B14F-4D97-AF65-F5344CB8AC3E}">
        <p14:creationId xmlns:p14="http://schemas.microsoft.com/office/powerpoint/2010/main" val="473374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850CDA-919D-421F-AB77-520EA57161C8}"/>
              </a:ext>
            </a:extLst>
          </p:cNvPr>
          <p:cNvSpPr>
            <a:spLocks noGrp="1"/>
          </p:cNvSpPr>
          <p:nvPr>
            <p:ph type="title"/>
          </p:nvPr>
        </p:nvSpPr>
        <p:spPr>
          <a:xfrm>
            <a:off x="769460" y="540271"/>
            <a:ext cx="9221787" cy="1296144"/>
          </a:xfrm>
          <a:prstGeom prst="rect">
            <a:avLst/>
          </a:prstGeom>
        </p:spPr>
        <p:txBody>
          <a:bodyPr anchor="ctr">
            <a:normAutofit/>
          </a:bodyPr>
          <a:lstStyle/>
          <a:p>
            <a:r>
              <a:rPr lang="lv-LV" sz="4400" b="1" dirty="0"/>
              <a:t>Galvenie</a:t>
            </a:r>
            <a:r>
              <a:rPr lang="lv-LV" b="1" dirty="0"/>
              <a:t> secinājumi (2)</a:t>
            </a:r>
            <a:endParaRPr lang="en-GB" b="1" dirty="0"/>
          </a:p>
        </p:txBody>
      </p:sp>
      <p:sp>
        <p:nvSpPr>
          <p:cNvPr id="3" name="Text Placeholder 2">
            <a:extLst>
              <a:ext uri="{FF2B5EF4-FFF2-40B4-BE49-F238E27FC236}">
                <a16:creationId xmlns:a16="http://schemas.microsoft.com/office/drawing/2014/main" id="{BB89ED6E-1509-4B09-A892-ACF162B10ADC}"/>
              </a:ext>
            </a:extLst>
          </p:cNvPr>
          <p:cNvSpPr>
            <a:spLocks noGrp="1"/>
          </p:cNvSpPr>
          <p:nvPr>
            <p:ph type="body" sz="quarter" idx="10"/>
          </p:nvPr>
        </p:nvSpPr>
        <p:spPr>
          <a:xfrm>
            <a:off x="735013" y="3060000"/>
            <a:ext cx="4320000" cy="3689350"/>
          </a:xfrm>
          <a:prstGeom prst="rect">
            <a:avLst/>
          </a:prstGeom>
        </p:spPr>
        <p:txBody>
          <a:bodyPr>
            <a:normAutofit/>
          </a:bodyPr>
          <a:lstStyle/>
          <a:p>
            <a:pPr>
              <a:spcAft>
                <a:spcPts val="600"/>
              </a:spcAft>
            </a:pPr>
            <a:endParaRPr lang="lv-LV"/>
          </a:p>
          <a:p>
            <a:pPr>
              <a:spcAft>
                <a:spcPts val="600"/>
              </a:spcAft>
            </a:pPr>
            <a:endParaRPr lang="en-GB"/>
          </a:p>
        </p:txBody>
      </p:sp>
      <p:sp>
        <p:nvSpPr>
          <p:cNvPr id="9" name="Text Placeholder 3">
            <a:extLst>
              <a:ext uri="{FF2B5EF4-FFF2-40B4-BE49-F238E27FC236}">
                <a16:creationId xmlns:a16="http://schemas.microsoft.com/office/drawing/2014/main" id="{F1BF53FF-9E9E-452A-9098-684B6C09CF6A}"/>
              </a:ext>
            </a:extLst>
          </p:cNvPr>
          <p:cNvSpPr>
            <a:spLocks noGrp="1"/>
          </p:cNvSpPr>
          <p:nvPr>
            <p:ph type="body" sz="quarter" idx="11"/>
          </p:nvPr>
        </p:nvSpPr>
        <p:spPr>
          <a:xfrm>
            <a:off x="377354" y="1476375"/>
            <a:ext cx="10009112" cy="5056951"/>
          </a:xfrm>
        </p:spPr>
        <p:txBody>
          <a:bodyPr/>
          <a:lstStyle/>
          <a:p>
            <a:r>
              <a:rPr lang="lv-LV" sz="2400" b="1" dirty="0"/>
              <a:t>4. </a:t>
            </a:r>
            <a:r>
              <a:rPr lang="lv-LV" sz="2400" dirty="0" err="1"/>
              <a:t>Apakšnozares</a:t>
            </a:r>
            <a:r>
              <a:rPr lang="lv-LV" sz="2400" dirty="0"/>
              <a:t>, kurās prognozes paredz vislielāko izmaksu izmaiņu pieaugumu ir ēkas un kompleksās būves, kurās straujāku pieaugumu 2019. un 2020. gadā nomaina lēnāks pieaugums. Otrā grupā ir transporta objekti, pazemes maģistrālie cauruļvadi un pārējā </a:t>
            </a:r>
            <a:r>
              <a:rPr lang="lv-LV" sz="2400" dirty="0" err="1"/>
              <a:t>inženierbūvniecība</a:t>
            </a:r>
            <a:r>
              <a:rPr lang="lv-LV" sz="2400" dirty="0"/>
              <a:t>, kurā pēc pieauguma 2019. un 2020. gadā seko izmaksu izmaiņu lejupslīde vai svārstības ap nulli.</a:t>
            </a:r>
          </a:p>
          <a:p>
            <a:r>
              <a:rPr lang="lv-LV" sz="2400" b="1" dirty="0"/>
              <a:t>5. </a:t>
            </a:r>
            <a:r>
              <a:rPr lang="lv-LV" sz="2400" dirty="0"/>
              <a:t>Galvenais faktors, kas ietekmē darbaspēka un būvniecības izmaksu izmaiņas ir būvniecības produkcijas apjoms Latvijā. </a:t>
            </a:r>
          </a:p>
          <a:p>
            <a:r>
              <a:rPr lang="lv-LV" sz="2400" b="1" dirty="0"/>
              <a:t>6. </a:t>
            </a:r>
            <a:r>
              <a:rPr lang="lv-LV" sz="2400" dirty="0"/>
              <a:t>Publisko iepirkumu būvniecības apjomam ir būtiska ietekme uz būvniecības nozari tā īpatsvara dēļ. Publisko iepirkumu būvniecības apjomam prognozējams risks būtiski samazināties pēc 2020. gada, ja apjoma dinamika būs līdzīga, kā iepriekšējā ES fondu plānošanas periodā pēc 2014.gada un ES fondu līdzfinansēto projektu apjoma kritums netiks aizvietots ar valsts, pašvaldību, privātā sektora projektiem un jaunā ES fondu plānošanas perioda savlaicīgi uzsāktiem projektiem.</a:t>
            </a:r>
          </a:p>
          <a:p>
            <a:endParaRPr lang="lv-LV" sz="2400" dirty="0"/>
          </a:p>
          <a:p>
            <a:pPr marL="0" indent="0">
              <a:buNone/>
            </a:pPr>
            <a:endParaRPr lang="en-US" sz="2400" dirty="0"/>
          </a:p>
        </p:txBody>
      </p:sp>
    </p:spTree>
    <p:extLst>
      <p:ext uri="{BB962C8B-B14F-4D97-AF65-F5344CB8AC3E}">
        <p14:creationId xmlns:p14="http://schemas.microsoft.com/office/powerpoint/2010/main" val="2219955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850CDA-919D-421F-AB77-520EA57161C8}"/>
              </a:ext>
            </a:extLst>
          </p:cNvPr>
          <p:cNvSpPr>
            <a:spLocks noGrp="1"/>
          </p:cNvSpPr>
          <p:nvPr>
            <p:ph type="title"/>
          </p:nvPr>
        </p:nvSpPr>
        <p:spPr>
          <a:xfrm>
            <a:off x="735013" y="540271"/>
            <a:ext cx="9221787" cy="1296144"/>
          </a:xfrm>
          <a:prstGeom prst="rect">
            <a:avLst/>
          </a:prstGeom>
        </p:spPr>
        <p:txBody>
          <a:bodyPr anchor="ctr">
            <a:normAutofit/>
          </a:bodyPr>
          <a:lstStyle/>
          <a:p>
            <a:r>
              <a:rPr lang="lv-LV" sz="4400" b="1" dirty="0"/>
              <a:t>Galvenie</a:t>
            </a:r>
            <a:r>
              <a:rPr lang="lv-LV" b="1" dirty="0"/>
              <a:t> secinājumi (3)</a:t>
            </a:r>
            <a:endParaRPr lang="en-GB" b="1" dirty="0"/>
          </a:p>
        </p:txBody>
      </p:sp>
      <p:sp>
        <p:nvSpPr>
          <p:cNvPr id="3" name="Text Placeholder 2">
            <a:extLst>
              <a:ext uri="{FF2B5EF4-FFF2-40B4-BE49-F238E27FC236}">
                <a16:creationId xmlns:a16="http://schemas.microsoft.com/office/drawing/2014/main" id="{BB89ED6E-1509-4B09-A892-ACF162B10ADC}"/>
              </a:ext>
            </a:extLst>
          </p:cNvPr>
          <p:cNvSpPr>
            <a:spLocks noGrp="1"/>
          </p:cNvSpPr>
          <p:nvPr>
            <p:ph type="body" sz="quarter" idx="10"/>
          </p:nvPr>
        </p:nvSpPr>
        <p:spPr>
          <a:xfrm>
            <a:off x="735013" y="3060000"/>
            <a:ext cx="4320000" cy="3689350"/>
          </a:xfrm>
          <a:prstGeom prst="rect">
            <a:avLst/>
          </a:prstGeom>
        </p:spPr>
        <p:txBody>
          <a:bodyPr>
            <a:normAutofit/>
          </a:bodyPr>
          <a:lstStyle/>
          <a:p>
            <a:pPr>
              <a:spcAft>
                <a:spcPts val="600"/>
              </a:spcAft>
            </a:pPr>
            <a:endParaRPr lang="lv-LV"/>
          </a:p>
          <a:p>
            <a:pPr>
              <a:spcAft>
                <a:spcPts val="600"/>
              </a:spcAft>
            </a:pPr>
            <a:endParaRPr lang="en-GB"/>
          </a:p>
        </p:txBody>
      </p:sp>
      <p:sp>
        <p:nvSpPr>
          <p:cNvPr id="9" name="Text Placeholder 3">
            <a:extLst>
              <a:ext uri="{FF2B5EF4-FFF2-40B4-BE49-F238E27FC236}">
                <a16:creationId xmlns:a16="http://schemas.microsoft.com/office/drawing/2014/main" id="{F1BF53FF-9E9E-452A-9098-684B6C09CF6A}"/>
              </a:ext>
            </a:extLst>
          </p:cNvPr>
          <p:cNvSpPr>
            <a:spLocks noGrp="1"/>
          </p:cNvSpPr>
          <p:nvPr>
            <p:ph type="body" sz="quarter" idx="11"/>
          </p:nvPr>
        </p:nvSpPr>
        <p:spPr>
          <a:xfrm>
            <a:off x="377354" y="1692399"/>
            <a:ext cx="9579446" cy="5056951"/>
          </a:xfrm>
        </p:spPr>
        <p:txBody>
          <a:bodyPr/>
          <a:lstStyle/>
          <a:p>
            <a:r>
              <a:rPr lang="lv-LV" sz="2400" dirty="0"/>
              <a:t>7. Kopējais būvniecības produkcijas apjoms būs atkarīgs arī no tirgus elastības, pielāgojoties 2018.-2020. gada periodā atliktajam privātajam pieprasījumam.</a:t>
            </a:r>
          </a:p>
          <a:p>
            <a:r>
              <a:rPr lang="lv-LV" sz="2400" dirty="0"/>
              <a:t>8. Izmaksu izmaiņu prognozes liecina, ka pēc 2020. gada, būvniecības izmaksu līmenis paredzams praktiski nemainīgs, līdzīgi kā 2014.-2016. gadā. Tādēļ pastāv būtisks risks, ka privātais pieprasījums uzreiz neaizvietos publisko iepirkumu apjoma kritumu un iespējams būtisks būvniecības apjomu samazinājums.</a:t>
            </a:r>
          </a:p>
          <a:p>
            <a:r>
              <a:rPr lang="lv-LV" sz="2400" dirty="0"/>
              <a:t>9. Ieteicams publisko pasūtījumu izmantot arī kā instrumentu tirgus svārstību izlīdzināšanai.</a:t>
            </a:r>
          </a:p>
          <a:p>
            <a:endParaRPr lang="lv-LV" sz="2400" dirty="0"/>
          </a:p>
          <a:p>
            <a:endParaRPr lang="lv-LV" sz="2400" dirty="0"/>
          </a:p>
          <a:p>
            <a:pPr marL="0" indent="0">
              <a:buNone/>
            </a:pPr>
            <a:endParaRPr lang="en-US" sz="2400" dirty="0"/>
          </a:p>
        </p:txBody>
      </p:sp>
    </p:spTree>
    <p:extLst>
      <p:ext uri="{BB962C8B-B14F-4D97-AF65-F5344CB8AC3E}">
        <p14:creationId xmlns:p14="http://schemas.microsoft.com/office/powerpoint/2010/main" val="68002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91471028-5379-4379-8433-B3C392A28AB6}"/>
              </a:ext>
            </a:extLst>
          </p:cNvPr>
          <p:cNvSpPr>
            <a:spLocks noGrp="1"/>
          </p:cNvSpPr>
          <p:nvPr>
            <p:ph type="title"/>
          </p:nvPr>
        </p:nvSpPr>
        <p:spPr>
          <a:xfrm>
            <a:off x="809402" y="1116335"/>
            <a:ext cx="9221787" cy="1460500"/>
          </a:xfrm>
        </p:spPr>
        <p:txBody>
          <a:bodyPr/>
          <a:lstStyle/>
          <a:p>
            <a:r>
              <a:rPr lang="en-US" sz="4400" b="1" dirty="0" err="1"/>
              <a:t>Izmantotās</a:t>
            </a:r>
            <a:r>
              <a:rPr lang="en-US" sz="4400" b="1" dirty="0"/>
              <a:t> </a:t>
            </a:r>
            <a:r>
              <a:rPr lang="en-US" sz="4400" b="1" dirty="0" err="1"/>
              <a:t>datu</a:t>
            </a:r>
            <a:r>
              <a:rPr lang="en-US" sz="4400" b="1" dirty="0"/>
              <a:t> </a:t>
            </a:r>
            <a:r>
              <a:rPr lang="en-US" sz="4400" b="1" dirty="0" err="1"/>
              <a:t>ieguves</a:t>
            </a:r>
            <a:r>
              <a:rPr lang="en-US" sz="4400" b="1" dirty="0"/>
              <a:t> </a:t>
            </a:r>
            <a:r>
              <a:rPr lang="en-US" sz="4400" b="1" dirty="0" err="1"/>
              <a:t>metodes</a:t>
            </a:r>
            <a:r>
              <a:rPr lang="en-US" sz="4400" b="1" dirty="0"/>
              <a:t> un to </a:t>
            </a:r>
            <a:r>
              <a:rPr lang="en-US" sz="4400" b="1" dirty="0" err="1"/>
              <a:t>secība</a:t>
            </a:r>
            <a:endParaRPr lang="en-US" sz="4400" b="1" dirty="0"/>
          </a:p>
        </p:txBody>
      </p:sp>
      <p:pic>
        <p:nvPicPr>
          <p:cNvPr id="9" name="Picture 8">
            <a:extLst>
              <a:ext uri="{FF2B5EF4-FFF2-40B4-BE49-F238E27FC236}">
                <a16:creationId xmlns:a16="http://schemas.microsoft.com/office/drawing/2014/main" id="{13EE38C1-8BEB-436D-AC46-E4C23084FCD0}"/>
              </a:ext>
            </a:extLst>
          </p:cNvPr>
          <p:cNvPicPr/>
          <p:nvPr/>
        </p:nvPicPr>
        <p:blipFill>
          <a:blip r:embed="rId2">
            <a:extLst>
              <a:ext uri="{28A0092B-C50C-407E-A947-70E740481C1C}">
                <a14:useLocalDpi xmlns:a14="http://schemas.microsoft.com/office/drawing/2010/main" val="0"/>
              </a:ext>
            </a:extLst>
          </a:blip>
          <a:stretch>
            <a:fillRect/>
          </a:stretch>
        </p:blipFill>
        <p:spPr>
          <a:xfrm>
            <a:off x="845406" y="2772519"/>
            <a:ext cx="9000999" cy="3960440"/>
          </a:xfrm>
          <a:prstGeom prst="rect">
            <a:avLst/>
          </a:prstGeom>
        </p:spPr>
      </p:pic>
    </p:spTree>
    <p:extLst>
      <p:ext uri="{BB962C8B-B14F-4D97-AF65-F5344CB8AC3E}">
        <p14:creationId xmlns:p14="http://schemas.microsoft.com/office/powerpoint/2010/main" val="3132788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850CDA-919D-421F-AB77-520EA57161C8}"/>
              </a:ext>
            </a:extLst>
          </p:cNvPr>
          <p:cNvSpPr>
            <a:spLocks noGrp="1"/>
          </p:cNvSpPr>
          <p:nvPr>
            <p:ph type="title"/>
          </p:nvPr>
        </p:nvSpPr>
        <p:spPr>
          <a:xfrm>
            <a:off x="735013" y="540271"/>
            <a:ext cx="9221787" cy="1296144"/>
          </a:xfrm>
          <a:prstGeom prst="rect">
            <a:avLst/>
          </a:prstGeom>
        </p:spPr>
        <p:txBody>
          <a:bodyPr anchor="ctr">
            <a:normAutofit/>
          </a:bodyPr>
          <a:lstStyle/>
          <a:p>
            <a:r>
              <a:rPr lang="lv-LV" sz="4400" b="1" dirty="0"/>
              <a:t>Galvenie</a:t>
            </a:r>
            <a:r>
              <a:rPr lang="lv-LV" b="1" dirty="0"/>
              <a:t> secinājumi (4)</a:t>
            </a:r>
            <a:endParaRPr lang="en-GB" b="1" dirty="0"/>
          </a:p>
        </p:txBody>
      </p:sp>
      <p:sp>
        <p:nvSpPr>
          <p:cNvPr id="3" name="Text Placeholder 2">
            <a:extLst>
              <a:ext uri="{FF2B5EF4-FFF2-40B4-BE49-F238E27FC236}">
                <a16:creationId xmlns:a16="http://schemas.microsoft.com/office/drawing/2014/main" id="{BB89ED6E-1509-4B09-A892-ACF162B10ADC}"/>
              </a:ext>
            </a:extLst>
          </p:cNvPr>
          <p:cNvSpPr>
            <a:spLocks noGrp="1"/>
          </p:cNvSpPr>
          <p:nvPr>
            <p:ph type="body" sz="quarter" idx="10"/>
          </p:nvPr>
        </p:nvSpPr>
        <p:spPr>
          <a:xfrm>
            <a:off x="735013" y="3060000"/>
            <a:ext cx="4320000" cy="3689350"/>
          </a:xfrm>
          <a:prstGeom prst="rect">
            <a:avLst/>
          </a:prstGeom>
        </p:spPr>
        <p:txBody>
          <a:bodyPr>
            <a:normAutofit/>
          </a:bodyPr>
          <a:lstStyle/>
          <a:p>
            <a:pPr>
              <a:spcAft>
                <a:spcPts val="600"/>
              </a:spcAft>
            </a:pPr>
            <a:endParaRPr lang="lv-LV"/>
          </a:p>
          <a:p>
            <a:pPr>
              <a:spcAft>
                <a:spcPts val="600"/>
              </a:spcAft>
            </a:pPr>
            <a:endParaRPr lang="en-GB"/>
          </a:p>
        </p:txBody>
      </p:sp>
      <p:sp>
        <p:nvSpPr>
          <p:cNvPr id="9" name="Text Placeholder 3">
            <a:extLst>
              <a:ext uri="{FF2B5EF4-FFF2-40B4-BE49-F238E27FC236}">
                <a16:creationId xmlns:a16="http://schemas.microsoft.com/office/drawing/2014/main" id="{F1BF53FF-9E9E-452A-9098-684B6C09CF6A}"/>
              </a:ext>
            </a:extLst>
          </p:cNvPr>
          <p:cNvSpPr>
            <a:spLocks noGrp="1"/>
          </p:cNvSpPr>
          <p:nvPr>
            <p:ph type="body" sz="quarter" idx="11"/>
          </p:nvPr>
        </p:nvSpPr>
        <p:spPr>
          <a:xfrm>
            <a:off x="377354" y="1663947"/>
            <a:ext cx="9579446" cy="5056951"/>
          </a:xfrm>
        </p:spPr>
        <p:txBody>
          <a:bodyPr/>
          <a:lstStyle/>
          <a:p>
            <a:r>
              <a:rPr lang="lv-LV" sz="2400" dirty="0"/>
              <a:t>10. Ēnu ekonomikas apkarošanas pasākumu īstenošana palielina gan būvmateriālu, gan darbaspēka izmaksu izmaiņas. Tomēr šis efekts ir daudz izteiktāks ietekmei uz darbaspēka izmaksu izmaiņām, to visvairāk ietekmē divi ēnu ekonomikas apkarošanas pasākumi: elektroniskās darba laika uzskaites sistēmas pilna ieviešana, t.sk. datu nodošana VID un minimālā atalgojuma līmeņa noteikšana būvniecības nozarē, izmantojot </a:t>
            </a:r>
            <a:r>
              <a:rPr lang="lv-LV" sz="2400" dirty="0" err="1"/>
              <a:t>ģenerālvienošanos</a:t>
            </a:r>
            <a:r>
              <a:rPr lang="lv-LV" sz="2400" dirty="0"/>
              <a:t>. Pretēji ēnu ekonomikas apkarošanas pasākumu ietekmei uz darbaspēka izmaksu izmaiņām, būvmateriālu izmaksu izmaiņu gadījumā kādu konkrētu viennozīmīgi būtiskāko faktoru noteikt nav iespējams, vērtējumu līdzīgo vidējo vērtību dēļ.</a:t>
            </a:r>
          </a:p>
          <a:p>
            <a:endParaRPr lang="lv-LV" sz="2400" dirty="0"/>
          </a:p>
          <a:p>
            <a:pPr marL="0" indent="0">
              <a:buNone/>
            </a:pPr>
            <a:endParaRPr lang="en-US" sz="2400" dirty="0"/>
          </a:p>
        </p:txBody>
      </p:sp>
    </p:spTree>
    <p:extLst>
      <p:ext uri="{BB962C8B-B14F-4D97-AF65-F5344CB8AC3E}">
        <p14:creationId xmlns:p14="http://schemas.microsoft.com/office/powerpoint/2010/main" val="3043145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850CDA-919D-421F-AB77-520EA57161C8}"/>
              </a:ext>
            </a:extLst>
          </p:cNvPr>
          <p:cNvSpPr>
            <a:spLocks noGrp="1"/>
          </p:cNvSpPr>
          <p:nvPr>
            <p:ph type="title"/>
          </p:nvPr>
        </p:nvSpPr>
        <p:spPr>
          <a:xfrm>
            <a:off x="726378" y="540271"/>
            <a:ext cx="9221787" cy="1296144"/>
          </a:xfrm>
          <a:prstGeom prst="rect">
            <a:avLst/>
          </a:prstGeom>
        </p:spPr>
        <p:txBody>
          <a:bodyPr anchor="ctr">
            <a:normAutofit/>
          </a:bodyPr>
          <a:lstStyle/>
          <a:p>
            <a:r>
              <a:rPr lang="lv-LV" sz="4400" b="1" dirty="0"/>
              <a:t>Galvenie</a:t>
            </a:r>
            <a:r>
              <a:rPr lang="lv-LV" b="1" dirty="0"/>
              <a:t> secinājumi (5)</a:t>
            </a:r>
            <a:endParaRPr lang="en-GB" b="1" dirty="0"/>
          </a:p>
        </p:txBody>
      </p:sp>
      <p:sp>
        <p:nvSpPr>
          <p:cNvPr id="3" name="Text Placeholder 2">
            <a:extLst>
              <a:ext uri="{FF2B5EF4-FFF2-40B4-BE49-F238E27FC236}">
                <a16:creationId xmlns:a16="http://schemas.microsoft.com/office/drawing/2014/main" id="{BB89ED6E-1509-4B09-A892-ACF162B10ADC}"/>
              </a:ext>
            </a:extLst>
          </p:cNvPr>
          <p:cNvSpPr>
            <a:spLocks noGrp="1"/>
          </p:cNvSpPr>
          <p:nvPr>
            <p:ph type="body" sz="quarter" idx="10"/>
          </p:nvPr>
        </p:nvSpPr>
        <p:spPr>
          <a:xfrm>
            <a:off x="735013" y="3060000"/>
            <a:ext cx="4320000" cy="3689350"/>
          </a:xfrm>
          <a:prstGeom prst="rect">
            <a:avLst/>
          </a:prstGeom>
        </p:spPr>
        <p:txBody>
          <a:bodyPr>
            <a:normAutofit/>
          </a:bodyPr>
          <a:lstStyle/>
          <a:p>
            <a:pPr>
              <a:spcAft>
                <a:spcPts val="600"/>
              </a:spcAft>
            </a:pPr>
            <a:endParaRPr lang="lv-LV"/>
          </a:p>
          <a:p>
            <a:pPr>
              <a:spcAft>
                <a:spcPts val="600"/>
              </a:spcAft>
            </a:pPr>
            <a:endParaRPr lang="en-GB"/>
          </a:p>
        </p:txBody>
      </p:sp>
      <p:sp>
        <p:nvSpPr>
          <p:cNvPr id="9" name="Text Placeholder 3">
            <a:extLst>
              <a:ext uri="{FF2B5EF4-FFF2-40B4-BE49-F238E27FC236}">
                <a16:creationId xmlns:a16="http://schemas.microsoft.com/office/drawing/2014/main" id="{F1BF53FF-9E9E-452A-9098-684B6C09CF6A}"/>
              </a:ext>
            </a:extLst>
          </p:cNvPr>
          <p:cNvSpPr>
            <a:spLocks noGrp="1"/>
          </p:cNvSpPr>
          <p:nvPr>
            <p:ph type="body" sz="quarter" idx="11"/>
          </p:nvPr>
        </p:nvSpPr>
        <p:spPr>
          <a:xfrm>
            <a:off x="377354" y="1692399"/>
            <a:ext cx="9579446" cy="5056951"/>
          </a:xfrm>
        </p:spPr>
        <p:txBody>
          <a:bodyPr/>
          <a:lstStyle/>
          <a:p>
            <a:r>
              <a:rPr lang="lv-LV" sz="2400" dirty="0"/>
              <a:t>11. Salīdzinot 2019. gada pētījuma prognozes ar 2018. gada pētījumu, būvniecības produkcijas apjoma pieauguma prognozes kļuvušas ievērojami piesardzīgākas visa prognožu perioda kontekstā, kā rezultātā arī būvniecības izmaksu pieaugums tiek prognozēts zemāks – piecu gadu prognožu vidējais ikgadējais būvniecības izmaksu pieaugums samazinājās no 4,3% uz 2,1%.</a:t>
            </a:r>
          </a:p>
          <a:p>
            <a:endParaRPr lang="lv-LV" sz="2400" dirty="0"/>
          </a:p>
          <a:p>
            <a:endParaRPr lang="lv-LV" sz="2400" dirty="0"/>
          </a:p>
          <a:p>
            <a:endParaRPr lang="lv-LV" sz="2400" dirty="0"/>
          </a:p>
          <a:p>
            <a:pPr marL="0" indent="0">
              <a:buNone/>
            </a:pPr>
            <a:endParaRPr lang="en-US" sz="2400" dirty="0"/>
          </a:p>
        </p:txBody>
      </p:sp>
    </p:spTree>
    <p:extLst>
      <p:ext uri="{BB962C8B-B14F-4D97-AF65-F5344CB8AC3E}">
        <p14:creationId xmlns:p14="http://schemas.microsoft.com/office/powerpoint/2010/main" val="3084900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5400" dirty="0"/>
              <a:t>Paldies par uzmanību!</a:t>
            </a:r>
            <a:endParaRPr lang="nb-NO" sz="5400" dirty="0"/>
          </a:p>
        </p:txBody>
      </p:sp>
    </p:spTree>
    <p:extLst>
      <p:ext uri="{BB962C8B-B14F-4D97-AF65-F5344CB8AC3E}">
        <p14:creationId xmlns:p14="http://schemas.microsoft.com/office/powerpoint/2010/main" val="1454573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31" y="828303"/>
            <a:ext cx="10369152" cy="1224136"/>
          </a:xfrm>
        </p:spPr>
        <p:txBody>
          <a:bodyPr/>
          <a:lstStyle/>
          <a:p>
            <a:r>
              <a:rPr lang="lv-LV" sz="4400" b="1" dirty="0"/>
              <a:t>Būvniecības izmaksu prognožu detalizācija</a:t>
            </a:r>
            <a:endParaRPr lang="lv-LV" sz="4400" dirty="0"/>
          </a:p>
        </p:txBody>
      </p:sp>
      <p:graphicFrame>
        <p:nvGraphicFramePr>
          <p:cNvPr id="6" name="Diagram 5"/>
          <p:cNvGraphicFramePr/>
          <p:nvPr/>
        </p:nvGraphicFramePr>
        <p:xfrm>
          <a:off x="305347" y="2124447"/>
          <a:ext cx="102251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555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831D2-2C24-4DA1-A735-56CCDC4DF5D4}"/>
              </a:ext>
            </a:extLst>
          </p:cNvPr>
          <p:cNvSpPr>
            <a:spLocks noGrp="1"/>
          </p:cNvSpPr>
          <p:nvPr>
            <p:ph type="title"/>
          </p:nvPr>
        </p:nvSpPr>
        <p:spPr>
          <a:xfrm>
            <a:off x="735012" y="1476375"/>
            <a:ext cx="9221787" cy="1460500"/>
          </a:xfrm>
        </p:spPr>
        <p:txBody>
          <a:bodyPr/>
          <a:lstStyle/>
          <a:p>
            <a:r>
              <a:rPr lang="lv-LV" sz="4400" b="1" dirty="0"/>
              <a:t>Būvniecības</a:t>
            </a:r>
            <a:r>
              <a:rPr lang="lv-LV" sz="4400" dirty="0"/>
              <a:t> </a:t>
            </a:r>
            <a:r>
              <a:rPr lang="lv-LV" sz="4400" b="1" dirty="0"/>
              <a:t>produkcijas apjoma izmaiņu prognoze</a:t>
            </a:r>
            <a:endParaRPr lang="en-GB" sz="4400" b="1" dirty="0"/>
          </a:p>
        </p:txBody>
      </p:sp>
      <p:sp>
        <p:nvSpPr>
          <p:cNvPr id="3" name="Text Placeholder 2">
            <a:extLst>
              <a:ext uri="{FF2B5EF4-FFF2-40B4-BE49-F238E27FC236}">
                <a16:creationId xmlns:a16="http://schemas.microsoft.com/office/drawing/2014/main" id="{B60E94DC-CCCD-4548-8A2F-5E7ED84E3479}"/>
              </a:ext>
            </a:extLst>
          </p:cNvPr>
          <p:cNvSpPr>
            <a:spLocks noGrp="1"/>
          </p:cNvSpPr>
          <p:nvPr>
            <p:ph type="body" sz="quarter" idx="10"/>
          </p:nvPr>
        </p:nvSpPr>
        <p:spPr>
          <a:xfrm>
            <a:off x="1060239" y="3564607"/>
            <a:ext cx="8571334" cy="2427933"/>
          </a:xfrm>
        </p:spPr>
        <p:txBody>
          <a:bodyPr/>
          <a:lstStyle/>
          <a:p>
            <a:r>
              <a:rPr lang="lv-LV" dirty="0"/>
              <a:t>Ekspertu novērtējumi</a:t>
            </a:r>
          </a:p>
          <a:p>
            <a:pPr marL="0" indent="0">
              <a:buNone/>
            </a:pPr>
            <a:endParaRPr lang="lv-LV" dirty="0"/>
          </a:p>
          <a:p>
            <a:r>
              <a:rPr lang="lv-LV" dirty="0"/>
              <a:t>Statistiskais trends</a:t>
            </a:r>
          </a:p>
          <a:p>
            <a:endParaRPr lang="lv-LV" dirty="0"/>
          </a:p>
          <a:p>
            <a:r>
              <a:rPr lang="lv-LV" dirty="0"/>
              <a:t>Kombinētā prognoze</a:t>
            </a:r>
          </a:p>
          <a:p>
            <a:pPr marL="0" indent="0">
              <a:buNone/>
            </a:pPr>
            <a:endParaRPr lang="lv-LV" dirty="0"/>
          </a:p>
        </p:txBody>
      </p:sp>
    </p:spTree>
    <p:extLst>
      <p:ext uri="{BB962C8B-B14F-4D97-AF65-F5344CB8AC3E}">
        <p14:creationId xmlns:p14="http://schemas.microsoft.com/office/powerpoint/2010/main" val="340392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831D2-2C24-4DA1-A735-56CCDC4DF5D4}"/>
              </a:ext>
            </a:extLst>
          </p:cNvPr>
          <p:cNvSpPr>
            <a:spLocks noGrp="1"/>
          </p:cNvSpPr>
          <p:nvPr>
            <p:ph type="title"/>
          </p:nvPr>
        </p:nvSpPr>
        <p:spPr>
          <a:xfrm>
            <a:off x="665386" y="900311"/>
            <a:ext cx="9221787" cy="1460500"/>
          </a:xfrm>
        </p:spPr>
        <p:txBody>
          <a:bodyPr/>
          <a:lstStyle/>
          <a:p>
            <a:r>
              <a:rPr lang="lv-LV" sz="4400" b="1" dirty="0"/>
              <a:t>Būvniecības</a:t>
            </a:r>
            <a:r>
              <a:rPr lang="lv-LV" sz="4400" dirty="0"/>
              <a:t> </a:t>
            </a:r>
            <a:r>
              <a:rPr lang="lv-LV" sz="4400" b="1" dirty="0"/>
              <a:t>produkcijas apjoma izmaiņu prognoze</a:t>
            </a:r>
            <a:endParaRPr lang="en-GB" sz="4400" b="1" dirty="0"/>
          </a:p>
        </p:txBody>
      </p:sp>
      <p:graphicFrame>
        <p:nvGraphicFramePr>
          <p:cNvPr id="6" name="Content Placeholder 6">
            <a:extLst>
              <a:ext uri="{FF2B5EF4-FFF2-40B4-BE49-F238E27FC236}">
                <a16:creationId xmlns:a16="http://schemas.microsoft.com/office/drawing/2014/main" id="{33C9A4A1-225D-42E7-9EC0-D71D54816B32}"/>
              </a:ext>
            </a:extLst>
          </p:cNvPr>
          <p:cNvGraphicFramePr>
            <a:graphicFrameLocks/>
          </p:cNvGraphicFramePr>
          <p:nvPr>
            <p:extLst>
              <p:ext uri="{D42A27DB-BD31-4B8C-83A1-F6EECF244321}">
                <p14:modId xmlns:p14="http://schemas.microsoft.com/office/powerpoint/2010/main" val="2877163691"/>
              </p:ext>
            </p:extLst>
          </p:nvPr>
        </p:nvGraphicFramePr>
        <p:xfrm>
          <a:off x="88106" y="2628503"/>
          <a:ext cx="10515600" cy="1645920"/>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88037">
                <a:tc gridSpan="2">
                  <a:txBody>
                    <a:bodyPr/>
                    <a:lstStyle/>
                    <a:p>
                      <a:pPr algn="ctr"/>
                      <a:r>
                        <a:rPr lang="lv-LV" sz="2400" dirty="0"/>
                        <a:t>prognozētās būvniecības produkcijas </a:t>
                      </a:r>
                      <a:r>
                        <a:rPr lang="lv-LV" sz="2400" dirty="0">
                          <a:solidFill>
                            <a:srgbClr val="FFC000"/>
                          </a:solidFill>
                        </a:rPr>
                        <a:t>apjoma</a:t>
                      </a:r>
                      <a:r>
                        <a:rPr lang="lv-LV" sz="2400" dirty="0"/>
                        <a:t> izmaiņas (</a:t>
                      </a:r>
                      <a:r>
                        <a:rPr lang="lv-LV" sz="2400" dirty="0">
                          <a:solidFill>
                            <a:srgbClr val="FFC000"/>
                          </a:solidFill>
                        </a:rPr>
                        <a:t>2019.g.</a:t>
                      </a:r>
                      <a:r>
                        <a:rPr lang="lv-LV" sz="2400" dirty="0"/>
                        <a:t> pētījums)</a:t>
                      </a:r>
                      <a:endParaRPr lang="lv-LV" sz="2400" dirty="0">
                        <a:solidFill>
                          <a:schemeClr val="bg1"/>
                        </a:solidFill>
                      </a:endParaRPr>
                    </a:p>
                  </a:txBody>
                  <a:tcPr>
                    <a:solidFill>
                      <a:schemeClr val="tx1">
                        <a:lumMod val="75000"/>
                        <a:lumOff val="25000"/>
                      </a:schemeClr>
                    </a:solidFill>
                  </a:tcPr>
                </a:tc>
                <a:tc hMerge="1">
                  <a:txBody>
                    <a:bodyPr/>
                    <a:lstStyle/>
                    <a:p>
                      <a:endParaRPr lang="lv-LV"/>
                    </a:p>
                  </a:txBody>
                  <a:tcPr/>
                </a:tc>
                <a:extLst>
                  <a:ext uri="{0D108BD9-81ED-4DB2-BD59-A6C34878D82A}">
                    <a16:rowId xmlns:a16="http://schemas.microsoft.com/office/drawing/2014/main" val="10000"/>
                  </a:ext>
                </a:extLst>
              </a:tr>
              <a:tr h="370840">
                <a:tc>
                  <a:txBody>
                    <a:bodyPr/>
                    <a:lstStyle/>
                    <a:p>
                      <a:pPr algn="ctr"/>
                      <a:r>
                        <a:rPr lang="lv-LV" sz="1800" dirty="0"/>
                        <a:t>Ekspertu</a:t>
                      </a:r>
                      <a:br>
                        <a:rPr lang="lv-LV" sz="1800" dirty="0"/>
                      </a:br>
                      <a:r>
                        <a:rPr lang="lv-LV" sz="1800" dirty="0"/>
                        <a:t>vidēji </a:t>
                      </a:r>
                      <a:r>
                        <a:rPr lang="lv-LV" sz="3200" dirty="0"/>
                        <a:t>+6,9% </a:t>
                      </a:r>
                      <a:r>
                        <a:rPr lang="lv-LV" sz="1800" dirty="0"/>
                        <a:t>gadā, </a:t>
                      </a:r>
                      <a:br>
                        <a:rPr lang="lv-LV" sz="1800" dirty="0"/>
                      </a:br>
                      <a:r>
                        <a:rPr lang="lv-LV" sz="1800" dirty="0"/>
                        <a:t>kopā +3</a:t>
                      </a:r>
                      <a:r>
                        <a:rPr lang="en-GB" sz="1800" dirty="0"/>
                        <a:t>1</a:t>
                      </a:r>
                      <a:r>
                        <a:rPr lang="lv-LV" sz="1800" dirty="0"/>
                        <a:t>,</a:t>
                      </a:r>
                      <a:r>
                        <a:rPr lang="en-GB" sz="1800"/>
                        <a:t>2</a:t>
                      </a:r>
                      <a:r>
                        <a:rPr lang="lv-LV" sz="1800"/>
                        <a:t>% </a:t>
                      </a:r>
                      <a:r>
                        <a:rPr lang="lv-LV" sz="1800" dirty="0"/>
                        <a:t>piecos gados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800" dirty="0"/>
                        <a:t>Kombinētā (ekspertu-statistiskā)</a:t>
                      </a:r>
                      <a:r>
                        <a:rPr lang="lv-LV" sz="1800" dirty="0">
                          <a:sym typeface="Wingdings" panose="05000000000000000000" pitchFamily="2" charset="2"/>
                        </a:rPr>
                        <a:t> </a:t>
                      </a:r>
                      <a:br>
                        <a:rPr lang="lv-LV" sz="1800" dirty="0">
                          <a:sym typeface="Wingdings" panose="05000000000000000000" pitchFamily="2" charset="2"/>
                        </a:rPr>
                      </a:br>
                      <a:r>
                        <a:rPr lang="lv-LV" sz="1800" dirty="0"/>
                        <a:t>vidēji </a:t>
                      </a:r>
                      <a:r>
                        <a:rPr lang="lv-LV" sz="3600" dirty="0"/>
                        <a:t>+4,9% </a:t>
                      </a:r>
                      <a:r>
                        <a:rPr lang="lv-LV" sz="1800" dirty="0"/>
                        <a:t>gadā, </a:t>
                      </a:r>
                      <a:br>
                        <a:rPr lang="lv-LV" sz="1800" dirty="0"/>
                      </a:br>
                      <a:r>
                        <a:rPr lang="lv-LV" sz="1800" dirty="0"/>
                        <a:t>kopā +24,5% piecos gados</a:t>
                      </a:r>
                      <a:endParaRPr lang="lv-LV" sz="1800" dirty="0">
                        <a:solidFill>
                          <a:schemeClr val="accent5">
                            <a:lumMod val="75000"/>
                          </a:schemeClr>
                        </a:solidFill>
                      </a:endParaRPr>
                    </a:p>
                  </a:txBody>
                  <a:tcPr anchor="ctr"/>
                </a:tc>
                <a:extLst>
                  <a:ext uri="{0D108BD9-81ED-4DB2-BD59-A6C34878D82A}">
                    <a16:rowId xmlns:a16="http://schemas.microsoft.com/office/drawing/2014/main" val="10001"/>
                  </a:ext>
                </a:extLst>
              </a:tr>
            </a:tbl>
          </a:graphicData>
        </a:graphic>
      </p:graphicFrame>
      <p:graphicFrame>
        <p:nvGraphicFramePr>
          <p:cNvPr id="7" name="Content Placeholder 6">
            <a:extLst>
              <a:ext uri="{FF2B5EF4-FFF2-40B4-BE49-F238E27FC236}">
                <a16:creationId xmlns:a16="http://schemas.microsoft.com/office/drawing/2014/main" id="{70C47E35-5FF1-4F81-B0D0-53FF2534F614}"/>
              </a:ext>
            </a:extLst>
          </p:cNvPr>
          <p:cNvGraphicFramePr>
            <a:graphicFrameLocks/>
          </p:cNvGraphicFramePr>
          <p:nvPr>
            <p:extLst>
              <p:ext uri="{D42A27DB-BD31-4B8C-83A1-F6EECF244321}">
                <p14:modId xmlns:p14="http://schemas.microsoft.com/office/powerpoint/2010/main" val="1454463939"/>
              </p:ext>
            </p:extLst>
          </p:nvPr>
        </p:nvGraphicFramePr>
        <p:xfrm>
          <a:off x="88106" y="5073930"/>
          <a:ext cx="10515600" cy="1645920"/>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16029">
                <a:tc gridSpan="2">
                  <a:txBody>
                    <a:bodyPr/>
                    <a:lstStyle/>
                    <a:p>
                      <a:pPr algn="ctr"/>
                      <a:r>
                        <a:rPr lang="lv-LV" sz="2400" dirty="0"/>
                        <a:t>prognozētās būvniecības produkcijas </a:t>
                      </a:r>
                      <a:r>
                        <a:rPr lang="lv-LV" sz="2400" dirty="0">
                          <a:solidFill>
                            <a:srgbClr val="FFC000"/>
                          </a:solidFill>
                        </a:rPr>
                        <a:t>apjoma</a:t>
                      </a:r>
                      <a:r>
                        <a:rPr lang="lv-LV" sz="2400" dirty="0"/>
                        <a:t> izmaiņas (</a:t>
                      </a:r>
                      <a:r>
                        <a:rPr lang="lv-LV" sz="2400" dirty="0">
                          <a:solidFill>
                            <a:srgbClr val="FFC000"/>
                          </a:solidFill>
                        </a:rPr>
                        <a:t>2018.g.</a:t>
                      </a:r>
                      <a:r>
                        <a:rPr lang="lv-LV" sz="2400" dirty="0"/>
                        <a:t> pētījums)</a:t>
                      </a:r>
                      <a:endParaRPr lang="lv-LV" sz="2400" dirty="0">
                        <a:solidFill>
                          <a:schemeClr val="bg1"/>
                        </a:solidFill>
                      </a:endParaRPr>
                    </a:p>
                  </a:txBody>
                  <a:tcPr>
                    <a:solidFill>
                      <a:schemeClr val="tx1">
                        <a:lumMod val="75000"/>
                        <a:lumOff val="25000"/>
                      </a:schemeClr>
                    </a:solidFill>
                  </a:tcPr>
                </a:tc>
                <a:tc hMerge="1">
                  <a:txBody>
                    <a:bodyPr/>
                    <a:lstStyle/>
                    <a:p>
                      <a:endParaRPr lang="lv-LV"/>
                    </a:p>
                  </a:txBody>
                  <a:tcPr/>
                </a:tc>
                <a:extLst>
                  <a:ext uri="{0D108BD9-81ED-4DB2-BD59-A6C34878D82A}">
                    <a16:rowId xmlns:a16="http://schemas.microsoft.com/office/drawing/2014/main" val="10000"/>
                  </a:ext>
                </a:extLst>
              </a:tr>
              <a:tr h="370840">
                <a:tc>
                  <a:txBody>
                    <a:bodyPr/>
                    <a:lstStyle/>
                    <a:p>
                      <a:pPr algn="ctr"/>
                      <a:r>
                        <a:rPr lang="lv-LV" sz="1800" dirty="0"/>
                        <a:t>Ekspertu</a:t>
                      </a:r>
                      <a:br>
                        <a:rPr lang="lv-LV" sz="1800" dirty="0"/>
                      </a:br>
                      <a:r>
                        <a:rPr lang="lv-LV" sz="1800" dirty="0"/>
                        <a:t>vidēji </a:t>
                      </a:r>
                      <a:r>
                        <a:rPr lang="lv-LV" sz="3200" dirty="0"/>
                        <a:t>+8,6% </a:t>
                      </a:r>
                      <a:r>
                        <a:rPr lang="lv-LV" sz="1800" dirty="0"/>
                        <a:t>gadā, </a:t>
                      </a:r>
                      <a:br>
                        <a:rPr lang="lv-LV" sz="1800" dirty="0"/>
                      </a:br>
                      <a:r>
                        <a:rPr lang="lv-LV" sz="1800" dirty="0"/>
                        <a:t>kopā +51,04% piecos gados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800" dirty="0"/>
                        <a:t>Kombinētā (ekspertu-statistiskā)</a:t>
                      </a:r>
                      <a:r>
                        <a:rPr lang="lv-LV" sz="1800" dirty="0">
                          <a:sym typeface="Wingdings" panose="05000000000000000000" pitchFamily="2" charset="2"/>
                        </a:rPr>
                        <a:t> </a:t>
                      </a:r>
                      <a:br>
                        <a:rPr lang="lv-LV" sz="1800" dirty="0">
                          <a:sym typeface="Wingdings" panose="05000000000000000000" pitchFamily="2" charset="2"/>
                        </a:rPr>
                      </a:br>
                      <a:r>
                        <a:rPr lang="lv-LV" sz="1800" dirty="0"/>
                        <a:t>vidēji </a:t>
                      </a:r>
                      <a:r>
                        <a:rPr lang="lv-LV" sz="3600" dirty="0"/>
                        <a:t>+14,01% </a:t>
                      </a:r>
                      <a:r>
                        <a:rPr lang="lv-LV" sz="1800" dirty="0"/>
                        <a:t>gadā, </a:t>
                      </a:r>
                      <a:br>
                        <a:rPr lang="lv-LV" sz="1800" dirty="0"/>
                      </a:br>
                      <a:r>
                        <a:rPr lang="lv-LV" sz="1800" dirty="0"/>
                        <a:t>kopā +93,33% piecos gados</a:t>
                      </a:r>
                      <a:endParaRPr lang="lv-LV" sz="1800" dirty="0">
                        <a:solidFill>
                          <a:schemeClr val="accent5">
                            <a:lumMod val="75000"/>
                          </a:schemeClr>
                        </a:solidFill>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2461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601DBEE-E0E8-43E3-8AB8-08918662D24E}"/>
              </a:ext>
            </a:extLst>
          </p:cNvPr>
          <p:cNvSpPr>
            <a:spLocks noGrp="1"/>
          </p:cNvSpPr>
          <p:nvPr>
            <p:ph type="title"/>
          </p:nvPr>
        </p:nvSpPr>
        <p:spPr>
          <a:xfrm>
            <a:off x="161330" y="684287"/>
            <a:ext cx="10369152" cy="1460500"/>
          </a:xfrm>
        </p:spPr>
        <p:txBody>
          <a:bodyPr/>
          <a:lstStyle/>
          <a:p>
            <a:r>
              <a:rPr lang="lv-LV" sz="4400" b="1" dirty="0"/>
              <a:t>Statistisko trenda modeļu salīdzinājums                </a:t>
            </a:r>
            <a:r>
              <a:rPr lang="lv-LV" sz="2400" dirty="0"/>
              <a:t>(apjoma izmaiņas pret iepriekšējo gadu, %)</a:t>
            </a:r>
            <a:endParaRPr lang="en-US" sz="2400" dirty="0"/>
          </a:p>
        </p:txBody>
      </p:sp>
      <p:pic>
        <p:nvPicPr>
          <p:cNvPr id="4" name="Picture 3">
            <a:extLst>
              <a:ext uri="{FF2B5EF4-FFF2-40B4-BE49-F238E27FC236}">
                <a16:creationId xmlns:a16="http://schemas.microsoft.com/office/drawing/2014/main" id="{C907D481-2C40-4FD7-81CC-CC1F849D1A4E}"/>
              </a:ext>
            </a:extLst>
          </p:cNvPr>
          <p:cNvPicPr>
            <a:picLocks noChangeAspect="1"/>
          </p:cNvPicPr>
          <p:nvPr/>
        </p:nvPicPr>
        <p:blipFill>
          <a:blip r:embed="rId2"/>
          <a:stretch>
            <a:fillRect/>
          </a:stretch>
        </p:blipFill>
        <p:spPr>
          <a:xfrm>
            <a:off x="1364801" y="2144787"/>
            <a:ext cx="7962209" cy="4779559"/>
          </a:xfrm>
          <a:prstGeom prst="rect">
            <a:avLst/>
          </a:prstGeom>
        </p:spPr>
      </p:pic>
    </p:spTree>
    <p:extLst>
      <p:ext uri="{BB962C8B-B14F-4D97-AF65-F5344CB8AC3E}">
        <p14:creationId xmlns:p14="http://schemas.microsoft.com/office/powerpoint/2010/main" val="213709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6EC7396A-C380-4169-813E-1A6CF356B406}"/>
              </a:ext>
            </a:extLst>
          </p:cNvPr>
          <p:cNvSpPr>
            <a:spLocks noGrp="1"/>
          </p:cNvSpPr>
          <p:nvPr>
            <p:ph type="title"/>
          </p:nvPr>
        </p:nvSpPr>
        <p:spPr>
          <a:xfrm>
            <a:off x="0" y="900311"/>
            <a:ext cx="10683690" cy="1604516"/>
          </a:xfrm>
        </p:spPr>
        <p:txBody>
          <a:bodyPr/>
          <a:lstStyle/>
          <a:p>
            <a:r>
              <a:rPr lang="lv-LV" sz="3600" b="1" dirty="0"/>
              <a:t>Kombinētā būvniecības produkcijas apjoma prognoze </a:t>
            </a:r>
            <a:br>
              <a:rPr lang="lv-LV" sz="3600" b="1" dirty="0"/>
            </a:br>
            <a:r>
              <a:rPr lang="lv-LV" sz="2400" dirty="0"/>
              <a:t>Vidējā vērtība no ekspertu vērtējumiem un statistiskā trenda modeļa (kumulatīvās apjoma izmaiņas pret 2018. gadu, %) </a:t>
            </a:r>
            <a:br>
              <a:rPr lang="lv-LV" sz="4000" dirty="0"/>
            </a:br>
            <a:endParaRPr lang="en-US" sz="4000" dirty="0"/>
          </a:p>
        </p:txBody>
      </p:sp>
      <p:pic>
        <p:nvPicPr>
          <p:cNvPr id="2" name="Picture 1">
            <a:extLst>
              <a:ext uri="{FF2B5EF4-FFF2-40B4-BE49-F238E27FC236}">
                <a16:creationId xmlns:a16="http://schemas.microsoft.com/office/drawing/2014/main" id="{3536CCCA-06CF-4050-A420-68721A11C1C5}"/>
              </a:ext>
            </a:extLst>
          </p:cNvPr>
          <p:cNvPicPr>
            <a:picLocks noChangeAspect="1"/>
          </p:cNvPicPr>
          <p:nvPr/>
        </p:nvPicPr>
        <p:blipFill>
          <a:blip r:embed="rId2"/>
          <a:stretch>
            <a:fillRect/>
          </a:stretch>
        </p:blipFill>
        <p:spPr>
          <a:xfrm>
            <a:off x="1621945" y="2124447"/>
            <a:ext cx="7447921" cy="4867731"/>
          </a:xfrm>
          <a:prstGeom prst="rect">
            <a:avLst/>
          </a:prstGeom>
        </p:spPr>
      </p:pic>
    </p:spTree>
    <p:extLst>
      <p:ext uri="{BB962C8B-B14F-4D97-AF65-F5344CB8AC3E}">
        <p14:creationId xmlns:p14="http://schemas.microsoft.com/office/powerpoint/2010/main" val="93769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6EC7396A-C380-4169-813E-1A6CF356B406}"/>
              </a:ext>
            </a:extLst>
          </p:cNvPr>
          <p:cNvSpPr>
            <a:spLocks noGrp="1"/>
          </p:cNvSpPr>
          <p:nvPr>
            <p:ph type="title"/>
          </p:nvPr>
        </p:nvSpPr>
        <p:spPr>
          <a:xfrm>
            <a:off x="-28661" y="972319"/>
            <a:ext cx="10691813" cy="1728192"/>
          </a:xfrm>
        </p:spPr>
        <p:txBody>
          <a:bodyPr/>
          <a:lstStyle/>
          <a:p>
            <a:r>
              <a:rPr lang="lv-LV" sz="2800" b="1" dirty="0"/>
              <a:t>Dzīvojamo ēku </a:t>
            </a:r>
            <a:r>
              <a:rPr lang="lv-LV" sz="2800" dirty="0"/>
              <a:t>kombinētā būvniecības produkcijas apjoma prognoze </a:t>
            </a:r>
            <a:br>
              <a:rPr lang="lv-LV" sz="2800" dirty="0"/>
            </a:br>
            <a:r>
              <a:rPr lang="lv-LV" sz="2400" dirty="0"/>
              <a:t>Vidējā vērtība no ekspertu vērtējumiem un statistiskā trenda modeļa (kumulatīvās apjoma izmaiņas pret 2018. gadu, %) </a:t>
            </a:r>
            <a:br>
              <a:rPr lang="lv-LV" sz="4000" dirty="0"/>
            </a:br>
            <a:endParaRPr lang="en-US" sz="4000" dirty="0"/>
          </a:p>
        </p:txBody>
      </p:sp>
      <p:pic>
        <p:nvPicPr>
          <p:cNvPr id="2" name="Picture 1">
            <a:extLst>
              <a:ext uri="{FF2B5EF4-FFF2-40B4-BE49-F238E27FC236}">
                <a16:creationId xmlns:a16="http://schemas.microsoft.com/office/drawing/2014/main" id="{2E269502-B640-4CF6-A202-56AC8ADD9C16}"/>
              </a:ext>
            </a:extLst>
          </p:cNvPr>
          <p:cNvPicPr>
            <a:picLocks noChangeAspect="1"/>
          </p:cNvPicPr>
          <p:nvPr/>
        </p:nvPicPr>
        <p:blipFill>
          <a:blip r:embed="rId2"/>
          <a:stretch>
            <a:fillRect/>
          </a:stretch>
        </p:blipFill>
        <p:spPr>
          <a:xfrm>
            <a:off x="1961530" y="2268463"/>
            <a:ext cx="7245595" cy="4727454"/>
          </a:xfrm>
          <a:prstGeom prst="rect">
            <a:avLst/>
          </a:prstGeom>
        </p:spPr>
      </p:pic>
    </p:spTree>
    <p:extLst>
      <p:ext uri="{BB962C8B-B14F-4D97-AF65-F5344CB8AC3E}">
        <p14:creationId xmlns:p14="http://schemas.microsoft.com/office/powerpoint/2010/main" val="948018624"/>
      </p:ext>
    </p:extLst>
  </p:cSld>
  <p:clrMapOvr>
    <a:masterClrMapping/>
  </p:clrMapOvr>
</p:sld>
</file>

<file path=ppt/theme/theme1.xml><?xml version="1.0" encoding="utf-8"?>
<a:theme xmlns:a="http://schemas.openxmlformats.org/drawingml/2006/main" name="PP Præsentation_05">
  <a:themeElements>
    <a:clrScheme name="Oxford Research">
      <a:dk1>
        <a:sysClr val="windowText" lastClr="000000"/>
      </a:dk1>
      <a:lt1>
        <a:sysClr val="window" lastClr="FFFFFF"/>
      </a:lt1>
      <a:dk2>
        <a:srgbClr val="003C64"/>
      </a:dk2>
      <a:lt2>
        <a:srgbClr val="EEECE1"/>
      </a:lt2>
      <a:accent1>
        <a:srgbClr val="7391A2"/>
      </a:accent1>
      <a:accent2>
        <a:srgbClr val="9EAE42"/>
      </a:accent2>
      <a:accent3>
        <a:srgbClr val="CFD7DF"/>
      </a:accent3>
      <a:accent4>
        <a:srgbClr val="7B1231"/>
      </a:accent4>
      <a:accent5>
        <a:srgbClr val="71A7B8"/>
      </a:accent5>
      <a:accent6>
        <a:srgbClr val="BEDBE3"/>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mal.pptx" id="{4B9E7358-94B2-4DB9-B123-4B6A8B29D56E}" vid="{9ED70399-68E7-4011-837F-3C222B6CF7B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xford mal.pptx" id="{4B9E7358-94B2-4DB9-B123-4B6A8B29D56E}" vid="{451F3A51-5D79-4AC1-8A61-FFC5131E87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1049</Words>
  <Application>Microsoft Office PowerPoint</Application>
  <PresentationFormat>Custom</PresentationFormat>
  <Paragraphs>135</Paragraphs>
  <Slides>32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Candara</vt:lpstr>
      <vt:lpstr>Wingdings</vt:lpstr>
      <vt:lpstr>PP Præsentation_05</vt:lpstr>
      <vt:lpstr>Custom Design</vt:lpstr>
      <vt:lpstr>PowerPoint Presentation</vt:lpstr>
      <vt:lpstr>Pētījuma apraksts</vt:lpstr>
      <vt:lpstr>Izmantotās datu ieguves metodes un to secība</vt:lpstr>
      <vt:lpstr>Būvniecības izmaksu prognožu detalizācija</vt:lpstr>
      <vt:lpstr>Būvniecības produkcijas apjoma izmaiņu prognoze</vt:lpstr>
      <vt:lpstr>Būvniecības produkcijas apjoma izmaiņu prognoze</vt:lpstr>
      <vt:lpstr>Statistisko trenda modeļu salīdzinājums                (apjoma izmaiņas pret iepriekšējo gadu, %)</vt:lpstr>
      <vt:lpstr>Kombinētā būvniecības produkcijas apjoma prognoze  Vidējā vērtība no ekspertu vērtējumiem un statistiskā trenda modeļa (kumulatīvās apjoma izmaiņas pret 2018. gadu, %)  </vt:lpstr>
      <vt:lpstr>Dzīvojamo ēku kombinētā būvniecības produkcijas apjoma prognoze  Vidējā vērtība no ekspertu vērtējumiem un statistiskā trenda modeļa (kumulatīvās apjoma izmaiņas pret 2018. gadu, %)  </vt:lpstr>
      <vt:lpstr>Nedzīvojamo ēku kombinētā būvniecības produkcijas apjoma prognoze  Vidējā vērtība no ekspertu vērtējumiem un statistiskā trenda modeļa (kumulatīvās apjoma izmaiņas pret 2018. gadu, %)  </vt:lpstr>
      <vt:lpstr>Rezultātu salīdzinājums ar 2018.g. pētījumu  (izmaiņas pret iepriekšējo gadu, %) </vt:lpstr>
      <vt:lpstr>Būvniecības izmaksu izmaiņu prognoze</vt:lpstr>
      <vt:lpstr>Būvniecības izmaksu izmaiņu prognoze</vt:lpstr>
      <vt:lpstr>Elastības modelis – apjoma ietekme uz izmaksām</vt:lpstr>
      <vt:lpstr>Kombinētā būvniecības izmaksu prognoze Vidējā vērtība no ekspertu vērtējumiem, statistiskā trenda un apjoma elastības modeļa (kumulatīvās apjoma izmaiņas pret 2018. gadu, %)  </vt:lpstr>
      <vt:lpstr>Rezultātu salīdzinājums ar 2018.g. pētījumu  (izmaiņas pret iepriekšējo gadu, %) </vt:lpstr>
      <vt:lpstr>Resursu izmaksu izmaiņu kombinētās prognozes</vt:lpstr>
      <vt:lpstr>Resursu izmaksu izmaiņu kombinētās prognozes Vidējā vērtība no ekspertu vērtējumiem, statistiskā trenda un apjoma elastības modeļa (kumulatīvās apjoma izmaiņas pret 2018. gadu, %)  </vt:lpstr>
      <vt:lpstr>Apakšnozaru kombinētās izmaksu prognozes Vidējā vērtība no ekspertu vērtējumiem, statistiskā trenda un apjoma elastības modeļa (kumulatīvās apjoma izmaiņas pret 2018. gadu, %)  </vt:lpstr>
      <vt:lpstr>PowerPoint Presentation</vt:lpstr>
      <vt:lpstr>Rezultātu salīdzinājums ar 2018.g. pētījumu  (izmaiņas pret iepriekšējo gadu, %)</vt:lpstr>
      <vt:lpstr>PowerPoint Presentation</vt:lpstr>
      <vt:lpstr>Darbaspēka un būvmateriālu izmaksu izmaiņas ietekmējošie faktori</vt:lpstr>
      <vt:lpstr>Galvenie faktori, kas ietekmē izmaksu izmaiņas – 50 ekspertu vērtējums (vidējais vērtējums, standartnovirze un standartkļūda 10 ballu skalā)</vt:lpstr>
      <vt:lpstr>Galvenie ēnu ekonomikas apkarošanas pasākumi, kas ietekmē izmaksas (vidējais vērtējums, standartnovirze un standartkļūda 10 ballu skalā)</vt:lpstr>
      <vt:lpstr>Peļņas norma būvniecības nozarē atkarībā no būvniecības produkcijas apjoma izmaiņām </vt:lpstr>
      <vt:lpstr>Galvenie secinājumi (1)</vt:lpstr>
      <vt:lpstr>Galvenie secinājumi (2)</vt:lpstr>
      <vt:lpstr>Galvenie secinājumi (3)</vt:lpstr>
      <vt:lpstr>Galvenie secinājumi (4)</vt:lpstr>
      <vt:lpstr>Galvenie secinājumi (5)</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Tracuma</dc:creator>
  <cp:lastModifiedBy>Kristine Tracuma</cp:lastModifiedBy>
  <cp:revision>1</cp:revision>
  <dcterms:created xsi:type="dcterms:W3CDTF">2019-07-10T14:43:06Z</dcterms:created>
  <dcterms:modified xsi:type="dcterms:W3CDTF">2019-07-10T14:49:50Z</dcterms:modified>
</cp:coreProperties>
</file>