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3" r:id="rId3"/>
    <p:sldId id="419" r:id="rId4"/>
    <p:sldId id="420" r:id="rId5"/>
    <p:sldId id="437" r:id="rId6"/>
    <p:sldId id="428" r:id="rId7"/>
    <p:sldId id="438" r:id="rId8"/>
    <p:sldId id="264" r:id="rId9"/>
    <p:sldId id="433" r:id="rId10"/>
    <p:sldId id="434" r:id="rId11"/>
    <p:sldId id="435" r:id="rId12"/>
    <p:sldId id="436" r:id="rId13"/>
  </p:sldIdLst>
  <p:sldSz cx="9144000" cy="6858000" type="screen4x3"/>
  <p:notesSz cx="6735763" cy="9866313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281"/>
    <a:srgbClr val="9F4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3" autoAdjust="0"/>
    <p:restoredTop sz="93979" autoAdjust="0"/>
  </p:normalViewPr>
  <p:slideViewPr>
    <p:cSldViewPr snapToGrid="0" snapToObjects="1">
      <p:cViewPr varScale="1">
        <p:scale>
          <a:sx n="67" d="100"/>
          <a:sy n="67" d="100"/>
        </p:scale>
        <p:origin x="11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vd-pukse\AppData\Local\Microsoft\Windows\INetCache\Content.Outlook\42NKI6OF\dal&#299;jum&#257;_pa_P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lv-LV" dirty="0"/>
              <a:t>2021.-</a:t>
            </a:r>
            <a:r>
              <a:rPr lang="lv-LV" baseline="0" dirty="0"/>
              <a:t> 2027.gada plānošanas periods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7" y="0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1E5068E2-6C8B-423C-B0C3-6B2575CED263}" type="datetimeFigureOut">
              <a:rPr lang="lv-LV" smtClean="0"/>
              <a:t>15.10.2021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2445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7" y="9372445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099E791B-6D58-495A-B12D-A8E333E70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9130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 defTabSz="9324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 defTabSz="9324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69A99F-EF31-4B9C-A738-C27DFF01580E}" type="datetimeFigureOut">
              <a:rPr lang="lv-LV"/>
              <a:pPr>
                <a:defRPr/>
              </a:pPr>
              <a:t>15.10.2021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9" tIns="45375" rIns="90749" bIns="45375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49" tIns="45375" rIns="90749" bIns="453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 defTabSz="9324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FACE587-8D14-4055-82B5-6CCDF55621C3}" type="slidenum">
              <a:rPr lang="lv-LV" altLang="lv-LV"/>
              <a:pPr/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E587-8D14-4055-82B5-6CCDF55621C3}" type="slidenum">
              <a:rPr lang="lv-LV" altLang="lv-LV" smtClean="0"/>
              <a:pPr/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3120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9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540807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417607" y="6324600"/>
            <a:ext cx="421593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B582915-0310-4CDD-9A79-BDC3E59340E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523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51517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391970" y="6324600"/>
            <a:ext cx="44723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515252D6-3622-483F-A7E8-9E60FEFE5E8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0072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532262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409062" y="6324600"/>
            <a:ext cx="430138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D7664841-0D73-44CB-AE22-42FD73D83E0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7312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532262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409062" y="6324600"/>
            <a:ext cx="430138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4EC0522-D5CF-4FDD-85E3-6E22DB726A4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5446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540807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417607" y="6324600"/>
            <a:ext cx="421593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3B50DFDF-96B8-465A-918F-3FF13AAF5E1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0468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523716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400516" y="6324600"/>
            <a:ext cx="438683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E87027D6-B333-4374-94DC-E94160EB0D4C}" type="slidenum">
              <a:rPr lang="en-US" altLang="lv-LV"/>
              <a:pPr/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64636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532262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409062" y="6324600"/>
            <a:ext cx="430138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6036CB6-F7FF-4F1F-8F32-92EA84D42F9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0126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53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5D10C-3E28-49B5-BA9F-F2FF950E44C7}" type="datetime1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893850-4C62-42FA-A22B-349FCBB3BAE1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hf hdr="0" ftr="0" dt="0"/>
  <p:txStyles>
    <p:titleStyle>
      <a:lvl1pPr algn="ctr" defTabSz="938213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sfondi.lv/laika-grafik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466876"/>
            <a:ext cx="7772400" cy="1600103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rgbClr val="002060"/>
                </a:solidFill>
              </a:rPr>
              <a:t>Plānotās publiskās investīcijas būvniecībai – ES fondi un valsts budžets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5973" y="6196614"/>
            <a:ext cx="1438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30.09.2021.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6756-F2C8-48A8-8820-630BE5CD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7" y="132183"/>
            <a:ext cx="609600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Atveseļošanas fonda investīciju pasākumi, kurus plānots uzsākt 2021./2022.gadā II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C3ADB-42DF-4D69-84B1-2CDE61D61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FB894-B241-416E-9FD1-3EE398064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6A420-EA57-4018-9958-7D330BE0BA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10</a:t>
            </a:fld>
            <a:endParaRPr lang="en-US" altLang="lv-LV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07DF6671-60B1-4424-AF49-7F9E15554B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374" y="1398372"/>
          <a:ext cx="8087294" cy="521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80">
                  <a:extLst>
                    <a:ext uri="{9D8B030D-6E8A-4147-A177-3AD203B41FA5}">
                      <a16:colId xmlns:a16="http://schemas.microsoft.com/office/drawing/2014/main" val="725541509"/>
                    </a:ext>
                  </a:extLst>
                </a:gridCol>
                <a:gridCol w="1197670">
                  <a:extLst>
                    <a:ext uri="{9D8B030D-6E8A-4147-A177-3AD203B41FA5}">
                      <a16:colId xmlns:a16="http://schemas.microsoft.com/office/drawing/2014/main" val="3287578843"/>
                    </a:ext>
                  </a:extLst>
                </a:gridCol>
                <a:gridCol w="2905535">
                  <a:extLst>
                    <a:ext uri="{9D8B030D-6E8A-4147-A177-3AD203B41FA5}">
                      <a16:colId xmlns:a16="http://schemas.microsoft.com/office/drawing/2014/main" val="1406439485"/>
                    </a:ext>
                  </a:extLst>
                </a:gridCol>
                <a:gridCol w="1143296">
                  <a:extLst>
                    <a:ext uri="{9D8B030D-6E8A-4147-A177-3AD203B41FA5}">
                      <a16:colId xmlns:a16="http://schemas.microsoft.com/office/drawing/2014/main" val="513299160"/>
                    </a:ext>
                  </a:extLst>
                </a:gridCol>
                <a:gridCol w="1544613">
                  <a:extLst>
                    <a:ext uri="{9D8B030D-6E8A-4147-A177-3AD203B41FA5}">
                      <a16:colId xmlns:a16="http://schemas.microsoft.com/office/drawing/2014/main" val="3216529285"/>
                    </a:ext>
                  </a:extLst>
                </a:gridCol>
              </a:tblGrid>
              <a:tr h="64894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Komponentes nosaukums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Reformas vai investīcijas numurs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Reformas vai investīcijas nosaukums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ANM finansējums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Indikatīvais atlases uzsākšanas laiks </a:t>
                      </a:r>
                      <a:r>
                        <a:rPr lang="lv-LV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(gads un ceturksnis) </a:t>
                      </a:r>
                      <a:endParaRPr lang="lv-LV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94901"/>
                  </a:ext>
                </a:extLst>
              </a:tr>
              <a:tr h="605381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digitālā transformācija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2.2.1.3.i.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Atbalsts jaunu produktu un pakalpojumu ieviešanai uzņēmējdarbībā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24 300 000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1604449"/>
                  </a:ext>
                </a:extLst>
              </a:tr>
              <a:tr h="605381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digitālā transformācija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2.3.1.2.i.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Uzņēmumu digitālo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pamatprasmju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attīstība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639254"/>
                  </a:ext>
                </a:extLst>
              </a:tr>
              <a:tr h="648948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digitālā transformācija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2.3.2.3.i.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Digitālās plaisas mazināšana sociāli neaizsargātajiem izglītojamajiem un izglītības iestādēs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6305424"/>
                  </a:ext>
                </a:extLst>
              </a:tr>
              <a:tr h="605381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nevienlīdzības mazināšana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3.1.1.4.i.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Finansēšanas fonda izveide zemas īres mājokļu būvniecībai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42 900 000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8497546"/>
                  </a:ext>
                </a:extLst>
              </a:tr>
              <a:tr h="1288807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nevienlīdzības mazināšana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3.1.2.1.i.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Publisko pakalpojumu un nodarbinātības pieejamības veicināšanas pasākumi cilvēkiem ar funkcionāliem traucējumiem: </a:t>
                      </a:r>
                      <a:r>
                        <a:rPr lang="lv-LV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Valsts un pašvaldību ēku vides pieejamības nodrošināšanas pasākumi </a:t>
                      </a:r>
                    </a:p>
                    <a:p>
                      <a:pPr algn="l" fontAlgn="t"/>
                      <a:r>
                        <a:rPr lang="lv-LV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(1.kārta)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399276"/>
                  </a:ext>
                </a:extLst>
              </a:tr>
              <a:tr h="808913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nevienlīdzības mazināšana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3.1.2.4.i.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Sociālās un profesionālās rehabilitācijas pakalpojumu sinerģiska attīstība  cilvēku ar funkcionāliem traucējumiem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drošumspējas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veicināšanai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095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33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6756-F2C8-48A8-8820-630BE5CD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7065"/>
            <a:ext cx="609600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Atveseļošanas fonda investīciju pasākumi, kurus plānots uzsākt 2021./2022.gadā III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C3ADB-42DF-4D69-84B1-2CDE61D61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FB894-B241-416E-9FD1-3EE398064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6A420-EA57-4018-9958-7D330BE0BA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11</a:t>
            </a:fld>
            <a:endParaRPr lang="en-US" altLang="lv-LV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F5EA31DE-6233-4163-A698-50AF4C43B1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4517" y="1617306"/>
          <a:ext cx="8374965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686">
                  <a:extLst>
                    <a:ext uri="{9D8B030D-6E8A-4147-A177-3AD203B41FA5}">
                      <a16:colId xmlns:a16="http://schemas.microsoft.com/office/drawing/2014/main" val="2642292545"/>
                    </a:ext>
                  </a:extLst>
                </a:gridCol>
                <a:gridCol w="1069145">
                  <a:extLst>
                    <a:ext uri="{9D8B030D-6E8A-4147-A177-3AD203B41FA5}">
                      <a16:colId xmlns:a16="http://schemas.microsoft.com/office/drawing/2014/main" val="3856941016"/>
                    </a:ext>
                  </a:extLst>
                </a:gridCol>
                <a:gridCol w="2774148">
                  <a:extLst>
                    <a:ext uri="{9D8B030D-6E8A-4147-A177-3AD203B41FA5}">
                      <a16:colId xmlns:a16="http://schemas.microsoft.com/office/drawing/2014/main" val="3360550444"/>
                    </a:ext>
                  </a:extLst>
                </a:gridCol>
                <a:gridCol w="1674993">
                  <a:extLst>
                    <a:ext uri="{9D8B030D-6E8A-4147-A177-3AD203B41FA5}">
                      <a16:colId xmlns:a16="http://schemas.microsoft.com/office/drawing/2014/main" val="278102775"/>
                    </a:ext>
                  </a:extLst>
                </a:gridCol>
                <a:gridCol w="1674993">
                  <a:extLst>
                    <a:ext uri="{9D8B030D-6E8A-4147-A177-3AD203B41FA5}">
                      <a16:colId xmlns:a16="http://schemas.microsoft.com/office/drawing/2014/main" val="358780319"/>
                    </a:ext>
                  </a:extLst>
                </a:gridCol>
              </a:tblGrid>
              <a:tr h="77178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Komponentes nosaukums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Reformas vai investīcijas numurs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Reformas vai investīcijas nosaukums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ANM finansējums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Indikatīvais atlases uzsākšanas laiks </a:t>
                      </a:r>
                      <a:r>
                        <a:rPr lang="lv-LV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(gads un ceturksnis) </a:t>
                      </a:r>
                      <a:endParaRPr lang="lv-LV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333190"/>
                  </a:ext>
                </a:extLst>
              </a:tr>
              <a:tr h="771783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veselība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4.1.1.1.i.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Atbalsts sabiedrības veselības pētījumu veikšanai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715 000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6119547"/>
                  </a:ext>
                </a:extLst>
              </a:tr>
              <a:tr h="859931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veselība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4.1.1.2.i.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Atbalsts universitātes un reģionālo slimnīcu veselības aprūpes infrastruktūras stiprināšanai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149 500 000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1648443"/>
                  </a:ext>
                </a:extLst>
              </a:tr>
              <a:tr h="771783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veselība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4.2.1.r.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Cilvēkresursu nodrošinājums un prasmju pilnveide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0741640"/>
                  </a:ext>
                </a:extLst>
              </a:tr>
              <a:tr h="771783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veselība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4.2.1.1.i.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Atbalsts cilvēkresursu attīstības sistēmas ieviešanai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6744164"/>
                  </a:ext>
                </a:extLst>
              </a:tr>
              <a:tr h="929738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veselība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4.3.1.r.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Veselības aprūpes ilgtspēja, pārvaldības stiprināšana, efektīva veselības aprūpes resursu izlietošana, kopējā valsts budžeta veselības aprūpes nozarē palielinājums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15 480 000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558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4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6756-F2C8-48A8-8820-630BE5CD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35" y="142539"/>
            <a:ext cx="609600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Atveseļošanas fonda investīciju pasākumi, kurus plānots uzsākt 2021./2022.gadā IV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C3ADB-42DF-4D69-84B1-2CDE61D61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FB894-B241-416E-9FD1-3EE398064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6A420-EA57-4018-9958-7D330BE0BA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12</a:t>
            </a:fld>
            <a:endParaRPr lang="en-US" altLang="lv-LV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F5EA31DE-6233-4163-A698-50AF4C43B1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235" y="1491989"/>
          <a:ext cx="8374965" cy="483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993">
                  <a:extLst>
                    <a:ext uri="{9D8B030D-6E8A-4147-A177-3AD203B41FA5}">
                      <a16:colId xmlns:a16="http://schemas.microsoft.com/office/drawing/2014/main" val="2642292545"/>
                    </a:ext>
                  </a:extLst>
                </a:gridCol>
                <a:gridCol w="1138544">
                  <a:extLst>
                    <a:ext uri="{9D8B030D-6E8A-4147-A177-3AD203B41FA5}">
                      <a16:colId xmlns:a16="http://schemas.microsoft.com/office/drawing/2014/main" val="3856941016"/>
                    </a:ext>
                  </a:extLst>
                </a:gridCol>
                <a:gridCol w="2211442">
                  <a:extLst>
                    <a:ext uri="{9D8B030D-6E8A-4147-A177-3AD203B41FA5}">
                      <a16:colId xmlns:a16="http://schemas.microsoft.com/office/drawing/2014/main" val="3360550444"/>
                    </a:ext>
                  </a:extLst>
                </a:gridCol>
                <a:gridCol w="1674993">
                  <a:extLst>
                    <a:ext uri="{9D8B030D-6E8A-4147-A177-3AD203B41FA5}">
                      <a16:colId xmlns:a16="http://schemas.microsoft.com/office/drawing/2014/main" val="278102775"/>
                    </a:ext>
                  </a:extLst>
                </a:gridCol>
                <a:gridCol w="1674993">
                  <a:extLst>
                    <a:ext uri="{9D8B030D-6E8A-4147-A177-3AD203B41FA5}">
                      <a16:colId xmlns:a16="http://schemas.microsoft.com/office/drawing/2014/main" val="358780319"/>
                    </a:ext>
                  </a:extLst>
                </a:gridCol>
              </a:tblGrid>
              <a:tr h="79039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Komponentes nosaukums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Reformas vai investīcijas numurs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Reformas vai investīcijas nosaukums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ANM finansējums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Indikatīvais atlases uzsākšanas laiks </a:t>
                      </a:r>
                      <a:r>
                        <a:rPr lang="lv-LV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(gads un ceturksnis) </a:t>
                      </a:r>
                      <a:endParaRPr lang="lv-LV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333190"/>
                  </a:ext>
                </a:extLst>
              </a:tr>
              <a:tr h="790390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veselība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4.3.1.1.i.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Atbalsts sekundārās ambulatorās veselības aprūpes kvalitātes un pieejamības novērtēšanai un uzlabošanai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6119547"/>
                  </a:ext>
                </a:extLst>
              </a:tr>
              <a:tr h="880663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ekonomikas transformācija un produktivitāte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5.1.1.1.i.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Pilnvērtīga inovāciju sistēmas pārvaldības modeļa izstrāde un tā nepārtraukta darbināšana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4 587 918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1648443"/>
                  </a:ext>
                </a:extLst>
              </a:tr>
              <a:tr h="790390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likuma vara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6.2.1.1.i.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AML inovāciju centra izveide noziedzīgi iegūtu līdzekļu legalizācijas identificēšanas uzlabošanai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1 474 010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2021.g.4.cet.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0741640"/>
                  </a:ext>
                </a:extLst>
              </a:tr>
              <a:tr h="790390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likuma vara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6.2.1.2.i.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Ekonomisko noziegumu izmeklēšanas kapacitātes stiprināšana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1 050 000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2021.g.4.cet.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6744164"/>
                  </a:ext>
                </a:extLst>
              </a:tr>
              <a:tr h="790390">
                <a:tc>
                  <a:txBody>
                    <a:bodyPr/>
                    <a:lstStyle/>
                    <a:p>
                      <a:pPr algn="l" fontAlgn="t"/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Pavisam kopā 2021.g./</a:t>
                      </a:r>
                      <a:r>
                        <a:rPr lang="lv-LV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2022.g. IV ceturksnī uzsākamie pasākumi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540 024 92 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85506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15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2</a:t>
            </a:fld>
            <a:endParaRPr lang="en-US" altLang="lv-LV"/>
          </a:p>
        </p:txBody>
      </p:sp>
      <p:sp>
        <p:nvSpPr>
          <p:cNvPr id="7" name="TextBox 6"/>
          <p:cNvSpPr txBox="1"/>
          <p:nvPr/>
        </p:nvSpPr>
        <p:spPr>
          <a:xfrm>
            <a:off x="2222476" y="636914"/>
            <a:ext cx="6405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Pieejamo ES instrumentu investīciju kopējais «portfelis»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" y="1646165"/>
            <a:ext cx="8918972" cy="4344088"/>
          </a:xfrm>
        </p:spPr>
      </p:pic>
    </p:spTree>
    <p:extLst>
      <p:ext uri="{BB962C8B-B14F-4D97-AF65-F5344CB8AC3E}">
        <p14:creationId xmlns:p14="http://schemas.microsoft.com/office/powerpoint/2010/main" val="36047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56611" y="6466755"/>
            <a:ext cx="4421001" cy="304800"/>
          </a:xfrm>
        </p:spPr>
        <p:txBody>
          <a:bodyPr>
            <a:normAutofit/>
          </a:bodyPr>
          <a:lstStyle/>
          <a:p>
            <a:r>
              <a:rPr lang="lv-LV" altLang="lv-LV" sz="900" i="1" dirty="0"/>
              <a:t>*DP finansējums ieskaitot nacionālo līdzfinansējumu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64E850-D53B-45E6-B33E-E95A5E7B069A}" type="slidenum">
              <a:rPr lang="en-US" altLang="lv-LV"/>
              <a:pPr/>
              <a:t>3</a:t>
            </a:fld>
            <a:endParaRPr lang="en-US" altLang="lv-LV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>
            <a:normAutofit/>
          </a:bodyPr>
          <a:lstStyle/>
          <a:p>
            <a:pPr algn="just"/>
            <a:endParaRPr lang="lv-LV" b="1" dirty="0"/>
          </a:p>
          <a:p>
            <a:pPr algn="just">
              <a:spcBef>
                <a:spcPts val="1200"/>
              </a:spcBef>
            </a:pPr>
            <a:endParaRPr lang="lv-LV" dirty="0"/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2244929" y="228600"/>
            <a:ext cx="6605922" cy="14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2200" dirty="0">
                <a:solidFill>
                  <a:srgbClr val="002060"/>
                </a:solidFill>
              </a:rPr>
              <a:t>Darbības programmas 2021-2027 un Atveseļošanas fonda finansējuma sadalījums pa atbalsta jomām</a:t>
            </a:r>
            <a:endParaRPr lang="lv-LV" sz="2200" u="sng" dirty="0">
              <a:solidFill>
                <a:srgbClr val="00206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729942" y="1609352"/>
          <a:ext cx="4545677" cy="420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7" b="10769"/>
          <a:stretch/>
        </p:blipFill>
        <p:spPr>
          <a:xfrm>
            <a:off x="261256" y="1439048"/>
            <a:ext cx="8686261" cy="41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3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426" y="364319"/>
            <a:ext cx="6957752" cy="890752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Laika grafiki</a:t>
            </a:r>
            <a:endParaRPr lang="en-US" u="sng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11761" r="1360" b="19669"/>
          <a:stretch/>
        </p:blipFill>
        <p:spPr>
          <a:xfrm>
            <a:off x="1530035" y="4170006"/>
            <a:ext cx="5996473" cy="2542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8365" y="1111851"/>
            <a:ext cx="55648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Atveseļošanas fonda laika grafiks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111" y="3749726"/>
            <a:ext cx="45913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DP 2021-2027 laika grafiks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5" y="1416793"/>
            <a:ext cx="7153469" cy="21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0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6756-F2C8-48A8-8820-630BE5CD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522" y="194388"/>
            <a:ext cx="6096000" cy="1036642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002060"/>
                </a:solidFill>
              </a:rPr>
              <a:t>Atveseļošanas fonda un darbības programmas 21–27 investīciju uzsākšana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FB894-B241-416E-9FD1-3EE398064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7442" y="6324600"/>
            <a:ext cx="3540807" cy="304800"/>
          </a:xfrm>
        </p:spPr>
        <p:txBody>
          <a:bodyPr/>
          <a:lstStyle/>
          <a:p>
            <a:pPr algn="l"/>
            <a:r>
              <a:rPr lang="lv-LV" dirty="0"/>
              <a:t>*Pieejams </a:t>
            </a:r>
            <a:r>
              <a:rPr lang="lv-LV" dirty="0">
                <a:hlinkClick r:id="rId2"/>
              </a:rPr>
              <a:t>https://www.esfondi.lv/laika-grafiks</a:t>
            </a:r>
            <a:r>
              <a:rPr lang="lv-LV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6A420-EA57-4018-9958-7D330BE0BA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5</a:t>
            </a:fld>
            <a:endParaRPr lang="en-US" altLang="lv-LV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847FF61-03EB-4D16-95E8-FBE07C5BE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592437"/>
              </p:ext>
            </p:extLst>
          </p:nvPr>
        </p:nvGraphicFramePr>
        <p:xfrm>
          <a:off x="637442" y="3004343"/>
          <a:ext cx="7575259" cy="106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2808">
                  <a:extLst>
                    <a:ext uri="{9D8B030D-6E8A-4147-A177-3AD203B41FA5}">
                      <a16:colId xmlns:a16="http://schemas.microsoft.com/office/drawing/2014/main" val="4195197182"/>
                    </a:ext>
                  </a:extLst>
                </a:gridCol>
                <a:gridCol w="2013478">
                  <a:extLst>
                    <a:ext uri="{9D8B030D-6E8A-4147-A177-3AD203B41FA5}">
                      <a16:colId xmlns:a16="http://schemas.microsoft.com/office/drawing/2014/main" val="418186735"/>
                    </a:ext>
                  </a:extLst>
                </a:gridCol>
                <a:gridCol w="3128973">
                  <a:extLst>
                    <a:ext uri="{9D8B030D-6E8A-4147-A177-3AD203B41FA5}">
                      <a16:colId xmlns:a16="http://schemas.microsoft.com/office/drawing/2014/main" val="32760556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Finansējuma avots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Laika periods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Indikatīvi </a:t>
                      </a:r>
                      <a:r>
                        <a:rPr lang="lv-LV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plānotais finansējuma apjoms būvniecībai, ES fondu daļa, EUR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8343608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lv-LV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DP 2021.-2027.gadam 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2022.–2029.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2, 883 </a:t>
                      </a:r>
                      <a:r>
                        <a:rPr lang="lv-LV" sz="1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miljrd</a:t>
                      </a:r>
                      <a:r>
                        <a:rPr lang="lv-LV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4200783"/>
                  </a:ext>
                </a:extLst>
              </a:tr>
              <a:tr h="28211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lv-LV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ANM 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2022.–2026.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985 milj.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70064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63" y="936572"/>
            <a:ext cx="1899138" cy="1899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442" y="1413305"/>
            <a:ext cx="618442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FM sadarbībā ar nozares ministrijām sagatavojusi </a:t>
            </a: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 investīciju ieviešanas laika grafiku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kā arī (ņemot vērā, ka darbības programma vēl tiek izstrādāta) </a:t>
            </a: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indikatīvu darbības programmas pasākumu uzsākšanas grafiku.</a:t>
            </a:r>
          </a:p>
          <a:p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0473A-2749-4EA3-93B5-E2E6FF5EEAF5}"/>
              </a:ext>
            </a:extLst>
          </p:cNvPr>
          <p:cNvSpPr txBox="1"/>
          <p:nvPr/>
        </p:nvSpPr>
        <p:spPr>
          <a:xfrm>
            <a:off x="553552" y="4285764"/>
            <a:ext cx="76591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Ņemot vērā AF fonda darbības termiņu (2026.gads), šobrīd </a:t>
            </a: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prioritāri uzsākamas AF investīcijas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ministrijas ir aicinātas nodrošināt </a:t>
            </a:r>
            <a:r>
              <a:rPr lang="lv-LV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nepieciešamās darbības investīciju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uzsākšanu atbilstoši grafikam*. </a:t>
            </a: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9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801" y="56211"/>
            <a:ext cx="7174620" cy="890752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002060"/>
                </a:solidFill>
              </a:rPr>
              <a:t>Budžeta izdevumu prognozes – </a:t>
            </a:r>
            <a:br>
              <a:rPr lang="lv-LV" dirty="0"/>
            </a:br>
            <a:r>
              <a:rPr lang="lv-LV" dirty="0">
                <a:solidFill>
                  <a:srgbClr val="00B050"/>
                </a:solidFill>
              </a:rPr>
              <a:t>Iespējas</a:t>
            </a:r>
            <a:r>
              <a:rPr lang="lv-LV" dirty="0"/>
              <a:t> </a:t>
            </a:r>
            <a:r>
              <a:rPr lang="lv-LV" dirty="0">
                <a:solidFill>
                  <a:srgbClr val="002060"/>
                </a:solidFill>
              </a:rPr>
              <a:t>&amp;</a:t>
            </a:r>
            <a:r>
              <a:rPr lang="lv-LV" dirty="0"/>
              <a:t> </a:t>
            </a:r>
            <a:r>
              <a:rPr lang="lv-LV" dirty="0">
                <a:solidFill>
                  <a:srgbClr val="FF0000"/>
                </a:solidFill>
              </a:rPr>
              <a:t>Riski</a:t>
            </a:r>
            <a:br>
              <a:rPr lang="lv-LV" dirty="0"/>
            </a:br>
            <a:r>
              <a:rPr lang="lv-LV" sz="2000" b="0" i="1" dirty="0">
                <a:solidFill>
                  <a:srgbClr val="002060"/>
                </a:solidFill>
              </a:rPr>
              <a:t>ES fondu periodu pārejas periodā, t.sk. Atveseļošanas fonda, ES fondu finansējums un valsts budžeta līdzfinansējums, t.sk. valsts budžeta dotācijas pašvaldībām, milj. </a:t>
            </a:r>
            <a:r>
              <a:rPr lang="lv-LV" sz="2000" b="0" i="1" dirty="0" err="1">
                <a:solidFill>
                  <a:srgbClr val="002060"/>
                </a:solidFill>
              </a:rPr>
              <a:t>euro</a:t>
            </a:r>
            <a:endParaRPr lang="en-US" sz="2000" b="0" i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3" y="2039039"/>
            <a:ext cx="8122114" cy="446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95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B875-AAAC-46F9-A632-A3F82E2C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67" y="381000"/>
            <a:ext cx="6832833" cy="415954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002060"/>
                </a:solidFill>
              </a:rPr>
              <a:t>Valsts budžeta investīcijas būvniecībai 2021.-2024.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9BB82A4-276B-4A36-B261-058170CF2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554375"/>
              </p:ext>
            </p:extLst>
          </p:nvPr>
        </p:nvGraphicFramePr>
        <p:xfrm>
          <a:off x="201336" y="1390836"/>
          <a:ext cx="8808442" cy="3049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581">
                  <a:extLst>
                    <a:ext uri="{9D8B030D-6E8A-4147-A177-3AD203B41FA5}">
                      <a16:colId xmlns:a16="http://schemas.microsoft.com/office/drawing/2014/main" val="4239803767"/>
                    </a:ext>
                  </a:extLst>
                </a:gridCol>
                <a:gridCol w="2342531">
                  <a:extLst>
                    <a:ext uri="{9D8B030D-6E8A-4147-A177-3AD203B41FA5}">
                      <a16:colId xmlns:a16="http://schemas.microsoft.com/office/drawing/2014/main" val="1616687520"/>
                    </a:ext>
                  </a:extLst>
                </a:gridCol>
                <a:gridCol w="1179630">
                  <a:extLst>
                    <a:ext uri="{9D8B030D-6E8A-4147-A177-3AD203B41FA5}">
                      <a16:colId xmlns:a16="http://schemas.microsoft.com/office/drawing/2014/main" val="2748628592"/>
                    </a:ext>
                  </a:extLst>
                </a:gridCol>
                <a:gridCol w="1084326">
                  <a:extLst>
                    <a:ext uri="{9D8B030D-6E8A-4147-A177-3AD203B41FA5}">
                      <a16:colId xmlns:a16="http://schemas.microsoft.com/office/drawing/2014/main" val="1233179082"/>
                    </a:ext>
                  </a:extLst>
                </a:gridCol>
                <a:gridCol w="1123570">
                  <a:extLst>
                    <a:ext uri="{9D8B030D-6E8A-4147-A177-3AD203B41FA5}">
                      <a16:colId xmlns:a16="http://schemas.microsoft.com/office/drawing/2014/main" val="3388805450"/>
                    </a:ext>
                  </a:extLst>
                </a:gridCol>
                <a:gridCol w="1161752">
                  <a:extLst>
                    <a:ext uri="{9D8B030D-6E8A-4147-A177-3AD203B41FA5}">
                      <a16:colId xmlns:a16="http://schemas.microsoft.com/office/drawing/2014/main" val="2691106915"/>
                    </a:ext>
                  </a:extLst>
                </a:gridCol>
                <a:gridCol w="1098052">
                  <a:extLst>
                    <a:ext uri="{9D8B030D-6E8A-4147-A177-3AD203B41FA5}">
                      <a16:colId xmlns:a16="http://schemas.microsoft.com/office/drawing/2014/main" val="3533313897"/>
                    </a:ext>
                  </a:extLst>
                </a:gridCol>
              </a:tblGrid>
              <a:tr h="521854">
                <a:tc gridSpan="2">
                  <a:txBody>
                    <a:bodyPr/>
                    <a:lstStyle/>
                    <a:p>
                      <a:pPr algn="ctr" fontAlgn="ctr"/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 plāns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 precizētais plāns</a:t>
                      </a:r>
                      <a:br>
                        <a:rPr lang="pt-BR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pt-BR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uz 30.09.2021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 projekts</a:t>
                      </a:r>
                      <a:endParaRPr lang="lv-LV" sz="10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2023. prognoze</a:t>
                      </a:r>
                      <a:endParaRPr lang="lv-LV" sz="10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2024. prognoze</a:t>
                      </a:r>
                      <a:endParaRPr lang="lv-LV" sz="10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extLst>
                  <a:ext uri="{0D108BD9-81ED-4DB2-BD59-A6C34878D82A}">
                    <a16:rowId xmlns:a16="http://schemas.microsoft.com/office/drawing/2014/main" val="2510449446"/>
                  </a:ext>
                </a:extLst>
              </a:tr>
              <a:tr h="3797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Izdevumi pamatkapitāla veidošanai resoros kopā</a:t>
                      </a:r>
                    </a:p>
                  </a:txBody>
                  <a:tcPr marL="7133" marR="7133" marT="71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474 547 991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632 214 454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766 247 512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466 300 794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514 503 055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10782"/>
                  </a:ext>
                </a:extLst>
              </a:tr>
              <a:tr h="37975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lv-L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Papildus būvniecībai</a:t>
                      </a:r>
                    </a:p>
                  </a:txBody>
                  <a:tcPr marL="7133" marR="7133" marT="71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extLst>
                  <a:ext uri="{0D108BD9-81ED-4DB2-BD59-A6C34878D82A}">
                    <a16:rowId xmlns:a16="http://schemas.microsoft.com/office/drawing/2014/main" val="2932027934"/>
                  </a:ext>
                </a:extLst>
              </a:tr>
              <a:tr h="628895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41.13.00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Finansējums VAS "Valsts nekustamie īpašumi" īstenojamiem projektiem un pasākumiem (FM)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33 843 060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38 919 391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52 428 866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29 438 078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15 060 778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extLst>
                  <a:ext uri="{0D108BD9-81ED-4DB2-BD59-A6C34878D82A}">
                    <a16:rowId xmlns:a16="http://schemas.microsoft.com/office/drawing/2014/main" val="4154176834"/>
                  </a:ext>
                </a:extLst>
              </a:tr>
              <a:tr h="379757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23.00.00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Valsts autoceļu fonds (SM)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212 793 677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213 724 142</a:t>
                      </a:r>
                      <a:endParaRPr lang="lv-LV" sz="1000" b="0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324 928 109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267 030 534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268 947 302</a:t>
                      </a:r>
                      <a:endParaRPr lang="lv-LV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extLst>
                  <a:ext uri="{0D108BD9-81ED-4DB2-BD59-A6C34878D82A}">
                    <a16:rowId xmlns:a16="http://schemas.microsoft.com/office/drawing/2014/main" val="68858675"/>
                  </a:ext>
                </a:extLst>
              </a:tr>
              <a:tr h="379757"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lv-LV" sz="10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246 636 737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252 643 533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377 356 975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296 468 612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284 008 080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133" marR="7133" marT="7133" marB="0" anchor="b"/>
                </a:tc>
                <a:extLst>
                  <a:ext uri="{0D108BD9-81ED-4DB2-BD59-A6C34878D82A}">
                    <a16:rowId xmlns:a16="http://schemas.microsoft.com/office/drawing/2014/main" val="3127049298"/>
                  </a:ext>
                </a:extLst>
              </a:tr>
              <a:tr h="379757"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PAVISAM KOPĀ</a:t>
                      </a:r>
                    </a:p>
                  </a:txBody>
                  <a:tcPr marL="7133" marR="7133" marT="713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721 184 728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884 857 987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1 143 604 487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762 769 406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798 511 135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0100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B33B1-ED75-46C3-979C-18F307B47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2C5C0-DE6B-4879-974D-9610A7F2DB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656F0-3E8D-4CFC-8AFC-D0A2CECBA4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7</a:t>
            </a:fld>
            <a:endParaRPr lang="en-US" alt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52BF3-2223-4E99-9309-4B297C7027E8}"/>
              </a:ext>
            </a:extLst>
          </p:cNvPr>
          <p:cNvSpPr txBox="1"/>
          <p:nvPr/>
        </p:nvSpPr>
        <p:spPr>
          <a:xfrm>
            <a:off x="100669" y="4734736"/>
            <a:ext cx="913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Pašvaldībām </a:t>
            </a:r>
            <a:r>
              <a:rPr lang="lv-LV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2021.gadā atbalstītie </a:t>
            </a:r>
            <a:r>
              <a:rPr lang="lv-LV" sz="12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aizņēmumi projektu</a:t>
            </a:r>
            <a:r>
              <a:rPr lang="lv-LV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īstenošanai (kas nav ES līdzfinansētie projekti)</a:t>
            </a:r>
          </a:p>
          <a:p>
            <a:r>
              <a:rPr lang="lv-LV" sz="1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projekti, kuru ietvaros ir saņemti aizņēmumi arī  transporta infrastruktūrai (ceļi, ielas, tilti utt.)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2D2F1E-BFC5-4549-9FDB-C2C690923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41263"/>
              </p:ext>
            </p:extLst>
          </p:nvPr>
        </p:nvGraphicFramePr>
        <p:xfrm>
          <a:off x="201337" y="5289431"/>
          <a:ext cx="8808441" cy="1332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7717">
                  <a:extLst>
                    <a:ext uri="{9D8B030D-6E8A-4147-A177-3AD203B41FA5}">
                      <a16:colId xmlns:a16="http://schemas.microsoft.com/office/drawing/2014/main" val="4246982256"/>
                    </a:ext>
                  </a:extLst>
                </a:gridCol>
                <a:gridCol w="1838926">
                  <a:extLst>
                    <a:ext uri="{9D8B030D-6E8A-4147-A177-3AD203B41FA5}">
                      <a16:colId xmlns:a16="http://schemas.microsoft.com/office/drawing/2014/main" val="2470687698"/>
                    </a:ext>
                  </a:extLst>
                </a:gridCol>
                <a:gridCol w="1372864">
                  <a:extLst>
                    <a:ext uri="{9D8B030D-6E8A-4147-A177-3AD203B41FA5}">
                      <a16:colId xmlns:a16="http://schemas.microsoft.com/office/drawing/2014/main" val="812732163"/>
                    </a:ext>
                  </a:extLst>
                </a:gridCol>
                <a:gridCol w="1418934">
                  <a:extLst>
                    <a:ext uri="{9D8B030D-6E8A-4147-A177-3AD203B41FA5}">
                      <a16:colId xmlns:a16="http://schemas.microsoft.com/office/drawing/2014/main" val="3362971726"/>
                    </a:ext>
                  </a:extLst>
                </a:gridCol>
              </a:tblGrid>
              <a:tr h="2664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Mērķis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Aizņēmuma apmērs </a:t>
                      </a:r>
                      <a:endParaRPr lang="lv-LV" sz="10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06937"/>
                  </a:ext>
                </a:extLst>
              </a:tr>
              <a:tr h="2578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 </a:t>
                      </a:r>
                      <a:endParaRPr lang="lv-LV" sz="10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  <a:endParaRPr lang="lv-LV" sz="10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  <a:endParaRPr lang="lv-LV" sz="10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ctr"/>
                </a:tc>
                <a:extLst>
                  <a:ext uri="{0D108BD9-81ED-4DB2-BD59-A6C34878D82A}">
                    <a16:rowId xmlns:a16="http://schemas.microsoft.com/office/drawing/2014/main" val="635190903"/>
                  </a:ext>
                </a:extLst>
              </a:tr>
              <a:tr h="275084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 projektiem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76 690 055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61 967 416</a:t>
                      </a:r>
                      <a:endParaRPr lang="lv-LV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14 722 639</a:t>
                      </a:r>
                      <a:endParaRPr lang="lv-LV" sz="10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/>
                </a:tc>
                <a:extLst>
                  <a:ext uri="{0D108BD9-81ED-4DB2-BD59-A6C34878D82A}">
                    <a16:rowId xmlns:a16="http://schemas.microsoft.com/office/drawing/2014/main" val="4271771284"/>
                  </a:ext>
                </a:extLst>
              </a:tr>
              <a:tr h="232102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lv-LV" sz="10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1000" b="1" u="none" strike="noStrike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t.sk.transporta</a:t>
                      </a:r>
                      <a:r>
                        <a:rPr lang="lv-LV" sz="10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infrastruktūras projektiem </a:t>
                      </a:r>
                      <a:endParaRPr lang="lv-LV" sz="1000" b="1" i="1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45 769 481</a:t>
                      </a:r>
                      <a:endParaRPr lang="lv-LV" sz="1000" b="1" i="1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35 141 696</a:t>
                      </a:r>
                      <a:endParaRPr lang="lv-LV" sz="1000" b="1" i="1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10 627 785</a:t>
                      </a:r>
                      <a:endParaRPr lang="lv-LV" sz="1000" b="1" i="1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123966"/>
                  </a:ext>
                </a:extLst>
              </a:tr>
              <a:tr h="300873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īpatsvars  no kopējās aizdevuma summas </a:t>
                      </a:r>
                      <a:endParaRPr lang="fi-FI" sz="1000" b="1" i="1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59,68%</a:t>
                      </a:r>
                      <a:endParaRPr lang="lv-LV" sz="1000" b="1" i="1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56,71%</a:t>
                      </a:r>
                      <a:endParaRPr lang="lv-LV" sz="1000" b="1" i="1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72,19%</a:t>
                      </a:r>
                      <a:endParaRPr lang="lv-LV" sz="1000" b="1" i="1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596" marR="8596" marT="8596" marB="0" anchor="b"/>
                </a:tc>
                <a:extLst>
                  <a:ext uri="{0D108BD9-81ED-4DB2-BD59-A6C34878D82A}">
                    <a16:rowId xmlns:a16="http://schemas.microsoft.com/office/drawing/2014/main" val="2654666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57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4509" y="3395132"/>
            <a:ext cx="7772400" cy="914400"/>
          </a:xfrm>
        </p:spPr>
        <p:txBody>
          <a:bodyPr>
            <a:normAutofit/>
          </a:bodyPr>
          <a:lstStyle/>
          <a:p>
            <a:r>
              <a:rPr lang="lv-LV" altLang="lv-LV" sz="2000" b="1" dirty="0">
                <a:solidFill>
                  <a:srgbClr val="002060"/>
                </a:solidFill>
              </a:rPr>
              <a:t>Paldies par uzmanību!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6756-F2C8-48A8-8820-630BE5CD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522" y="194388"/>
            <a:ext cx="609600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Atveseļošanas fonda investīciju pasākumi, kurus plānots uzsākt 2021./2022.gadā 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C3ADB-42DF-4D69-84B1-2CDE61D61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FB894-B241-416E-9FD1-3EE398064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6A420-EA57-4018-9958-7D330BE0BA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9</a:t>
            </a:fld>
            <a:endParaRPr lang="en-US" altLang="lv-LV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9E9B4C6-22CD-4CD3-8509-7B39080A52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8175" y="1541834"/>
          <a:ext cx="8447650" cy="508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13">
                  <a:extLst>
                    <a:ext uri="{9D8B030D-6E8A-4147-A177-3AD203B41FA5}">
                      <a16:colId xmlns:a16="http://schemas.microsoft.com/office/drawing/2014/main" val="1813612463"/>
                    </a:ext>
                  </a:extLst>
                </a:gridCol>
                <a:gridCol w="1111347">
                  <a:extLst>
                    <a:ext uri="{9D8B030D-6E8A-4147-A177-3AD203B41FA5}">
                      <a16:colId xmlns:a16="http://schemas.microsoft.com/office/drawing/2014/main" val="112413436"/>
                    </a:ext>
                  </a:extLst>
                </a:gridCol>
                <a:gridCol w="2976874">
                  <a:extLst>
                    <a:ext uri="{9D8B030D-6E8A-4147-A177-3AD203B41FA5}">
                      <a16:colId xmlns:a16="http://schemas.microsoft.com/office/drawing/2014/main" val="4033854089"/>
                    </a:ext>
                  </a:extLst>
                </a:gridCol>
                <a:gridCol w="1523808">
                  <a:extLst>
                    <a:ext uri="{9D8B030D-6E8A-4147-A177-3AD203B41FA5}">
                      <a16:colId xmlns:a16="http://schemas.microsoft.com/office/drawing/2014/main" val="1427696066"/>
                    </a:ext>
                  </a:extLst>
                </a:gridCol>
                <a:gridCol w="1523808">
                  <a:extLst>
                    <a:ext uri="{9D8B030D-6E8A-4147-A177-3AD203B41FA5}">
                      <a16:colId xmlns:a16="http://schemas.microsoft.com/office/drawing/2014/main" val="2259621104"/>
                    </a:ext>
                  </a:extLst>
                </a:gridCol>
              </a:tblGrid>
              <a:tr h="72679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Komponentes nosaukums</a:t>
                      </a:r>
                      <a:endParaRPr lang="lv-LV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Reformas vai investīcijas numurs</a:t>
                      </a:r>
                      <a:endParaRPr lang="lv-LV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Reformas vai investīcijas nosaukums</a:t>
                      </a:r>
                      <a:endParaRPr lang="lv-LV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ANM finansējums</a:t>
                      </a:r>
                      <a:endParaRPr lang="lv-LV" sz="1100" b="1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Indikatīvais atlases uzsākšanas laiks </a:t>
                      </a:r>
                      <a:r>
                        <a:rPr lang="lv-LV" sz="900" b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(gads un ceturksnis) </a:t>
                      </a:r>
                      <a:endParaRPr lang="lv-LV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7431380"/>
                  </a:ext>
                </a:extLst>
              </a:tr>
              <a:tr h="726795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klimata pārmaiņas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1.2.1.1.i. 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Daudzdzīvokļu māju energoefektivitātes uzlabošana un pāreja uz atjaunojamo energoresursu tehnoloģiju izmantošanu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57 282 000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2021.g.4.cet.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5153403"/>
                  </a:ext>
                </a:extLst>
              </a:tr>
              <a:tr h="726795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klimata pārmaiņas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1.2.1.4.i. 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Energoefektivitātes uzlabošana valsts sektora ēkās, t.sk. vēsturiskajās ēkās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23 956 000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368820"/>
                  </a:ext>
                </a:extLst>
              </a:tr>
              <a:tr h="726795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klimata pārmaiņas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1.2.1.5.i. 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Elektroenerģijas pārvades un sadales tīklu modernizācija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80 000 000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9995514"/>
                  </a:ext>
                </a:extLst>
              </a:tr>
              <a:tr h="726795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klimata pārmaiņas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1.3.1.1.i.1. 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Glābšanas dienestu kapacitātes stiprināšana, īpaši VUGD infrastruktūras un materiāltehniskās bāzes modernizācija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36 630 000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2021.g.4.cet.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8191898"/>
                  </a:ext>
                </a:extLst>
              </a:tr>
              <a:tr h="726795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digitālā transformācija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2.2.1.1.i.  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Atbalsts Digitālo inovāciju centru un reģionālo kontaktpunktu izveidei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10 000 000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611999"/>
                  </a:ext>
                </a:extLst>
              </a:tr>
              <a:tr h="726795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digitālā transformācija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2.2.1.2.i. 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Atbalsts procesu digitalizācijai komercdarbībā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40 000 000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2022.g.1.cet.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8044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29916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_prezentacija_LV.potx" id="{A644DF08-55B1-441C-9C90-68DAAFBF52DD}" vid="{0BD70AD8-9966-43E4-A8AF-9A8830185A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22_prezentacija_LV</Template>
  <TotalTime>6791</TotalTime>
  <Words>1166</Words>
  <Application>Microsoft Office PowerPoint</Application>
  <PresentationFormat>On-screen Show (4:3)</PresentationFormat>
  <Paragraphs>223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89_Prezentacija_templateLV</vt:lpstr>
      <vt:lpstr>Plānotās publiskās investīcijas būvniecībai – ES fondi un valsts budžets</vt:lpstr>
      <vt:lpstr>PowerPoint Presentation</vt:lpstr>
      <vt:lpstr>PowerPoint Presentation</vt:lpstr>
      <vt:lpstr>Laika grafiki</vt:lpstr>
      <vt:lpstr>Atveseļošanas fonda un darbības programmas 21–27 investīciju uzsākšana</vt:lpstr>
      <vt:lpstr>Budžeta izdevumu prognozes –  Iespējas &amp; Riski ES fondu periodu pārejas periodā, t.sk. Atveseļošanas fonda, ES fondu finansējums un valsts budžeta līdzfinansējums, t.sk. valsts budžeta dotācijas pašvaldībām, milj. euro</vt:lpstr>
      <vt:lpstr>Valsts budžeta investīcijas būvniecībai 2021.-2024.</vt:lpstr>
      <vt:lpstr>PowerPoint Presentation</vt:lpstr>
      <vt:lpstr>Atveseļošanas fonda investīciju pasākumi, kurus plānots uzsākt 2021./2022.gadā I</vt:lpstr>
      <vt:lpstr>Atveseļošanas fonda investīciju pasākumi, kurus plānots uzsākt 2021./2022.gadā II</vt:lpstr>
      <vt:lpstr>Atveseļošanas fonda investīciju pasākumi, kurus plānots uzsākt 2021./2022.gadā III</vt:lpstr>
      <vt:lpstr>Atveseļošanas fonda investīciju pasākumi, kurus plānots uzsākt 2021./2022.gadā IV</vt:lpstr>
    </vt:vector>
  </TitlesOfParts>
  <Company>Finanšu Ministrija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</dc:creator>
  <cp:lastModifiedBy>Inese Rostoka</cp:lastModifiedBy>
  <cp:revision>729</cp:revision>
  <cp:lastPrinted>2020-08-05T07:43:07Z</cp:lastPrinted>
  <dcterms:created xsi:type="dcterms:W3CDTF">2020-02-06T06:46:43Z</dcterms:created>
  <dcterms:modified xsi:type="dcterms:W3CDTF">2021-10-15T06:57:26Z</dcterms:modified>
</cp:coreProperties>
</file>