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3"/>
  </p:notesMasterIdLst>
  <p:handoutMasterIdLst>
    <p:handoutMasterId r:id="rId14"/>
  </p:handoutMasterIdLst>
  <p:sldIdLst>
    <p:sldId id="266" r:id="rId5"/>
    <p:sldId id="1404" r:id="rId6"/>
    <p:sldId id="1408" r:id="rId7"/>
    <p:sldId id="1405" r:id="rId8"/>
    <p:sldId id="1406" r:id="rId9"/>
    <p:sldId id="1409" r:id="rId10"/>
    <p:sldId id="1407" r:id="rId11"/>
    <p:sldId id="1410" r:id="rId1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386"/>
    <a:srgbClr val="969699"/>
    <a:srgbClr val="00B0BA"/>
    <a:srgbClr val="B72973"/>
    <a:srgbClr val="B29B07"/>
    <a:srgbClr val="B9B9BA"/>
    <a:srgbClr val="B2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62" autoAdjust="0"/>
    <p:restoredTop sz="93801" autoAdjust="0"/>
  </p:normalViewPr>
  <p:slideViewPr>
    <p:cSldViewPr>
      <p:cViewPr varScale="1">
        <p:scale>
          <a:sx n="107" d="100"/>
          <a:sy n="107" d="100"/>
        </p:scale>
        <p:origin x="480" y="102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A09DE-E8FB-4AF9-A2B9-E591502A1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7F962-2AE8-4E5A-8B64-B3DCC5330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73CA-45EA-461D-A870-2591655BD307}" type="datetimeFigureOut">
              <a:rPr lang="lv-LV" smtClean="0"/>
              <a:t>15.10.2021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93A05-E7F7-4C59-A3B6-C9D02372C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F1906-C4A5-48F1-8C39-BFFBD5953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B601-F1EE-42DE-AF62-2367D74A6E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71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BB53-5DA8-6D44-B0E9-C71E3B56013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1FDC6-FAE9-314F-81DE-E828FEA1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823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223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641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989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301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78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9759F-13ED-4751-8D0C-26910C852D0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28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kuma slaids">
    <p:bg>
      <p:bgPr>
        <a:solidFill>
          <a:srgbClr val="00B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4E44-7B93-438C-BDBE-4F1D78612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752600"/>
            <a:ext cx="10515600" cy="2232965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lv-LV" sz="5000" b="0">
                <a:solidFill>
                  <a:schemeClr val="bg1"/>
                </a:solidFill>
                <a:latin typeface="Gotham Bold" pitchFamily="50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lv-LV" dirty="0"/>
              <a:t>Nosaukums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4FC841-881D-4AAF-A9AF-F82ED7DD9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9CB657B-E458-4D1B-93D0-4CA5D8D31C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256" y="469321"/>
            <a:ext cx="3076575" cy="733425"/>
          </a:xfrm>
          <a:prstGeom prst="rect">
            <a:avLst/>
          </a:prstGeom>
        </p:spPr>
      </p:pic>
      <p:sp>
        <p:nvSpPr>
          <p:cNvPr id="10" name="TextBox 9" hidden="1">
            <a:extLst>
              <a:ext uri="{FF2B5EF4-FFF2-40B4-BE49-F238E27FC236}">
                <a16:creationId xmlns:a16="http://schemas.microsoft.com/office/drawing/2014/main" id="{FFE5860C-CF01-40A1-811A-2C492A944F1D}"/>
              </a:ext>
            </a:extLst>
          </p:cNvPr>
          <p:cNvSpPr txBox="1"/>
          <p:nvPr userDrawn="1"/>
        </p:nvSpPr>
        <p:spPr>
          <a:xfrm>
            <a:off x="1576142" y="4275427"/>
            <a:ext cx="15280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700" dirty="0">
                <a:solidFill>
                  <a:srgbClr val="B2E7EA"/>
                </a:solidFill>
                <a:latin typeface="Gotham Bold" pitchFamily="50" charset="0"/>
              </a:rPr>
              <a:t>BAIBA</a:t>
            </a:r>
          </a:p>
          <a:p>
            <a:r>
              <a:rPr lang="lv-LV" sz="1700" dirty="0">
                <a:solidFill>
                  <a:srgbClr val="B2E7EA"/>
                </a:solidFill>
                <a:latin typeface="Gotham Bold" pitchFamily="50" charset="0"/>
              </a:rPr>
              <a:t>FROMANE</a:t>
            </a:r>
          </a:p>
        </p:txBody>
      </p:sp>
      <p:sp>
        <p:nvSpPr>
          <p:cNvPr id="19" name="Portrets">
            <a:extLst>
              <a:ext uri="{FF2B5EF4-FFF2-40B4-BE49-F238E27FC236}">
                <a16:creationId xmlns:a16="http://schemas.microsoft.com/office/drawing/2014/main" id="{561C4F72-FA50-49EA-804B-4A8BF861F6E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5224" y="4073215"/>
            <a:ext cx="1050839" cy="105075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Portrets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0CB106-FBCE-4A07-A51F-8148842149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2263" y="4279900"/>
            <a:ext cx="1595437" cy="327782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700" smtClean="0">
                <a:solidFill>
                  <a:srgbClr val="B2E7EA"/>
                </a:solidFill>
                <a:latin typeface="Gotham Bold" pitchFamily="50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mtClean="0">
                <a:latin typeface="+mn-lt"/>
              </a:defRPr>
            </a:lvl4pPr>
            <a:lvl5pPr>
              <a:defRPr lang="lv-LV">
                <a:latin typeface="+mn-lt"/>
              </a:defRPr>
            </a:lvl5pPr>
          </a:lstStyle>
          <a:p>
            <a:pPr marL="0" lvl="0"/>
            <a:r>
              <a:rPr lang="lv-LV" dirty="0"/>
              <a:t>Autors</a:t>
            </a:r>
          </a:p>
        </p:txBody>
      </p:sp>
    </p:spTree>
    <p:extLst>
      <p:ext uri="{BB962C8B-B14F-4D97-AF65-F5344CB8AC3E}">
        <p14:creationId xmlns:p14="http://schemas.microsoft.com/office/powerpoint/2010/main" val="24421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as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1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idzina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65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lv-LV" sz="1400" b="0" i="0" smtClean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10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1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la linija">
            <a:extLst>
              <a:ext uri="{FF2B5EF4-FFF2-40B4-BE49-F238E27FC236}">
                <a16:creationId xmlns:a16="http://schemas.microsoft.com/office/drawing/2014/main" id="{E322F7C0-9820-4416-922A-F4D7E3FECF08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itle 1"/>
          <p:cNvSpPr>
            <a:spLocks noGrp="1"/>
          </p:cNvSpPr>
          <p:nvPr>
            <p:ph type="title"/>
          </p:nvPr>
        </p:nvSpPr>
        <p:spPr>
          <a:xfrm>
            <a:off x="1163054" y="2591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3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C39840-838D-4EC8-912C-1F6C53DEA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ti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la linija">
            <a:extLst>
              <a:ext uri="{FF2B5EF4-FFF2-40B4-BE49-F238E27FC236}">
                <a16:creationId xmlns:a16="http://schemas.microsoft.com/office/drawing/2014/main" id="{9B8218FE-4C6B-4CF9-98F8-4F2DDDB2DE71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bg1"/>
              </a:solidFill>
              <a:latin typeface="Gotham Bold" pitchFamily="50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976D5A-D84B-4D83-A68B-24279D76C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  <p:sp>
        <p:nvSpPr>
          <p:cNvPr id="9" name="itle 8">
            <a:extLst>
              <a:ext uri="{FF2B5EF4-FFF2-40B4-BE49-F238E27FC236}">
                <a16:creationId xmlns:a16="http://schemas.microsoft.com/office/drawing/2014/main" id="{F8378C65-70AD-41A4-9CB6-F2820CD2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0" y="282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 dirty="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922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tikai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la linija">
            <a:extLst>
              <a:ext uri="{FF2B5EF4-FFF2-40B4-BE49-F238E27FC236}">
                <a16:creationId xmlns:a16="http://schemas.microsoft.com/office/drawing/2014/main" id="{8DDEC282-FFD8-4942-916F-8CFDC7C3F046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3B44F-7DDF-4F24-A108-4BD4E3FA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1"/>
            <a:ext cx="10578402" cy="1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CFB96F-8570-4CC3-A9A1-94414147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04ACB3-372E-4169-8ADC-D06C7F27EAC1}"/>
              </a:ext>
            </a:extLst>
          </p:cNvPr>
          <p:cNvSpPr/>
          <p:nvPr userDrawn="1"/>
        </p:nvSpPr>
        <p:spPr>
          <a:xfrm>
            <a:off x="8153400" y="465221"/>
            <a:ext cx="3509212" cy="5133892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3DD1E-1D82-4FDE-9DDD-44C2ED13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906" y="857909"/>
            <a:ext cx="3131991" cy="817715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  <a:latin typeface="Gotham Bold" pitchFamily="50" charset="0"/>
              </a:defRPr>
            </a:lvl1pPr>
          </a:lstStyle>
          <a:p>
            <a:endParaRPr lang="lv-LV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B7BFA0-EBB7-41CF-9F8C-B3D6DA5ED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5488" y="1776550"/>
            <a:ext cx="3132409" cy="38225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CFB91DA-E4E7-4665-843A-EA82932A6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E75E97-40BC-44C1-9277-E0DA782085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750" y="465138"/>
            <a:ext cx="7748588" cy="5133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60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urets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la linija">
            <a:extLst>
              <a:ext uri="{FF2B5EF4-FFF2-40B4-BE49-F238E27FC236}">
                <a16:creationId xmlns:a16="http://schemas.microsoft.com/office/drawing/2014/main" id="{8DDEC282-FFD8-4942-916F-8CFDC7C3F046}"/>
              </a:ext>
            </a:extLst>
          </p:cNvPr>
          <p:cNvSpPr/>
          <p:nvPr userDrawn="1"/>
        </p:nvSpPr>
        <p:spPr>
          <a:xfrm>
            <a:off x="0" y="-14124"/>
            <a:ext cx="12192000" cy="1379343"/>
          </a:xfrm>
          <a:prstGeom prst="rect">
            <a:avLst/>
          </a:prstGeom>
          <a:solidFill>
            <a:srgbClr val="00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3B44F-7DDF-4F24-A108-4BD4E3FA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1"/>
            <a:ext cx="10578402" cy="1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D8E5-BAAC-4B8E-8FA0-8C00D9A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854" y="1693090"/>
            <a:ext cx="10392422" cy="425051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800"/>
              </a:spcBef>
              <a:defRPr lang="en-US" dirty="0">
                <a:solidFill>
                  <a:srgbClr val="00B0BA"/>
                </a:solidFill>
              </a:defRPr>
            </a:lvl1pPr>
            <a:lvl2pPr>
              <a:defRPr lang="en-US" dirty="0">
                <a:solidFill>
                  <a:srgbClr val="00B0BA"/>
                </a:solidFill>
              </a:defRPr>
            </a:lvl2pPr>
            <a:lvl3pPr>
              <a:defRPr lang="en-US" dirty="0">
                <a:solidFill>
                  <a:srgbClr val="00B0BA"/>
                </a:solidFill>
              </a:defRPr>
            </a:lvl3pPr>
            <a:lvl4pPr>
              <a:defRPr lang="en-US" dirty="0">
                <a:solidFill>
                  <a:srgbClr val="00B0BA"/>
                </a:solidFill>
              </a:defRPr>
            </a:lvl4pPr>
            <a:lvl5pPr>
              <a:defRPr lang="lv-LV" dirty="0">
                <a:solidFill>
                  <a:srgbClr val="00B0BA"/>
                </a:solidFill>
              </a:defRPr>
            </a:lvl5pPr>
          </a:lstStyle>
          <a:p>
            <a:pPr marL="514350" lvl="0" indent="-514350">
              <a:lnSpc>
                <a:spcPct val="100000"/>
              </a:lnSpc>
              <a:spcBef>
                <a:spcPts val="1700"/>
              </a:spcBef>
              <a:buFont typeface="+mj-lt"/>
              <a:buAutoNum type="arabicPeriod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CFB96F-8570-4CC3-A9A1-94414147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gais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B44F-7DDF-4F24-A108-4BD4E3FA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1"/>
            <a:ext cx="10578402" cy="1365218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lv-LV" sz="4600">
                <a:solidFill>
                  <a:srgbClr val="00B0BA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D8E5-BAAC-4B8E-8FA0-8C00D9A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74" y="1716536"/>
            <a:ext cx="10578402" cy="42270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800"/>
              </a:spcBef>
              <a:buNone/>
              <a:defRPr lang="en-US" dirty="0">
                <a:solidFill>
                  <a:srgbClr val="00B0BA"/>
                </a:solidFill>
              </a:defRPr>
            </a:lvl1pPr>
            <a:lvl2pPr>
              <a:defRPr lang="en-US" dirty="0">
                <a:solidFill>
                  <a:srgbClr val="00B0BA"/>
                </a:solidFill>
              </a:defRPr>
            </a:lvl2pPr>
            <a:lvl3pPr>
              <a:defRPr lang="en-US" dirty="0">
                <a:solidFill>
                  <a:srgbClr val="00B0BA"/>
                </a:solidFill>
              </a:defRPr>
            </a:lvl3pPr>
            <a:lvl4pPr>
              <a:defRPr lang="en-US" dirty="0">
                <a:solidFill>
                  <a:srgbClr val="00B0BA"/>
                </a:solidFill>
              </a:defRPr>
            </a:lvl4pPr>
            <a:lvl5pPr>
              <a:defRPr lang="lv-LV" dirty="0">
                <a:solidFill>
                  <a:srgbClr val="00B0BA"/>
                </a:solidFill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7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CFB96F-8570-4CC3-A9A1-94414147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3526" y="6068675"/>
            <a:ext cx="2571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lts starp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96B3591F-EEDA-470F-89C0-50ED514FF2D9}" type="datetimeFigureOut">
              <a:rPr lang="lv-LV" smtClean="0"/>
              <a:pPr/>
              <a:t>15.10.2021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7921D16B-E1CB-4D91-8C89-6296DAF468F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09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67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81" r:id="rId3"/>
    <p:sldLayoutId id="2147483666" r:id="rId4"/>
    <p:sldLayoutId id="2147483700" r:id="rId5"/>
    <p:sldLayoutId id="2147483650" r:id="rId6"/>
    <p:sldLayoutId id="2147483667" r:id="rId7"/>
    <p:sldLayoutId id="2147483682" r:id="rId8"/>
    <p:sldLayoutId id="2147483678" r:id="rId9"/>
    <p:sldLayoutId id="2147483679" r:id="rId10"/>
    <p:sldLayoutId id="2147483680" r:id="rId11"/>
    <p:sldLayoutId id="2147483683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file:///\\var\folders\dy\fybd95hn4qqfqdctnd55l_cr0000gn\T\com.microsoft.Word\WebArchiveCopyPasteTempFiles\page15image3806912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28E20F-BEB7-4BAA-B46F-6221E32A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132856"/>
            <a:ext cx="10225136" cy="2232965"/>
          </a:xfrm>
        </p:spPr>
        <p:txBody>
          <a:bodyPr>
            <a:normAutofit fontScale="90000"/>
          </a:bodyPr>
          <a:lstStyle/>
          <a:p>
            <a:r>
              <a:rPr lang="lv-LV" sz="4800" b="1" dirty="0">
                <a:latin typeface="Gotham Book" panose="02000604040000020004" pitchFamily="50" charset="0"/>
              </a:rPr>
              <a:t>ES Zaļā kursa (</a:t>
            </a:r>
            <a:r>
              <a:rPr lang="lv-LV" sz="4800" b="1" dirty="0" err="1">
                <a:latin typeface="Gotham Book" panose="02000604040000020004" pitchFamily="50" charset="0"/>
              </a:rPr>
              <a:t>Fit</a:t>
            </a:r>
            <a:r>
              <a:rPr lang="lv-LV" sz="4800" b="1" dirty="0">
                <a:latin typeface="Gotham Book" panose="02000604040000020004" pitchFamily="50" charset="0"/>
              </a:rPr>
              <a:t> </a:t>
            </a:r>
            <a:r>
              <a:rPr lang="lv-LV" sz="4800" b="1" dirty="0" err="1">
                <a:latin typeface="Gotham Book" panose="02000604040000020004" pitchFamily="50" charset="0"/>
              </a:rPr>
              <a:t>for</a:t>
            </a:r>
            <a:r>
              <a:rPr lang="lv-LV" sz="4800" b="1" dirty="0">
                <a:latin typeface="Gotham Book" panose="02000604040000020004" pitchFamily="50" charset="0"/>
              </a:rPr>
              <a:t> </a:t>
            </a:r>
            <a:r>
              <a:rPr lang="lv-LV" sz="4800" b="1">
                <a:latin typeface="Gotham Book" panose="02000604040000020004" pitchFamily="50" charset="0"/>
              </a:rPr>
              <a:t>55 ietvars)</a:t>
            </a:r>
            <a:br>
              <a:rPr lang="lv-LV" sz="4800" b="1" dirty="0">
                <a:latin typeface="Gotham Book" panose="02000604040000020004" pitchFamily="50" charset="0"/>
              </a:rPr>
            </a:br>
            <a:r>
              <a:rPr lang="lv-LV" sz="4800" b="1" dirty="0">
                <a:latin typeface="Gotham Book" panose="02000604040000020004" pitchFamily="50" charset="0"/>
              </a:rPr>
              <a:t>LV būvniecības nozares pozīcija</a:t>
            </a:r>
          </a:p>
        </p:txBody>
      </p:sp>
      <p:sp>
        <p:nvSpPr>
          <p:cNvPr id="6" name="Shape 122">
            <a:extLst>
              <a:ext uri="{FF2B5EF4-FFF2-40B4-BE49-F238E27FC236}">
                <a16:creationId xmlns:a16="http://schemas.microsoft.com/office/drawing/2014/main" id="{442268E5-F612-414F-8C17-48FB765B40D6}"/>
              </a:ext>
            </a:extLst>
          </p:cNvPr>
          <p:cNvSpPr/>
          <p:nvPr/>
        </p:nvSpPr>
        <p:spPr>
          <a:xfrm>
            <a:off x="11603051" y="5123972"/>
            <a:ext cx="10265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endParaRPr sz="2800" b="1" dirty="0">
              <a:solidFill>
                <a:schemeClr val="bg1"/>
              </a:solidFill>
              <a:latin typeface="Gotham Light" pitchFamily="50" charset="0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F4941C08-DB26-492B-847F-7DDE7D9B9164}"/>
              </a:ext>
            </a:extLst>
          </p:cNvPr>
          <p:cNvSpPr txBox="1">
            <a:spLocks/>
          </p:cNvSpPr>
          <p:nvPr/>
        </p:nvSpPr>
        <p:spPr>
          <a:xfrm>
            <a:off x="9048328" y="4221088"/>
            <a:ext cx="2657380" cy="223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1800" b="1" dirty="0">
                <a:latin typeface="Gotham Book" panose="02000604040000020004" pitchFamily="50" charset="0"/>
              </a:rPr>
              <a:t>Gints Miķelsons</a:t>
            </a:r>
          </a:p>
          <a:p>
            <a:r>
              <a:rPr lang="lv-LV" sz="1800" b="1" dirty="0">
                <a:latin typeface="Gotham Book" panose="02000604040000020004" pitchFamily="50" charset="0"/>
              </a:rPr>
              <a:t>LBP vadītājs</a:t>
            </a:r>
          </a:p>
          <a:p>
            <a:r>
              <a:rPr lang="lv-LV" sz="1800" b="1" dirty="0">
                <a:latin typeface="Gotham Book" panose="02000604040000020004" pitchFamily="50" charset="0"/>
              </a:rPr>
              <a:t>09.2021</a:t>
            </a:r>
          </a:p>
        </p:txBody>
      </p:sp>
    </p:spTree>
    <p:extLst>
      <p:ext uri="{BB962C8B-B14F-4D97-AF65-F5344CB8AC3E}">
        <p14:creationId xmlns:p14="http://schemas.microsoft.com/office/powerpoint/2010/main" val="194070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FC5-5F3B-42C4-B9F9-83F7465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0" y="3429000"/>
            <a:ext cx="11284820" cy="9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Gotham Bold"/>
              </a:rPr>
              <a:t>				</a:t>
            </a:r>
            <a:br>
              <a:rPr lang="lv-LV" sz="2800" dirty="0">
                <a:latin typeface="Gotham Bold"/>
              </a:rPr>
            </a:br>
            <a:br>
              <a:rPr lang="lv-LV" sz="2800" dirty="0">
                <a:latin typeface="Gotham Bold"/>
              </a:rPr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3600" dirty="0"/>
            </a:b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3863752" y="-88823"/>
            <a:ext cx="8208912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4400" dirty="0">
                <a:latin typeface="Gotham Bold"/>
              </a:rPr>
              <a:t>Pamatojums</a:t>
            </a:r>
            <a:endParaRPr lang="lv-LV" sz="44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0F8093E-8E4C-42D4-BAB1-FA380F022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42" y="4203035"/>
            <a:ext cx="4697443" cy="26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D8A41A71-E343-40F7-9833-F0BE7955B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98" y="1307945"/>
            <a:ext cx="488791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A290A-18EE-4C83-A7AC-37A924025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33" y="2980004"/>
            <a:ext cx="3658031" cy="37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8291A55-9ED0-43DA-8883-30228E348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306365"/>
            <a:ext cx="356552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4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FC5-5F3B-42C4-B9F9-83F7465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0" y="3429000"/>
            <a:ext cx="11284820" cy="9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Gotham Bold"/>
              </a:rPr>
              <a:t>				</a:t>
            </a:r>
            <a:br>
              <a:rPr lang="lv-LV" sz="2800" dirty="0">
                <a:latin typeface="Gotham Bold"/>
              </a:rPr>
            </a:br>
            <a:br>
              <a:rPr lang="lv-LV" sz="2800" dirty="0">
                <a:latin typeface="Gotham Bold"/>
              </a:rPr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3600" dirty="0"/>
            </a:b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3863752" y="137162"/>
            <a:ext cx="8208912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4400" dirty="0">
                <a:latin typeface="Gotham Bold"/>
              </a:rPr>
              <a:t>Zaļās būvniecības tvērums</a:t>
            </a:r>
            <a:endParaRPr lang="lv-LV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81072-DB29-4D2C-B2FA-D343B1394180}"/>
              </a:ext>
            </a:extLst>
          </p:cNvPr>
          <p:cNvSpPr txBox="1">
            <a:spLocks/>
          </p:cNvSpPr>
          <p:nvPr/>
        </p:nvSpPr>
        <p:spPr>
          <a:xfrm>
            <a:off x="263352" y="2996952"/>
            <a:ext cx="12192000" cy="223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1.ES fondi 2027 &amp; </a:t>
            </a:r>
            <a:r>
              <a:rPr lang="lv-LV" alt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GreenDeal</a:t>
            </a: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 investīciju programmas būvniecības nozarē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2.Jauno/Pārbūves ēku Energoefektivitātes standarti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3.Zaļo publisko iepirkumu kritēriji EIS &amp; monitorings </a:t>
            </a:r>
            <a:r>
              <a:rPr lang="lv-LV" alt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BISā</a:t>
            </a:r>
            <a:endParaRPr lang="lv-LV" altLang="lv-LV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4.Ilgtspējīgas būvniecības sertificēšanas sistēmas (BREEAM, LEED, DGNB)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5.SEG emisiju aprēķina un monitoringa sistēma nozarē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6.Būvmateriālu aprites sistēma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7.Koka būvju veicināšana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8.Telpu mikroklimata standartu attīstība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9.Viedo ēku </a:t>
            </a:r>
            <a:r>
              <a:rPr lang="lv-LV" alt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 izveide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10.Zaļās būvniecības mērķu un aktivitāšu virsvadība (EM/VARAM)?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1800" dirty="0"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1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FC5-5F3B-42C4-B9F9-83F7465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0" y="3429000"/>
            <a:ext cx="11284820" cy="9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Gotham Bold"/>
              </a:rPr>
              <a:t>				</a:t>
            </a:r>
            <a:br>
              <a:rPr lang="lv-LV" sz="2800" dirty="0">
                <a:latin typeface="Gotham Bold"/>
              </a:rPr>
            </a:br>
            <a:br>
              <a:rPr lang="lv-LV" sz="2800" dirty="0">
                <a:latin typeface="Gotham Bold"/>
              </a:rPr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3600" dirty="0"/>
            </a:b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3863752" y="137162"/>
            <a:ext cx="8208912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4400" dirty="0">
                <a:latin typeface="Gotham Bold"/>
              </a:rPr>
              <a:t>Būvniecības SEG emisijas</a:t>
            </a:r>
            <a:endParaRPr lang="lv-LV" sz="4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0FF2461-BD8F-47DD-A7B9-EF5D2F78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" y="1563860"/>
            <a:ext cx="8564677" cy="47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FC5-5F3B-42C4-B9F9-83F7465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0" y="3429000"/>
            <a:ext cx="11284820" cy="9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Gotham Bold"/>
              </a:rPr>
              <a:t>				</a:t>
            </a:r>
            <a:br>
              <a:rPr lang="lv-LV" sz="2800" dirty="0">
                <a:latin typeface="Gotham Bold"/>
              </a:rPr>
            </a:br>
            <a:br>
              <a:rPr lang="lv-LV" sz="2800" dirty="0">
                <a:latin typeface="Gotham Bold"/>
              </a:rPr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3600" dirty="0"/>
            </a:b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3575720" y="-145565"/>
            <a:ext cx="8496944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3200" dirty="0">
                <a:latin typeface="Gotham Bold"/>
              </a:rPr>
              <a:t>Būvmateriālu aprites sistēma</a:t>
            </a:r>
            <a:endParaRPr lang="lv-LV" sz="32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87C01C2-9BC0-4F55-A7A3-7B66C990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0" y="1107558"/>
            <a:ext cx="6186669" cy="45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9C586CF5-14DE-4A3C-9406-F754CEF3E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5638800"/>
            <a:ext cx="8458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b="1" dirty="0" err="1">
                <a:solidFill>
                  <a:schemeClr val="bg1"/>
                </a:solidFill>
                <a:latin typeface="Calibri" panose="020F0502020204030204" pitchFamily="34" charset="0"/>
              </a:rPr>
              <a:t>LifeIP</a:t>
            </a:r>
            <a:r>
              <a:rPr lang="lv-LV" altLang="lv-LV" b="1" dirty="0">
                <a:solidFill>
                  <a:schemeClr val="bg1"/>
                </a:solidFill>
                <a:latin typeface="Calibri" panose="020F0502020204030204" pitchFamily="34" charset="0"/>
              </a:rPr>
              <a:t> projekta ietvaros plānots izveidot jaunu Latvijas būvmateriālu aprites sistēmu (no būvgružiem uz pārstrādātiem būvmateriāliem) – apjomu apļa monitorings </a:t>
            </a:r>
            <a:r>
              <a:rPr lang="lv-LV" altLang="lv-LV" b="1" dirty="0" err="1">
                <a:solidFill>
                  <a:schemeClr val="bg1"/>
                </a:solidFill>
                <a:latin typeface="Calibri" panose="020F0502020204030204" pitchFamily="34" charset="0"/>
              </a:rPr>
              <a:t>BISā</a:t>
            </a:r>
            <a:endParaRPr lang="lv-LV" altLang="lv-LV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page15image3806912">
            <a:extLst>
              <a:ext uri="{FF2B5EF4-FFF2-40B4-BE49-F238E27FC236}">
                <a16:creationId xmlns:a16="http://schemas.microsoft.com/office/drawing/2014/main" id="{F4F4BFBB-077F-4483-82FD-1C8AB83C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3" y="5276850"/>
            <a:ext cx="65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E31D0F6-DBF3-43BC-80BB-A00764AA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275451"/>
            <a:ext cx="2006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44C5111-ADDC-4179-8631-B8DC65D8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35463"/>
            <a:ext cx="1436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FC5-5F3B-42C4-B9F9-83F7465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0" y="3429000"/>
            <a:ext cx="11284820" cy="9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800" dirty="0">
                <a:latin typeface="Gotham Bold"/>
              </a:rPr>
              <a:t>				</a:t>
            </a:r>
            <a:br>
              <a:rPr lang="lv-LV" sz="2800" dirty="0">
                <a:latin typeface="Gotham Bold"/>
              </a:rPr>
            </a:br>
            <a:br>
              <a:rPr lang="lv-LV" sz="2800" dirty="0">
                <a:latin typeface="Gotham Bold"/>
              </a:rPr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2800" dirty="0"/>
            </a:br>
            <a:br>
              <a:rPr lang="lv-LV" altLang="lv-LV" sz="3600" dirty="0"/>
            </a:br>
            <a:endParaRPr lang="lv-LV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3575720" y="137162"/>
            <a:ext cx="8496944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3200" dirty="0">
                <a:latin typeface="Gotham Bold"/>
              </a:rPr>
              <a:t>Nozares vajadzības – Klimata likums </a:t>
            </a:r>
            <a:endParaRPr lang="lv-LV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981072-DB29-4D2C-B2FA-D343B1394180}"/>
              </a:ext>
            </a:extLst>
          </p:cNvPr>
          <p:cNvSpPr txBox="1">
            <a:spLocks/>
          </p:cNvSpPr>
          <p:nvPr/>
        </p:nvSpPr>
        <p:spPr>
          <a:xfrm>
            <a:off x="47328" y="2924944"/>
            <a:ext cx="12192000" cy="223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attīstīt ilgtspējīgu jaunu ēku būvniecību un palielināt esošo ēku energoefektivitāti;</a:t>
            </a:r>
            <a:endParaRPr lang="lv-LV" sz="1600" b="1" u="none" strike="noStrike" dirty="0">
              <a:effectLst/>
              <a:latin typeface="Gotham Book" panose="02000604040000020004" pitchFamily="50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izstrādāt zaļā publiskā iepirkuma (ZPI) obligātos zaļās būvniecības kritērijus un vienotu zaļo būvju rādītāju monitoringa sistēmu;</a:t>
            </a:r>
            <a:endParaRPr lang="lv-LV" sz="1600" b="1" u="none" strike="noStrike" dirty="0">
              <a:effectLst/>
              <a:latin typeface="Gotham Book" panose="02000604040000020004" pitchFamily="50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izveidot Būvniecības nozares saražotās produkcijas un pakalpojumu (būvmateriālu ražošana, loģistika, būvlaukumi, būves ekspluatācija) SEG emisiju monitoringa sistēmu;</a:t>
            </a:r>
            <a:endParaRPr lang="lv-LV" sz="1600" b="1" u="none" strike="noStrike" dirty="0">
              <a:effectLst/>
              <a:latin typeface="Gotham Book" panose="02000604040000020004" pitchFamily="50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izpētīt procesus, kas ietekmēs importa būvmateriālu cenu kāpumu un izveidot publiskā iepirkuma ietvaros būvniecības zaļo kritēriju pielietošanai nepieciešamās cenu indeksācijas vadlīnijas;</a:t>
            </a:r>
            <a:endParaRPr lang="lv-LV" sz="1600" b="1" u="none" strike="noStrike" dirty="0">
              <a:effectLst/>
              <a:latin typeface="Gotham Book" panose="02000604040000020004" pitchFamily="50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latin typeface="Gotham Book" panose="02000604040000020004" pitchFamily="50" charset="0"/>
                <a:ea typeface="Arial" panose="020B0604020202020204" pitchFamily="34" charset="0"/>
              </a:rPr>
              <a:t>v</a:t>
            </a: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eicināt būvmateriālu un to atlikumu atkārtotu izmantošanu, atvieglojot saistošas procedūras (</a:t>
            </a:r>
            <a:r>
              <a:rPr lang="lv-LV" sz="1600" b="1" u="none" strike="noStrike" dirty="0" err="1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atlaujas</a:t>
            </a: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);</a:t>
            </a:r>
            <a:endParaRPr lang="lv-LV" sz="1600" b="1" u="none" strike="noStrike" dirty="0">
              <a:effectLst/>
              <a:latin typeface="Gotham Book" panose="02000604040000020004" pitchFamily="50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1600" b="1" dirty="0">
                <a:latin typeface="Gotham Book" panose="02000604040000020004" pitchFamily="50" charset="0"/>
                <a:ea typeface="Arial" panose="020B0604020202020204" pitchFamily="34" charset="0"/>
              </a:rPr>
              <a:t>papildus ES fondiem 2027, izveidot</a:t>
            </a: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 jaunas ilgtermiņa finansējuma programmas energoefektīvu ēku būvniecībai un renovācijai, kā arī </a:t>
            </a:r>
            <a:r>
              <a:rPr lang="lv-LV" sz="1600" b="1" i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zaļo</a:t>
            </a:r>
            <a:r>
              <a:rPr lang="lv-LV" sz="1600" b="1" u="none" strike="noStrike" dirty="0">
                <a:effectLst/>
                <a:latin typeface="Gotham Book" panose="02000604040000020004" pitchFamily="50" charset="0"/>
                <a:ea typeface="Arial" panose="020B0604020202020204" pitchFamily="34" charset="0"/>
              </a:rPr>
              <a:t> būvmateriālu ražošanas tehnoloģijām, kas uzlabotu klimata rādītājus.</a:t>
            </a:r>
            <a:endParaRPr lang="lv-LV" sz="1600" b="1" u="none" strike="noStrike" dirty="0">
              <a:effectLst/>
              <a:latin typeface="Gotham Book" panose="02000604040000020004" pitchFamily="50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lv-LV" sz="2400" dirty="0"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3863752" y="137162"/>
            <a:ext cx="8208912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4400" dirty="0">
                <a:latin typeface="Gotham Bold"/>
              </a:rPr>
              <a:t>Zaļās būvniecības Darba grupa (Klimata padome)</a:t>
            </a:r>
            <a:endParaRPr lang="lv-LV" sz="4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EE474C-E0F5-4A9E-87E1-E14058A5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12517"/>
            <a:ext cx="10515600" cy="2232965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lv-LV" sz="2000" dirty="0"/>
              <a:t>1.Ministrijas: EM, VARAM, SM, FM</a:t>
            </a:r>
            <a:br>
              <a:rPr lang="lv-LV" sz="2000" dirty="0"/>
            </a:br>
            <a:r>
              <a:rPr lang="lv-LV" sz="2000" dirty="0"/>
              <a:t>2.Nozares NVO (piegādātāji): LAS, LBP, BRA,LNPAA, LASUA</a:t>
            </a:r>
            <a:br>
              <a:rPr lang="lv-LV" sz="2000" dirty="0"/>
            </a:br>
            <a:r>
              <a:rPr lang="lv-LV" sz="2000" dirty="0"/>
              <a:t>3.Pasūtītāji (pieprasījums): LPS, LLPA, NNIAA, VNI</a:t>
            </a:r>
            <a:br>
              <a:rPr lang="lv-LV" sz="2000" dirty="0"/>
            </a:br>
            <a:r>
              <a:rPr lang="lv-LV" sz="2000" dirty="0"/>
              <a:t>4.Atbalsta funkcijas: Analītika, Zinātne, Juridiski, Finanses, BVKB</a:t>
            </a:r>
            <a:br>
              <a:rPr lang="lv-LV" sz="2000" dirty="0"/>
            </a:br>
            <a:br>
              <a:rPr lang="lv-LV" sz="2000" dirty="0"/>
            </a:b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407951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65F2C-1BA9-449D-9860-82C9E47AB8E7}"/>
              </a:ext>
            </a:extLst>
          </p:cNvPr>
          <p:cNvSpPr/>
          <p:nvPr/>
        </p:nvSpPr>
        <p:spPr>
          <a:xfrm>
            <a:off x="5858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9717A-C45C-4EB8-9D3A-B3CDD51FC0F7}"/>
              </a:ext>
            </a:extLst>
          </p:cNvPr>
          <p:cNvSpPr txBox="1">
            <a:spLocks/>
          </p:cNvSpPr>
          <p:nvPr/>
        </p:nvSpPr>
        <p:spPr>
          <a:xfrm>
            <a:off x="3863752" y="137162"/>
            <a:ext cx="8208912" cy="14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v-LV" sz="5000" b="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lv-LV" sz="28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Nacionālās enerģētikas un klimata padomes (NEKP) darba grupas: </a:t>
            </a:r>
            <a:endParaRPr lang="lv-LV" sz="2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EE474C-E0F5-4A9E-87E1-E14058A5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312517"/>
            <a:ext cx="11737304" cy="2232965"/>
          </a:xfrm>
        </p:spPr>
        <p:txBody>
          <a:bodyPr>
            <a:normAutofit fontScale="90000"/>
          </a:bodyPr>
          <a:lstStyle/>
          <a:p>
            <a: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Lauksaimniecība (pārtikas rūpniecība) un Zeme, mežs, kūdra (ZIZIMM) </a:t>
            </a:r>
            <a:b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Enerģētika </a:t>
            </a:r>
            <a:b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Transports </a:t>
            </a:r>
            <a:b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Būvniecība </a:t>
            </a:r>
            <a:b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Uzņēmumi Emisiju tirdzniecības sistēmā (ETS) </a:t>
            </a:r>
            <a:b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lv-LV" sz="32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Atkritumu apsaimniekošana 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lv-LV" sz="2000" dirty="0"/>
            </a:b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68049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vnieki">
      <a:dk1>
        <a:srgbClr val="838386"/>
      </a:dk1>
      <a:lt1>
        <a:sysClr val="window" lastClr="FFFFFF"/>
      </a:lt1>
      <a:dk2>
        <a:srgbClr val="44546A"/>
      </a:dk2>
      <a:lt2>
        <a:srgbClr val="E7E6E6"/>
      </a:lt2>
      <a:accent1>
        <a:srgbClr val="00B0BA"/>
      </a:accent1>
      <a:accent2>
        <a:srgbClr val="B29B07"/>
      </a:accent2>
      <a:accent3>
        <a:srgbClr val="B7297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3c7231-658d-4434-9d56-73744c1096da">
      <UserInfo>
        <DisplayName>Gints Miķelsons</DisplayName>
        <AccountId>504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FEF104790444193A8D62160DC67C5" ma:contentTypeVersion="11" ma:contentTypeDescription="Create a new document." ma:contentTypeScope="" ma:versionID="8caa726c11068ffb2c62b6b7ffc7e854">
  <xsd:schema xmlns:xsd="http://www.w3.org/2001/XMLSchema" xmlns:xs="http://www.w3.org/2001/XMLSchema" xmlns:p="http://schemas.microsoft.com/office/2006/metadata/properties" xmlns:ns2="6d3c7231-658d-4434-9d56-73744c1096da" xmlns:ns3="c0ed8a0b-cdb9-4c09-9351-f5da125b76a5" targetNamespace="http://schemas.microsoft.com/office/2006/metadata/properties" ma:root="true" ma:fieldsID="5bc1aed8722ce4e6c5daa970313c642c" ns2:_="" ns3:_="">
    <xsd:import namespace="6d3c7231-658d-4434-9d56-73744c1096da"/>
    <xsd:import namespace="c0ed8a0b-cdb9-4c09-9351-f5da125b76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c7231-658d-4434-9d56-73744c1096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d8a0b-cdb9-4c09-9351-f5da125b7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5AD32E-0D3A-4445-98F2-AC76719FABE3}">
  <ds:schemaRefs>
    <ds:schemaRef ds:uri="http://schemas.microsoft.com/office/2006/metadata/properties"/>
    <ds:schemaRef ds:uri="http://schemas.microsoft.com/office/infopath/2007/PartnerControls"/>
    <ds:schemaRef ds:uri="6d3c7231-658d-4434-9d56-73744c1096da"/>
  </ds:schemaRefs>
</ds:datastoreItem>
</file>

<file path=customXml/itemProps2.xml><?xml version="1.0" encoding="utf-8"?>
<ds:datastoreItem xmlns:ds="http://schemas.openxmlformats.org/officeDocument/2006/customXml" ds:itemID="{31B5CEEB-A903-4F7C-9E15-B9D8C529C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c7231-658d-4434-9d56-73744c1096da"/>
    <ds:schemaRef ds:uri="c0ed8a0b-cdb9-4c09-9351-f5da125b7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CBE1A-59DC-4CCF-93EF-1005499A1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5140</TotalTime>
  <Words>447</Words>
  <Application>Microsoft Office PowerPoint</Application>
  <PresentationFormat>Widescreen</PresentationFormat>
  <Paragraphs>49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Gotham Bold</vt:lpstr>
      <vt:lpstr>Gotham Book</vt:lpstr>
      <vt:lpstr>Gotham Light</vt:lpstr>
      <vt:lpstr>Times New Roman</vt:lpstr>
      <vt:lpstr>Wingdings 3</vt:lpstr>
      <vt:lpstr>Office Theme</vt:lpstr>
      <vt:lpstr>ES Zaļā kursa (Fit for 55 ietvars) LV būvniecības nozares pozīcija</vt:lpstr>
      <vt:lpstr>          </vt:lpstr>
      <vt:lpstr>          </vt:lpstr>
      <vt:lpstr>          </vt:lpstr>
      <vt:lpstr>          </vt:lpstr>
      <vt:lpstr>          </vt:lpstr>
      <vt:lpstr>1.Ministrijas: EM, VARAM, SM, FM 2.Nozares NVO (piegādātāji): LAS, LBP, BRA,LNPAA, LASUA 3.Pasūtītāji (pieprasījums): LPS, LLPA, NNIAA, VNI 4.Atbalsta funkcijas: Analītika, Zinātne, Juridiski, Finanses, BVKB  </vt:lpstr>
      <vt:lpstr>1. Lauksaimniecība (pārtikas rūpniecība) un Zeme, mežs, kūdra (ZIZIMM)  2. Enerģētika  3. Transports  4. Būvniecība  5. Uzņēmumi Emisiju tirdzniecības sistēmā (ETS)  6. Atkritumu apsaimniekošana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peteris</dc:creator>
  <cp:lastModifiedBy>Inese Rostoka</cp:lastModifiedBy>
  <cp:revision>460</cp:revision>
  <cp:lastPrinted>2019-02-06T12:13:59Z</cp:lastPrinted>
  <dcterms:created xsi:type="dcterms:W3CDTF">2017-11-03T20:08:35Z</dcterms:created>
  <dcterms:modified xsi:type="dcterms:W3CDTF">2021-10-15T07:01:32Z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0x010100B2CFEF104790444193A8D62160DC67C5</vt:lpwstr>
  </property>
</Properties>
</file>