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3.xml" ContentType="application/vnd.openxmlformats-officedocument.drawingml.chartshapes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4"/>
  </p:sldMasterIdLst>
  <p:notesMasterIdLst>
    <p:notesMasterId r:id="rId19"/>
  </p:notesMasterIdLst>
  <p:sldIdLst>
    <p:sldId id="256" r:id="rId5"/>
    <p:sldId id="291" r:id="rId6"/>
    <p:sldId id="278" r:id="rId7"/>
    <p:sldId id="292" r:id="rId8"/>
    <p:sldId id="280" r:id="rId9"/>
    <p:sldId id="281" r:id="rId10"/>
    <p:sldId id="282" r:id="rId11"/>
    <p:sldId id="283" r:id="rId12"/>
    <p:sldId id="263" r:id="rId13"/>
    <p:sldId id="287" r:id="rId14"/>
    <p:sldId id="288" r:id="rId15"/>
    <p:sldId id="289" r:id="rId16"/>
    <p:sldId id="290" r:id="rId17"/>
    <p:sldId id="285" r:id="rId18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093C"/>
    <a:srgbClr val="FFF0CB"/>
    <a:srgbClr val="E1335E"/>
    <a:srgbClr val="FF7C88"/>
    <a:srgbClr val="56386A"/>
    <a:srgbClr val="FFE29A"/>
    <a:srgbClr val="90E2BB"/>
    <a:srgbClr val="A27EBB"/>
    <a:srgbClr val="956B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3" autoAdjust="0"/>
    <p:restoredTop sz="93867" autoAdjust="0"/>
  </p:normalViewPr>
  <p:slideViewPr>
    <p:cSldViewPr snapToGrid="0" snapToObjects="1">
      <p:cViewPr varScale="1">
        <p:scale>
          <a:sx n="63" d="100"/>
          <a:sy n="63" d="100"/>
        </p:scale>
        <p:origin x="90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eruss\Desktop\Prezent&#257;cijas%20grafiki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eruss\Desktop\Prezent&#257;cijas%20grafiki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eruss\Desktop\Prezent&#257;cijas%20grafiki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0742167099114923"/>
          <c:y val="0.10418775891536658"/>
          <c:w val="0.55095722096895461"/>
          <c:h val="0.724299871991986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Sheet1!$A$5</c:f>
              <c:strCache>
                <c:ptCount val="1"/>
                <c:pt idx="0">
                  <c:v>Pašvērtējums</c:v>
                </c:pt>
              </c:strCache>
            </c:strRef>
          </c:tx>
          <c:spPr>
            <a:solidFill>
              <a:srgbClr val="FF7C88"/>
            </a:solidFill>
            <a:ln>
              <a:noFill/>
            </a:ln>
            <a:effectLst>
              <a:softEdge rad="0"/>
            </a:effectLst>
          </c:spPr>
          <c:invertIfNegative val="0"/>
          <c:dLbls>
            <c:dLbl>
              <c:idx val="0"/>
              <c:tx>
                <c:rich>
                  <a:bodyPr rot="0" vert="horz"/>
                  <a:lstStyle/>
                  <a:p>
                    <a:pPr>
                      <a:defRPr>
                        <a:solidFill>
                          <a:schemeClr val="bg1"/>
                        </a:solidFill>
                      </a:defRPr>
                    </a:pPr>
                    <a:r>
                      <a:rPr lang="en-US">
                        <a:solidFill>
                          <a:schemeClr val="bg1"/>
                        </a:solidFill>
                      </a:rPr>
                      <a:t>n=42; </a:t>
                    </a:r>
                    <a:fld id="{A28E1B62-FFA0-48C0-AEDA-E0BF9215806F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C1CF-4B5C-A704-6F80CF88B5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n=27; </a:t>
                    </a:r>
                    <a:fld id="{0A3AC7D7-BD66-43F3-A591-3A4CE3C4609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CF-4B5C-A704-6F80CF88B5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n=22; </a:t>
                    </a:r>
                    <a:fld id="{33F43403-F18F-44E3-9636-524C33F686F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1CF-4B5C-A704-6F80CF88B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Sheet1!$C$3:$E$4</c:f>
              <c:multiLvlStrCache>
                <c:ptCount val="3"/>
                <c:lvl>
                  <c:pt idx="0">
                    <c:v>Pasūtītāju projektu vadība</c:v>
                  </c:pt>
                  <c:pt idx="1">
                    <c:v>Priekšizpēte (ēka)</c:v>
                  </c:pt>
                  <c:pt idx="2">
                    <c:v>Priekšizpēte (zeme) (TI, ĢI)</c:v>
                  </c:pt>
                </c:lvl>
                <c:lvl>
                  <c:pt idx="0">
                    <c:v>Būvniecības pasūtītāji</c:v>
                  </c:pt>
                  <c:pt idx="1">
                    <c:v>Priekšizpēte</c:v>
                  </c:pt>
                </c:lvl>
              </c:multiLvlStrCache>
            </c:multiLvlStrRef>
          </c:cat>
          <c:val>
            <c:numRef>
              <c:f>Sheet1!$C$5:$E$5</c:f>
              <c:numCache>
                <c:formatCode>0.0</c:formatCode>
                <c:ptCount val="3"/>
                <c:pt idx="0">
                  <c:v>7.0270270270270272</c:v>
                </c:pt>
                <c:pt idx="1">
                  <c:v>7.791666666666667</c:v>
                </c:pt>
                <c:pt idx="2">
                  <c:v>7.6842105263157894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CF-4B5C-A704-6F80CF88B550}"/>
            </c:ext>
          </c:extLst>
        </c:ser>
        <c:ser>
          <c:idx val="1"/>
          <c:order val="1"/>
          <c:tx>
            <c:strRef>
              <c:f>Sheet1!$A$6</c:f>
              <c:strCache>
                <c:ptCount val="1"/>
                <c:pt idx="0">
                  <c:v>Novērtējums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n=19; </a:t>
                    </a:r>
                    <a:fld id="{2B76FE74-A0BE-4343-B020-3DBF547F2BB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C1CF-4B5C-A704-6F80CF88B55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n=27; </a:t>
                    </a:r>
                    <a:fld id="{68343210-62DA-4F97-BA97-5467666E8B3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1CF-4B5C-A704-6F80CF88B55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n=35; </a:t>
                    </a:r>
                    <a:fld id="{7FF25189-81B7-48A7-A227-E7769E484CB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C1CF-4B5C-A704-6F80CF88B5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Sheet1!$C$3:$E$4</c:f>
              <c:multiLvlStrCache>
                <c:ptCount val="3"/>
                <c:lvl>
                  <c:pt idx="0">
                    <c:v>Pasūtītāju projektu vadība</c:v>
                  </c:pt>
                  <c:pt idx="1">
                    <c:v>Priekšizpēte (ēka)</c:v>
                  </c:pt>
                  <c:pt idx="2">
                    <c:v>Priekšizpēte (zeme) (TI, ĢI)</c:v>
                  </c:pt>
                </c:lvl>
                <c:lvl>
                  <c:pt idx="0">
                    <c:v>Būvniecības pasūtītāji</c:v>
                  </c:pt>
                  <c:pt idx="1">
                    <c:v>Priekšizpēte</c:v>
                  </c:pt>
                </c:lvl>
              </c:multiLvlStrCache>
            </c:multiLvlStrRef>
          </c:cat>
          <c:val>
            <c:numRef>
              <c:f>Sheet1!$C$6:$E$6</c:f>
              <c:numCache>
                <c:formatCode>0.0</c:formatCode>
                <c:ptCount val="3"/>
                <c:pt idx="0">
                  <c:v>7.3466529886808516</c:v>
                </c:pt>
                <c:pt idx="1">
                  <c:v>6.798979785646452</c:v>
                </c:pt>
                <c:pt idx="2">
                  <c:v>7.3960694541746319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1CF-4B5C-A704-6F80CF88B5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51272352"/>
        <c:axId val="551270056"/>
      </c:barChart>
      <c:catAx>
        <c:axId val="551272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551270056"/>
        <c:crosses val="autoZero"/>
        <c:auto val="1"/>
        <c:lblAlgn val="ctr"/>
        <c:lblOffset val="100"/>
        <c:noMultiLvlLbl val="0"/>
      </c:catAx>
      <c:valAx>
        <c:axId val="551270056"/>
        <c:scaling>
          <c:orientation val="minMax"/>
          <c:max val="1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lv-LV"/>
          </a:p>
        </c:txPr>
        <c:crossAx val="551272352"/>
        <c:crosses val="autoZero"/>
        <c:crossBetween val="between"/>
        <c:min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>
      <a:outerShdw blurRad="50800" dist="50800" dir="5400000" sx="1000" sy="1000" algn="ctr" rotWithShape="0">
        <a:srgbClr val="000000">
          <a:alpha val="43137"/>
        </a:srgbClr>
      </a:outerShdw>
    </a:effectLst>
  </c:spPr>
  <c:txPr>
    <a:bodyPr/>
    <a:lstStyle/>
    <a:p>
      <a:pPr>
        <a:defRPr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9-4D07-A106-FA4C522C6D75}"/>
              </c:ext>
            </c:extLst>
          </c:dPt>
          <c:dPt>
            <c:idx val="1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9-4D07-A106-FA4C522C6D75}"/>
              </c:ext>
            </c:extLst>
          </c:dPt>
          <c:dPt>
            <c:idx val="2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9-4D07-A106-FA4C522C6D75}"/>
              </c:ext>
            </c:extLst>
          </c:dPt>
          <c:dPt>
            <c:idx val="3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9-4D07-A106-FA4C522C6D7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0.72219999999999995</c:v>
                </c:pt>
                <c:pt idx="1">
                  <c:v>0.69489999999999996</c:v>
                </c:pt>
                <c:pt idx="2">
                  <c:v>0.7359</c:v>
                </c:pt>
                <c:pt idx="3">
                  <c:v>0.68010000000000004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9-4D07-A106-FA4C522C6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516072"/>
        <c:axId val="472516400"/>
      </c:barChart>
      <c:catAx>
        <c:axId val="472516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2516400"/>
        <c:crosses val="autoZero"/>
        <c:auto val="1"/>
        <c:lblAlgn val="ctr"/>
        <c:lblOffset val="100"/>
        <c:noMultiLvlLbl val="0"/>
      </c:catAx>
      <c:valAx>
        <c:axId val="4725164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4725160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9-4D07-A106-FA4C522C6D75}"/>
              </c:ext>
            </c:extLst>
          </c:dPt>
          <c:dPt>
            <c:idx val="1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9-4D07-A106-FA4C522C6D75}"/>
              </c:ext>
            </c:extLst>
          </c:dPt>
          <c:dPt>
            <c:idx val="2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9-4D07-A106-FA4C522C6D75}"/>
              </c:ext>
            </c:extLst>
          </c:dPt>
          <c:dPt>
            <c:idx val="3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9-4D07-A106-FA4C522C6D7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0.72219999999999995</c:v>
                </c:pt>
                <c:pt idx="1">
                  <c:v>0.69489999999999996</c:v>
                </c:pt>
                <c:pt idx="2">
                  <c:v>0.7359</c:v>
                </c:pt>
                <c:pt idx="3">
                  <c:v>0.68010000000000004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9-4D07-A106-FA4C522C6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516072"/>
        <c:axId val="472516400"/>
      </c:barChart>
      <c:catAx>
        <c:axId val="472516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2516400"/>
        <c:crosses val="autoZero"/>
        <c:auto val="1"/>
        <c:lblAlgn val="ctr"/>
        <c:lblOffset val="100"/>
        <c:noMultiLvlLbl val="0"/>
      </c:catAx>
      <c:valAx>
        <c:axId val="4725164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4725160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9-4D07-A106-FA4C522C6D75}"/>
              </c:ext>
            </c:extLst>
          </c:dPt>
          <c:dPt>
            <c:idx val="1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9-4D07-A106-FA4C522C6D75}"/>
              </c:ext>
            </c:extLst>
          </c:dPt>
          <c:dPt>
            <c:idx val="2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9-4D07-A106-FA4C522C6D75}"/>
              </c:ext>
            </c:extLst>
          </c:dPt>
          <c:dPt>
            <c:idx val="3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9-4D07-A106-FA4C522C6D7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0.72219999999999995</c:v>
                </c:pt>
                <c:pt idx="1">
                  <c:v>0.69489999999999996</c:v>
                </c:pt>
                <c:pt idx="2">
                  <c:v>0.7359</c:v>
                </c:pt>
                <c:pt idx="3">
                  <c:v>0.68010000000000004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9-4D07-A106-FA4C522C6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516072"/>
        <c:axId val="472516400"/>
      </c:barChart>
      <c:catAx>
        <c:axId val="472516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2516400"/>
        <c:crosses val="autoZero"/>
        <c:auto val="1"/>
        <c:lblAlgn val="ctr"/>
        <c:lblOffset val="100"/>
        <c:noMultiLvlLbl val="0"/>
      </c:catAx>
      <c:valAx>
        <c:axId val="4725164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4725160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7362177884003209"/>
          <c:y val="8.1389532534321726E-2"/>
          <c:w val="0.49627963905827621"/>
          <c:h val="0.810015543343528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Sheet1!$F$5</c:f>
              <c:strCache>
                <c:ptCount val="1"/>
                <c:pt idx="0">
                  <c:v>Pašvērtējums</c:v>
                </c:pt>
              </c:strCache>
            </c:strRef>
          </c:tx>
          <c:spPr>
            <a:solidFill>
              <a:srgbClr val="FF7C8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n=35; </a:t>
                    </a:r>
                    <a:fld id="{4F964BD9-A3CE-44CA-8F27-1EB9B297E1D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7F0-4521-8EE4-D162E09E4D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n=39; </a:t>
                    </a:r>
                    <a:fld id="{6FA81F7B-4E74-4AB7-B7F0-9B3F6E64EEA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7F0-4521-8EE4-D162E09E4D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n=29;</a:t>
                    </a:r>
                    <a:r>
                      <a:rPr lang="en-US" baseline="0"/>
                      <a:t> </a:t>
                    </a:r>
                    <a:fld id="{AB47008D-99E0-47EB-952C-4573CD1C12DB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7F0-4521-8EE4-D162E09E4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n=32; </a:t>
                    </a:r>
                    <a:fld id="{CB685E48-8859-4C2A-B432-2A12014E4D2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7F0-4521-8EE4-D162E09E4D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n=11; </a:t>
                    </a:r>
                    <a:fld id="{46446742-269B-43F9-9310-543C55DA02F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7F0-4521-8EE4-D162E09E4D79}"/>
                </c:ext>
              </c:extLst>
            </c:dLbl>
            <c:dLbl>
              <c:idx val="5"/>
              <c:layout>
                <c:manualLayout>
                  <c:x val="-0.26804871244926809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n=28; </a:t>
                    </a:r>
                    <a:fld id="{8930F03A-00C6-4713-8B88-28F9371AF0C9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7F0-4521-8EE4-D162E09E4D7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n=26; </a:t>
                    </a:r>
                    <a:fld id="{A980A74C-7A0E-4963-B330-153DDE06309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7F0-4521-8EE4-D162E09E4D7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n=21; </a:t>
                    </a:r>
                    <a:fld id="{13B9B6AE-FE59-4028-929C-A37C47B4884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7F0-4521-8EE4-D162E09E4D7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n=21; </a:t>
                    </a:r>
                    <a:fld id="{7D4CE090-C547-4A82-9DCB-D42A524DA92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7F0-4521-8EE4-D162E09E4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Sheet1!$G$4:$O$4</c:f>
              <c:strCache>
                <c:ptCount val="9"/>
                <c:pt idx="0">
                  <c:v>Būves arhitektūra (AR, TS, IN) (mets, skices, tehniskais projekts)</c:v>
                </c:pt>
                <c:pt idx="1">
                  <c:v>Būvprojekta vadība un izstrāde</c:v>
                </c:pt>
                <c:pt idx="2">
                  <c:v>Ūdenssistēmas, kanalizācija (ŪK)</c:v>
                </c:pt>
                <c:pt idx="3">
                  <c:v>Būvkonstrukcijas (BK)</c:v>
                </c:pt>
                <c:pt idx="4">
                  <c:v>Inženierbūves (ielas, ceļi, tilti)</c:v>
                </c:pt>
                <c:pt idx="5">
                  <c:v>Teritorijas labiekārtošana</c:v>
                </c:pt>
                <c:pt idx="6">
                  <c:v>Apkure, ventilācija (AVK, SM)</c:v>
                </c:pt>
                <c:pt idx="7">
                  <c:v>Elektro, vājstrāvu tīkli (EL, ESS, EST, BMS)</c:v>
                </c:pt>
                <c:pt idx="8">
                  <c:v>Būvprojekta ekspertīze</c:v>
                </c:pt>
              </c:strCache>
            </c:strRef>
          </c:cat>
          <c:val>
            <c:numRef>
              <c:f>Sheet1!$G$5:$O$5</c:f>
              <c:numCache>
                <c:formatCode>0.0</c:formatCode>
                <c:ptCount val="9"/>
                <c:pt idx="0">
                  <c:v>7.375</c:v>
                </c:pt>
                <c:pt idx="1">
                  <c:v>7.5277777777777777</c:v>
                </c:pt>
                <c:pt idx="2">
                  <c:v>7.5263157894736841</c:v>
                </c:pt>
                <c:pt idx="3">
                  <c:v>7.5333333333333332</c:v>
                </c:pt>
                <c:pt idx="4">
                  <c:v>7.333333333333333</c:v>
                </c:pt>
                <c:pt idx="5">
                  <c:v>8.0555555555555554</c:v>
                </c:pt>
                <c:pt idx="6">
                  <c:v>7.884615384615385</c:v>
                </c:pt>
                <c:pt idx="7">
                  <c:v>7.75</c:v>
                </c:pt>
                <c:pt idx="8">
                  <c:v>7.65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17F0-4521-8EE4-D162E09E4D79}"/>
            </c:ext>
          </c:extLst>
        </c:ser>
        <c:ser>
          <c:idx val="1"/>
          <c:order val="1"/>
          <c:tx>
            <c:strRef>
              <c:f>Sheet1!$F$6</c:f>
              <c:strCache>
                <c:ptCount val="1"/>
                <c:pt idx="0">
                  <c:v>Novērtējums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n=30; </a:t>
                    </a:r>
                    <a:fld id="{8A5E5473-CEB5-42BB-9A44-A2B3DDB468C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7F0-4521-8EE4-D162E09E4D7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n=23; </a:t>
                    </a:r>
                    <a:fld id="{14198718-9E32-4218-9918-F86D405F7E9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7F0-4521-8EE4-D162E09E4D7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n=29;</a:t>
                    </a:r>
                    <a:r>
                      <a:rPr lang="en-US" baseline="0"/>
                      <a:t> </a:t>
                    </a:r>
                    <a:fld id="{A6C43703-6C23-4D14-AA81-4AB720A9DE90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7F0-4521-8EE4-D162E09E4D7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n=29; </a:t>
                    </a:r>
                    <a:fld id="{1AF948B9-F775-402E-850D-14F25755BB0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7F0-4521-8EE4-D162E09E4D7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n=25; </a:t>
                    </a:r>
                    <a:fld id="{D90B11A2-BC3C-477F-89E5-41A118FCA17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7F0-4521-8EE4-D162E09E4D7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n=26; </a:t>
                    </a:r>
                    <a:fld id="{28B534DF-A420-4A76-B3E5-0FDD395E137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7F0-4521-8EE4-D162E09E4D7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n=28; </a:t>
                    </a:r>
                    <a:fld id="{3ECD9B78-B152-43CA-992A-43AE2F33B37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17F0-4521-8EE4-D162E09E4D79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n=34; </a:t>
                    </a:r>
                    <a:fld id="{89DC9865-4973-479F-B2D9-808D22735C5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17F0-4521-8EE4-D162E09E4D7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n=25; </a:t>
                    </a:r>
                    <a:fld id="{939FE2D5-F49F-413C-8E2D-D83C13011BA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17F0-4521-8EE4-D162E09E4D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Sheet1!$G$4:$O$4</c:f>
              <c:strCache>
                <c:ptCount val="9"/>
                <c:pt idx="0">
                  <c:v>Būves arhitektūra (AR, TS, IN) (mets, skices, tehniskais projekts)</c:v>
                </c:pt>
                <c:pt idx="1">
                  <c:v>Būvprojekta vadība un izstrāde</c:v>
                </c:pt>
                <c:pt idx="2">
                  <c:v>Ūdenssistēmas, kanalizācija (ŪK)</c:v>
                </c:pt>
                <c:pt idx="3">
                  <c:v>Būvkonstrukcijas (BK)</c:v>
                </c:pt>
                <c:pt idx="4">
                  <c:v>Inženierbūves (ielas, ceļi, tilti)</c:v>
                </c:pt>
                <c:pt idx="5">
                  <c:v>Teritorijas labiekārtošana</c:v>
                </c:pt>
                <c:pt idx="6">
                  <c:v>Apkure, ventilācija (AVK, SM)</c:v>
                </c:pt>
                <c:pt idx="7">
                  <c:v>Elektro, vājstrāvu tīkli (EL, ESS, EST, BMS)</c:v>
                </c:pt>
                <c:pt idx="8">
                  <c:v>Būvprojekta ekspertīze</c:v>
                </c:pt>
              </c:strCache>
            </c:strRef>
          </c:cat>
          <c:val>
            <c:numRef>
              <c:f>Sheet1!$G$6:$O$6</c:f>
              <c:numCache>
                <c:formatCode>0.0</c:formatCode>
                <c:ptCount val="9"/>
                <c:pt idx="0">
                  <c:v>6.4623960695389258</c:v>
                </c:pt>
                <c:pt idx="1">
                  <c:v>6.5345021645021646</c:v>
                </c:pt>
                <c:pt idx="2">
                  <c:v>6.700854700854701</c:v>
                </c:pt>
                <c:pt idx="3">
                  <c:v>6.7702458476268008</c:v>
                </c:pt>
                <c:pt idx="4">
                  <c:v>6.8039734075448361</c:v>
                </c:pt>
                <c:pt idx="5">
                  <c:v>6.8934453227931494</c:v>
                </c:pt>
                <c:pt idx="6">
                  <c:v>7.2485714285714291</c:v>
                </c:pt>
                <c:pt idx="7">
                  <c:v>7.4714989444053481</c:v>
                </c:pt>
                <c:pt idx="8">
                  <c:v>7.6587198515769943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17F0-4521-8EE4-D162E09E4D7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554433048"/>
        <c:axId val="554435672"/>
      </c:barChart>
      <c:catAx>
        <c:axId val="554433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554435672"/>
        <c:crosses val="autoZero"/>
        <c:auto val="1"/>
        <c:lblAlgn val="ctr"/>
        <c:lblOffset val="100"/>
        <c:noMultiLvlLbl val="0"/>
      </c:catAx>
      <c:valAx>
        <c:axId val="554435672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554433048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0230341921271915"/>
          <c:y val="6.3812350774908435E-3"/>
          <c:w val="0.49769664442168943"/>
          <c:h val="7.58569452000344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Sheet1!$Q$5</c:f>
              <c:strCache>
                <c:ptCount val="1"/>
                <c:pt idx="0">
                  <c:v>Pašvērtējums</c:v>
                </c:pt>
              </c:strCache>
            </c:strRef>
          </c:tx>
          <c:spPr>
            <a:solidFill>
              <a:srgbClr val="FF7C8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n=45; </a:t>
                    </a:r>
                    <a:fld id="{55EE1CAA-7305-4123-97BB-CBE7C6E9687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673-4358-BCE8-4AC1FD9E97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n=41; </a:t>
                    </a:r>
                    <a:fld id="{0758977F-108B-47D2-84C5-93C0B72E2F1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673-4358-BCE8-4AC1FD9E9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n=11; </a:t>
                    </a:r>
                    <a:fld id="{39A1121B-C732-4D26-AC45-CA3787F8463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673-4358-BCE8-4AC1FD9E9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n=43; </a:t>
                    </a:r>
                    <a:fld id="{05992305-4CCC-4CFD-956E-6EDAE5E89D86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673-4358-BCE8-4AC1FD9E97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n=38; </a:t>
                    </a:r>
                    <a:fld id="{C95A7141-422E-4E84-B9D7-D11EB22F2F5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673-4358-BCE8-4AC1FD9E97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n=36;</a:t>
                    </a:r>
                    <a:r>
                      <a:rPr lang="en-US" baseline="0"/>
                      <a:t> </a:t>
                    </a:r>
                    <a:fld id="{A86DF483-1993-45BB-98BA-7B59428405D1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673-4358-BCE8-4AC1FD9E97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n=38; </a:t>
                    </a:r>
                    <a:fld id="{4CF9A898-A4AB-4BF0-BC2D-19982CD49C1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A673-4358-BCE8-4AC1FD9E972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n=36; </a:t>
                    </a:r>
                    <a:fld id="{66AF237E-03E6-49B2-BDA3-597F4124A92F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673-4358-BCE8-4AC1FD9E972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n=34; </a:t>
                    </a:r>
                    <a:fld id="{ACEAD8D1-7982-4DA4-B463-1D5F2CE04BF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673-4358-BCE8-4AC1FD9E972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n=38; </a:t>
                    </a:r>
                    <a:fld id="{3EC446BA-AA7F-4252-AA17-65F76B85BA4A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673-4358-BCE8-4AC1FD9E972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n=22;</a:t>
                    </a:r>
                    <a:r>
                      <a:rPr lang="en-US" baseline="0"/>
                      <a:t> </a:t>
                    </a:r>
                    <a:fld id="{C3C06A27-47F2-4AA3-9801-AB131E7D0368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A673-4358-BCE8-4AC1FD9E972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n=16; </a:t>
                    </a:r>
                    <a:fld id="{42EDFC85-B9F7-4307-873D-0C428C98B93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A673-4358-BCE8-4AC1FD9E97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Sheet1!$R$3:$AC$4</c:f>
              <c:multiLvlStrCache>
                <c:ptCount val="12"/>
                <c:lvl>
                  <c:pt idx="0">
                    <c:v>Ēku būvniecības projektu vadība &amp; būvdarbu vadība</c:v>
                  </c:pt>
                  <c:pt idx="1">
                    <c:v>Inženierbūvju būvniecības projektu vadība &amp; būvdarbu vadība</c:v>
                  </c:pt>
                  <c:pt idx="2">
                    <c:v>Inženierbūvju darbi (zemes darbi)</c:v>
                  </c:pt>
                  <c:pt idx="3">
                    <c:v>Ēkas būvdarbi, pamati, karkass, nesošās konstrukcijas jumts</c:v>
                  </c:pt>
                  <c:pt idx="4">
                    <c:v>Zemes darbi, teritorijas labiekārtošana</c:v>
                  </c:pt>
                  <c:pt idx="5">
                    <c:v>Būvdarbi, ārējā apdare, sienas, fasādes, logi, </c:v>
                  </c:pt>
                  <c:pt idx="6">
                    <c:v>Ūdenssistēmas, kanalizācija (ŪK)</c:v>
                  </c:pt>
                  <c:pt idx="7">
                    <c:v>Būvdarbi, iekšējā apdare (sienas, grīdas, griesti)</c:v>
                  </c:pt>
                  <c:pt idx="8">
                    <c:v>Apkure, ventilācija (AVK, SM)</c:v>
                  </c:pt>
                  <c:pt idx="9">
                    <c:v>Elektro, vājstrāvu tīkli (EL, ESS, EST, BMS)</c:v>
                  </c:pt>
                  <c:pt idx="10">
                    <c:v>Būvmateriāli (t.sk. risinājumi, tehnoloģijas)</c:v>
                  </c:pt>
                  <c:pt idx="11">
                    <c:v>Darba rīki, tehnika</c:v>
                  </c:pt>
                </c:lvl>
                <c:lvl>
                  <c:pt idx="0">
                    <c:v>Būvniecības projektu vadība</c:v>
                  </c:pt>
                  <c:pt idx="2">
                    <c:v>Būvdarbu vadība un realizācija</c:v>
                  </c:pt>
                  <c:pt idx="10">
                    <c:v>Būvmateriāli (ražotāji, tirgotāji)</c:v>
                  </c:pt>
                </c:lvl>
              </c:multiLvlStrCache>
            </c:multiLvlStrRef>
          </c:cat>
          <c:val>
            <c:numRef>
              <c:f>Sheet1!$R$5:$AC$5</c:f>
              <c:numCache>
                <c:formatCode>0.0</c:formatCode>
                <c:ptCount val="12"/>
                <c:pt idx="0">
                  <c:v>7.3513513513513518</c:v>
                </c:pt>
                <c:pt idx="1">
                  <c:v>7.9729729729729728</c:v>
                </c:pt>
                <c:pt idx="2">
                  <c:v>8.0588235294117645</c:v>
                </c:pt>
                <c:pt idx="3">
                  <c:v>7.9393939393939394</c:v>
                </c:pt>
                <c:pt idx="4">
                  <c:v>8.1666666666666661</c:v>
                </c:pt>
                <c:pt idx="5">
                  <c:v>7.7647058823529411</c:v>
                </c:pt>
                <c:pt idx="6">
                  <c:v>8.1111111111111107</c:v>
                </c:pt>
                <c:pt idx="7">
                  <c:v>8</c:v>
                </c:pt>
                <c:pt idx="8">
                  <c:v>8.1388888888888893</c:v>
                </c:pt>
                <c:pt idx="9">
                  <c:v>7.8571428571428568</c:v>
                </c:pt>
                <c:pt idx="10">
                  <c:v>8</c:v>
                </c:pt>
                <c:pt idx="1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673-4358-BCE8-4AC1FD9E9723}"/>
            </c:ext>
          </c:extLst>
        </c:ser>
        <c:ser>
          <c:idx val="1"/>
          <c:order val="1"/>
          <c:tx>
            <c:strRef>
              <c:f>Sheet1!$Q$6</c:f>
              <c:strCache>
                <c:ptCount val="1"/>
                <c:pt idx="0">
                  <c:v>Novērtējums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n=16*;</a:t>
                    </a:r>
                    <a:r>
                      <a:rPr lang="en-US" baseline="0"/>
                      <a:t> </a:t>
                    </a:r>
                    <a:fld id="{D47890CD-4CAF-4E3E-A0CF-D7B65634CCB6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673-4358-BCE8-4AC1FD9E972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n=17*; </a:t>
                    </a:r>
                    <a:fld id="{61B4BDA4-2DD9-48AE-ABD0-1B15FD227E3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A673-4358-BCE8-4AC1FD9E9723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n=25; </a:t>
                    </a:r>
                    <a:fld id="{5F4A9ACB-666C-4A28-A0E3-899417674972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A673-4358-BCE8-4AC1FD9E972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n=29; </a:t>
                    </a:r>
                    <a:fld id="{6AFB7133-C000-4CB0-9970-B408DAABDD7B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A673-4358-BCE8-4AC1FD9E97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n=25;</a:t>
                    </a:r>
                    <a:r>
                      <a:rPr lang="en-US" baseline="0"/>
                      <a:t> </a:t>
                    </a:r>
                    <a:fld id="{626588CC-0666-424B-89E1-C0F5A4A7DCAF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A673-4358-BCE8-4AC1FD9E9723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n=21; </a:t>
                    </a:r>
                    <a:fld id="{53236D26-570B-48DD-ACF9-F5E8AE4C15EE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A673-4358-BCE8-4AC1FD9E9723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n=29;</a:t>
                    </a:r>
                    <a:r>
                      <a:rPr lang="en-US" baseline="0"/>
                      <a:t> </a:t>
                    </a:r>
                    <a:fld id="{C1CB8D70-55BE-4E70-A756-11F0663E2712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A673-4358-BCE8-4AC1FD9E9723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n=20;</a:t>
                    </a:r>
                    <a:r>
                      <a:rPr lang="en-US" baseline="0"/>
                      <a:t> </a:t>
                    </a:r>
                    <a:fld id="{2BD54DB5-8209-44C3-B099-7B7002027241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A673-4358-BCE8-4AC1FD9E9723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n=21;</a:t>
                    </a:r>
                    <a:r>
                      <a:rPr lang="en-US" baseline="0"/>
                      <a:t> </a:t>
                    </a:r>
                    <a:fld id="{E63B772C-E1D8-4D4E-8B77-88FEA03CA8A2}" type="VALUE">
                      <a:rPr lang="en-US"/>
                      <a:pPr/>
                      <a:t>[VALUE]</a:t>
                    </a:fld>
                    <a:endParaRPr lang="en-US" baseline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5-A673-4358-BCE8-4AC1FD9E9723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/>
                      <a:t>n=29; </a:t>
                    </a:r>
                    <a:fld id="{E9A6C06E-5829-4717-9405-40BD37236273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6-A673-4358-BCE8-4AC1FD9E9723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/>
                      <a:t>n=41; </a:t>
                    </a:r>
                    <a:fld id="{DF42FA25-B77A-4A00-8B7C-EEC04322BEA7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A673-4358-BCE8-4AC1FD9E9723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n=35; </a:t>
                    </a:r>
                    <a:fld id="{3EB5DCE0-9500-4C5A-83AD-A59F4CE4721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A673-4358-BCE8-4AC1FD9E97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Sheet1!$R$3:$AC$4</c:f>
              <c:multiLvlStrCache>
                <c:ptCount val="12"/>
                <c:lvl>
                  <c:pt idx="0">
                    <c:v>Ēku būvniecības projektu vadība &amp; būvdarbu vadība</c:v>
                  </c:pt>
                  <c:pt idx="1">
                    <c:v>Inženierbūvju būvniecības projektu vadība &amp; būvdarbu vadība</c:v>
                  </c:pt>
                  <c:pt idx="2">
                    <c:v>Inženierbūvju darbi (zemes darbi)</c:v>
                  </c:pt>
                  <c:pt idx="3">
                    <c:v>Ēkas būvdarbi, pamati, karkass, nesošās konstrukcijas jumts</c:v>
                  </c:pt>
                  <c:pt idx="4">
                    <c:v>Zemes darbi, teritorijas labiekārtošana</c:v>
                  </c:pt>
                  <c:pt idx="5">
                    <c:v>Būvdarbi, ārējā apdare, sienas, fasādes, logi, </c:v>
                  </c:pt>
                  <c:pt idx="6">
                    <c:v>Ūdenssistēmas, kanalizācija (ŪK)</c:v>
                  </c:pt>
                  <c:pt idx="7">
                    <c:v>Būvdarbi, iekšējā apdare (sienas, grīdas, griesti)</c:v>
                  </c:pt>
                  <c:pt idx="8">
                    <c:v>Apkure, ventilācija (AVK, SM)</c:v>
                  </c:pt>
                  <c:pt idx="9">
                    <c:v>Elektro, vājstrāvu tīkli (EL, ESS, EST, BMS)</c:v>
                  </c:pt>
                  <c:pt idx="10">
                    <c:v>Būvmateriāli (t.sk. risinājumi, tehnoloģijas)</c:v>
                  </c:pt>
                  <c:pt idx="11">
                    <c:v>Darba rīki, tehnika</c:v>
                  </c:pt>
                </c:lvl>
                <c:lvl>
                  <c:pt idx="0">
                    <c:v>Būvniecības projektu vadība</c:v>
                  </c:pt>
                  <c:pt idx="2">
                    <c:v>Būvdarbu vadība un realizācija</c:v>
                  </c:pt>
                  <c:pt idx="10">
                    <c:v>Būvmateriāli (ražotāji, tirgotāji)</c:v>
                  </c:pt>
                </c:lvl>
              </c:multiLvlStrCache>
            </c:multiLvlStrRef>
          </c:cat>
          <c:val>
            <c:numRef>
              <c:f>Sheet1!$R$6:$AC$6</c:f>
              <c:numCache>
                <c:formatCode>0.0</c:formatCode>
                <c:ptCount val="12"/>
                <c:pt idx="0">
                  <c:v>7.0686507936507939</c:v>
                </c:pt>
                <c:pt idx="1">
                  <c:v>7.1701388888888893</c:v>
                </c:pt>
                <c:pt idx="2">
                  <c:v>7.0509734093067422</c:v>
                </c:pt>
                <c:pt idx="3">
                  <c:v>7.0736166007905128</c:v>
                </c:pt>
                <c:pt idx="4">
                  <c:v>7.195160256410257</c:v>
                </c:pt>
                <c:pt idx="5">
                  <c:v>7.4932017543859653</c:v>
                </c:pt>
                <c:pt idx="6">
                  <c:v>7.529874960430516</c:v>
                </c:pt>
                <c:pt idx="7">
                  <c:v>7.5955165692007798</c:v>
                </c:pt>
                <c:pt idx="8">
                  <c:v>7.6939905591866378</c:v>
                </c:pt>
                <c:pt idx="9">
                  <c:v>7.8455555555555554</c:v>
                </c:pt>
                <c:pt idx="10">
                  <c:v>7.7872214319582751</c:v>
                </c:pt>
                <c:pt idx="11">
                  <c:v>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A673-4358-BCE8-4AC1FD9E9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30384432"/>
        <c:axId val="530386072"/>
      </c:barChart>
      <c:catAx>
        <c:axId val="530384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530386072"/>
        <c:crosses val="autoZero"/>
        <c:auto val="1"/>
        <c:lblAlgn val="ctr"/>
        <c:lblOffset val="100"/>
        <c:noMultiLvlLbl val="0"/>
      </c:catAx>
      <c:valAx>
        <c:axId val="530386072"/>
        <c:scaling>
          <c:orientation val="minMax"/>
          <c:max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530384432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b="0"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03016936"/>
        <c:axId val="703018248"/>
      </c:barChart>
      <c:catAx>
        <c:axId val="703016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3018248"/>
        <c:crosses val="autoZero"/>
        <c:auto val="1"/>
        <c:lblAlgn val="ctr"/>
        <c:lblOffset val="100"/>
        <c:noMultiLvlLbl val="0"/>
      </c:catAx>
      <c:valAx>
        <c:axId val="7030182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70301693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03016936"/>
        <c:axId val="703018248"/>
      </c:barChart>
      <c:catAx>
        <c:axId val="703016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3018248"/>
        <c:crosses val="autoZero"/>
        <c:auto val="1"/>
        <c:lblAlgn val="ctr"/>
        <c:lblOffset val="100"/>
        <c:noMultiLvlLbl val="0"/>
      </c:catAx>
      <c:valAx>
        <c:axId val="7030182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70301693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5347802284207156"/>
          <c:y val="0.12608864476315254"/>
          <c:w val="0.48204920904939108"/>
          <c:h val="0.742945513562852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Sheet1!$AE$5</c:f>
              <c:strCache>
                <c:ptCount val="1"/>
                <c:pt idx="0">
                  <c:v>Pašvērtējums</c:v>
                </c:pt>
              </c:strCache>
            </c:strRef>
          </c:tx>
          <c:spPr>
            <a:solidFill>
              <a:srgbClr val="FF7C88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n=31; </a:t>
                    </a:r>
                    <a:fld id="{0BE0B7AA-2EB0-4BD2-91CE-7BD73943A090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D82-41B5-8598-66BECA69F2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n=25; </a:t>
                    </a:r>
                    <a:fld id="{BA6E5F96-139C-48C0-83D9-ACB2AB0CE281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D82-41B5-8598-66BECA69F2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n=11*; </a:t>
                    </a:r>
                    <a:fld id="{7BD1A564-3B4C-4E02-B858-7A624CFEDBE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D82-41B5-8598-66BECA69F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Sheet1!$AF$3:$AH$4</c:f>
              <c:multiLvlStrCache>
                <c:ptCount val="3"/>
                <c:lvl>
                  <c:pt idx="0">
                    <c:v>Autoruzraudzība</c:v>
                  </c:pt>
                  <c:pt idx="1">
                    <c:v>Būvuzraudzība</c:v>
                  </c:pt>
                  <c:pt idx="2">
                    <c:v>Valsts institūcijas</c:v>
                  </c:pt>
                </c:lvl>
                <c:lvl>
                  <c:pt idx="0">
                    <c:v>Uzraudzība</c:v>
                  </c:pt>
                  <c:pt idx="2">
                    <c:v>Valsts institūcijas</c:v>
                  </c:pt>
                </c:lvl>
              </c:multiLvlStrCache>
            </c:multiLvlStrRef>
          </c:cat>
          <c:val>
            <c:numRef>
              <c:f>Sheet1!$AF$5:$AH$5</c:f>
              <c:numCache>
                <c:formatCode>0.0</c:formatCode>
                <c:ptCount val="3"/>
                <c:pt idx="0">
                  <c:v>7.5</c:v>
                </c:pt>
                <c:pt idx="1">
                  <c:v>8.5714285714285712</c:v>
                </c:pt>
                <c:pt idx="2">
                  <c:v>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D82-41B5-8598-66BECA69F2E6}"/>
            </c:ext>
          </c:extLst>
        </c:ser>
        <c:ser>
          <c:idx val="1"/>
          <c:order val="1"/>
          <c:tx>
            <c:strRef>
              <c:f>Sheet1!$AE$6</c:f>
              <c:strCache>
                <c:ptCount val="1"/>
                <c:pt idx="0">
                  <c:v>Novērtējums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n=27; </a:t>
                    </a:r>
                    <a:fld id="{F428E168-32E1-4641-8C17-1DF70367161D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D82-41B5-8598-66BECA69F2E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n=32; </a:t>
                    </a:r>
                    <a:fld id="{EC7FA558-E45B-49F0-A6A6-027446A596CC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D82-41B5-8598-66BECA69F2E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n=40; </a:t>
                    </a:r>
                    <a:fld id="{E8674E89-F111-4848-A3F7-814A91E6A798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D82-41B5-8598-66BECA69F2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Sheet1!$AF$3:$AH$4</c:f>
              <c:multiLvlStrCache>
                <c:ptCount val="3"/>
                <c:lvl>
                  <c:pt idx="0">
                    <c:v>Autoruzraudzība</c:v>
                  </c:pt>
                  <c:pt idx="1">
                    <c:v>Būvuzraudzība</c:v>
                  </c:pt>
                  <c:pt idx="2">
                    <c:v>Valsts institūcijas</c:v>
                  </c:pt>
                </c:lvl>
                <c:lvl>
                  <c:pt idx="0">
                    <c:v>Uzraudzība</c:v>
                  </c:pt>
                  <c:pt idx="2">
                    <c:v>Valsts institūcijas</c:v>
                  </c:pt>
                </c:lvl>
              </c:multiLvlStrCache>
            </c:multiLvlStrRef>
          </c:cat>
          <c:val>
            <c:numRef>
              <c:f>Sheet1!$AF$6:$AH$6</c:f>
              <c:numCache>
                <c:formatCode>0.0</c:formatCode>
                <c:ptCount val="3"/>
                <c:pt idx="0">
                  <c:v>6.6869963369963372</c:v>
                </c:pt>
                <c:pt idx="1">
                  <c:v>7.1805023414218816</c:v>
                </c:pt>
                <c:pt idx="2">
                  <c:v>6.6675329175329177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D82-41B5-8598-66BECA69F2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522288112"/>
        <c:axId val="522284504"/>
      </c:barChart>
      <c:catAx>
        <c:axId val="5222881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522284504"/>
        <c:crosses val="autoZero"/>
        <c:auto val="1"/>
        <c:lblAlgn val="ctr"/>
        <c:lblOffset val="100"/>
        <c:noMultiLvlLbl val="0"/>
      </c:catAx>
      <c:valAx>
        <c:axId val="52228450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222881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33940273653315478"/>
          <c:y val="3.4830775589723258E-2"/>
          <c:w val="0.57666974952131189"/>
          <c:h val="6.61325595023009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ysClr val="windowText" lastClr="000000"/>
              </a:solidFill>
              <a:latin typeface="Segoe UI" panose="020B0502040204020203" pitchFamily="34" charset="0"/>
              <a:ea typeface="+mn-ea"/>
              <a:cs typeface="Segoe UI" panose="020B0502040204020203" pitchFamily="34" charset="0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9-4D07-A106-FA4C522C6D75}"/>
              </c:ext>
            </c:extLst>
          </c:dPt>
          <c:dPt>
            <c:idx val="1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9-4D07-A106-FA4C522C6D75}"/>
              </c:ext>
            </c:extLst>
          </c:dPt>
          <c:dPt>
            <c:idx val="2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9-4D07-A106-FA4C522C6D75}"/>
              </c:ext>
            </c:extLst>
          </c:dPt>
          <c:dPt>
            <c:idx val="3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9-4D07-A106-FA4C522C6D7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0.72219999999999995</c:v>
                </c:pt>
                <c:pt idx="1">
                  <c:v>0.69489999999999996</c:v>
                </c:pt>
                <c:pt idx="2">
                  <c:v>0.7359</c:v>
                </c:pt>
                <c:pt idx="3">
                  <c:v>0.68010000000000004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9-4D07-A106-FA4C522C6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516072"/>
        <c:axId val="472516400"/>
      </c:barChart>
      <c:catAx>
        <c:axId val="472516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2516400"/>
        <c:crosses val="autoZero"/>
        <c:auto val="1"/>
        <c:lblAlgn val="ctr"/>
        <c:lblOffset val="100"/>
        <c:noMultiLvlLbl val="0"/>
      </c:catAx>
      <c:valAx>
        <c:axId val="4725164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4725160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E1335E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0.70909999999999995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28-4A1B-A16F-BACC60888B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703016936"/>
        <c:axId val="703018248"/>
      </c:barChart>
      <c:catAx>
        <c:axId val="7030169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03018248"/>
        <c:crosses val="autoZero"/>
        <c:auto val="1"/>
        <c:lblAlgn val="ctr"/>
        <c:lblOffset val="100"/>
        <c:noMultiLvlLbl val="0"/>
      </c:catAx>
      <c:valAx>
        <c:axId val="703018248"/>
        <c:scaling>
          <c:orientation val="minMax"/>
          <c:max val="1"/>
        </c:scaling>
        <c:delete val="0"/>
        <c:axPos val="b"/>
        <c:majorGridlines>
          <c:spPr>
            <a:ln w="9525" cap="flat" cmpd="sng" algn="ctr">
              <a:solidFill>
                <a:srgbClr val="56386A"/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703016936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27093C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CF9-4D07-A106-FA4C522C6D75}"/>
              </c:ext>
            </c:extLst>
          </c:dPt>
          <c:dPt>
            <c:idx val="1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CF9-4D07-A106-FA4C522C6D75}"/>
              </c:ext>
            </c:extLst>
          </c:dPt>
          <c:dPt>
            <c:idx val="2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CF9-4D07-A106-FA4C522C6D75}"/>
              </c:ext>
            </c:extLst>
          </c:dPt>
          <c:dPt>
            <c:idx val="3"/>
            <c:invertIfNegative val="0"/>
            <c:bubble3D val="0"/>
            <c:spPr>
              <a:solidFill>
                <a:srgbClr val="27093C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CF9-4D07-A106-FA4C522C6D75}"/>
              </c:ext>
            </c:extLst>
          </c:dPt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Segoe UI" panose="020B0502040204020203" pitchFamily="34" charset="0"/>
                    <a:ea typeface="+mn-ea"/>
                    <a:cs typeface="Segoe UI" panose="020B0502040204020203" pitchFamily="34" charset="0"/>
                  </a:defRPr>
                </a:pPr>
                <a:endParaRPr lang="lv-LV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0.72219999999999995</c:v>
                </c:pt>
                <c:pt idx="1">
                  <c:v>0.69489999999999996</c:v>
                </c:pt>
                <c:pt idx="2">
                  <c:v>0.7359</c:v>
                </c:pt>
                <c:pt idx="3">
                  <c:v>0.68010000000000004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F9-4D07-A106-FA4C522C6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2516072"/>
        <c:axId val="472516400"/>
      </c:barChart>
      <c:catAx>
        <c:axId val="47251607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72516400"/>
        <c:crosses val="autoZero"/>
        <c:auto val="1"/>
        <c:lblAlgn val="ctr"/>
        <c:lblOffset val="100"/>
        <c:noMultiLvlLbl val="0"/>
      </c:catAx>
      <c:valAx>
        <c:axId val="472516400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pPr>
            <a:endParaRPr lang="lv-LV"/>
          </a:p>
        </c:txPr>
        <c:crossAx val="472516072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0.69899</cdr:x>
      <cdr:y>0.90521</cdr:y>
    </cdr:from>
    <cdr:to>
      <cdr:x>0.94244</cdr:x>
      <cdr:y>0.98884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94DE6334-1D99-43EC-B651-EC0B1AB861FB}"/>
            </a:ext>
          </a:extLst>
        </cdr:cNvPr>
        <cdr:cNvSpPr txBox="1"/>
      </cdr:nvSpPr>
      <cdr:spPr>
        <a:xfrm xmlns:a="http://schemas.openxmlformats.org/drawingml/2006/main">
          <a:off x="2601494" y="2721810"/>
          <a:ext cx="906031" cy="25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000">
              <a:latin typeface="Segoe UI" panose="020B0502040204020203" pitchFamily="34" charset="0"/>
              <a:cs typeface="Segoe UI" panose="020B0502040204020203" pitchFamily="34" charset="0"/>
            </a:rPr>
            <a:t>Vērtējums</a:t>
          </a:r>
          <a:endParaRPr lang="en-US" sz="100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0.59778</cdr:x>
      <cdr:y>0.93367</cdr:y>
    </cdr:from>
    <cdr:to>
      <cdr:x>0.82614</cdr:x>
      <cdr:y>0.98553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7B3216B-EF11-452F-BD21-58521D82605F}"/>
            </a:ext>
          </a:extLst>
        </cdr:cNvPr>
        <cdr:cNvSpPr txBox="1"/>
      </cdr:nvSpPr>
      <cdr:spPr>
        <a:xfrm xmlns:a="http://schemas.openxmlformats.org/drawingml/2006/main">
          <a:off x="2371739" y="4527568"/>
          <a:ext cx="906031" cy="251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lv-LV" sz="1000">
              <a:latin typeface="Segoe UI" panose="020B0502040204020203" pitchFamily="34" charset="0"/>
              <a:cs typeface="Segoe UI" panose="020B0502040204020203" pitchFamily="34" charset="0"/>
            </a:rPr>
            <a:t>Vērtējums</a:t>
          </a:r>
          <a:endParaRPr lang="en-US" sz="100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0.63132</cdr:x>
      <cdr:y>0.93003</cdr:y>
    </cdr:from>
    <cdr:to>
      <cdr:x>0.92709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4DAE3896-5024-42E6-9BE4-A881878B855C}"/>
            </a:ext>
          </a:extLst>
        </cdr:cNvPr>
        <cdr:cNvSpPr txBox="1"/>
      </cdr:nvSpPr>
      <cdr:spPr>
        <a:xfrm xmlns:a="http://schemas.openxmlformats.org/drawingml/2006/main">
          <a:off x="1935018" y="3264603"/>
          <a:ext cx="906563" cy="2456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lv-LV" sz="1000">
              <a:latin typeface="Segoe UI" panose="020B0502040204020203" pitchFamily="34" charset="0"/>
              <a:cs typeface="Segoe UI" panose="020B0502040204020203" pitchFamily="34" charset="0"/>
            </a:rPr>
            <a:t>Vērtējums</a:t>
          </a:r>
          <a:endParaRPr lang="en-US" sz="1000">
            <a:latin typeface="Segoe UI" panose="020B0502040204020203" pitchFamily="34" charset="0"/>
            <a:cs typeface="Segoe UI" panose="020B0502040204020203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477DC-384A-4020-AB01-1E9AD2F6EC19}" type="datetimeFigureOut">
              <a:rPr lang="lv-LV" smtClean="0"/>
              <a:t>03.01.2019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E9295-EFD7-4ECF-9363-5494B01C824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5555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37329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10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250168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11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1777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12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94678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13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700282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lv-LV" sz="1200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92863F-2181-40AA-9D10-26C0A01C7A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01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405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63863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18430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5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70303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56217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73492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4715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3E9295-EFD7-4ECF-9363-5494B01C824A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620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54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0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314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9457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482600" y="2034398"/>
            <a:ext cx="2594864" cy="2574178"/>
          </a:xfrm>
          <a:solidFill>
            <a:schemeClr val="tx2">
              <a:lumMod val="40000"/>
              <a:lumOff val="60000"/>
            </a:schemeClr>
          </a:solidFill>
        </p:spPr>
        <p:txBody>
          <a:bodyPr tIns="640080">
            <a:normAutofit/>
          </a:bodyPr>
          <a:lstStyle>
            <a:lvl1pPr>
              <a:defRPr sz="10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List items for Title 1</a:t>
            </a:r>
          </a:p>
        </p:txBody>
      </p:sp>
      <p:sp>
        <p:nvSpPr>
          <p:cNvPr id="48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482600" y="1780296"/>
            <a:ext cx="2594864" cy="607243"/>
          </a:xfr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ctr">
              <a:buNone/>
              <a:defRPr lang="en-US" sz="1650" b="1" cap="all" baseline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Option 1</a:t>
            </a:r>
          </a:p>
        </p:txBody>
      </p:sp>
      <p:sp>
        <p:nvSpPr>
          <p:cNvPr id="49" name="Text Placeholder 13"/>
          <p:cNvSpPr>
            <a:spLocks noGrp="1"/>
          </p:cNvSpPr>
          <p:nvPr>
            <p:ph type="body" sz="quarter" idx="25" hasCustomPrompt="1"/>
          </p:nvPr>
        </p:nvSpPr>
        <p:spPr>
          <a:xfrm>
            <a:off x="482600" y="5161362"/>
            <a:ext cx="2594864" cy="783448"/>
          </a:xfrm>
          <a:solidFill>
            <a:schemeClr val="tx2">
              <a:lumMod val="40000"/>
              <a:lumOff val="60000"/>
            </a:scheme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Price Here</a:t>
            </a:r>
          </a:p>
        </p:txBody>
      </p:sp>
      <p:sp>
        <p:nvSpPr>
          <p:cNvPr id="50" name="Text Placeholder 13"/>
          <p:cNvSpPr>
            <a:spLocks noGrp="1"/>
          </p:cNvSpPr>
          <p:nvPr>
            <p:ph type="body" sz="quarter" idx="26" hasCustomPrompt="1"/>
          </p:nvPr>
        </p:nvSpPr>
        <p:spPr>
          <a:xfrm>
            <a:off x="482600" y="4784386"/>
            <a:ext cx="2594864" cy="387470"/>
          </a:xfrm>
          <a:solidFill>
            <a:schemeClr val="tx2">
              <a:lumMod val="20000"/>
              <a:lumOff val="80000"/>
            </a:schemeClr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5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Price: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27" hasCustomPrompt="1"/>
          </p:nvPr>
        </p:nvSpPr>
        <p:spPr>
          <a:xfrm>
            <a:off x="9114537" y="2040590"/>
            <a:ext cx="2594864" cy="2574178"/>
          </a:xfrm>
          <a:solidFill>
            <a:schemeClr val="tx2">
              <a:lumMod val="40000"/>
              <a:lumOff val="60000"/>
            </a:schemeClr>
          </a:solidFill>
        </p:spPr>
        <p:txBody>
          <a:bodyPr tIns="640080">
            <a:normAutofit/>
          </a:bodyPr>
          <a:lstStyle>
            <a:lvl1pPr>
              <a:defRPr sz="10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List items for Title 1</a:t>
            </a:r>
          </a:p>
        </p:txBody>
      </p:sp>
      <p:sp>
        <p:nvSpPr>
          <p:cNvPr id="52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9114537" y="1780296"/>
            <a:ext cx="2594864" cy="607243"/>
          </a:xfr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ctr">
              <a:buNone/>
              <a:defRPr lang="en-US" sz="1650" b="1" cap="all" baseline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Option 4</a:t>
            </a:r>
          </a:p>
        </p:txBody>
      </p:sp>
      <p:sp>
        <p:nvSpPr>
          <p:cNvPr id="53" name="Text Placeholder 13"/>
          <p:cNvSpPr>
            <a:spLocks noGrp="1"/>
          </p:cNvSpPr>
          <p:nvPr>
            <p:ph type="body" sz="quarter" idx="29" hasCustomPrompt="1"/>
          </p:nvPr>
        </p:nvSpPr>
        <p:spPr>
          <a:xfrm>
            <a:off x="9114537" y="5161362"/>
            <a:ext cx="2594864" cy="783448"/>
          </a:xfrm>
          <a:solidFill>
            <a:schemeClr val="tx2">
              <a:lumMod val="40000"/>
              <a:lumOff val="60000"/>
            </a:scheme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Price Here</a:t>
            </a:r>
          </a:p>
        </p:txBody>
      </p:sp>
      <p:sp>
        <p:nvSpPr>
          <p:cNvPr id="59" name="Text Placeholder 13"/>
          <p:cNvSpPr>
            <a:spLocks noGrp="1"/>
          </p:cNvSpPr>
          <p:nvPr>
            <p:ph type="body" sz="quarter" idx="30" hasCustomPrompt="1"/>
          </p:nvPr>
        </p:nvSpPr>
        <p:spPr>
          <a:xfrm>
            <a:off x="9114537" y="4784386"/>
            <a:ext cx="2594864" cy="387470"/>
          </a:xfrm>
          <a:solidFill>
            <a:schemeClr val="tx2">
              <a:lumMod val="20000"/>
              <a:lumOff val="80000"/>
            </a:schemeClr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5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Price:</a:t>
            </a:r>
          </a:p>
        </p:txBody>
      </p:sp>
      <p:sp>
        <p:nvSpPr>
          <p:cNvPr id="61" name="Text Placeholder 13"/>
          <p:cNvSpPr>
            <a:spLocks noGrp="1"/>
          </p:cNvSpPr>
          <p:nvPr>
            <p:ph type="body" sz="quarter" idx="31" hasCustomPrompt="1"/>
          </p:nvPr>
        </p:nvSpPr>
        <p:spPr>
          <a:xfrm>
            <a:off x="6237224" y="2034398"/>
            <a:ext cx="2594864" cy="2574178"/>
          </a:xfrm>
          <a:solidFill>
            <a:schemeClr val="tx2">
              <a:lumMod val="40000"/>
              <a:lumOff val="60000"/>
            </a:schemeClr>
          </a:solidFill>
        </p:spPr>
        <p:txBody>
          <a:bodyPr tIns="640080">
            <a:normAutofit/>
          </a:bodyPr>
          <a:lstStyle>
            <a:lvl1pPr>
              <a:defRPr sz="10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List items for Title 1</a:t>
            </a:r>
          </a:p>
        </p:txBody>
      </p:sp>
      <p:sp>
        <p:nvSpPr>
          <p:cNvPr id="62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6237224" y="1780296"/>
            <a:ext cx="2594864" cy="607243"/>
          </a:xfr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ctr">
              <a:buNone/>
              <a:defRPr lang="en-US" sz="1650" b="1" cap="all" baseline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Option 3</a:t>
            </a:r>
          </a:p>
        </p:txBody>
      </p:sp>
      <p:sp>
        <p:nvSpPr>
          <p:cNvPr id="63" name="Text Placeholder 13"/>
          <p:cNvSpPr>
            <a:spLocks noGrp="1"/>
          </p:cNvSpPr>
          <p:nvPr>
            <p:ph type="body" sz="quarter" idx="33" hasCustomPrompt="1"/>
          </p:nvPr>
        </p:nvSpPr>
        <p:spPr>
          <a:xfrm>
            <a:off x="6237224" y="5161362"/>
            <a:ext cx="2594864" cy="783448"/>
          </a:xfrm>
          <a:solidFill>
            <a:schemeClr val="tx2">
              <a:lumMod val="40000"/>
              <a:lumOff val="60000"/>
            </a:scheme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Price Here</a:t>
            </a:r>
          </a:p>
        </p:txBody>
      </p:sp>
      <p:sp>
        <p:nvSpPr>
          <p:cNvPr id="64" name="Text Placeholder 13"/>
          <p:cNvSpPr>
            <a:spLocks noGrp="1"/>
          </p:cNvSpPr>
          <p:nvPr>
            <p:ph type="body" sz="quarter" idx="34" hasCustomPrompt="1"/>
          </p:nvPr>
        </p:nvSpPr>
        <p:spPr>
          <a:xfrm>
            <a:off x="6237224" y="4784386"/>
            <a:ext cx="2594864" cy="387470"/>
          </a:xfrm>
          <a:solidFill>
            <a:schemeClr val="tx2">
              <a:lumMod val="20000"/>
              <a:lumOff val="80000"/>
            </a:schemeClr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5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Price:</a:t>
            </a:r>
          </a:p>
        </p:txBody>
      </p:sp>
      <p:sp>
        <p:nvSpPr>
          <p:cNvPr id="66" name="Text Placeholder 13"/>
          <p:cNvSpPr>
            <a:spLocks noGrp="1"/>
          </p:cNvSpPr>
          <p:nvPr>
            <p:ph type="body" sz="quarter" idx="35" hasCustomPrompt="1"/>
          </p:nvPr>
        </p:nvSpPr>
        <p:spPr>
          <a:xfrm>
            <a:off x="3359912" y="2034398"/>
            <a:ext cx="2594864" cy="2574178"/>
          </a:xfrm>
          <a:solidFill>
            <a:schemeClr val="tx2">
              <a:lumMod val="40000"/>
              <a:lumOff val="60000"/>
            </a:schemeClr>
          </a:solidFill>
        </p:spPr>
        <p:txBody>
          <a:bodyPr tIns="640080">
            <a:normAutofit/>
          </a:bodyPr>
          <a:lstStyle>
            <a:lvl1pPr>
              <a:defRPr sz="105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List items for Title 1</a:t>
            </a:r>
          </a:p>
        </p:txBody>
      </p:sp>
      <p:sp>
        <p:nvSpPr>
          <p:cNvPr id="67" name="Text Placeholder 12"/>
          <p:cNvSpPr>
            <a:spLocks noGrp="1"/>
          </p:cNvSpPr>
          <p:nvPr>
            <p:ph type="body" sz="quarter" idx="36" hasCustomPrompt="1"/>
          </p:nvPr>
        </p:nvSpPr>
        <p:spPr>
          <a:xfrm>
            <a:off x="3359912" y="1780296"/>
            <a:ext cx="2594864" cy="607243"/>
          </a:xfr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>
            <a:lvl1pPr marL="171450" indent="-171450" algn="ctr">
              <a:buNone/>
              <a:defRPr lang="en-US" sz="1650" b="1" cap="all" baseline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en-US"/>
              <a:t>Option 2</a:t>
            </a:r>
          </a:p>
        </p:txBody>
      </p:sp>
      <p:sp>
        <p:nvSpPr>
          <p:cNvPr id="68" name="Text Placeholder 13"/>
          <p:cNvSpPr>
            <a:spLocks noGrp="1"/>
          </p:cNvSpPr>
          <p:nvPr>
            <p:ph type="body" sz="quarter" idx="37" hasCustomPrompt="1"/>
          </p:nvPr>
        </p:nvSpPr>
        <p:spPr>
          <a:xfrm>
            <a:off x="3359912" y="5161362"/>
            <a:ext cx="2594864" cy="783448"/>
          </a:xfrm>
          <a:solidFill>
            <a:schemeClr val="tx2">
              <a:lumMod val="40000"/>
              <a:lumOff val="60000"/>
            </a:schemeClr>
          </a:solidFill>
        </p:spPr>
        <p:txBody>
          <a:bodyPr tIns="91440" bIns="91440" anchor="ctr">
            <a:normAutofit/>
          </a:bodyPr>
          <a:lstStyle>
            <a:lvl1pPr marL="0" indent="0" algn="ctr">
              <a:buNone/>
              <a:defRPr sz="2100" b="1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Price Here</a:t>
            </a:r>
          </a:p>
        </p:txBody>
      </p:sp>
      <p:sp>
        <p:nvSpPr>
          <p:cNvPr id="69" name="Text Placeholder 13"/>
          <p:cNvSpPr>
            <a:spLocks noGrp="1"/>
          </p:cNvSpPr>
          <p:nvPr>
            <p:ph type="body" sz="quarter" idx="38" hasCustomPrompt="1"/>
          </p:nvPr>
        </p:nvSpPr>
        <p:spPr>
          <a:xfrm>
            <a:off x="3359912" y="4784386"/>
            <a:ext cx="2594864" cy="387470"/>
          </a:xfrm>
          <a:solidFill>
            <a:schemeClr val="tx2">
              <a:lumMod val="20000"/>
              <a:lumOff val="80000"/>
            </a:schemeClr>
          </a:solidFill>
        </p:spPr>
        <p:txBody>
          <a:bodyPr tIns="91440" bIns="91440" anchor="ctr">
            <a:noAutofit/>
          </a:bodyPr>
          <a:lstStyle>
            <a:lvl1pPr marL="0" indent="0" algn="ctr">
              <a:buNone/>
              <a:defRPr sz="1500" b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/>
              <a:t>Price:</a:t>
            </a:r>
          </a:p>
        </p:txBody>
      </p:sp>
    </p:spTree>
    <p:extLst>
      <p:ext uri="{BB962C8B-B14F-4D97-AF65-F5344CB8AC3E}">
        <p14:creationId xmlns:p14="http://schemas.microsoft.com/office/powerpoint/2010/main" val="787933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0292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62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pc="0"/>
            </a:lvl1pPr>
          </a:lstStyle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03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428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4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748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0CF8D7-8C64-094F-8BAB-58015A63E668}" type="datetimeFigureOut">
              <a:rPr lang="en-US" smtClean="0"/>
              <a:t>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55050A-7852-EB4D-A0A9-45B34C2D7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1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091" y="6176963"/>
            <a:ext cx="1992545" cy="565523"/>
          </a:xfrm>
          <a:prstGeom prst="rect">
            <a:avLst/>
          </a:prstGeom>
        </p:spPr>
      </p:pic>
      <p:cxnSp>
        <p:nvCxnSpPr>
          <p:cNvPr id="8" name="Straight Connector 7"/>
          <p:cNvCxnSpPr>
            <a:cxnSpLocks/>
          </p:cNvCxnSpPr>
          <p:nvPr userDrawn="1"/>
        </p:nvCxnSpPr>
        <p:spPr>
          <a:xfrm flipH="1">
            <a:off x="624733" y="6540628"/>
            <a:ext cx="8437492" cy="0"/>
          </a:xfrm>
          <a:prstGeom prst="line">
            <a:avLst/>
          </a:prstGeom>
          <a:ln w="38100" cap="flat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924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72" r:id="rId12"/>
    <p:sldLayoutId id="2147483698" r:id="rId13"/>
    <p:sldLayoutId id="214748370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7"/>
        </a:buBlip>
        <a:defRPr sz="2800" b="0" i="0" kern="1200">
          <a:solidFill>
            <a:schemeClr val="tx1"/>
          </a:solidFill>
          <a:latin typeface="Neris Light" charset="0"/>
          <a:ea typeface="Neris Light" charset="0"/>
          <a:cs typeface="Neris Light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Neris Light" charset="0"/>
          <a:ea typeface="Neris Light" charset="0"/>
          <a:cs typeface="Neri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Neris Light" charset="0"/>
          <a:ea typeface="Neris Light" charset="0"/>
          <a:cs typeface="Neri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Neris Light" charset="0"/>
          <a:ea typeface="Neris Light" charset="0"/>
          <a:cs typeface="Neri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Neris Light" charset="0"/>
          <a:ea typeface="Neris Light" charset="0"/>
          <a:cs typeface="Neri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60991" y="2499245"/>
            <a:ext cx="9144000" cy="3188861"/>
          </a:xfrm>
          <a:solidFill>
            <a:schemeClr val="bg1">
              <a:lumMod val="95000"/>
              <a:alpha val="40000"/>
            </a:schemeClr>
          </a:solidFill>
        </p:spPr>
        <p:txBody>
          <a:bodyPr>
            <a:normAutofit/>
          </a:bodyPr>
          <a:lstStyle/>
          <a:p>
            <a:r>
              <a:rPr lang="lv-LV" sz="32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Latvijas Būvniecības nozares kvalitātes indeksa un mērījumu metodoloģijas izstrāde un aptaujas instrumenta (anketas) sagatavošana un testēšana</a:t>
            </a:r>
          </a:p>
          <a:p>
            <a:endParaRPr lang="lv-LV" sz="28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  <a:p>
            <a:r>
              <a:rPr lang="lv-LV" sz="28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Indeksa rezultāti</a:t>
            </a:r>
            <a:endParaRPr lang="en-US" sz="28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88" y="1169894"/>
            <a:ext cx="3774624" cy="119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08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64F12C-34A3-459B-906C-F409AD53E716}"/>
              </a:ext>
            </a:extLst>
          </p:cNvPr>
          <p:cNvSpPr/>
          <p:nvPr/>
        </p:nvSpPr>
        <p:spPr>
          <a:xfrm>
            <a:off x="823280" y="9571"/>
            <a:ext cx="10942319" cy="4809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Kas ir jāpilnveido? Uz ko ir jāvērš uzmanība?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DDE51A-0A0A-440E-9443-51E9F66E8CF4}"/>
              </a:ext>
            </a:extLst>
          </p:cNvPr>
          <p:cNvSpPr/>
          <p:nvPr/>
        </p:nvSpPr>
        <p:spPr>
          <a:xfrm>
            <a:off x="1822254" y="5852230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Priekšdarbi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0FBCF6-675E-4C90-BDE8-FA4333088E0F}"/>
              </a:ext>
            </a:extLst>
          </p:cNvPr>
          <p:cNvSpPr/>
          <p:nvPr/>
        </p:nvSpPr>
        <p:spPr>
          <a:xfrm>
            <a:off x="4467385" y="5853262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Projektēšana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8AA81-FAF7-486A-90A6-F66946486855}"/>
              </a:ext>
            </a:extLst>
          </p:cNvPr>
          <p:cNvSpPr/>
          <p:nvPr/>
        </p:nvSpPr>
        <p:spPr>
          <a:xfrm>
            <a:off x="7112516" y="5853262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Būvdarbi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7F9533-CEA6-4E89-A665-EB5E7E403546}"/>
              </a:ext>
            </a:extLst>
          </p:cNvPr>
          <p:cNvSpPr/>
          <p:nvPr/>
        </p:nvSpPr>
        <p:spPr>
          <a:xfrm>
            <a:off x="9769730" y="5851198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Uzraudzība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4EEE87-C31D-402B-848F-7CBAA1E4C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811368"/>
              </p:ext>
            </p:extLst>
          </p:nvPr>
        </p:nvGraphicFramePr>
        <p:xfrm>
          <a:off x="426399" y="3115667"/>
          <a:ext cx="11339200" cy="289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379">
            <a:extLst>
              <a:ext uri="{FF2B5EF4-FFF2-40B4-BE49-F238E27FC236}">
                <a16:creationId xmlns:a16="http://schemas.microsoft.com/office/drawing/2014/main" id="{679DA916-E580-4ABC-8167-91819A73FD3B}"/>
              </a:ext>
            </a:extLst>
          </p:cNvPr>
          <p:cNvSpPr/>
          <p:nvPr/>
        </p:nvSpPr>
        <p:spPr>
          <a:xfrm>
            <a:off x="7490216" y="4039203"/>
            <a:ext cx="346713" cy="347138"/>
          </a:xfrm>
          <a:custGeom>
            <a:avLst/>
            <a:gdLst>
              <a:gd name="connsiteX0" fmla="*/ 84231 w 462284"/>
              <a:gd name="connsiteY0" fmla="*/ 360589 h 462850"/>
              <a:gd name="connsiteX1" fmla="*/ 71553 w 462284"/>
              <a:gd name="connsiteY1" fmla="*/ 365942 h 462850"/>
              <a:gd name="connsiteX2" fmla="*/ 66201 w 462284"/>
              <a:gd name="connsiteY2" fmla="*/ 378619 h 462850"/>
              <a:gd name="connsiteX3" fmla="*/ 71553 w 462284"/>
              <a:gd name="connsiteY3" fmla="*/ 391296 h 462850"/>
              <a:gd name="connsiteX4" fmla="*/ 84231 w 462284"/>
              <a:gd name="connsiteY4" fmla="*/ 396648 h 462850"/>
              <a:gd name="connsiteX5" fmla="*/ 96908 w 462284"/>
              <a:gd name="connsiteY5" fmla="*/ 391296 h 462850"/>
              <a:gd name="connsiteX6" fmla="*/ 102260 w 462284"/>
              <a:gd name="connsiteY6" fmla="*/ 378619 h 462850"/>
              <a:gd name="connsiteX7" fmla="*/ 96908 w 462284"/>
              <a:gd name="connsiteY7" fmla="*/ 365942 h 462850"/>
              <a:gd name="connsiteX8" fmla="*/ 84231 w 462284"/>
              <a:gd name="connsiteY8" fmla="*/ 360589 h 462850"/>
              <a:gd name="connsiteX9" fmla="*/ 202549 w 462284"/>
              <a:gd name="connsiteY9" fmla="*/ 179168 h 462850"/>
              <a:gd name="connsiteX10" fmla="*/ 234805 w 462284"/>
              <a:gd name="connsiteY10" fmla="*/ 228045 h 462850"/>
              <a:gd name="connsiteX11" fmla="*/ 283681 w 462284"/>
              <a:gd name="connsiteY11" fmla="*/ 260300 h 462850"/>
              <a:gd name="connsiteX12" fmla="*/ 91555 w 462284"/>
              <a:gd name="connsiteY12" fmla="*/ 452427 h 462850"/>
              <a:gd name="connsiteX13" fmla="*/ 66201 w 462284"/>
              <a:gd name="connsiteY13" fmla="*/ 462850 h 462850"/>
              <a:gd name="connsiteX14" fmla="*/ 40566 w 462284"/>
              <a:gd name="connsiteY14" fmla="*/ 452427 h 462850"/>
              <a:gd name="connsiteX15" fmla="*/ 10705 w 462284"/>
              <a:gd name="connsiteY15" fmla="*/ 422002 h 462850"/>
              <a:gd name="connsiteX16" fmla="*/ 0 w 462284"/>
              <a:gd name="connsiteY16" fmla="*/ 396648 h 462850"/>
              <a:gd name="connsiteX17" fmla="*/ 10705 w 462284"/>
              <a:gd name="connsiteY17" fmla="*/ 371013 h 462850"/>
              <a:gd name="connsiteX18" fmla="*/ 336642 w 462284"/>
              <a:gd name="connsiteY18" fmla="*/ 0 h 462850"/>
              <a:gd name="connsiteX19" fmla="*/ 370870 w 462284"/>
              <a:gd name="connsiteY19" fmla="*/ 4648 h 462850"/>
              <a:gd name="connsiteX20" fmla="*/ 401153 w 462284"/>
              <a:gd name="connsiteY20" fmla="*/ 17748 h 462850"/>
              <a:gd name="connsiteX21" fmla="*/ 405661 w 462284"/>
              <a:gd name="connsiteY21" fmla="*/ 25636 h 462850"/>
              <a:gd name="connsiteX22" fmla="*/ 401153 w 462284"/>
              <a:gd name="connsiteY22" fmla="*/ 33524 h 462850"/>
              <a:gd name="connsiteX23" fmla="*/ 318613 w 462284"/>
              <a:gd name="connsiteY23" fmla="*/ 81133 h 462850"/>
              <a:gd name="connsiteX24" fmla="*/ 318613 w 462284"/>
              <a:gd name="connsiteY24" fmla="*/ 144236 h 462850"/>
              <a:gd name="connsiteX25" fmla="*/ 372983 w 462284"/>
              <a:gd name="connsiteY25" fmla="*/ 174379 h 462850"/>
              <a:gd name="connsiteX26" fmla="*/ 395237 w 462284"/>
              <a:gd name="connsiteY26" fmla="*/ 160716 h 462850"/>
              <a:gd name="connsiteX27" fmla="*/ 433409 w 462284"/>
              <a:gd name="connsiteY27" fmla="*/ 137897 h 462850"/>
              <a:gd name="connsiteX28" fmla="*/ 453270 w 462284"/>
              <a:gd name="connsiteY28" fmla="*/ 127896 h 462850"/>
              <a:gd name="connsiteX29" fmla="*/ 459890 w 462284"/>
              <a:gd name="connsiteY29" fmla="*/ 130714 h 462850"/>
              <a:gd name="connsiteX30" fmla="*/ 462284 w 462284"/>
              <a:gd name="connsiteY30" fmla="*/ 137756 h 462850"/>
              <a:gd name="connsiteX31" fmla="*/ 455806 w 462284"/>
              <a:gd name="connsiteY31" fmla="*/ 167618 h 462850"/>
              <a:gd name="connsiteX32" fmla="*/ 409464 w 462284"/>
              <a:gd name="connsiteY32" fmla="*/ 228890 h 462850"/>
              <a:gd name="connsiteX33" fmla="*/ 336642 w 462284"/>
              <a:gd name="connsiteY33" fmla="*/ 252412 h 462850"/>
              <a:gd name="connsiteX34" fmla="*/ 247481 w 462284"/>
              <a:gd name="connsiteY34" fmla="*/ 215368 h 462850"/>
              <a:gd name="connsiteX35" fmla="*/ 210436 w 462284"/>
              <a:gd name="connsiteY35" fmla="*/ 126206 h 462850"/>
              <a:gd name="connsiteX36" fmla="*/ 247481 w 462284"/>
              <a:gd name="connsiteY36" fmla="*/ 37045 h 462850"/>
              <a:gd name="connsiteX37" fmla="*/ 336642 w 462284"/>
              <a:gd name="connsiteY37" fmla="*/ 0 h 4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2284" h="462850">
                <a:moveTo>
                  <a:pt x="84231" y="360589"/>
                </a:moveTo>
                <a:cubicBezTo>
                  <a:pt x="79348" y="360589"/>
                  <a:pt x="75122" y="362373"/>
                  <a:pt x="71553" y="365942"/>
                </a:cubicBezTo>
                <a:cubicBezTo>
                  <a:pt x="67986" y="369510"/>
                  <a:pt x="66201" y="373736"/>
                  <a:pt x="66201" y="378619"/>
                </a:cubicBezTo>
                <a:cubicBezTo>
                  <a:pt x="66201" y="383502"/>
                  <a:pt x="67986" y="387727"/>
                  <a:pt x="71553" y="391296"/>
                </a:cubicBezTo>
                <a:cubicBezTo>
                  <a:pt x="75122" y="394864"/>
                  <a:pt x="79348" y="396648"/>
                  <a:pt x="84231" y="396648"/>
                </a:cubicBezTo>
                <a:cubicBezTo>
                  <a:pt x="89114" y="396648"/>
                  <a:pt x="93340" y="394864"/>
                  <a:pt x="96908" y="391296"/>
                </a:cubicBezTo>
                <a:cubicBezTo>
                  <a:pt x="100476" y="387727"/>
                  <a:pt x="102260" y="383502"/>
                  <a:pt x="102260" y="378619"/>
                </a:cubicBezTo>
                <a:cubicBezTo>
                  <a:pt x="102260" y="373736"/>
                  <a:pt x="100476" y="369510"/>
                  <a:pt x="96908" y="365942"/>
                </a:cubicBezTo>
                <a:cubicBezTo>
                  <a:pt x="93340" y="362373"/>
                  <a:pt x="89114" y="360589"/>
                  <a:pt x="84231" y="360589"/>
                </a:cubicBezTo>
                <a:close/>
                <a:moveTo>
                  <a:pt x="202549" y="179168"/>
                </a:moveTo>
                <a:cubicBezTo>
                  <a:pt x="209873" y="197573"/>
                  <a:pt x="220626" y="213865"/>
                  <a:pt x="234805" y="228045"/>
                </a:cubicBezTo>
                <a:cubicBezTo>
                  <a:pt x="248984" y="242224"/>
                  <a:pt x="265277" y="252976"/>
                  <a:pt x="283681" y="260300"/>
                </a:cubicBezTo>
                <a:lnTo>
                  <a:pt x="91555" y="452427"/>
                </a:lnTo>
                <a:cubicBezTo>
                  <a:pt x="84607" y="459376"/>
                  <a:pt x="76156" y="462850"/>
                  <a:pt x="66201" y="462850"/>
                </a:cubicBezTo>
                <a:cubicBezTo>
                  <a:pt x="56436" y="462850"/>
                  <a:pt x="47890" y="459376"/>
                  <a:pt x="40566" y="452427"/>
                </a:cubicBezTo>
                <a:lnTo>
                  <a:pt x="10705" y="422002"/>
                </a:lnTo>
                <a:cubicBezTo>
                  <a:pt x="3568" y="415241"/>
                  <a:pt x="0" y="406790"/>
                  <a:pt x="0" y="396648"/>
                </a:cubicBezTo>
                <a:cubicBezTo>
                  <a:pt x="0" y="386694"/>
                  <a:pt x="3568" y="378149"/>
                  <a:pt x="10705" y="371013"/>
                </a:cubicBezTo>
                <a:close/>
                <a:moveTo>
                  <a:pt x="336642" y="0"/>
                </a:moveTo>
                <a:cubicBezTo>
                  <a:pt x="347536" y="0"/>
                  <a:pt x="358944" y="1549"/>
                  <a:pt x="370870" y="4648"/>
                </a:cubicBezTo>
                <a:cubicBezTo>
                  <a:pt x="382796" y="7747"/>
                  <a:pt x="392891" y="12114"/>
                  <a:pt x="401153" y="17748"/>
                </a:cubicBezTo>
                <a:cubicBezTo>
                  <a:pt x="404159" y="19814"/>
                  <a:pt x="405661" y="22443"/>
                  <a:pt x="405661" y="25636"/>
                </a:cubicBezTo>
                <a:cubicBezTo>
                  <a:pt x="405661" y="28828"/>
                  <a:pt x="404159" y="31458"/>
                  <a:pt x="401153" y="33524"/>
                </a:cubicBezTo>
                <a:lnTo>
                  <a:pt x="318613" y="81133"/>
                </a:lnTo>
                <a:lnTo>
                  <a:pt x="318613" y="144236"/>
                </a:lnTo>
                <a:lnTo>
                  <a:pt x="372983" y="174379"/>
                </a:lnTo>
                <a:cubicBezTo>
                  <a:pt x="373922" y="173815"/>
                  <a:pt x="381341" y="169261"/>
                  <a:pt x="395237" y="160716"/>
                </a:cubicBezTo>
                <a:cubicBezTo>
                  <a:pt x="409137" y="152171"/>
                  <a:pt x="421859" y="144564"/>
                  <a:pt x="433409" y="137897"/>
                </a:cubicBezTo>
                <a:cubicBezTo>
                  <a:pt x="444960" y="131230"/>
                  <a:pt x="451580" y="127896"/>
                  <a:pt x="453270" y="127896"/>
                </a:cubicBezTo>
                <a:cubicBezTo>
                  <a:pt x="456087" y="127896"/>
                  <a:pt x="458295" y="128835"/>
                  <a:pt x="459890" y="130714"/>
                </a:cubicBezTo>
                <a:cubicBezTo>
                  <a:pt x="461487" y="132592"/>
                  <a:pt x="462284" y="134939"/>
                  <a:pt x="462284" y="137756"/>
                </a:cubicBezTo>
                <a:cubicBezTo>
                  <a:pt x="462284" y="145081"/>
                  <a:pt x="460126" y="155035"/>
                  <a:pt x="455806" y="167618"/>
                </a:cubicBezTo>
                <a:cubicBezTo>
                  <a:pt x="446980" y="192784"/>
                  <a:pt x="431533" y="213208"/>
                  <a:pt x="409464" y="228890"/>
                </a:cubicBezTo>
                <a:cubicBezTo>
                  <a:pt x="387397" y="244572"/>
                  <a:pt x="363123" y="252412"/>
                  <a:pt x="336642" y="252412"/>
                </a:cubicBezTo>
                <a:cubicBezTo>
                  <a:pt x="301898" y="252412"/>
                  <a:pt x="272177" y="240064"/>
                  <a:pt x="247481" y="215368"/>
                </a:cubicBezTo>
                <a:cubicBezTo>
                  <a:pt x="222785" y="190671"/>
                  <a:pt x="210436" y="160951"/>
                  <a:pt x="210436" y="126206"/>
                </a:cubicBezTo>
                <a:cubicBezTo>
                  <a:pt x="210436" y="91462"/>
                  <a:pt x="222785" y="61741"/>
                  <a:pt x="247481" y="37045"/>
                </a:cubicBezTo>
                <a:cubicBezTo>
                  <a:pt x="272177" y="12348"/>
                  <a:pt x="301898" y="0"/>
                  <a:pt x="3366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F025AF1C-575A-4914-B09A-1E1D3091E9CA}"/>
              </a:ext>
            </a:extLst>
          </p:cNvPr>
          <p:cNvSpPr/>
          <p:nvPr/>
        </p:nvSpPr>
        <p:spPr>
          <a:xfrm>
            <a:off x="10137465" y="4212772"/>
            <a:ext cx="378618" cy="243398"/>
          </a:xfrm>
          <a:custGeom>
            <a:avLst/>
            <a:gdLst/>
            <a:ahLst/>
            <a:cxnLst/>
            <a:rect l="l" t="t" r="r" b="b"/>
            <a:pathLst>
              <a:path w="504824" h="324530">
                <a:moveTo>
                  <a:pt x="252412" y="0"/>
                </a:moveTo>
                <a:cubicBezTo>
                  <a:pt x="301805" y="0"/>
                  <a:pt x="348710" y="13053"/>
                  <a:pt x="393126" y="39158"/>
                </a:cubicBezTo>
                <a:cubicBezTo>
                  <a:pt x="437543" y="65263"/>
                  <a:pt x="472897" y="99819"/>
                  <a:pt x="499190" y="142827"/>
                </a:cubicBezTo>
                <a:cubicBezTo>
                  <a:pt x="502946" y="149400"/>
                  <a:pt x="504824" y="155880"/>
                  <a:pt x="504824" y="162265"/>
                </a:cubicBezTo>
                <a:cubicBezTo>
                  <a:pt x="504824" y="168650"/>
                  <a:pt x="502946" y="175130"/>
                  <a:pt x="499190" y="181703"/>
                </a:cubicBezTo>
                <a:cubicBezTo>
                  <a:pt x="472897" y="224899"/>
                  <a:pt x="437543" y="259502"/>
                  <a:pt x="393126" y="285513"/>
                </a:cubicBezTo>
                <a:cubicBezTo>
                  <a:pt x="348710" y="311525"/>
                  <a:pt x="301805" y="324530"/>
                  <a:pt x="252412" y="324530"/>
                </a:cubicBezTo>
                <a:cubicBezTo>
                  <a:pt x="203018" y="324530"/>
                  <a:pt x="156114" y="311478"/>
                  <a:pt x="111698" y="285373"/>
                </a:cubicBezTo>
                <a:cubicBezTo>
                  <a:pt x="67281" y="259267"/>
                  <a:pt x="31927" y="224711"/>
                  <a:pt x="5634" y="181703"/>
                </a:cubicBezTo>
                <a:cubicBezTo>
                  <a:pt x="1877" y="175130"/>
                  <a:pt x="0" y="168650"/>
                  <a:pt x="0" y="162265"/>
                </a:cubicBezTo>
                <a:cubicBezTo>
                  <a:pt x="0" y="155880"/>
                  <a:pt x="1877" y="149400"/>
                  <a:pt x="5634" y="142827"/>
                </a:cubicBezTo>
                <a:cubicBezTo>
                  <a:pt x="31927" y="99819"/>
                  <a:pt x="67281" y="65263"/>
                  <a:pt x="111698" y="39158"/>
                </a:cubicBezTo>
                <a:cubicBezTo>
                  <a:pt x="156114" y="13053"/>
                  <a:pt x="203018" y="0"/>
                  <a:pt x="252412" y="0"/>
                </a:cubicBezTo>
                <a:close/>
                <a:moveTo>
                  <a:pt x="252412" y="40566"/>
                </a:moveTo>
                <a:cubicBezTo>
                  <a:pt x="228936" y="40566"/>
                  <a:pt x="208794" y="48970"/>
                  <a:pt x="191985" y="65779"/>
                </a:cubicBezTo>
                <a:cubicBezTo>
                  <a:pt x="175177" y="82588"/>
                  <a:pt x="166772" y="102730"/>
                  <a:pt x="166772" y="126206"/>
                </a:cubicBezTo>
                <a:cubicBezTo>
                  <a:pt x="166772" y="129962"/>
                  <a:pt x="168087" y="133155"/>
                  <a:pt x="170716" y="135784"/>
                </a:cubicBezTo>
                <a:cubicBezTo>
                  <a:pt x="173346" y="138413"/>
                  <a:pt x="176538" y="139728"/>
                  <a:pt x="180294" y="139728"/>
                </a:cubicBezTo>
                <a:cubicBezTo>
                  <a:pt x="184050" y="139728"/>
                  <a:pt x="187243" y="138413"/>
                  <a:pt x="189872" y="135784"/>
                </a:cubicBezTo>
                <a:cubicBezTo>
                  <a:pt x="192502" y="133155"/>
                  <a:pt x="193816" y="129962"/>
                  <a:pt x="193816" y="126206"/>
                </a:cubicBezTo>
                <a:cubicBezTo>
                  <a:pt x="193816" y="110055"/>
                  <a:pt x="199544" y="96251"/>
                  <a:pt x="211001" y="84795"/>
                </a:cubicBezTo>
                <a:cubicBezTo>
                  <a:pt x="222457" y="73338"/>
                  <a:pt x="236260" y="67610"/>
                  <a:pt x="252412" y="67610"/>
                </a:cubicBezTo>
                <a:cubicBezTo>
                  <a:pt x="256168" y="67610"/>
                  <a:pt x="259361" y="66295"/>
                  <a:pt x="261990" y="63666"/>
                </a:cubicBezTo>
                <a:cubicBezTo>
                  <a:pt x="264619" y="61037"/>
                  <a:pt x="265934" y="57844"/>
                  <a:pt x="265934" y="54088"/>
                </a:cubicBezTo>
                <a:cubicBezTo>
                  <a:pt x="265934" y="50332"/>
                  <a:pt x="264619" y="47139"/>
                  <a:pt x="261990" y="44510"/>
                </a:cubicBezTo>
                <a:cubicBezTo>
                  <a:pt x="259361" y="41881"/>
                  <a:pt x="256168" y="40566"/>
                  <a:pt x="252412" y="40566"/>
                </a:cubicBezTo>
                <a:close/>
                <a:moveTo>
                  <a:pt x="143390" y="62821"/>
                </a:moveTo>
                <a:cubicBezTo>
                  <a:pt x="100382" y="84795"/>
                  <a:pt x="64605" y="117943"/>
                  <a:pt x="36059" y="162265"/>
                </a:cubicBezTo>
                <a:cubicBezTo>
                  <a:pt x="61037" y="200765"/>
                  <a:pt x="92353" y="231425"/>
                  <a:pt x="130009" y="254243"/>
                </a:cubicBezTo>
                <a:cubicBezTo>
                  <a:pt x="167664" y="277062"/>
                  <a:pt x="208465" y="288471"/>
                  <a:pt x="252412" y="288471"/>
                </a:cubicBezTo>
                <a:cubicBezTo>
                  <a:pt x="296359" y="288471"/>
                  <a:pt x="337160" y="277062"/>
                  <a:pt x="374815" y="254243"/>
                </a:cubicBezTo>
                <a:cubicBezTo>
                  <a:pt x="412470" y="231425"/>
                  <a:pt x="443787" y="200765"/>
                  <a:pt x="468766" y="162265"/>
                </a:cubicBezTo>
                <a:cubicBezTo>
                  <a:pt x="440219" y="117943"/>
                  <a:pt x="404441" y="84795"/>
                  <a:pt x="361434" y="62821"/>
                </a:cubicBezTo>
                <a:cubicBezTo>
                  <a:pt x="372890" y="82353"/>
                  <a:pt x="378618" y="103481"/>
                  <a:pt x="378618" y="126206"/>
                </a:cubicBezTo>
                <a:cubicBezTo>
                  <a:pt x="378618" y="160950"/>
                  <a:pt x="366270" y="190671"/>
                  <a:pt x="341573" y="215367"/>
                </a:cubicBezTo>
                <a:cubicBezTo>
                  <a:pt x="316876" y="240064"/>
                  <a:pt x="287156" y="252412"/>
                  <a:pt x="252412" y="252412"/>
                </a:cubicBezTo>
                <a:cubicBezTo>
                  <a:pt x="217667" y="252412"/>
                  <a:pt x="187947" y="240064"/>
                  <a:pt x="163251" y="215367"/>
                </a:cubicBezTo>
                <a:cubicBezTo>
                  <a:pt x="138554" y="190671"/>
                  <a:pt x="126206" y="160950"/>
                  <a:pt x="126206" y="126206"/>
                </a:cubicBezTo>
                <a:cubicBezTo>
                  <a:pt x="126206" y="103481"/>
                  <a:pt x="131934" y="82353"/>
                  <a:pt x="143390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373">
            <a:extLst>
              <a:ext uri="{FF2B5EF4-FFF2-40B4-BE49-F238E27FC236}">
                <a16:creationId xmlns:a16="http://schemas.microsoft.com/office/drawing/2014/main" id="{7D259EB5-9614-4043-BEF4-C7BA08368A95}"/>
              </a:ext>
            </a:extLst>
          </p:cNvPr>
          <p:cNvSpPr/>
          <p:nvPr/>
        </p:nvSpPr>
        <p:spPr>
          <a:xfrm>
            <a:off x="4844515" y="4185808"/>
            <a:ext cx="450808" cy="355795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 330">
            <a:extLst>
              <a:ext uri="{FF2B5EF4-FFF2-40B4-BE49-F238E27FC236}">
                <a16:creationId xmlns:a16="http://schemas.microsoft.com/office/drawing/2014/main" id="{EB48257E-DD6E-4C09-95C4-19497D77AB8B}"/>
              </a:ext>
            </a:extLst>
          </p:cNvPr>
          <p:cNvSpPr/>
          <p:nvPr/>
        </p:nvSpPr>
        <p:spPr>
          <a:xfrm>
            <a:off x="2185147" y="4068330"/>
            <a:ext cx="351575" cy="35157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C74279-B4FB-4D1A-A282-62D98A71B6AF}"/>
              </a:ext>
            </a:extLst>
          </p:cNvPr>
          <p:cNvSpPr txBox="1">
            <a:spLocks/>
          </p:cNvSpPr>
          <p:nvPr/>
        </p:nvSpPr>
        <p:spPr>
          <a:xfrm>
            <a:off x="1753945" y="1063838"/>
            <a:ext cx="4806512" cy="1462876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Atbildība par gala rezultātu, un ieinteresētība par kvalitatīvu gala rezultātu;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Cenas/kvalitātes attiecība.</a:t>
            </a:r>
          </a:p>
          <a:p>
            <a:endParaRPr lang="lv-LV" sz="18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9A7BBA0-D418-4A5D-857E-EC05014246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1040961" y="2268295"/>
            <a:ext cx="1800255" cy="689035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695DF5B6-C271-428A-B02A-42470E1786F0}"/>
              </a:ext>
            </a:extLst>
          </p:cNvPr>
          <p:cNvSpPr txBox="1">
            <a:spLocks/>
          </p:cNvSpPr>
          <p:nvPr/>
        </p:nvSpPr>
        <p:spPr>
          <a:xfrm>
            <a:off x="4319637" y="2786743"/>
            <a:ext cx="7669163" cy="3438870"/>
          </a:xfrm>
          <a:prstGeom prst="rect">
            <a:avLst/>
          </a:prstGeom>
          <a:solidFill>
            <a:srgbClr val="FFF0CB">
              <a:alpha val="9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87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64F12C-34A3-459B-906C-F409AD53E716}"/>
              </a:ext>
            </a:extLst>
          </p:cNvPr>
          <p:cNvSpPr/>
          <p:nvPr/>
        </p:nvSpPr>
        <p:spPr>
          <a:xfrm>
            <a:off x="823280" y="0"/>
            <a:ext cx="10942319" cy="4809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Kas ir jāpilnveido? Uz ko ir jāvērš uzmanība?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DDE51A-0A0A-440E-9443-51E9F66E8CF4}"/>
              </a:ext>
            </a:extLst>
          </p:cNvPr>
          <p:cNvSpPr/>
          <p:nvPr/>
        </p:nvSpPr>
        <p:spPr>
          <a:xfrm>
            <a:off x="1822254" y="5852230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Priekšdarbi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0FBCF6-675E-4C90-BDE8-FA4333088E0F}"/>
              </a:ext>
            </a:extLst>
          </p:cNvPr>
          <p:cNvSpPr/>
          <p:nvPr/>
        </p:nvSpPr>
        <p:spPr>
          <a:xfrm>
            <a:off x="4467385" y="5853262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Projektēšana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8AA81-FAF7-486A-90A6-F66946486855}"/>
              </a:ext>
            </a:extLst>
          </p:cNvPr>
          <p:cNvSpPr/>
          <p:nvPr/>
        </p:nvSpPr>
        <p:spPr>
          <a:xfrm>
            <a:off x="7112516" y="5853262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Būvdarbi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7F9533-CEA6-4E89-A665-EB5E7E403546}"/>
              </a:ext>
            </a:extLst>
          </p:cNvPr>
          <p:cNvSpPr/>
          <p:nvPr/>
        </p:nvSpPr>
        <p:spPr>
          <a:xfrm>
            <a:off x="9769730" y="5851198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Uzraudzība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4EEE87-C31D-402B-848F-7CBAA1E4C0D8}"/>
              </a:ext>
            </a:extLst>
          </p:cNvPr>
          <p:cNvGraphicFramePr/>
          <p:nvPr>
            <p:extLst/>
          </p:nvPr>
        </p:nvGraphicFramePr>
        <p:xfrm>
          <a:off x="426399" y="3115667"/>
          <a:ext cx="11339200" cy="289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379">
            <a:extLst>
              <a:ext uri="{FF2B5EF4-FFF2-40B4-BE49-F238E27FC236}">
                <a16:creationId xmlns:a16="http://schemas.microsoft.com/office/drawing/2014/main" id="{679DA916-E580-4ABC-8167-91819A73FD3B}"/>
              </a:ext>
            </a:extLst>
          </p:cNvPr>
          <p:cNvSpPr/>
          <p:nvPr/>
        </p:nvSpPr>
        <p:spPr>
          <a:xfrm>
            <a:off x="7490216" y="4039203"/>
            <a:ext cx="346713" cy="347138"/>
          </a:xfrm>
          <a:custGeom>
            <a:avLst/>
            <a:gdLst>
              <a:gd name="connsiteX0" fmla="*/ 84231 w 462284"/>
              <a:gd name="connsiteY0" fmla="*/ 360589 h 462850"/>
              <a:gd name="connsiteX1" fmla="*/ 71553 w 462284"/>
              <a:gd name="connsiteY1" fmla="*/ 365942 h 462850"/>
              <a:gd name="connsiteX2" fmla="*/ 66201 w 462284"/>
              <a:gd name="connsiteY2" fmla="*/ 378619 h 462850"/>
              <a:gd name="connsiteX3" fmla="*/ 71553 w 462284"/>
              <a:gd name="connsiteY3" fmla="*/ 391296 h 462850"/>
              <a:gd name="connsiteX4" fmla="*/ 84231 w 462284"/>
              <a:gd name="connsiteY4" fmla="*/ 396648 h 462850"/>
              <a:gd name="connsiteX5" fmla="*/ 96908 w 462284"/>
              <a:gd name="connsiteY5" fmla="*/ 391296 h 462850"/>
              <a:gd name="connsiteX6" fmla="*/ 102260 w 462284"/>
              <a:gd name="connsiteY6" fmla="*/ 378619 h 462850"/>
              <a:gd name="connsiteX7" fmla="*/ 96908 w 462284"/>
              <a:gd name="connsiteY7" fmla="*/ 365942 h 462850"/>
              <a:gd name="connsiteX8" fmla="*/ 84231 w 462284"/>
              <a:gd name="connsiteY8" fmla="*/ 360589 h 462850"/>
              <a:gd name="connsiteX9" fmla="*/ 202549 w 462284"/>
              <a:gd name="connsiteY9" fmla="*/ 179168 h 462850"/>
              <a:gd name="connsiteX10" fmla="*/ 234805 w 462284"/>
              <a:gd name="connsiteY10" fmla="*/ 228045 h 462850"/>
              <a:gd name="connsiteX11" fmla="*/ 283681 w 462284"/>
              <a:gd name="connsiteY11" fmla="*/ 260300 h 462850"/>
              <a:gd name="connsiteX12" fmla="*/ 91555 w 462284"/>
              <a:gd name="connsiteY12" fmla="*/ 452427 h 462850"/>
              <a:gd name="connsiteX13" fmla="*/ 66201 w 462284"/>
              <a:gd name="connsiteY13" fmla="*/ 462850 h 462850"/>
              <a:gd name="connsiteX14" fmla="*/ 40566 w 462284"/>
              <a:gd name="connsiteY14" fmla="*/ 452427 h 462850"/>
              <a:gd name="connsiteX15" fmla="*/ 10705 w 462284"/>
              <a:gd name="connsiteY15" fmla="*/ 422002 h 462850"/>
              <a:gd name="connsiteX16" fmla="*/ 0 w 462284"/>
              <a:gd name="connsiteY16" fmla="*/ 396648 h 462850"/>
              <a:gd name="connsiteX17" fmla="*/ 10705 w 462284"/>
              <a:gd name="connsiteY17" fmla="*/ 371013 h 462850"/>
              <a:gd name="connsiteX18" fmla="*/ 336642 w 462284"/>
              <a:gd name="connsiteY18" fmla="*/ 0 h 462850"/>
              <a:gd name="connsiteX19" fmla="*/ 370870 w 462284"/>
              <a:gd name="connsiteY19" fmla="*/ 4648 h 462850"/>
              <a:gd name="connsiteX20" fmla="*/ 401153 w 462284"/>
              <a:gd name="connsiteY20" fmla="*/ 17748 h 462850"/>
              <a:gd name="connsiteX21" fmla="*/ 405661 w 462284"/>
              <a:gd name="connsiteY21" fmla="*/ 25636 h 462850"/>
              <a:gd name="connsiteX22" fmla="*/ 401153 w 462284"/>
              <a:gd name="connsiteY22" fmla="*/ 33524 h 462850"/>
              <a:gd name="connsiteX23" fmla="*/ 318613 w 462284"/>
              <a:gd name="connsiteY23" fmla="*/ 81133 h 462850"/>
              <a:gd name="connsiteX24" fmla="*/ 318613 w 462284"/>
              <a:gd name="connsiteY24" fmla="*/ 144236 h 462850"/>
              <a:gd name="connsiteX25" fmla="*/ 372983 w 462284"/>
              <a:gd name="connsiteY25" fmla="*/ 174379 h 462850"/>
              <a:gd name="connsiteX26" fmla="*/ 395237 w 462284"/>
              <a:gd name="connsiteY26" fmla="*/ 160716 h 462850"/>
              <a:gd name="connsiteX27" fmla="*/ 433409 w 462284"/>
              <a:gd name="connsiteY27" fmla="*/ 137897 h 462850"/>
              <a:gd name="connsiteX28" fmla="*/ 453270 w 462284"/>
              <a:gd name="connsiteY28" fmla="*/ 127896 h 462850"/>
              <a:gd name="connsiteX29" fmla="*/ 459890 w 462284"/>
              <a:gd name="connsiteY29" fmla="*/ 130714 h 462850"/>
              <a:gd name="connsiteX30" fmla="*/ 462284 w 462284"/>
              <a:gd name="connsiteY30" fmla="*/ 137756 h 462850"/>
              <a:gd name="connsiteX31" fmla="*/ 455806 w 462284"/>
              <a:gd name="connsiteY31" fmla="*/ 167618 h 462850"/>
              <a:gd name="connsiteX32" fmla="*/ 409464 w 462284"/>
              <a:gd name="connsiteY32" fmla="*/ 228890 h 462850"/>
              <a:gd name="connsiteX33" fmla="*/ 336642 w 462284"/>
              <a:gd name="connsiteY33" fmla="*/ 252412 h 462850"/>
              <a:gd name="connsiteX34" fmla="*/ 247481 w 462284"/>
              <a:gd name="connsiteY34" fmla="*/ 215368 h 462850"/>
              <a:gd name="connsiteX35" fmla="*/ 210436 w 462284"/>
              <a:gd name="connsiteY35" fmla="*/ 126206 h 462850"/>
              <a:gd name="connsiteX36" fmla="*/ 247481 w 462284"/>
              <a:gd name="connsiteY36" fmla="*/ 37045 h 462850"/>
              <a:gd name="connsiteX37" fmla="*/ 336642 w 462284"/>
              <a:gd name="connsiteY37" fmla="*/ 0 h 4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2284" h="462850">
                <a:moveTo>
                  <a:pt x="84231" y="360589"/>
                </a:moveTo>
                <a:cubicBezTo>
                  <a:pt x="79348" y="360589"/>
                  <a:pt x="75122" y="362373"/>
                  <a:pt x="71553" y="365942"/>
                </a:cubicBezTo>
                <a:cubicBezTo>
                  <a:pt x="67986" y="369510"/>
                  <a:pt x="66201" y="373736"/>
                  <a:pt x="66201" y="378619"/>
                </a:cubicBezTo>
                <a:cubicBezTo>
                  <a:pt x="66201" y="383502"/>
                  <a:pt x="67986" y="387727"/>
                  <a:pt x="71553" y="391296"/>
                </a:cubicBezTo>
                <a:cubicBezTo>
                  <a:pt x="75122" y="394864"/>
                  <a:pt x="79348" y="396648"/>
                  <a:pt x="84231" y="396648"/>
                </a:cubicBezTo>
                <a:cubicBezTo>
                  <a:pt x="89114" y="396648"/>
                  <a:pt x="93340" y="394864"/>
                  <a:pt x="96908" y="391296"/>
                </a:cubicBezTo>
                <a:cubicBezTo>
                  <a:pt x="100476" y="387727"/>
                  <a:pt x="102260" y="383502"/>
                  <a:pt x="102260" y="378619"/>
                </a:cubicBezTo>
                <a:cubicBezTo>
                  <a:pt x="102260" y="373736"/>
                  <a:pt x="100476" y="369510"/>
                  <a:pt x="96908" y="365942"/>
                </a:cubicBezTo>
                <a:cubicBezTo>
                  <a:pt x="93340" y="362373"/>
                  <a:pt x="89114" y="360589"/>
                  <a:pt x="84231" y="360589"/>
                </a:cubicBezTo>
                <a:close/>
                <a:moveTo>
                  <a:pt x="202549" y="179168"/>
                </a:moveTo>
                <a:cubicBezTo>
                  <a:pt x="209873" y="197573"/>
                  <a:pt x="220626" y="213865"/>
                  <a:pt x="234805" y="228045"/>
                </a:cubicBezTo>
                <a:cubicBezTo>
                  <a:pt x="248984" y="242224"/>
                  <a:pt x="265277" y="252976"/>
                  <a:pt x="283681" y="260300"/>
                </a:cubicBezTo>
                <a:lnTo>
                  <a:pt x="91555" y="452427"/>
                </a:lnTo>
                <a:cubicBezTo>
                  <a:pt x="84607" y="459376"/>
                  <a:pt x="76156" y="462850"/>
                  <a:pt x="66201" y="462850"/>
                </a:cubicBezTo>
                <a:cubicBezTo>
                  <a:pt x="56436" y="462850"/>
                  <a:pt x="47890" y="459376"/>
                  <a:pt x="40566" y="452427"/>
                </a:cubicBezTo>
                <a:lnTo>
                  <a:pt x="10705" y="422002"/>
                </a:lnTo>
                <a:cubicBezTo>
                  <a:pt x="3568" y="415241"/>
                  <a:pt x="0" y="406790"/>
                  <a:pt x="0" y="396648"/>
                </a:cubicBezTo>
                <a:cubicBezTo>
                  <a:pt x="0" y="386694"/>
                  <a:pt x="3568" y="378149"/>
                  <a:pt x="10705" y="371013"/>
                </a:cubicBezTo>
                <a:close/>
                <a:moveTo>
                  <a:pt x="336642" y="0"/>
                </a:moveTo>
                <a:cubicBezTo>
                  <a:pt x="347536" y="0"/>
                  <a:pt x="358944" y="1549"/>
                  <a:pt x="370870" y="4648"/>
                </a:cubicBezTo>
                <a:cubicBezTo>
                  <a:pt x="382796" y="7747"/>
                  <a:pt x="392891" y="12114"/>
                  <a:pt x="401153" y="17748"/>
                </a:cubicBezTo>
                <a:cubicBezTo>
                  <a:pt x="404159" y="19814"/>
                  <a:pt x="405661" y="22443"/>
                  <a:pt x="405661" y="25636"/>
                </a:cubicBezTo>
                <a:cubicBezTo>
                  <a:pt x="405661" y="28828"/>
                  <a:pt x="404159" y="31458"/>
                  <a:pt x="401153" y="33524"/>
                </a:cubicBezTo>
                <a:lnTo>
                  <a:pt x="318613" y="81133"/>
                </a:lnTo>
                <a:lnTo>
                  <a:pt x="318613" y="144236"/>
                </a:lnTo>
                <a:lnTo>
                  <a:pt x="372983" y="174379"/>
                </a:lnTo>
                <a:cubicBezTo>
                  <a:pt x="373922" y="173815"/>
                  <a:pt x="381341" y="169261"/>
                  <a:pt x="395237" y="160716"/>
                </a:cubicBezTo>
                <a:cubicBezTo>
                  <a:pt x="409137" y="152171"/>
                  <a:pt x="421859" y="144564"/>
                  <a:pt x="433409" y="137897"/>
                </a:cubicBezTo>
                <a:cubicBezTo>
                  <a:pt x="444960" y="131230"/>
                  <a:pt x="451580" y="127896"/>
                  <a:pt x="453270" y="127896"/>
                </a:cubicBezTo>
                <a:cubicBezTo>
                  <a:pt x="456087" y="127896"/>
                  <a:pt x="458295" y="128835"/>
                  <a:pt x="459890" y="130714"/>
                </a:cubicBezTo>
                <a:cubicBezTo>
                  <a:pt x="461487" y="132592"/>
                  <a:pt x="462284" y="134939"/>
                  <a:pt x="462284" y="137756"/>
                </a:cubicBezTo>
                <a:cubicBezTo>
                  <a:pt x="462284" y="145081"/>
                  <a:pt x="460126" y="155035"/>
                  <a:pt x="455806" y="167618"/>
                </a:cubicBezTo>
                <a:cubicBezTo>
                  <a:pt x="446980" y="192784"/>
                  <a:pt x="431533" y="213208"/>
                  <a:pt x="409464" y="228890"/>
                </a:cubicBezTo>
                <a:cubicBezTo>
                  <a:pt x="387397" y="244572"/>
                  <a:pt x="363123" y="252412"/>
                  <a:pt x="336642" y="252412"/>
                </a:cubicBezTo>
                <a:cubicBezTo>
                  <a:pt x="301898" y="252412"/>
                  <a:pt x="272177" y="240064"/>
                  <a:pt x="247481" y="215368"/>
                </a:cubicBezTo>
                <a:cubicBezTo>
                  <a:pt x="222785" y="190671"/>
                  <a:pt x="210436" y="160951"/>
                  <a:pt x="210436" y="126206"/>
                </a:cubicBezTo>
                <a:cubicBezTo>
                  <a:pt x="210436" y="91462"/>
                  <a:pt x="222785" y="61741"/>
                  <a:pt x="247481" y="37045"/>
                </a:cubicBezTo>
                <a:cubicBezTo>
                  <a:pt x="272177" y="12348"/>
                  <a:pt x="301898" y="0"/>
                  <a:pt x="3366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F025AF1C-575A-4914-B09A-1E1D3091E9CA}"/>
              </a:ext>
            </a:extLst>
          </p:cNvPr>
          <p:cNvSpPr/>
          <p:nvPr/>
        </p:nvSpPr>
        <p:spPr>
          <a:xfrm>
            <a:off x="10137465" y="4212772"/>
            <a:ext cx="378618" cy="243398"/>
          </a:xfrm>
          <a:custGeom>
            <a:avLst/>
            <a:gdLst/>
            <a:ahLst/>
            <a:cxnLst/>
            <a:rect l="l" t="t" r="r" b="b"/>
            <a:pathLst>
              <a:path w="504824" h="324530">
                <a:moveTo>
                  <a:pt x="252412" y="0"/>
                </a:moveTo>
                <a:cubicBezTo>
                  <a:pt x="301805" y="0"/>
                  <a:pt x="348710" y="13053"/>
                  <a:pt x="393126" y="39158"/>
                </a:cubicBezTo>
                <a:cubicBezTo>
                  <a:pt x="437543" y="65263"/>
                  <a:pt x="472897" y="99819"/>
                  <a:pt x="499190" y="142827"/>
                </a:cubicBezTo>
                <a:cubicBezTo>
                  <a:pt x="502946" y="149400"/>
                  <a:pt x="504824" y="155880"/>
                  <a:pt x="504824" y="162265"/>
                </a:cubicBezTo>
                <a:cubicBezTo>
                  <a:pt x="504824" y="168650"/>
                  <a:pt x="502946" y="175130"/>
                  <a:pt x="499190" y="181703"/>
                </a:cubicBezTo>
                <a:cubicBezTo>
                  <a:pt x="472897" y="224899"/>
                  <a:pt x="437543" y="259502"/>
                  <a:pt x="393126" y="285513"/>
                </a:cubicBezTo>
                <a:cubicBezTo>
                  <a:pt x="348710" y="311525"/>
                  <a:pt x="301805" y="324530"/>
                  <a:pt x="252412" y="324530"/>
                </a:cubicBezTo>
                <a:cubicBezTo>
                  <a:pt x="203018" y="324530"/>
                  <a:pt x="156114" y="311478"/>
                  <a:pt x="111698" y="285373"/>
                </a:cubicBezTo>
                <a:cubicBezTo>
                  <a:pt x="67281" y="259267"/>
                  <a:pt x="31927" y="224711"/>
                  <a:pt x="5634" y="181703"/>
                </a:cubicBezTo>
                <a:cubicBezTo>
                  <a:pt x="1877" y="175130"/>
                  <a:pt x="0" y="168650"/>
                  <a:pt x="0" y="162265"/>
                </a:cubicBezTo>
                <a:cubicBezTo>
                  <a:pt x="0" y="155880"/>
                  <a:pt x="1877" y="149400"/>
                  <a:pt x="5634" y="142827"/>
                </a:cubicBezTo>
                <a:cubicBezTo>
                  <a:pt x="31927" y="99819"/>
                  <a:pt x="67281" y="65263"/>
                  <a:pt x="111698" y="39158"/>
                </a:cubicBezTo>
                <a:cubicBezTo>
                  <a:pt x="156114" y="13053"/>
                  <a:pt x="203018" y="0"/>
                  <a:pt x="252412" y="0"/>
                </a:cubicBezTo>
                <a:close/>
                <a:moveTo>
                  <a:pt x="252412" y="40566"/>
                </a:moveTo>
                <a:cubicBezTo>
                  <a:pt x="228936" y="40566"/>
                  <a:pt x="208794" y="48970"/>
                  <a:pt x="191985" y="65779"/>
                </a:cubicBezTo>
                <a:cubicBezTo>
                  <a:pt x="175177" y="82588"/>
                  <a:pt x="166772" y="102730"/>
                  <a:pt x="166772" y="126206"/>
                </a:cubicBezTo>
                <a:cubicBezTo>
                  <a:pt x="166772" y="129962"/>
                  <a:pt x="168087" y="133155"/>
                  <a:pt x="170716" y="135784"/>
                </a:cubicBezTo>
                <a:cubicBezTo>
                  <a:pt x="173346" y="138413"/>
                  <a:pt x="176538" y="139728"/>
                  <a:pt x="180294" y="139728"/>
                </a:cubicBezTo>
                <a:cubicBezTo>
                  <a:pt x="184050" y="139728"/>
                  <a:pt x="187243" y="138413"/>
                  <a:pt x="189872" y="135784"/>
                </a:cubicBezTo>
                <a:cubicBezTo>
                  <a:pt x="192502" y="133155"/>
                  <a:pt x="193816" y="129962"/>
                  <a:pt x="193816" y="126206"/>
                </a:cubicBezTo>
                <a:cubicBezTo>
                  <a:pt x="193816" y="110055"/>
                  <a:pt x="199544" y="96251"/>
                  <a:pt x="211001" y="84795"/>
                </a:cubicBezTo>
                <a:cubicBezTo>
                  <a:pt x="222457" y="73338"/>
                  <a:pt x="236260" y="67610"/>
                  <a:pt x="252412" y="67610"/>
                </a:cubicBezTo>
                <a:cubicBezTo>
                  <a:pt x="256168" y="67610"/>
                  <a:pt x="259361" y="66295"/>
                  <a:pt x="261990" y="63666"/>
                </a:cubicBezTo>
                <a:cubicBezTo>
                  <a:pt x="264619" y="61037"/>
                  <a:pt x="265934" y="57844"/>
                  <a:pt x="265934" y="54088"/>
                </a:cubicBezTo>
                <a:cubicBezTo>
                  <a:pt x="265934" y="50332"/>
                  <a:pt x="264619" y="47139"/>
                  <a:pt x="261990" y="44510"/>
                </a:cubicBezTo>
                <a:cubicBezTo>
                  <a:pt x="259361" y="41881"/>
                  <a:pt x="256168" y="40566"/>
                  <a:pt x="252412" y="40566"/>
                </a:cubicBezTo>
                <a:close/>
                <a:moveTo>
                  <a:pt x="143390" y="62821"/>
                </a:moveTo>
                <a:cubicBezTo>
                  <a:pt x="100382" y="84795"/>
                  <a:pt x="64605" y="117943"/>
                  <a:pt x="36059" y="162265"/>
                </a:cubicBezTo>
                <a:cubicBezTo>
                  <a:pt x="61037" y="200765"/>
                  <a:pt x="92353" y="231425"/>
                  <a:pt x="130009" y="254243"/>
                </a:cubicBezTo>
                <a:cubicBezTo>
                  <a:pt x="167664" y="277062"/>
                  <a:pt x="208465" y="288471"/>
                  <a:pt x="252412" y="288471"/>
                </a:cubicBezTo>
                <a:cubicBezTo>
                  <a:pt x="296359" y="288471"/>
                  <a:pt x="337160" y="277062"/>
                  <a:pt x="374815" y="254243"/>
                </a:cubicBezTo>
                <a:cubicBezTo>
                  <a:pt x="412470" y="231425"/>
                  <a:pt x="443787" y="200765"/>
                  <a:pt x="468766" y="162265"/>
                </a:cubicBezTo>
                <a:cubicBezTo>
                  <a:pt x="440219" y="117943"/>
                  <a:pt x="404441" y="84795"/>
                  <a:pt x="361434" y="62821"/>
                </a:cubicBezTo>
                <a:cubicBezTo>
                  <a:pt x="372890" y="82353"/>
                  <a:pt x="378618" y="103481"/>
                  <a:pt x="378618" y="126206"/>
                </a:cubicBezTo>
                <a:cubicBezTo>
                  <a:pt x="378618" y="160950"/>
                  <a:pt x="366270" y="190671"/>
                  <a:pt x="341573" y="215367"/>
                </a:cubicBezTo>
                <a:cubicBezTo>
                  <a:pt x="316876" y="240064"/>
                  <a:pt x="287156" y="252412"/>
                  <a:pt x="252412" y="252412"/>
                </a:cubicBezTo>
                <a:cubicBezTo>
                  <a:pt x="217667" y="252412"/>
                  <a:pt x="187947" y="240064"/>
                  <a:pt x="163251" y="215367"/>
                </a:cubicBezTo>
                <a:cubicBezTo>
                  <a:pt x="138554" y="190671"/>
                  <a:pt x="126206" y="160950"/>
                  <a:pt x="126206" y="126206"/>
                </a:cubicBezTo>
                <a:cubicBezTo>
                  <a:pt x="126206" y="103481"/>
                  <a:pt x="131934" y="82353"/>
                  <a:pt x="143390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373">
            <a:extLst>
              <a:ext uri="{FF2B5EF4-FFF2-40B4-BE49-F238E27FC236}">
                <a16:creationId xmlns:a16="http://schemas.microsoft.com/office/drawing/2014/main" id="{7D259EB5-9614-4043-BEF4-C7BA08368A95}"/>
              </a:ext>
            </a:extLst>
          </p:cNvPr>
          <p:cNvSpPr/>
          <p:nvPr/>
        </p:nvSpPr>
        <p:spPr>
          <a:xfrm>
            <a:off x="4844515" y="4185808"/>
            <a:ext cx="450808" cy="355795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 330">
            <a:extLst>
              <a:ext uri="{FF2B5EF4-FFF2-40B4-BE49-F238E27FC236}">
                <a16:creationId xmlns:a16="http://schemas.microsoft.com/office/drawing/2014/main" id="{EB48257E-DD6E-4C09-95C4-19497D77AB8B}"/>
              </a:ext>
            </a:extLst>
          </p:cNvPr>
          <p:cNvSpPr/>
          <p:nvPr/>
        </p:nvSpPr>
        <p:spPr>
          <a:xfrm>
            <a:off x="2185147" y="4068330"/>
            <a:ext cx="351575" cy="35157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C74279-B4FB-4D1A-A282-62D98A71B6AF}"/>
              </a:ext>
            </a:extLst>
          </p:cNvPr>
          <p:cNvSpPr txBox="1">
            <a:spLocks/>
          </p:cNvSpPr>
          <p:nvPr/>
        </p:nvSpPr>
        <p:spPr>
          <a:xfrm>
            <a:off x="4467385" y="844944"/>
            <a:ext cx="4806512" cy="1635475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Komandas kapacitāte (pieejamais darbaspēks);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Izmaiņu vadības spējas (elastība);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Cenas un kvalitātes attiecība.</a:t>
            </a:r>
          </a:p>
          <a:p>
            <a:endParaRPr lang="lv-LV" sz="18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9A7BBA0-D418-4A5D-857E-EC05014246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3697245" y="2233698"/>
            <a:ext cx="1800255" cy="689035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695DF5B6-C271-428A-B02A-42470E1786F0}"/>
              </a:ext>
            </a:extLst>
          </p:cNvPr>
          <p:cNvSpPr txBox="1">
            <a:spLocks/>
          </p:cNvSpPr>
          <p:nvPr/>
        </p:nvSpPr>
        <p:spPr>
          <a:xfrm>
            <a:off x="6096000" y="2786743"/>
            <a:ext cx="5892800" cy="3438870"/>
          </a:xfrm>
          <a:prstGeom prst="rect">
            <a:avLst/>
          </a:prstGeom>
          <a:solidFill>
            <a:srgbClr val="FFF0CB">
              <a:alpha val="9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B296A3C-E9E9-483A-88CA-D0D0EDC04C9E}"/>
              </a:ext>
            </a:extLst>
          </p:cNvPr>
          <p:cNvSpPr txBox="1">
            <a:spLocks/>
          </p:cNvSpPr>
          <p:nvPr/>
        </p:nvSpPr>
        <p:spPr>
          <a:xfrm>
            <a:off x="1320742" y="2822168"/>
            <a:ext cx="2345966" cy="3438870"/>
          </a:xfrm>
          <a:prstGeom prst="rect">
            <a:avLst/>
          </a:prstGeom>
          <a:solidFill>
            <a:srgbClr val="FFF0CB">
              <a:alpha val="9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9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64F12C-34A3-459B-906C-F409AD53E716}"/>
              </a:ext>
            </a:extLst>
          </p:cNvPr>
          <p:cNvSpPr/>
          <p:nvPr/>
        </p:nvSpPr>
        <p:spPr>
          <a:xfrm>
            <a:off x="823280" y="0"/>
            <a:ext cx="10942319" cy="4809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Kas ir jāpilnveido? Uz ko ir jāvērš uzmanība?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DDE51A-0A0A-440E-9443-51E9F66E8CF4}"/>
              </a:ext>
            </a:extLst>
          </p:cNvPr>
          <p:cNvSpPr/>
          <p:nvPr/>
        </p:nvSpPr>
        <p:spPr>
          <a:xfrm>
            <a:off x="1822254" y="5852230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Priekšdarbi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0FBCF6-675E-4C90-BDE8-FA4333088E0F}"/>
              </a:ext>
            </a:extLst>
          </p:cNvPr>
          <p:cNvSpPr/>
          <p:nvPr/>
        </p:nvSpPr>
        <p:spPr>
          <a:xfrm>
            <a:off x="4467385" y="5853262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Projektēšana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8AA81-FAF7-486A-90A6-F66946486855}"/>
              </a:ext>
            </a:extLst>
          </p:cNvPr>
          <p:cNvSpPr/>
          <p:nvPr/>
        </p:nvSpPr>
        <p:spPr>
          <a:xfrm>
            <a:off x="7112516" y="5853262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Būvdarbi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7F9533-CEA6-4E89-A665-EB5E7E403546}"/>
              </a:ext>
            </a:extLst>
          </p:cNvPr>
          <p:cNvSpPr/>
          <p:nvPr/>
        </p:nvSpPr>
        <p:spPr>
          <a:xfrm>
            <a:off x="9769730" y="5851198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Uzraudzība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4EEE87-C31D-402B-848F-7CBAA1E4C0D8}"/>
              </a:ext>
            </a:extLst>
          </p:cNvPr>
          <p:cNvGraphicFramePr/>
          <p:nvPr>
            <p:extLst/>
          </p:nvPr>
        </p:nvGraphicFramePr>
        <p:xfrm>
          <a:off x="426399" y="3115667"/>
          <a:ext cx="11339200" cy="289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379">
            <a:extLst>
              <a:ext uri="{FF2B5EF4-FFF2-40B4-BE49-F238E27FC236}">
                <a16:creationId xmlns:a16="http://schemas.microsoft.com/office/drawing/2014/main" id="{679DA916-E580-4ABC-8167-91819A73FD3B}"/>
              </a:ext>
            </a:extLst>
          </p:cNvPr>
          <p:cNvSpPr/>
          <p:nvPr/>
        </p:nvSpPr>
        <p:spPr>
          <a:xfrm>
            <a:off x="7490216" y="4039203"/>
            <a:ext cx="346713" cy="347138"/>
          </a:xfrm>
          <a:custGeom>
            <a:avLst/>
            <a:gdLst>
              <a:gd name="connsiteX0" fmla="*/ 84231 w 462284"/>
              <a:gd name="connsiteY0" fmla="*/ 360589 h 462850"/>
              <a:gd name="connsiteX1" fmla="*/ 71553 w 462284"/>
              <a:gd name="connsiteY1" fmla="*/ 365942 h 462850"/>
              <a:gd name="connsiteX2" fmla="*/ 66201 w 462284"/>
              <a:gd name="connsiteY2" fmla="*/ 378619 h 462850"/>
              <a:gd name="connsiteX3" fmla="*/ 71553 w 462284"/>
              <a:gd name="connsiteY3" fmla="*/ 391296 h 462850"/>
              <a:gd name="connsiteX4" fmla="*/ 84231 w 462284"/>
              <a:gd name="connsiteY4" fmla="*/ 396648 h 462850"/>
              <a:gd name="connsiteX5" fmla="*/ 96908 w 462284"/>
              <a:gd name="connsiteY5" fmla="*/ 391296 h 462850"/>
              <a:gd name="connsiteX6" fmla="*/ 102260 w 462284"/>
              <a:gd name="connsiteY6" fmla="*/ 378619 h 462850"/>
              <a:gd name="connsiteX7" fmla="*/ 96908 w 462284"/>
              <a:gd name="connsiteY7" fmla="*/ 365942 h 462850"/>
              <a:gd name="connsiteX8" fmla="*/ 84231 w 462284"/>
              <a:gd name="connsiteY8" fmla="*/ 360589 h 462850"/>
              <a:gd name="connsiteX9" fmla="*/ 202549 w 462284"/>
              <a:gd name="connsiteY9" fmla="*/ 179168 h 462850"/>
              <a:gd name="connsiteX10" fmla="*/ 234805 w 462284"/>
              <a:gd name="connsiteY10" fmla="*/ 228045 h 462850"/>
              <a:gd name="connsiteX11" fmla="*/ 283681 w 462284"/>
              <a:gd name="connsiteY11" fmla="*/ 260300 h 462850"/>
              <a:gd name="connsiteX12" fmla="*/ 91555 w 462284"/>
              <a:gd name="connsiteY12" fmla="*/ 452427 h 462850"/>
              <a:gd name="connsiteX13" fmla="*/ 66201 w 462284"/>
              <a:gd name="connsiteY13" fmla="*/ 462850 h 462850"/>
              <a:gd name="connsiteX14" fmla="*/ 40566 w 462284"/>
              <a:gd name="connsiteY14" fmla="*/ 452427 h 462850"/>
              <a:gd name="connsiteX15" fmla="*/ 10705 w 462284"/>
              <a:gd name="connsiteY15" fmla="*/ 422002 h 462850"/>
              <a:gd name="connsiteX16" fmla="*/ 0 w 462284"/>
              <a:gd name="connsiteY16" fmla="*/ 396648 h 462850"/>
              <a:gd name="connsiteX17" fmla="*/ 10705 w 462284"/>
              <a:gd name="connsiteY17" fmla="*/ 371013 h 462850"/>
              <a:gd name="connsiteX18" fmla="*/ 336642 w 462284"/>
              <a:gd name="connsiteY18" fmla="*/ 0 h 462850"/>
              <a:gd name="connsiteX19" fmla="*/ 370870 w 462284"/>
              <a:gd name="connsiteY19" fmla="*/ 4648 h 462850"/>
              <a:gd name="connsiteX20" fmla="*/ 401153 w 462284"/>
              <a:gd name="connsiteY20" fmla="*/ 17748 h 462850"/>
              <a:gd name="connsiteX21" fmla="*/ 405661 w 462284"/>
              <a:gd name="connsiteY21" fmla="*/ 25636 h 462850"/>
              <a:gd name="connsiteX22" fmla="*/ 401153 w 462284"/>
              <a:gd name="connsiteY22" fmla="*/ 33524 h 462850"/>
              <a:gd name="connsiteX23" fmla="*/ 318613 w 462284"/>
              <a:gd name="connsiteY23" fmla="*/ 81133 h 462850"/>
              <a:gd name="connsiteX24" fmla="*/ 318613 w 462284"/>
              <a:gd name="connsiteY24" fmla="*/ 144236 h 462850"/>
              <a:gd name="connsiteX25" fmla="*/ 372983 w 462284"/>
              <a:gd name="connsiteY25" fmla="*/ 174379 h 462850"/>
              <a:gd name="connsiteX26" fmla="*/ 395237 w 462284"/>
              <a:gd name="connsiteY26" fmla="*/ 160716 h 462850"/>
              <a:gd name="connsiteX27" fmla="*/ 433409 w 462284"/>
              <a:gd name="connsiteY27" fmla="*/ 137897 h 462850"/>
              <a:gd name="connsiteX28" fmla="*/ 453270 w 462284"/>
              <a:gd name="connsiteY28" fmla="*/ 127896 h 462850"/>
              <a:gd name="connsiteX29" fmla="*/ 459890 w 462284"/>
              <a:gd name="connsiteY29" fmla="*/ 130714 h 462850"/>
              <a:gd name="connsiteX30" fmla="*/ 462284 w 462284"/>
              <a:gd name="connsiteY30" fmla="*/ 137756 h 462850"/>
              <a:gd name="connsiteX31" fmla="*/ 455806 w 462284"/>
              <a:gd name="connsiteY31" fmla="*/ 167618 h 462850"/>
              <a:gd name="connsiteX32" fmla="*/ 409464 w 462284"/>
              <a:gd name="connsiteY32" fmla="*/ 228890 h 462850"/>
              <a:gd name="connsiteX33" fmla="*/ 336642 w 462284"/>
              <a:gd name="connsiteY33" fmla="*/ 252412 h 462850"/>
              <a:gd name="connsiteX34" fmla="*/ 247481 w 462284"/>
              <a:gd name="connsiteY34" fmla="*/ 215368 h 462850"/>
              <a:gd name="connsiteX35" fmla="*/ 210436 w 462284"/>
              <a:gd name="connsiteY35" fmla="*/ 126206 h 462850"/>
              <a:gd name="connsiteX36" fmla="*/ 247481 w 462284"/>
              <a:gd name="connsiteY36" fmla="*/ 37045 h 462850"/>
              <a:gd name="connsiteX37" fmla="*/ 336642 w 462284"/>
              <a:gd name="connsiteY37" fmla="*/ 0 h 4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2284" h="462850">
                <a:moveTo>
                  <a:pt x="84231" y="360589"/>
                </a:moveTo>
                <a:cubicBezTo>
                  <a:pt x="79348" y="360589"/>
                  <a:pt x="75122" y="362373"/>
                  <a:pt x="71553" y="365942"/>
                </a:cubicBezTo>
                <a:cubicBezTo>
                  <a:pt x="67986" y="369510"/>
                  <a:pt x="66201" y="373736"/>
                  <a:pt x="66201" y="378619"/>
                </a:cubicBezTo>
                <a:cubicBezTo>
                  <a:pt x="66201" y="383502"/>
                  <a:pt x="67986" y="387727"/>
                  <a:pt x="71553" y="391296"/>
                </a:cubicBezTo>
                <a:cubicBezTo>
                  <a:pt x="75122" y="394864"/>
                  <a:pt x="79348" y="396648"/>
                  <a:pt x="84231" y="396648"/>
                </a:cubicBezTo>
                <a:cubicBezTo>
                  <a:pt x="89114" y="396648"/>
                  <a:pt x="93340" y="394864"/>
                  <a:pt x="96908" y="391296"/>
                </a:cubicBezTo>
                <a:cubicBezTo>
                  <a:pt x="100476" y="387727"/>
                  <a:pt x="102260" y="383502"/>
                  <a:pt x="102260" y="378619"/>
                </a:cubicBezTo>
                <a:cubicBezTo>
                  <a:pt x="102260" y="373736"/>
                  <a:pt x="100476" y="369510"/>
                  <a:pt x="96908" y="365942"/>
                </a:cubicBezTo>
                <a:cubicBezTo>
                  <a:pt x="93340" y="362373"/>
                  <a:pt x="89114" y="360589"/>
                  <a:pt x="84231" y="360589"/>
                </a:cubicBezTo>
                <a:close/>
                <a:moveTo>
                  <a:pt x="202549" y="179168"/>
                </a:moveTo>
                <a:cubicBezTo>
                  <a:pt x="209873" y="197573"/>
                  <a:pt x="220626" y="213865"/>
                  <a:pt x="234805" y="228045"/>
                </a:cubicBezTo>
                <a:cubicBezTo>
                  <a:pt x="248984" y="242224"/>
                  <a:pt x="265277" y="252976"/>
                  <a:pt x="283681" y="260300"/>
                </a:cubicBezTo>
                <a:lnTo>
                  <a:pt x="91555" y="452427"/>
                </a:lnTo>
                <a:cubicBezTo>
                  <a:pt x="84607" y="459376"/>
                  <a:pt x="76156" y="462850"/>
                  <a:pt x="66201" y="462850"/>
                </a:cubicBezTo>
                <a:cubicBezTo>
                  <a:pt x="56436" y="462850"/>
                  <a:pt x="47890" y="459376"/>
                  <a:pt x="40566" y="452427"/>
                </a:cubicBezTo>
                <a:lnTo>
                  <a:pt x="10705" y="422002"/>
                </a:lnTo>
                <a:cubicBezTo>
                  <a:pt x="3568" y="415241"/>
                  <a:pt x="0" y="406790"/>
                  <a:pt x="0" y="396648"/>
                </a:cubicBezTo>
                <a:cubicBezTo>
                  <a:pt x="0" y="386694"/>
                  <a:pt x="3568" y="378149"/>
                  <a:pt x="10705" y="371013"/>
                </a:cubicBezTo>
                <a:close/>
                <a:moveTo>
                  <a:pt x="336642" y="0"/>
                </a:moveTo>
                <a:cubicBezTo>
                  <a:pt x="347536" y="0"/>
                  <a:pt x="358944" y="1549"/>
                  <a:pt x="370870" y="4648"/>
                </a:cubicBezTo>
                <a:cubicBezTo>
                  <a:pt x="382796" y="7747"/>
                  <a:pt x="392891" y="12114"/>
                  <a:pt x="401153" y="17748"/>
                </a:cubicBezTo>
                <a:cubicBezTo>
                  <a:pt x="404159" y="19814"/>
                  <a:pt x="405661" y="22443"/>
                  <a:pt x="405661" y="25636"/>
                </a:cubicBezTo>
                <a:cubicBezTo>
                  <a:pt x="405661" y="28828"/>
                  <a:pt x="404159" y="31458"/>
                  <a:pt x="401153" y="33524"/>
                </a:cubicBezTo>
                <a:lnTo>
                  <a:pt x="318613" y="81133"/>
                </a:lnTo>
                <a:lnTo>
                  <a:pt x="318613" y="144236"/>
                </a:lnTo>
                <a:lnTo>
                  <a:pt x="372983" y="174379"/>
                </a:lnTo>
                <a:cubicBezTo>
                  <a:pt x="373922" y="173815"/>
                  <a:pt x="381341" y="169261"/>
                  <a:pt x="395237" y="160716"/>
                </a:cubicBezTo>
                <a:cubicBezTo>
                  <a:pt x="409137" y="152171"/>
                  <a:pt x="421859" y="144564"/>
                  <a:pt x="433409" y="137897"/>
                </a:cubicBezTo>
                <a:cubicBezTo>
                  <a:pt x="444960" y="131230"/>
                  <a:pt x="451580" y="127896"/>
                  <a:pt x="453270" y="127896"/>
                </a:cubicBezTo>
                <a:cubicBezTo>
                  <a:pt x="456087" y="127896"/>
                  <a:pt x="458295" y="128835"/>
                  <a:pt x="459890" y="130714"/>
                </a:cubicBezTo>
                <a:cubicBezTo>
                  <a:pt x="461487" y="132592"/>
                  <a:pt x="462284" y="134939"/>
                  <a:pt x="462284" y="137756"/>
                </a:cubicBezTo>
                <a:cubicBezTo>
                  <a:pt x="462284" y="145081"/>
                  <a:pt x="460126" y="155035"/>
                  <a:pt x="455806" y="167618"/>
                </a:cubicBezTo>
                <a:cubicBezTo>
                  <a:pt x="446980" y="192784"/>
                  <a:pt x="431533" y="213208"/>
                  <a:pt x="409464" y="228890"/>
                </a:cubicBezTo>
                <a:cubicBezTo>
                  <a:pt x="387397" y="244572"/>
                  <a:pt x="363123" y="252412"/>
                  <a:pt x="336642" y="252412"/>
                </a:cubicBezTo>
                <a:cubicBezTo>
                  <a:pt x="301898" y="252412"/>
                  <a:pt x="272177" y="240064"/>
                  <a:pt x="247481" y="215368"/>
                </a:cubicBezTo>
                <a:cubicBezTo>
                  <a:pt x="222785" y="190671"/>
                  <a:pt x="210436" y="160951"/>
                  <a:pt x="210436" y="126206"/>
                </a:cubicBezTo>
                <a:cubicBezTo>
                  <a:pt x="210436" y="91462"/>
                  <a:pt x="222785" y="61741"/>
                  <a:pt x="247481" y="37045"/>
                </a:cubicBezTo>
                <a:cubicBezTo>
                  <a:pt x="272177" y="12348"/>
                  <a:pt x="301898" y="0"/>
                  <a:pt x="3366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F025AF1C-575A-4914-B09A-1E1D3091E9CA}"/>
              </a:ext>
            </a:extLst>
          </p:cNvPr>
          <p:cNvSpPr/>
          <p:nvPr/>
        </p:nvSpPr>
        <p:spPr>
          <a:xfrm>
            <a:off x="10137465" y="4212772"/>
            <a:ext cx="378618" cy="243398"/>
          </a:xfrm>
          <a:custGeom>
            <a:avLst/>
            <a:gdLst/>
            <a:ahLst/>
            <a:cxnLst/>
            <a:rect l="l" t="t" r="r" b="b"/>
            <a:pathLst>
              <a:path w="504824" h="324530">
                <a:moveTo>
                  <a:pt x="252412" y="0"/>
                </a:moveTo>
                <a:cubicBezTo>
                  <a:pt x="301805" y="0"/>
                  <a:pt x="348710" y="13053"/>
                  <a:pt x="393126" y="39158"/>
                </a:cubicBezTo>
                <a:cubicBezTo>
                  <a:pt x="437543" y="65263"/>
                  <a:pt x="472897" y="99819"/>
                  <a:pt x="499190" y="142827"/>
                </a:cubicBezTo>
                <a:cubicBezTo>
                  <a:pt x="502946" y="149400"/>
                  <a:pt x="504824" y="155880"/>
                  <a:pt x="504824" y="162265"/>
                </a:cubicBezTo>
                <a:cubicBezTo>
                  <a:pt x="504824" y="168650"/>
                  <a:pt x="502946" y="175130"/>
                  <a:pt x="499190" y="181703"/>
                </a:cubicBezTo>
                <a:cubicBezTo>
                  <a:pt x="472897" y="224899"/>
                  <a:pt x="437543" y="259502"/>
                  <a:pt x="393126" y="285513"/>
                </a:cubicBezTo>
                <a:cubicBezTo>
                  <a:pt x="348710" y="311525"/>
                  <a:pt x="301805" y="324530"/>
                  <a:pt x="252412" y="324530"/>
                </a:cubicBezTo>
                <a:cubicBezTo>
                  <a:pt x="203018" y="324530"/>
                  <a:pt x="156114" y="311478"/>
                  <a:pt x="111698" y="285373"/>
                </a:cubicBezTo>
                <a:cubicBezTo>
                  <a:pt x="67281" y="259267"/>
                  <a:pt x="31927" y="224711"/>
                  <a:pt x="5634" y="181703"/>
                </a:cubicBezTo>
                <a:cubicBezTo>
                  <a:pt x="1877" y="175130"/>
                  <a:pt x="0" y="168650"/>
                  <a:pt x="0" y="162265"/>
                </a:cubicBezTo>
                <a:cubicBezTo>
                  <a:pt x="0" y="155880"/>
                  <a:pt x="1877" y="149400"/>
                  <a:pt x="5634" y="142827"/>
                </a:cubicBezTo>
                <a:cubicBezTo>
                  <a:pt x="31927" y="99819"/>
                  <a:pt x="67281" y="65263"/>
                  <a:pt x="111698" y="39158"/>
                </a:cubicBezTo>
                <a:cubicBezTo>
                  <a:pt x="156114" y="13053"/>
                  <a:pt x="203018" y="0"/>
                  <a:pt x="252412" y="0"/>
                </a:cubicBezTo>
                <a:close/>
                <a:moveTo>
                  <a:pt x="252412" y="40566"/>
                </a:moveTo>
                <a:cubicBezTo>
                  <a:pt x="228936" y="40566"/>
                  <a:pt x="208794" y="48970"/>
                  <a:pt x="191985" y="65779"/>
                </a:cubicBezTo>
                <a:cubicBezTo>
                  <a:pt x="175177" y="82588"/>
                  <a:pt x="166772" y="102730"/>
                  <a:pt x="166772" y="126206"/>
                </a:cubicBezTo>
                <a:cubicBezTo>
                  <a:pt x="166772" y="129962"/>
                  <a:pt x="168087" y="133155"/>
                  <a:pt x="170716" y="135784"/>
                </a:cubicBezTo>
                <a:cubicBezTo>
                  <a:pt x="173346" y="138413"/>
                  <a:pt x="176538" y="139728"/>
                  <a:pt x="180294" y="139728"/>
                </a:cubicBezTo>
                <a:cubicBezTo>
                  <a:pt x="184050" y="139728"/>
                  <a:pt x="187243" y="138413"/>
                  <a:pt x="189872" y="135784"/>
                </a:cubicBezTo>
                <a:cubicBezTo>
                  <a:pt x="192502" y="133155"/>
                  <a:pt x="193816" y="129962"/>
                  <a:pt x="193816" y="126206"/>
                </a:cubicBezTo>
                <a:cubicBezTo>
                  <a:pt x="193816" y="110055"/>
                  <a:pt x="199544" y="96251"/>
                  <a:pt x="211001" y="84795"/>
                </a:cubicBezTo>
                <a:cubicBezTo>
                  <a:pt x="222457" y="73338"/>
                  <a:pt x="236260" y="67610"/>
                  <a:pt x="252412" y="67610"/>
                </a:cubicBezTo>
                <a:cubicBezTo>
                  <a:pt x="256168" y="67610"/>
                  <a:pt x="259361" y="66295"/>
                  <a:pt x="261990" y="63666"/>
                </a:cubicBezTo>
                <a:cubicBezTo>
                  <a:pt x="264619" y="61037"/>
                  <a:pt x="265934" y="57844"/>
                  <a:pt x="265934" y="54088"/>
                </a:cubicBezTo>
                <a:cubicBezTo>
                  <a:pt x="265934" y="50332"/>
                  <a:pt x="264619" y="47139"/>
                  <a:pt x="261990" y="44510"/>
                </a:cubicBezTo>
                <a:cubicBezTo>
                  <a:pt x="259361" y="41881"/>
                  <a:pt x="256168" y="40566"/>
                  <a:pt x="252412" y="40566"/>
                </a:cubicBezTo>
                <a:close/>
                <a:moveTo>
                  <a:pt x="143390" y="62821"/>
                </a:moveTo>
                <a:cubicBezTo>
                  <a:pt x="100382" y="84795"/>
                  <a:pt x="64605" y="117943"/>
                  <a:pt x="36059" y="162265"/>
                </a:cubicBezTo>
                <a:cubicBezTo>
                  <a:pt x="61037" y="200765"/>
                  <a:pt x="92353" y="231425"/>
                  <a:pt x="130009" y="254243"/>
                </a:cubicBezTo>
                <a:cubicBezTo>
                  <a:pt x="167664" y="277062"/>
                  <a:pt x="208465" y="288471"/>
                  <a:pt x="252412" y="288471"/>
                </a:cubicBezTo>
                <a:cubicBezTo>
                  <a:pt x="296359" y="288471"/>
                  <a:pt x="337160" y="277062"/>
                  <a:pt x="374815" y="254243"/>
                </a:cubicBezTo>
                <a:cubicBezTo>
                  <a:pt x="412470" y="231425"/>
                  <a:pt x="443787" y="200765"/>
                  <a:pt x="468766" y="162265"/>
                </a:cubicBezTo>
                <a:cubicBezTo>
                  <a:pt x="440219" y="117943"/>
                  <a:pt x="404441" y="84795"/>
                  <a:pt x="361434" y="62821"/>
                </a:cubicBezTo>
                <a:cubicBezTo>
                  <a:pt x="372890" y="82353"/>
                  <a:pt x="378618" y="103481"/>
                  <a:pt x="378618" y="126206"/>
                </a:cubicBezTo>
                <a:cubicBezTo>
                  <a:pt x="378618" y="160950"/>
                  <a:pt x="366270" y="190671"/>
                  <a:pt x="341573" y="215367"/>
                </a:cubicBezTo>
                <a:cubicBezTo>
                  <a:pt x="316876" y="240064"/>
                  <a:pt x="287156" y="252412"/>
                  <a:pt x="252412" y="252412"/>
                </a:cubicBezTo>
                <a:cubicBezTo>
                  <a:pt x="217667" y="252412"/>
                  <a:pt x="187947" y="240064"/>
                  <a:pt x="163251" y="215367"/>
                </a:cubicBezTo>
                <a:cubicBezTo>
                  <a:pt x="138554" y="190671"/>
                  <a:pt x="126206" y="160950"/>
                  <a:pt x="126206" y="126206"/>
                </a:cubicBezTo>
                <a:cubicBezTo>
                  <a:pt x="126206" y="103481"/>
                  <a:pt x="131934" y="82353"/>
                  <a:pt x="143390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373">
            <a:extLst>
              <a:ext uri="{FF2B5EF4-FFF2-40B4-BE49-F238E27FC236}">
                <a16:creationId xmlns:a16="http://schemas.microsoft.com/office/drawing/2014/main" id="{7D259EB5-9614-4043-BEF4-C7BA08368A95}"/>
              </a:ext>
            </a:extLst>
          </p:cNvPr>
          <p:cNvSpPr/>
          <p:nvPr/>
        </p:nvSpPr>
        <p:spPr>
          <a:xfrm>
            <a:off x="4844515" y="4185808"/>
            <a:ext cx="450808" cy="355795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 330">
            <a:extLst>
              <a:ext uri="{FF2B5EF4-FFF2-40B4-BE49-F238E27FC236}">
                <a16:creationId xmlns:a16="http://schemas.microsoft.com/office/drawing/2014/main" id="{EB48257E-DD6E-4C09-95C4-19497D77AB8B}"/>
              </a:ext>
            </a:extLst>
          </p:cNvPr>
          <p:cNvSpPr/>
          <p:nvPr/>
        </p:nvSpPr>
        <p:spPr>
          <a:xfrm>
            <a:off x="2185147" y="4068330"/>
            <a:ext cx="351575" cy="35157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C74279-B4FB-4D1A-A282-62D98A71B6AF}"/>
              </a:ext>
            </a:extLst>
          </p:cNvPr>
          <p:cNvSpPr txBox="1">
            <a:spLocks/>
          </p:cNvSpPr>
          <p:nvPr/>
        </p:nvSpPr>
        <p:spPr>
          <a:xfrm>
            <a:off x="6295276" y="1582896"/>
            <a:ext cx="4806512" cy="82530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Pievienotā vērtība ekspluatācijas plānošanā.</a:t>
            </a:r>
          </a:p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9A7BBA0-D418-4A5D-857E-EC05014246B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931830" y="1823943"/>
            <a:ext cx="1765891" cy="1519486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ubtitle 2">
            <a:extLst>
              <a:ext uri="{FF2B5EF4-FFF2-40B4-BE49-F238E27FC236}">
                <a16:creationId xmlns:a16="http://schemas.microsoft.com/office/drawing/2014/main" id="{695DF5B6-C271-428A-B02A-42470E1786F0}"/>
              </a:ext>
            </a:extLst>
          </p:cNvPr>
          <p:cNvSpPr txBox="1">
            <a:spLocks/>
          </p:cNvSpPr>
          <p:nvPr/>
        </p:nvSpPr>
        <p:spPr>
          <a:xfrm>
            <a:off x="8926286" y="2786743"/>
            <a:ext cx="3062514" cy="3438870"/>
          </a:xfrm>
          <a:prstGeom prst="rect">
            <a:avLst/>
          </a:prstGeom>
          <a:solidFill>
            <a:srgbClr val="FFF0CB">
              <a:alpha val="9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9B296A3C-E9E9-483A-88CA-D0D0EDC04C9E}"/>
              </a:ext>
            </a:extLst>
          </p:cNvPr>
          <p:cNvSpPr txBox="1">
            <a:spLocks/>
          </p:cNvSpPr>
          <p:nvPr/>
        </p:nvSpPr>
        <p:spPr>
          <a:xfrm>
            <a:off x="1320742" y="2822168"/>
            <a:ext cx="4919958" cy="3438870"/>
          </a:xfrm>
          <a:prstGeom prst="rect">
            <a:avLst/>
          </a:prstGeom>
          <a:solidFill>
            <a:srgbClr val="FFF0CB">
              <a:alpha val="9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49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64F12C-34A3-459B-906C-F409AD53E716}"/>
              </a:ext>
            </a:extLst>
          </p:cNvPr>
          <p:cNvSpPr/>
          <p:nvPr/>
        </p:nvSpPr>
        <p:spPr>
          <a:xfrm>
            <a:off x="823280" y="0"/>
            <a:ext cx="10942319" cy="4809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Kas ir jāpilnveido? Uz ko ir jāvērš uzmanība?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DDE51A-0A0A-440E-9443-51E9F66E8CF4}"/>
              </a:ext>
            </a:extLst>
          </p:cNvPr>
          <p:cNvSpPr/>
          <p:nvPr/>
        </p:nvSpPr>
        <p:spPr>
          <a:xfrm>
            <a:off x="1822254" y="5852230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Priekšdarbi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0FBCF6-675E-4C90-BDE8-FA4333088E0F}"/>
              </a:ext>
            </a:extLst>
          </p:cNvPr>
          <p:cNvSpPr/>
          <p:nvPr/>
        </p:nvSpPr>
        <p:spPr>
          <a:xfrm>
            <a:off x="4467385" y="5853262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Projektēšana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8AA81-FAF7-486A-90A6-F66946486855}"/>
              </a:ext>
            </a:extLst>
          </p:cNvPr>
          <p:cNvSpPr/>
          <p:nvPr/>
        </p:nvSpPr>
        <p:spPr>
          <a:xfrm>
            <a:off x="7112516" y="5853262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Būvdarbi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7F9533-CEA6-4E89-A665-EB5E7E403546}"/>
              </a:ext>
            </a:extLst>
          </p:cNvPr>
          <p:cNvSpPr/>
          <p:nvPr/>
        </p:nvSpPr>
        <p:spPr>
          <a:xfrm>
            <a:off x="9769730" y="5851198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Uzraudzība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4EEE87-C31D-402B-848F-7CBAA1E4C0D8}"/>
              </a:ext>
            </a:extLst>
          </p:cNvPr>
          <p:cNvGraphicFramePr/>
          <p:nvPr>
            <p:extLst/>
          </p:nvPr>
        </p:nvGraphicFramePr>
        <p:xfrm>
          <a:off x="426399" y="3115667"/>
          <a:ext cx="11339200" cy="289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Freeform 379">
            <a:extLst>
              <a:ext uri="{FF2B5EF4-FFF2-40B4-BE49-F238E27FC236}">
                <a16:creationId xmlns:a16="http://schemas.microsoft.com/office/drawing/2014/main" id="{679DA916-E580-4ABC-8167-91819A73FD3B}"/>
              </a:ext>
            </a:extLst>
          </p:cNvPr>
          <p:cNvSpPr/>
          <p:nvPr/>
        </p:nvSpPr>
        <p:spPr>
          <a:xfrm>
            <a:off x="7490216" y="4039203"/>
            <a:ext cx="346713" cy="347138"/>
          </a:xfrm>
          <a:custGeom>
            <a:avLst/>
            <a:gdLst>
              <a:gd name="connsiteX0" fmla="*/ 84231 w 462284"/>
              <a:gd name="connsiteY0" fmla="*/ 360589 h 462850"/>
              <a:gd name="connsiteX1" fmla="*/ 71553 w 462284"/>
              <a:gd name="connsiteY1" fmla="*/ 365942 h 462850"/>
              <a:gd name="connsiteX2" fmla="*/ 66201 w 462284"/>
              <a:gd name="connsiteY2" fmla="*/ 378619 h 462850"/>
              <a:gd name="connsiteX3" fmla="*/ 71553 w 462284"/>
              <a:gd name="connsiteY3" fmla="*/ 391296 h 462850"/>
              <a:gd name="connsiteX4" fmla="*/ 84231 w 462284"/>
              <a:gd name="connsiteY4" fmla="*/ 396648 h 462850"/>
              <a:gd name="connsiteX5" fmla="*/ 96908 w 462284"/>
              <a:gd name="connsiteY5" fmla="*/ 391296 h 462850"/>
              <a:gd name="connsiteX6" fmla="*/ 102260 w 462284"/>
              <a:gd name="connsiteY6" fmla="*/ 378619 h 462850"/>
              <a:gd name="connsiteX7" fmla="*/ 96908 w 462284"/>
              <a:gd name="connsiteY7" fmla="*/ 365942 h 462850"/>
              <a:gd name="connsiteX8" fmla="*/ 84231 w 462284"/>
              <a:gd name="connsiteY8" fmla="*/ 360589 h 462850"/>
              <a:gd name="connsiteX9" fmla="*/ 202549 w 462284"/>
              <a:gd name="connsiteY9" fmla="*/ 179168 h 462850"/>
              <a:gd name="connsiteX10" fmla="*/ 234805 w 462284"/>
              <a:gd name="connsiteY10" fmla="*/ 228045 h 462850"/>
              <a:gd name="connsiteX11" fmla="*/ 283681 w 462284"/>
              <a:gd name="connsiteY11" fmla="*/ 260300 h 462850"/>
              <a:gd name="connsiteX12" fmla="*/ 91555 w 462284"/>
              <a:gd name="connsiteY12" fmla="*/ 452427 h 462850"/>
              <a:gd name="connsiteX13" fmla="*/ 66201 w 462284"/>
              <a:gd name="connsiteY13" fmla="*/ 462850 h 462850"/>
              <a:gd name="connsiteX14" fmla="*/ 40566 w 462284"/>
              <a:gd name="connsiteY14" fmla="*/ 452427 h 462850"/>
              <a:gd name="connsiteX15" fmla="*/ 10705 w 462284"/>
              <a:gd name="connsiteY15" fmla="*/ 422002 h 462850"/>
              <a:gd name="connsiteX16" fmla="*/ 0 w 462284"/>
              <a:gd name="connsiteY16" fmla="*/ 396648 h 462850"/>
              <a:gd name="connsiteX17" fmla="*/ 10705 w 462284"/>
              <a:gd name="connsiteY17" fmla="*/ 371013 h 462850"/>
              <a:gd name="connsiteX18" fmla="*/ 336642 w 462284"/>
              <a:gd name="connsiteY18" fmla="*/ 0 h 462850"/>
              <a:gd name="connsiteX19" fmla="*/ 370870 w 462284"/>
              <a:gd name="connsiteY19" fmla="*/ 4648 h 462850"/>
              <a:gd name="connsiteX20" fmla="*/ 401153 w 462284"/>
              <a:gd name="connsiteY20" fmla="*/ 17748 h 462850"/>
              <a:gd name="connsiteX21" fmla="*/ 405661 w 462284"/>
              <a:gd name="connsiteY21" fmla="*/ 25636 h 462850"/>
              <a:gd name="connsiteX22" fmla="*/ 401153 w 462284"/>
              <a:gd name="connsiteY22" fmla="*/ 33524 h 462850"/>
              <a:gd name="connsiteX23" fmla="*/ 318613 w 462284"/>
              <a:gd name="connsiteY23" fmla="*/ 81133 h 462850"/>
              <a:gd name="connsiteX24" fmla="*/ 318613 w 462284"/>
              <a:gd name="connsiteY24" fmla="*/ 144236 h 462850"/>
              <a:gd name="connsiteX25" fmla="*/ 372983 w 462284"/>
              <a:gd name="connsiteY25" fmla="*/ 174379 h 462850"/>
              <a:gd name="connsiteX26" fmla="*/ 395237 w 462284"/>
              <a:gd name="connsiteY26" fmla="*/ 160716 h 462850"/>
              <a:gd name="connsiteX27" fmla="*/ 433409 w 462284"/>
              <a:gd name="connsiteY27" fmla="*/ 137897 h 462850"/>
              <a:gd name="connsiteX28" fmla="*/ 453270 w 462284"/>
              <a:gd name="connsiteY28" fmla="*/ 127896 h 462850"/>
              <a:gd name="connsiteX29" fmla="*/ 459890 w 462284"/>
              <a:gd name="connsiteY29" fmla="*/ 130714 h 462850"/>
              <a:gd name="connsiteX30" fmla="*/ 462284 w 462284"/>
              <a:gd name="connsiteY30" fmla="*/ 137756 h 462850"/>
              <a:gd name="connsiteX31" fmla="*/ 455806 w 462284"/>
              <a:gd name="connsiteY31" fmla="*/ 167618 h 462850"/>
              <a:gd name="connsiteX32" fmla="*/ 409464 w 462284"/>
              <a:gd name="connsiteY32" fmla="*/ 228890 h 462850"/>
              <a:gd name="connsiteX33" fmla="*/ 336642 w 462284"/>
              <a:gd name="connsiteY33" fmla="*/ 252412 h 462850"/>
              <a:gd name="connsiteX34" fmla="*/ 247481 w 462284"/>
              <a:gd name="connsiteY34" fmla="*/ 215368 h 462850"/>
              <a:gd name="connsiteX35" fmla="*/ 210436 w 462284"/>
              <a:gd name="connsiteY35" fmla="*/ 126206 h 462850"/>
              <a:gd name="connsiteX36" fmla="*/ 247481 w 462284"/>
              <a:gd name="connsiteY36" fmla="*/ 37045 h 462850"/>
              <a:gd name="connsiteX37" fmla="*/ 336642 w 462284"/>
              <a:gd name="connsiteY37" fmla="*/ 0 h 4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2284" h="462850">
                <a:moveTo>
                  <a:pt x="84231" y="360589"/>
                </a:moveTo>
                <a:cubicBezTo>
                  <a:pt x="79348" y="360589"/>
                  <a:pt x="75122" y="362373"/>
                  <a:pt x="71553" y="365942"/>
                </a:cubicBezTo>
                <a:cubicBezTo>
                  <a:pt x="67986" y="369510"/>
                  <a:pt x="66201" y="373736"/>
                  <a:pt x="66201" y="378619"/>
                </a:cubicBezTo>
                <a:cubicBezTo>
                  <a:pt x="66201" y="383502"/>
                  <a:pt x="67986" y="387727"/>
                  <a:pt x="71553" y="391296"/>
                </a:cubicBezTo>
                <a:cubicBezTo>
                  <a:pt x="75122" y="394864"/>
                  <a:pt x="79348" y="396648"/>
                  <a:pt x="84231" y="396648"/>
                </a:cubicBezTo>
                <a:cubicBezTo>
                  <a:pt x="89114" y="396648"/>
                  <a:pt x="93340" y="394864"/>
                  <a:pt x="96908" y="391296"/>
                </a:cubicBezTo>
                <a:cubicBezTo>
                  <a:pt x="100476" y="387727"/>
                  <a:pt x="102260" y="383502"/>
                  <a:pt x="102260" y="378619"/>
                </a:cubicBezTo>
                <a:cubicBezTo>
                  <a:pt x="102260" y="373736"/>
                  <a:pt x="100476" y="369510"/>
                  <a:pt x="96908" y="365942"/>
                </a:cubicBezTo>
                <a:cubicBezTo>
                  <a:pt x="93340" y="362373"/>
                  <a:pt x="89114" y="360589"/>
                  <a:pt x="84231" y="360589"/>
                </a:cubicBezTo>
                <a:close/>
                <a:moveTo>
                  <a:pt x="202549" y="179168"/>
                </a:moveTo>
                <a:cubicBezTo>
                  <a:pt x="209873" y="197573"/>
                  <a:pt x="220626" y="213865"/>
                  <a:pt x="234805" y="228045"/>
                </a:cubicBezTo>
                <a:cubicBezTo>
                  <a:pt x="248984" y="242224"/>
                  <a:pt x="265277" y="252976"/>
                  <a:pt x="283681" y="260300"/>
                </a:cubicBezTo>
                <a:lnTo>
                  <a:pt x="91555" y="452427"/>
                </a:lnTo>
                <a:cubicBezTo>
                  <a:pt x="84607" y="459376"/>
                  <a:pt x="76156" y="462850"/>
                  <a:pt x="66201" y="462850"/>
                </a:cubicBezTo>
                <a:cubicBezTo>
                  <a:pt x="56436" y="462850"/>
                  <a:pt x="47890" y="459376"/>
                  <a:pt x="40566" y="452427"/>
                </a:cubicBezTo>
                <a:lnTo>
                  <a:pt x="10705" y="422002"/>
                </a:lnTo>
                <a:cubicBezTo>
                  <a:pt x="3568" y="415241"/>
                  <a:pt x="0" y="406790"/>
                  <a:pt x="0" y="396648"/>
                </a:cubicBezTo>
                <a:cubicBezTo>
                  <a:pt x="0" y="386694"/>
                  <a:pt x="3568" y="378149"/>
                  <a:pt x="10705" y="371013"/>
                </a:cubicBezTo>
                <a:close/>
                <a:moveTo>
                  <a:pt x="336642" y="0"/>
                </a:moveTo>
                <a:cubicBezTo>
                  <a:pt x="347536" y="0"/>
                  <a:pt x="358944" y="1549"/>
                  <a:pt x="370870" y="4648"/>
                </a:cubicBezTo>
                <a:cubicBezTo>
                  <a:pt x="382796" y="7747"/>
                  <a:pt x="392891" y="12114"/>
                  <a:pt x="401153" y="17748"/>
                </a:cubicBezTo>
                <a:cubicBezTo>
                  <a:pt x="404159" y="19814"/>
                  <a:pt x="405661" y="22443"/>
                  <a:pt x="405661" y="25636"/>
                </a:cubicBezTo>
                <a:cubicBezTo>
                  <a:pt x="405661" y="28828"/>
                  <a:pt x="404159" y="31458"/>
                  <a:pt x="401153" y="33524"/>
                </a:cubicBezTo>
                <a:lnTo>
                  <a:pt x="318613" y="81133"/>
                </a:lnTo>
                <a:lnTo>
                  <a:pt x="318613" y="144236"/>
                </a:lnTo>
                <a:lnTo>
                  <a:pt x="372983" y="174379"/>
                </a:lnTo>
                <a:cubicBezTo>
                  <a:pt x="373922" y="173815"/>
                  <a:pt x="381341" y="169261"/>
                  <a:pt x="395237" y="160716"/>
                </a:cubicBezTo>
                <a:cubicBezTo>
                  <a:pt x="409137" y="152171"/>
                  <a:pt x="421859" y="144564"/>
                  <a:pt x="433409" y="137897"/>
                </a:cubicBezTo>
                <a:cubicBezTo>
                  <a:pt x="444960" y="131230"/>
                  <a:pt x="451580" y="127896"/>
                  <a:pt x="453270" y="127896"/>
                </a:cubicBezTo>
                <a:cubicBezTo>
                  <a:pt x="456087" y="127896"/>
                  <a:pt x="458295" y="128835"/>
                  <a:pt x="459890" y="130714"/>
                </a:cubicBezTo>
                <a:cubicBezTo>
                  <a:pt x="461487" y="132592"/>
                  <a:pt x="462284" y="134939"/>
                  <a:pt x="462284" y="137756"/>
                </a:cubicBezTo>
                <a:cubicBezTo>
                  <a:pt x="462284" y="145081"/>
                  <a:pt x="460126" y="155035"/>
                  <a:pt x="455806" y="167618"/>
                </a:cubicBezTo>
                <a:cubicBezTo>
                  <a:pt x="446980" y="192784"/>
                  <a:pt x="431533" y="213208"/>
                  <a:pt x="409464" y="228890"/>
                </a:cubicBezTo>
                <a:cubicBezTo>
                  <a:pt x="387397" y="244572"/>
                  <a:pt x="363123" y="252412"/>
                  <a:pt x="336642" y="252412"/>
                </a:cubicBezTo>
                <a:cubicBezTo>
                  <a:pt x="301898" y="252412"/>
                  <a:pt x="272177" y="240064"/>
                  <a:pt x="247481" y="215368"/>
                </a:cubicBezTo>
                <a:cubicBezTo>
                  <a:pt x="222785" y="190671"/>
                  <a:pt x="210436" y="160951"/>
                  <a:pt x="210436" y="126206"/>
                </a:cubicBezTo>
                <a:cubicBezTo>
                  <a:pt x="210436" y="91462"/>
                  <a:pt x="222785" y="61741"/>
                  <a:pt x="247481" y="37045"/>
                </a:cubicBezTo>
                <a:cubicBezTo>
                  <a:pt x="272177" y="12348"/>
                  <a:pt x="301898" y="0"/>
                  <a:pt x="3366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F025AF1C-575A-4914-B09A-1E1D3091E9CA}"/>
              </a:ext>
            </a:extLst>
          </p:cNvPr>
          <p:cNvSpPr/>
          <p:nvPr/>
        </p:nvSpPr>
        <p:spPr>
          <a:xfrm>
            <a:off x="10137465" y="4212772"/>
            <a:ext cx="378618" cy="243398"/>
          </a:xfrm>
          <a:custGeom>
            <a:avLst/>
            <a:gdLst/>
            <a:ahLst/>
            <a:cxnLst/>
            <a:rect l="l" t="t" r="r" b="b"/>
            <a:pathLst>
              <a:path w="504824" h="324530">
                <a:moveTo>
                  <a:pt x="252412" y="0"/>
                </a:moveTo>
                <a:cubicBezTo>
                  <a:pt x="301805" y="0"/>
                  <a:pt x="348710" y="13053"/>
                  <a:pt x="393126" y="39158"/>
                </a:cubicBezTo>
                <a:cubicBezTo>
                  <a:pt x="437543" y="65263"/>
                  <a:pt x="472897" y="99819"/>
                  <a:pt x="499190" y="142827"/>
                </a:cubicBezTo>
                <a:cubicBezTo>
                  <a:pt x="502946" y="149400"/>
                  <a:pt x="504824" y="155880"/>
                  <a:pt x="504824" y="162265"/>
                </a:cubicBezTo>
                <a:cubicBezTo>
                  <a:pt x="504824" y="168650"/>
                  <a:pt x="502946" y="175130"/>
                  <a:pt x="499190" y="181703"/>
                </a:cubicBezTo>
                <a:cubicBezTo>
                  <a:pt x="472897" y="224899"/>
                  <a:pt x="437543" y="259502"/>
                  <a:pt x="393126" y="285513"/>
                </a:cubicBezTo>
                <a:cubicBezTo>
                  <a:pt x="348710" y="311525"/>
                  <a:pt x="301805" y="324530"/>
                  <a:pt x="252412" y="324530"/>
                </a:cubicBezTo>
                <a:cubicBezTo>
                  <a:pt x="203018" y="324530"/>
                  <a:pt x="156114" y="311478"/>
                  <a:pt x="111698" y="285373"/>
                </a:cubicBezTo>
                <a:cubicBezTo>
                  <a:pt x="67281" y="259267"/>
                  <a:pt x="31927" y="224711"/>
                  <a:pt x="5634" y="181703"/>
                </a:cubicBezTo>
                <a:cubicBezTo>
                  <a:pt x="1877" y="175130"/>
                  <a:pt x="0" y="168650"/>
                  <a:pt x="0" y="162265"/>
                </a:cubicBezTo>
                <a:cubicBezTo>
                  <a:pt x="0" y="155880"/>
                  <a:pt x="1877" y="149400"/>
                  <a:pt x="5634" y="142827"/>
                </a:cubicBezTo>
                <a:cubicBezTo>
                  <a:pt x="31927" y="99819"/>
                  <a:pt x="67281" y="65263"/>
                  <a:pt x="111698" y="39158"/>
                </a:cubicBezTo>
                <a:cubicBezTo>
                  <a:pt x="156114" y="13053"/>
                  <a:pt x="203018" y="0"/>
                  <a:pt x="252412" y="0"/>
                </a:cubicBezTo>
                <a:close/>
                <a:moveTo>
                  <a:pt x="252412" y="40566"/>
                </a:moveTo>
                <a:cubicBezTo>
                  <a:pt x="228936" y="40566"/>
                  <a:pt x="208794" y="48970"/>
                  <a:pt x="191985" y="65779"/>
                </a:cubicBezTo>
                <a:cubicBezTo>
                  <a:pt x="175177" y="82588"/>
                  <a:pt x="166772" y="102730"/>
                  <a:pt x="166772" y="126206"/>
                </a:cubicBezTo>
                <a:cubicBezTo>
                  <a:pt x="166772" y="129962"/>
                  <a:pt x="168087" y="133155"/>
                  <a:pt x="170716" y="135784"/>
                </a:cubicBezTo>
                <a:cubicBezTo>
                  <a:pt x="173346" y="138413"/>
                  <a:pt x="176538" y="139728"/>
                  <a:pt x="180294" y="139728"/>
                </a:cubicBezTo>
                <a:cubicBezTo>
                  <a:pt x="184050" y="139728"/>
                  <a:pt x="187243" y="138413"/>
                  <a:pt x="189872" y="135784"/>
                </a:cubicBezTo>
                <a:cubicBezTo>
                  <a:pt x="192502" y="133155"/>
                  <a:pt x="193816" y="129962"/>
                  <a:pt x="193816" y="126206"/>
                </a:cubicBezTo>
                <a:cubicBezTo>
                  <a:pt x="193816" y="110055"/>
                  <a:pt x="199544" y="96251"/>
                  <a:pt x="211001" y="84795"/>
                </a:cubicBezTo>
                <a:cubicBezTo>
                  <a:pt x="222457" y="73338"/>
                  <a:pt x="236260" y="67610"/>
                  <a:pt x="252412" y="67610"/>
                </a:cubicBezTo>
                <a:cubicBezTo>
                  <a:pt x="256168" y="67610"/>
                  <a:pt x="259361" y="66295"/>
                  <a:pt x="261990" y="63666"/>
                </a:cubicBezTo>
                <a:cubicBezTo>
                  <a:pt x="264619" y="61037"/>
                  <a:pt x="265934" y="57844"/>
                  <a:pt x="265934" y="54088"/>
                </a:cubicBezTo>
                <a:cubicBezTo>
                  <a:pt x="265934" y="50332"/>
                  <a:pt x="264619" y="47139"/>
                  <a:pt x="261990" y="44510"/>
                </a:cubicBezTo>
                <a:cubicBezTo>
                  <a:pt x="259361" y="41881"/>
                  <a:pt x="256168" y="40566"/>
                  <a:pt x="252412" y="40566"/>
                </a:cubicBezTo>
                <a:close/>
                <a:moveTo>
                  <a:pt x="143390" y="62821"/>
                </a:moveTo>
                <a:cubicBezTo>
                  <a:pt x="100382" y="84795"/>
                  <a:pt x="64605" y="117943"/>
                  <a:pt x="36059" y="162265"/>
                </a:cubicBezTo>
                <a:cubicBezTo>
                  <a:pt x="61037" y="200765"/>
                  <a:pt x="92353" y="231425"/>
                  <a:pt x="130009" y="254243"/>
                </a:cubicBezTo>
                <a:cubicBezTo>
                  <a:pt x="167664" y="277062"/>
                  <a:pt x="208465" y="288471"/>
                  <a:pt x="252412" y="288471"/>
                </a:cubicBezTo>
                <a:cubicBezTo>
                  <a:pt x="296359" y="288471"/>
                  <a:pt x="337160" y="277062"/>
                  <a:pt x="374815" y="254243"/>
                </a:cubicBezTo>
                <a:cubicBezTo>
                  <a:pt x="412470" y="231425"/>
                  <a:pt x="443787" y="200765"/>
                  <a:pt x="468766" y="162265"/>
                </a:cubicBezTo>
                <a:cubicBezTo>
                  <a:pt x="440219" y="117943"/>
                  <a:pt x="404441" y="84795"/>
                  <a:pt x="361434" y="62821"/>
                </a:cubicBezTo>
                <a:cubicBezTo>
                  <a:pt x="372890" y="82353"/>
                  <a:pt x="378618" y="103481"/>
                  <a:pt x="378618" y="126206"/>
                </a:cubicBezTo>
                <a:cubicBezTo>
                  <a:pt x="378618" y="160950"/>
                  <a:pt x="366270" y="190671"/>
                  <a:pt x="341573" y="215367"/>
                </a:cubicBezTo>
                <a:cubicBezTo>
                  <a:pt x="316876" y="240064"/>
                  <a:pt x="287156" y="252412"/>
                  <a:pt x="252412" y="252412"/>
                </a:cubicBezTo>
                <a:cubicBezTo>
                  <a:pt x="217667" y="252412"/>
                  <a:pt x="187947" y="240064"/>
                  <a:pt x="163251" y="215367"/>
                </a:cubicBezTo>
                <a:cubicBezTo>
                  <a:pt x="138554" y="190671"/>
                  <a:pt x="126206" y="160950"/>
                  <a:pt x="126206" y="126206"/>
                </a:cubicBezTo>
                <a:cubicBezTo>
                  <a:pt x="126206" y="103481"/>
                  <a:pt x="131934" y="82353"/>
                  <a:pt x="143390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373">
            <a:extLst>
              <a:ext uri="{FF2B5EF4-FFF2-40B4-BE49-F238E27FC236}">
                <a16:creationId xmlns:a16="http://schemas.microsoft.com/office/drawing/2014/main" id="{7D259EB5-9614-4043-BEF4-C7BA08368A95}"/>
              </a:ext>
            </a:extLst>
          </p:cNvPr>
          <p:cNvSpPr/>
          <p:nvPr/>
        </p:nvSpPr>
        <p:spPr>
          <a:xfrm>
            <a:off x="4844515" y="4185808"/>
            <a:ext cx="450808" cy="355795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 330">
            <a:extLst>
              <a:ext uri="{FF2B5EF4-FFF2-40B4-BE49-F238E27FC236}">
                <a16:creationId xmlns:a16="http://schemas.microsoft.com/office/drawing/2014/main" id="{EB48257E-DD6E-4C09-95C4-19497D77AB8B}"/>
              </a:ext>
            </a:extLst>
          </p:cNvPr>
          <p:cNvSpPr/>
          <p:nvPr/>
        </p:nvSpPr>
        <p:spPr>
          <a:xfrm>
            <a:off x="2185147" y="4068330"/>
            <a:ext cx="351575" cy="35157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6CC74279-B4FB-4D1A-A282-62D98A71B6AF}"/>
              </a:ext>
            </a:extLst>
          </p:cNvPr>
          <p:cNvSpPr txBox="1">
            <a:spLocks/>
          </p:cNvSpPr>
          <p:nvPr/>
        </p:nvSpPr>
        <p:spPr>
          <a:xfrm>
            <a:off x="4165600" y="1045030"/>
            <a:ext cx="6936188" cy="147420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Komunikācija;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Reaģēšanas laiks;</a:t>
            </a:r>
          </a:p>
          <a:p>
            <a:r>
              <a:rPr lang="lv-LV" sz="18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Darbinieku profesionalitāte, prasmes, pieredze un zināšanas.</a:t>
            </a:r>
            <a:endParaRPr lang="en-US" sz="14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39A7BBA0-D418-4A5D-857E-EC05014246B9}"/>
              </a:ext>
            </a:extLst>
          </p:cNvPr>
          <p:cNvCxnSpPr>
            <a:cxnSpLocks/>
          </p:cNvCxnSpPr>
          <p:nvPr/>
        </p:nvCxnSpPr>
        <p:spPr>
          <a:xfrm rot="5400000">
            <a:off x="9993576" y="2241192"/>
            <a:ext cx="1672198" cy="1078092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>
            <a:extLst>
              <a:ext uri="{FF2B5EF4-FFF2-40B4-BE49-F238E27FC236}">
                <a16:creationId xmlns:a16="http://schemas.microsoft.com/office/drawing/2014/main" id="{9B296A3C-E9E9-483A-88CA-D0D0EDC04C9E}"/>
              </a:ext>
            </a:extLst>
          </p:cNvPr>
          <p:cNvSpPr txBox="1">
            <a:spLocks/>
          </p:cNvSpPr>
          <p:nvPr/>
        </p:nvSpPr>
        <p:spPr>
          <a:xfrm>
            <a:off x="1320742" y="3115666"/>
            <a:ext cx="7199472" cy="3145371"/>
          </a:xfrm>
          <a:prstGeom prst="rect">
            <a:avLst/>
          </a:prstGeom>
          <a:solidFill>
            <a:srgbClr val="FFF0CB">
              <a:alpha val="9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5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482600" y="158372"/>
            <a:ext cx="10210282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lv-LV" sz="3400" dirty="0">
                <a:solidFill>
                  <a:srgbClr val="FF7C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Secinājumi un rekomendācijas</a:t>
            </a:r>
            <a:endParaRPr lang="en-US" sz="3400" dirty="0">
              <a:solidFill>
                <a:srgbClr val="FF7C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C791946E-7F82-4ABA-B555-3261826B73D3}"/>
              </a:ext>
            </a:extLst>
          </p:cNvPr>
          <p:cNvSpPr txBox="1">
            <a:spLocks/>
          </p:cNvSpPr>
          <p:nvPr/>
        </p:nvSpPr>
        <p:spPr>
          <a:xfrm>
            <a:off x="482600" y="1152948"/>
            <a:ext cx="11226800" cy="49049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SzPct val="100000"/>
              <a:buBlip>
                <a:blip r:embed="rId4">
                  <a:extLst/>
                </a:blip>
              </a:buBlip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Datu iesniegšana, aizpildot BIS,</a:t>
            </a:r>
          </a:p>
          <a:p>
            <a:pPr algn="just">
              <a:buSzPct val="100000"/>
              <a:buBlip>
                <a:blip r:embed="rId4">
                  <a:extLst/>
                </a:blip>
              </a:buBlip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Dažādi aptauju aizpildes veidi, pagarināts aizpildes periods,</a:t>
            </a:r>
          </a:p>
          <a:p>
            <a:pPr algn="just">
              <a:buSzPct val="100000"/>
              <a:buBlip>
                <a:blip r:embed="rId4">
                  <a:extLst/>
                </a:blip>
              </a:buBlip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Sasniedzamais organizāciju skaits – vismaz 300,</a:t>
            </a:r>
          </a:p>
          <a:p>
            <a:pPr algn="just">
              <a:buSzPct val="100000"/>
              <a:buBlip>
                <a:blip r:embed="rId4">
                  <a:extLst/>
                </a:blip>
              </a:buBlip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Nozares NVO – padziļināti caurskatīt un analizēt datus.</a:t>
            </a:r>
          </a:p>
          <a:p>
            <a:pPr marL="0" indent="0" algn="just">
              <a:buSzPct val="100000"/>
              <a:buNone/>
            </a:pPr>
            <a:endParaRPr lang="lv-LV" sz="24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 algn="just">
              <a:buSzPct val="100000"/>
              <a:buNone/>
            </a:pP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2019. gada pētījumam – </a:t>
            </a:r>
            <a:r>
              <a:rPr lang="lv-LV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kā veicināt</a:t>
            </a: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lv-LV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 nozares organizāciju dalību pētījumā</a:t>
            </a:r>
            <a:r>
              <a:rPr lang="lv-LV" sz="2400" dirty="0">
                <a:latin typeface="Segoe UI" panose="020B0502040204020203" pitchFamily="34" charset="0"/>
                <a:cs typeface="Segoe UI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1970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FA2D7-3FC5-4FD8-9D58-81EB1FA42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Projekta mērķi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522C10-581B-4496-B28B-998193570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dirty="0"/>
              <a:t>Izveidot </a:t>
            </a:r>
            <a:r>
              <a:rPr lang="lv-LV" b="1" dirty="0"/>
              <a:t>ilgtspējīgu </a:t>
            </a:r>
            <a:r>
              <a:rPr lang="lv-LV" dirty="0"/>
              <a:t>Latvijas būvniecības nozares </a:t>
            </a:r>
            <a:r>
              <a:rPr lang="lv-LV" b="1" dirty="0"/>
              <a:t>pakalpojumu </a:t>
            </a:r>
            <a:r>
              <a:rPr lang="lv-LV" dirty="0"/>
              <a:t>kvalitātes monitoringa sistēmu,</a:t>
            </a:r>
          </a:p>
          <a:p>
            <a:r>
              <a:rPr lang="lv-LV" dirty="0"/>
              <a:t>Ieguvumi: </a:t>
            </a:r>
          </a:p>
          <a:p>
            <a:pPr lvl="1"/>
            <a:r>
              <a:rPr lang="lv-LV" dirty="0"/>
              <a:t>objektīvi dati par pakalpojumu kvalitāti,</a:t>
            </a:r>
          </a:p>
          <a:p>
            <a:pPr lvl="1"/>
            <a:r>
              <a:rPr lang="lv-LV" dirty="0"/>
              <a:t>indekss, kuru var izmantot gan nozares pārvaldnieks, gan nozares dalībnieki,</a:t>
            </a:r>
          </a:p>
          <a:p>
            <a:pPr lvl="1"/>
            <a:r>
              <a:rPr lang="lv-LV" dirty="0"/>
              <a:t>radīta metodoloģija un anketa, kuru var izmantot periodiskiem pētījumiem.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C27C6-59CF-489F-A9E5-7D6ED5CA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430" y="0"/>
            <a:ext cx="10515600" cy="1325563"/>
          </a:xfrm>
        </p:spPr>
        <p:txBody>
          <a:bodyPr/>
          <a:lstStyle/>
          <a:p>
            <a:r>
              <a:rPr lang="lv-LV" dirty="0">
                <a:latin typeface="Segoe UI" panose="020B0502040204020203" pitchFamily="34" charset="0"/>
                <a:cs typeface="Segoe UI" panose="020B0502040204020203" pitchFamily="34" charset="0"/>
              </a:rPr>
              <a:t>Metodoloģija</a:t>
            </a:r>
            <a:endParaRPr lang="en-US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096157D-BE74-46CB-B14D-666DBF166EF3}"/>
              </a:ext>
            </a:extLst>
          </p:cNvPr>
          <p:cNvSpPr/>
          <p:nvPr/>
        </p:nvSpPr>
        <p:spPr>
          <a:xfrm>
            <a:off x="1976200" y="432613"/>
            <a:ext cx="10215799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b="1" dirty="0">
                <a:latin typeface="Segoe UI" panose="020B0502040204020203" pitchFamily="34" charset="0"/>
                <a:cs typeface="Segoe UI" panose="020B0502040204020203" pitchFamily="34" charset="0"/>
              </a:rPr>
              <a:t>Būvniecības process</a:t>
            </a:r>
            <a:endParaRPr lang="en-US" sz="24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8388F1B9-82A7-4004-A191-89A9E7166229}"/>
              </a:ext>
            </a:extLst>
          </p:cNvPr>
          <p:cNvSpPr/>
          <p:nvPr/>
        </p:nvSpPr>
        <p:spPr>
          <a:xfrm>
            <a:off x="1966278" y="1829612"/>
            <a:ext cx="2407938" cy="13157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lv-LV" sz="1400" dirty="0">
                <a:latin typeface="Segoe UI" panose="020B0502040204020203" pitchFamily="34" charset="0"/>
                <a:cs typeface="Segoe UI" panose="020B0502040204020203" pitchFamily="34" charset="0"/>
              </a:rPr>
              <a:t>Priekšdarbi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410A5C8-9A90-4E0C-B89D-C6435A8864B9}"/>
              </a:ext>
            </a:extLst>
          </p:cNvPr>
          <p:cNvSpPr/>
          <p:nvPr/>
        </p:nvSpPr>
        <p:spPr>
          <a:xfrm>
            <a:off x="1976200" y="3762010"/>
            <a:ext cx="1167238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Būvniecības pasūtītāji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8B64C03-4807-4CCD-942E-6F2C64ED9043}"/>
              </a:ext>
            </a:extLst>
          </p:cNvPr>
          <p:cNvSpPr/>
          <p:nvPr/>
        </p:nvSpPr>
        <p:spPr>
          <a:xfrm>
            <a:off x="3180169" y="3762010"/>
            <a:ext cx="1167238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Priekšizpēte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669FE37-8A69-463A-A7BE-B754706D7863}"/>
              </a:ext>
            </a:extLst>
          </p:cNvPr>
          <p:cNvSpPr/>
          <p:nvPr/>
        </p:nvSpPr>
        <p:spPr>
          <a:xfrm>
            <a:off x="4500190" y="1829612"/>
            <a:ext cx="1338650" cy="13157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lv-LV" sz="1400" dirty="0">
                <a:latin typeface="Segoe UI" panose="020B0502040204020203" pitchFamily="34" charset="0"/>
                <a:cs typeface="Segoe UI" panose="020B0502040204020203" pitchFamily="34" charset="0"/>
              </a:rPr>
              <a:t>Projektēšana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1AFF5DC-B243-4E8B-8A1A-0A6BD9456E44}"/>
              </a:ext>
            </a:extLst>
          </p:cNvPr>
          <p:cNvSpPr/>
          <p:nvPr/>
        </p:nvSpPr>
        <p:spPr>
          <a:xfrm>
            <a:off x="4585493" y="3757251"/>
            <a:ext cx="1167238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Projektēšana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D925E67-320A-4CC2-AB1B-6155179354BD}"/>
              </a:ext>
            </a:extLst>
          </p:cNvPr>
          <p:cNvSpPr/>
          <p:nvPr/>
        </p:nvSpPr>
        <p:spPr>
          <a:xfrm>
            <a:off x="5965920" y="1829612"/>
            <a:ext cx="3691061" cy="13157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lv-LV" sz="1400" dirty="0">
                <a:latin typeface="Segoe UI" panose="020B0502040204020203" pitchFamily="34" charset="0"/>
                <a:cs typeface="Segoe UI" panose="020B0502040204020203" pitchFamily="34" charset="0"/>
              </a:rPr>
              <a:t>Būvdarbi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1F4B5F-B396-4084-8C4D-04468DFC5D3C}"/>
              </a:ext>
            </a:extLst>
          </p:cNvPr>
          <p:cNvSpPr/>
          <p:nvPr/>
        </p:nvSpPr>
        <p:spPr>
          <a:xfrm>
            <a:off x="5965921" y="3751271"/>
            <a:ext cx="1211065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Ģenerāluzņēmēji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37B7331-D57C-468F-8D71-0CFAD57BEBBB}"/>
              </a:ext>
            </a:extLst>
          </p:cNvPr>
          <p:cNvSpPr/>
          <p:nvPr/>
        </p:nvSpPr>
        <p:spPr>
          <a:xfrm>
            <a:off x="7213717" y="3751271"/>
            <a:ext cx="1211065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Būvdarbu vadība un realizācija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FD23090-DD85-416A-A01F-631495917564}"/>
              </a:ext>
            </a:extLst>
          </p:cNvPr>
          <p:cNvSpPr/>
          <p:nvPr/>
        </p:nvSpPr>
        <p:spPr>
          <a:xfrm>
            <a:off x="8453544" y="3751271"/>
            <a:ext cx="1211065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Būvmateriāli (ražotāji, izplatītāji)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45A34BA-81BF-4267-B29A-95DE103CE83C}"/>
              </a:ext>
            </a:extLst>
          </p:cNvPr>
          <p:cNvSpPr/>
          <p:nvPr/>
        </p:nvSpPr>
        <p:spPr>
          <a:xfrm>
            <a:off x="9784062" y="1829613"/>
            <a:ext cx="2407938" cy="131572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lv-LV" sz="1400" dirty="0">
                <a:latin typeface="Segoe UI" panose="020B0502040204020203" pitchFamily="34" charset="0"/>
                <a:cs typeface="Segoe UI" panose="020B0502040204020203" pitchFamily="34" charset="0"/>
              </a:rPr>
              <a:t>Uzraudzība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8FD2CE-4BB7-49D8-94B4-C0EF0BE631E7}"/>
              </a:ext>
            </a:extLst>
          </p:cNvPr>
          <p:cNvSpPr/>
          <p:nvPr/>
        </p:nvSpPr>
        <p:spPr>
          <a:xfrm>
            <a:off x="9820794" y="3762010"/>
            <a:ext cx="1167238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Uzraudzība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891AE7F-22D3-4833-8EED-2A30D042EB6C}"/>
              </a:ext>
            </a:extLst>
          </p:cNvPr>
          <p:cNvSpPr/>
          <p:nvPr/>
        </p:nvSpPr>
        <p:spPr>
          <a:xfrm>
            <a:off x="11024762" y="3762010"/>
            <a:ext cx="1167238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Valsts institūcijas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E4D0989D-8B04-4901-BE09-CEA351C176FA}"/>
              </a:ext>
            </a:extLst>
          </p:cNvPr>
          <p:cNvCxnSpPr>
            <a:cxnSpLocks/>
            <a:stCxn id="5" idx="0"/>
            <a:endCxn id="3" idx="2"/>
          </p:cNvCxnSpPr>
          <p:nvPr/>
        </p:nvCxnSpPr>
        <p:spPr>
          <a:xfrm rot="5400000" flipH="1" flipV="1">
            <a:off x="4840155" y="-414333"/>
            <a:ext cx="574039" cy="3913853"/>
          </a:xfrm>
          <a:prstGeom prst="bentConnector3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0" name="Connector: Elbow 19">
            <a:extLst>
              <a:ext uri="{FF2B5EF4-FFF2-40B4-BE49-F238E27FC236}">
                <a16:creationId xmlns:a16="http://schemas.microsoft.com/office/drawing/2014/main" id="{B5072E67-98FB-4E64-97FC-59B8B8282A4D}"/>
              </a:ext>
            </a:extLst>
          </p:cNvPr>
          <p:cNvCxnSpPr>
            <a:cxnSpLocks/>
            <a:stCxn id="8" idx="0"/>
            <a:endCxn id="3" idx="2"/>
          </p:cNvCxnSpPr>
          <p:nvPr/>
        </p:nvCxnSpPr>
        <p:spPr>
          <a:xfrm rot="5400000" flipH="1" flipV="1">
            <a:off x="5839789" y="585300"/>
            <a:ext cx="574039" cy="1914585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FF741D62-AFF5-41A3-90E9-024445E190C7}"/>
              </a:ext>
            </a:extLst>
          </p:cNvPr>
          <p:cNvCxnSpPr>
            <a:cxnSpLocks/>
            <a:stCxn id="10" idx="0"/>
            <a:endCxn id="3" idx="2"/>
          </p:cNvCxnSpPr>
          <p:nvPr/>
        </p:nvCxnSpPr>
        <p:spPr>
          <a:xfrm rot="16200000" flipV="1">
            <a:off x="7160757" y="1178918"/>
            <a:ext cx="574039" cy="72735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1AB3AB48-03EC-4E3D-A485-3A84B83AC1A4}"/>
              </a:ext>
            </a:extLst>
          </p:cNvPr>
          <p:cNvCxnSpPr>
            <a:cxnSpLocks/>
            <a:stCxn id="15" idx="0"/>
            <a:endCxn id="3" idx="2"/>
          </p:cNvCxnSpPr>
          <p:nvPr/>
        </p:nvCxnSpPr>
        <p:spPr>
          <a:xfrm rot="16200000" flipV="1">
            <a:off x="8749046" y="-409373"/>
            <a:ext cx="574040" cy="3903931"/>
          </a:xfrm>
          <a:prstGeom prst="bent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49" name="Freeform 379">
            <a:extLst>
              <a:ext uri="{FF2B5EF4-FFF2-40B4-BE49-F238E27FC236}">
                <a16:creationId xmlns:a16="http://schemas.microsoft.com/office/drawing/2014/main" id="{C2A2C90D-AB23-4FF9-A95D-CB09111B3640}"/>
              </a:ext>
            </a:extLst>
          </p:cNvPr>
          <p:cNvSpPr/>
          <p:nvPr/>
        </p:nvSpPr>
        <p:spPr>
          <a:xfrm>
            <a:off x="7627145" y="2107355"/>
            <a:ext cx="464600" cy="542640"/>
          </a:xfrm>
          <a:custGeom>
            <a:avLst/>
            <a:gdLst>
              <a:gd name="connsiteX0" fmla="*/ 84231 w 462284"/>
              <a:gd name="connsiteY0" fmla="*/ 360589 h 462850"/>
              <a:gd name="connsiteX1" fmla="*/ 71553 w 462284"/>
              <a:gd name="connsiteY1" fmla="*/ 365942 h 462850"/>
              <a:gd name="connsiteX2" fmla="*/ 66201 w 462284"/>
              <a:gd name="connsiteY2" fmla="*/ 378619 h 462850"/>
              <a:gd name="connsiteX3" fmla="*/ 71553 w 462284"/>
              <a:gd name="connsiteY3" fmla="*/ 391296 h 462850"/>
              <a:gd name="connsiteX4" fmla="*/ 84231 w 462284"/>
              <a:gd name="connsiteY4" fmla="*/ 396648 h 462850"/>
              <a:gd name="connsiteX5" fmla="*/ 96908 w 462284"/>
              <a:gd name="connsiteY5" fmla="*/ 391296 h 462850"/>
              <a:gd name="connsiteX6" fmla="*/ 102260 w 462284"/>
              <a:gd name="connsiteY6" fmla="*/ 378619 h 462850"/>
              <a:gd name="connsiteX7" fmla="*/ 96908 w 462284"/>
              <a:gd name="connsiteY7" fmla="*/ 365942 h 462850"/>
              <a:gd name="connsiteX8" fmla="*/ 84231 w 462284"/>
              <a:gd name="connsiteY8" fmla="*/ 360589 h 462850"/>
              <a:gd name="connsiteX9" fmla="*/ 202549 w 462284"/>
              <a:gd name="connsiteY9" fmla="*/ 179168 h 462850"/>
              <a:gd name="connsiteX10" fmla="*/ 234805 w 462284"/>
              <a:gd name="connsiteY10" fmla="*/ 228045 h 462850"/>
              <a:gd name="connsiteX11" fmla="*/ 283681 w 462284"/>
              <a:gd name="connsiteY11" fmla="*/ 260300 h 462850"/>
              <a:gd name="connsiteX12" fmla="*/ 91555 w 462284"/>
              <a:gd name="connsiteY12" fmla="*/ 452427 h 462850"/>
              <a:gd name="connsiteX13" fmla="*/ 66201 w 462284"/>
              <a:gd name="connsiteY13" fmla="*/ 462850 h 462850"/>
              <a:gd name="connsiteX14" fmla="*/ 40566 w 462284"/>
              <a:gd name="connsiteY14" fmla="*/ 452427 h 462850"/>
              <a:gd name="connsiteX15" fmla="*/ 10705 w 462284"/>
              <a:gd name="connsiteY15" fmla="*/ 422002 h 462850"/>
              <a:gd name="connsiteX16" fmla="*/ 0 w 462284"/>
              <a:gd name="connsiteY16" fmla="*/ 396648 h 462850"/>
              <a:gd name="connsiteX17" fmla="*/ 10705 w 462284"/>
              <a:gd name="connsiteY17" fmla="*/ 371013 h 462850"/>
              <a:gd name="connsiteX18" fmla="*/ 336642 w 462284"/>
              <a:gd name="connsiteY18" fmla="*/ 0 h 462850"/>
              <a:gd name="connsiteX19" fmla="*/ 370870 w 462284"/>
              <a:gd name="connsiteY19" fmla="*/ 4648 h 462850"/>
              <a:gd name="connsiteX20" fmla="*/ 401153 w 462284"/>
              <a:gd name="connsiteY20" fmla="*/ 17748 h 462850"/>
              <a:gd name="connsiteX21" fmla="*/ 405661 w 462284"/>
              <a:gd name="connsiteY21" fmla="*/ 25636 h 462850"/>
              <a:gd name="connsiteX22" fmla="*/ 401153 w 462284"/>
              <a:gd name="connsiteY22" fmla="*/ 33524 h 462850"/>
              <a:gd name="connsiteX23" fmla="*/ 318613 w 462284"/>
              <a:gd name="connsiteY23" fmla="*/ 81133 h 462850"/>
              <a:gd name="connsiteX24" fmla="*/ 318613 w 462284"/>
              <a:gd name="connsiteY24" fmla="*/ 144236 h 462850"/>
              <a:gd name="connsiteX25" fmla="*/ 372983 w 462284"/>
              <a:gd name="connsiteY25" fmla="*/ 174379 h 462850"/>
              <a:gd name="connsiteX26" fmla="*/ 395237 w 462284"/>
              <a:gd name="connsiteY26" fmla="*/ 160716 h 462850"/>
              <a:gd name="connsiteX27" fmla="*/ 433409 w 462284"/>
              <a:gd name="connsiteY27" fmla="*/ 137897 h 462850"/>
              <a:gd name="connsiteX28" fmla="*/ 453270 w 462284"/>
              <a:gd name="connsiteY28" fmla="*/ 127896 h 462850"/>
              <a:gd name="connsiteX29" fmla="*/ 459890 w 462284"/>
              <a:gd name="connsiteY29" fmla="*/ 130714 h 462850"/>
              <a:gd name="connsiteX30" fmla="*/ 462284 w 462284"/>
              <a:gd name="connsiteY30" fmla="*/ 137756 h 462850"/>
              <a:gd name="connsiteX31" fmla="*/ 455806 w 462284"/>
              <a:gd name="connsiteY31" fmla="*/ 167618 h 462850"/>
              <a:gd name="connsiteX32" fmla="*/ 409464 w 462284"/>
              <a:gd name="connsiteY32" fmla="*/ 228890 h 462850"/>
              <a:gd name="connsiteX33" fmla="*/ 336642 w 462284"/>
              <a:gd name="connsiteY33" fmla="*/ 252412 h 462850"/>
              <a:gd name="connsiteX34" fmla="*/ 247481 w 462284"/>
              <a:gd name="connsiteY34" fmla="*/ 215368 h 462850"/>
              <a:gd name="connsiteX35" fmla="*/ 210436 w 462284"/>
              <a:gd name="connsiteY35" fmla="*/ 126206 h 462850"/>
              <a:gd name="connsiteX36" fmla="*/ 247481 w 462284"/>
              <a:gd name="connsiteY36" fmla="*/ 37045 h 462850"/>
              <a:gd name="connsiteX37" fmla="*/ 336642 w 462284"/>
              <a:gd name="connsiteY37" fmla="*/ 0 h 4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2284" h="462850">
                <a:moveTo>
                  <a:pt x="84231" y="360589"/>
                </a:moveTo>
                <a:cubicBezTo>
                  <a:pt x="79348" y="360589"/>
                  <a:pt x="75122" y="362373"/>
                  <a:pt x="71553" y="365942"/>
                </a:cubicBezTo>
                <a:cubicBezTo>
                  <a:pt x="67986" y="369510"/>
                  <a:pt x="66201" y="373736"/>
                  <a:pt x="66201" y="378619"/>
                </a:cubicBezTo>
                <a:cubicBezTo>
                  <a:pt x="66201" y="383502"/>
                  <a:pt x="67986" y="387727"/>
                  <a:pt x="71553" y="391296"/>
                </a:cubicBezTo>
                <a:cubicBezTo>
                  <a:pt x="75122" y="394864"/>
                  <a:pt x="79348" y="396648"/>
                  <a:pt x="84231" y="396648"/>
                </a:cubicBezTo>
                <a:cubicBezTo>
                  <a:pt x="89114" y="396648"/>
                  <a:pt x="93340" y="394864"/>
                  <a:pt x="96908" y="391296"/>
                </a:cubicBezTo>
                <a:cubicBezTo>
                  <a:pt x="100476" y="387727"/>
                  <a:pt x="102260" y="383502"/>
                  <a:pt x="102260" y="378619"/>
                </a:cubicBezTo>
                <a:cubicBezTo>
                  <a:pt x="102260" y="373736"/>
                  <a:pt x="100476" y="369510"/>
                  <a:pt x="96908" y="365942"/>
                </a:cubicBezTo>
                <a:cubicBezTo>
                  <a:pt x="93340" y="362373"/>
                  <a:pt x="89114" y="360589"/>
                  <a:pt x="84231" y="360589"/>
                </a:cubicBezTo>
                <a:close/>
                <a:moveTo>
                  <a:pt x="202549" y="179168"/>
                </a:moveTo>
                <a:cubicBezTo>
                  <a:pt x="209873" y="197573"/>
                  <a:pt x="220626" y="213865"/>
                  <a:pt x="234805" y="228045"/>
                </a:cubicBezTo>
                <a:cubicBezTo>
                  <a:pt x="248984" y="242224"/>
                  <a:pt x="265277" y="252976"/>
                  <a:pt x="283681" y="260300"/>
                </a:cubicBezTo>
                <a:lnTo>
                  <a:pt x="91555" y="452427"/>
                </a:lnTo>
                <a:cubicBezTo>
                  <a:pt x="84607" y="459376"/>
                  <a:pt x="76156" y="462850"/>
                  <a:pt x="66201" y="462850"/>
                </a:cubicBezTo>
                <a:cubicBezTo>
                  <a:pt x="56436" y="462850"/>
                  <a:pt x="47890" y="459376"/>
                  <a:pt x="40566" y="452427"/>
                </a:cubicBezTo>
                <a:lnTo>
                  <a:pt x="10705" y="422002"/>
                </a:lnTo>
                <a:cubicBezTo>
                  <a:pt x="3568" y="415241"/>
                  <a:pt x="0" y="406790"/>
                  <a:pt x="0" y="396648"/>
                </a:cubicBezTo>
                <a:cubicBezTo>
                  <a:pt x="0" y="386694"/>
                  <a:pt x="3568" y="378149"/>
                  <a:pt x="10705" y="371013"/>
                </a:cubicBezTo>
                <a:close/>
                <a:moveTo>
                  <a:pt x="336642" y="0"/>
                </a:moveTo>
                <a:cubicBezTo>
                  <a:pt x="347536" y="0"/>
                  <a:pt x="358944" y="1549"/>
                  <a:pt x="370870" y="4648"/>
                </a:cubicBezTo>
                <a:cubicBezTo>
                  <a:pt x="382796" y="7747"/>
                  <a:pt x="392891" y="12114"/>
                  <a:pt x="401153" y="17748"/>
                </a:cubicBezTo>
                <a:cubicBezTo>
                  <a:pt x="404159" y="19814"/>
                  <a:pt x="405661" y="22443"/>
                  <a:pt x="405661" y="25636"/>
                </a:cubicBezTo>
                <a:cubicBezTo>
                  <a:pt x="405661" y="28828"/>
                  <a:pt x="404159" y="31458"/>
                  <a:pt x="401153" y="33524"/>
                </a:cubicBezTo>
                <a:lnTo>
                  <a:pt x="318613" y="81133"/>
                </a:lnTo>
                <a:lnTo>
                  <a:pt x="318613" y="144236"/>
                </a:lnTo>
                <a:lnTo>
                  <a:pt x="372983" y="174379"/>
                </a:lnTo>
                <a:cubicBezTo>
                  <a:pt x="373922" y="173815"/>
                  <a:pt x="381341" y="169261"/>
                  <a:pt x="395237" y="160716"/>
                </a:cubicBezTo>
                <a:cubicBezTo>
                  <a:pt x="409137" y="152171"/>
                  <a:pt x="421859" y="144564"/>
                  <a:pt x="433409" y="137897"/>
                </a:cubicBezTo>
                <a:cubicBezTo>
                  <a:pt x="444960" y="131230"/>
                  <a:pt x="451580" y="127896"/>
                  <a:pt x="453270" y="127896"/>
                </a:cubicBezTo>
                <a:cubicBezTo>
                  <a:pt x="456087" y="127896"/>
                  <a:pt x="458295" y="128835"/>
                  <a:pt x="459890" y="130714"/>
                </a:cubicBezTo>
                <a:cubicBezTo>
                  <a:pt x="461487" y="132592"/>
                  <a:pt x="462284" y="134939"/>
                  <a:pt x="462284" y="137756"/>
                </a:cubicBezTo>
                <a:cubicBezTo>
                  <a:pt x="462284" y="145081"/>
                  <a:pt x="460126" y="155035"/>
                  <a:pt x="455806" y="167618"/>
                </a:cubicBezTo>
                <a:cubicBezTo>
                  <a:pt x="446980" y="192784"/>
                  <a:pt x="431533" y="213208"/>
                  <a:pt x="409464" y="228890"/>
                </a:cubicBezTo>
                <a:cubicBezTo>
                  <a:pt x="387397" y="244572"/>
                  <a:pt x="363123" y="252412"/>
                  <a:pt x="336642" y="252412"/>
                </a:cubicBezTo>
                <a:cubicBezTo>
                  <a:pt x="301898" y="252412"/>
                  <a:pt x="272177" y="240064"/>
                  <a:pt x="247481" y="215368"/>
                </a:cubicBezTo>
                <a:cubicBezTo>
                  <a:pt x="222785" y="190671"/>
                  <a:pt x="210436" y="160951"/>
                  <a:pt x="210436" y="126206"/>
                </a:cubicBezTo>
                <a:cubicBezTo>
                  <a:pt x="210436" y="91462"/>
                  <a:pt x="222785" y="61741"/>
                  <a:pt x="247481" y="37045"/>
                </a:cubicBezTo>
                <a:cubicBezTo>
                  <a:pt x="272177" y="12348"/>
                  <a:pt x="301898" y="0"/>
                  <a:pt x="3366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50" name="Freeform 109">
            <a:extLst>
              <a:ext uri="{FF2B5EF4-FFF2-40B4-BE49-F238E27FC236}">
                <a16:creationId xmlns:a16="http://schemas.microsoft.com/office/drawing/2014/main" id="{0254A254-2491-40E4-9EDA-047D437EEC53}"/>
              </a:ext>
            </a:extLst>
          </p:cNvPr>
          <p:cNvSpPr/>
          <p:nvPr/>
        </p:nvSpPr>
        <p:spPr>
          <a:xfrm>
            <a:off x="10776645" y="2213415"/>
            <a:ext cx="507354" cy="380476"/>
          </a:xfrm>
          <a:custGeom>
            <a:avLst/>
            <a:gdLst/>
            <a:ahLst/>
            <a:cxnLst/>
            <a:rect l="l" t="t" r="r" b="b"/>
            <a:pathLst>
              <a:path w="504824" h="324530">
                <a:moveTo>
                  <a:pt x="252412" y="0"/>
                </a:moveTo>
                <a:cubicBezTo>
                  <a:pt x="301805" y="0"/>
                  <a:pt x="348710" y="13053"/>
                  <a:pt x="393126" y="39158"/>
                </a:cubicBezTo>
                <a:cubicBezTo>
                  <a:pt x="437543" y="65263"/>
                  <a:pt x="472897" y="99819"/>
                  <a:pt x="499190" y="142827"/>
                </a:cubicBezTo>
                <a:cubicBezTo>
                  <a:pt x="502946" y="149400"/>
                  <a:pt x="504824" y="155880"/>
                  <a:pt x="504824" y="162265"/>
                </a:cubicBezTo>
                <a:cubicBezTo>
                  <a:pt x="504824" y="168650"/>
                  <a:pt x="502946" y="175130"/>
                  <a:pt x="499190" y="181703"/>
                </a:cubicBezTo>
                <a:cubicBezTo>
                  <a:pt x="472897" y="224899"/>
                  <a:pt x="437543" y="259502"/>
                  <a:pt x="393126" y="285513"/>
                </a:cubicBezTo>
                <a:cubicBezTo>
                  <a:pt x="348710" y="311525"/>
                  <a:pt x="301805" y="324530"/>
                  <a:pt x="252412" y="324530"/>
                </a:cubicBezTo>
                <a:cubicBezTo>
                  <a:pt x="203018" y="324530"/>
                  <a:pt x="156114" y="311478"/>
                  <a:pt x="111698" y="285373"/>
                </a:cubicBezTo>
                <a:cubicBezTo>
                  <a:pt x="67281" y="259267"/>
                  <a:pt x="31927" y="224711"/>
                  <a:pt x="5634" y="181703"/>
                </a:cubicBezTo>
                <a:cubicBezTo>
                  <a:pt x="1877" y="175130"/>
                  <a:pt x="0" y="168650"/>
                  <a:pt x="0" y="162265"/>
                </a:cubicBezTo>
                <a:cubicBezTo>
                  <a:pt x="0" y="155880"/>
                  <a:pt x="1877" y="149400"/>
                  <a:pt x="5634" y="142827"/>
                </a:cubicBezTo>
                <a:cubicBezTo>
                  <a:pt x="31927" y="99819"/>
                  <a:pt x="67281" y="65263"/>
                  <a:pt x="111698" y="39158"/>
                </a:cubicBezTo>
                <a:cubicBezTo>
                  <a:pt x="156114" y="13053"/>
                  <a:pt x="203018" y="0"/>
                  <a:pt x="252412" y="0"/>
                </a:cubicBezTo>
                <a:close/>
                <a:moveTo>
                  <a:pt x="252412" y="40566"/>
                </a:moveTo>
                <a:cubicBezTo>
                  <a:pt x="228936" y="40566"/>
                  <a:pt x="208794" y="48970"/>
                  <a:pt x="191985" y="65779"/>
                </a:cubicBezTo>
                <a:cubicBezTo>
                  <a:pt x="175177" y="82588"/>
                  <a:pt x="166772" y="102730"/>
                  <a:pt x="166772" y="126206"/>
                </a:cubicBezTo>
                <a:cubicBezTo>
                  <a:pt x="166772" y="129962"/>
                  <a:pt x="168087" y="133155"/>
                  <a:pt x="170716" y="135784"/>
                </a:cubicBezTo>
                <a:cubicBezTo>
                  <a:pt x="173346" y="138413"/>
                  <a:pt x="176538" y="139728"/>
                  <a:pt x="180294" y="139728"/>
                </a:cubicBezTo>
                <a:cubicBezTo>
                  <a:pt x="184050" y="139728"/>
                  <a:pt x="187243" y="138413"/>
                  <a:pt x="189872" y="135784"/>
                </a:cubicBezTo>
                <a:cubicBezTo>
                  <a:pt x="192502" y="133155"/>
                  <a:pt x="193816" y="129962"/>
                  <a:pt x="193816" y="126206"/>
                </a:cubicBezTo>
                <a:cubicBezTo>
                  <a:pt x="193816" y="110055"/>
                  <a:pt x="199544" y="96251"/>
                  <a:pt x="211001" y="84795"/>
                </a:cubicBezTo>
                <a:cubicBezTo>
                  <a:pt x="222457" y="73338"/>
                  <a:pt x="236260" y="67610"/>
                  <a:pt x="252412" y="67610"/>
                </a:cubicBezTo>
                <a:cubicBezTo>
                  <a:pt x="256168" y="67610"/>
                  <a:pt x="259361" y="66295"/>
                  <a:pt x="261990" y="63666"/>
                </a:cubicBezTo>
                <a:cubicBezTo>
                  <a:pt x="264619" y="61037"/>
                  <a:pt x="265934" y="57844"/>
                  <a:pt x="265934" y="54088"/>
                </a:cubicBezTo>
                <a:cubicBezTo>
                  <a:pt x="265934" y="50332"/>
                  <a:pt x="264619" y="47139"/>
                  <a:pt x="261990" y="44510"/>
                </a:cubicBezTo>
                <a:cubicBezTo>
                  <a:pt x="259361" y="41881"/>
                  <a:pt x="256168" y="40566"/>
                  <a:pt x="252412" y="40566"/>
                </a:cubicBezTo>
                <a:close/>
                <a:moveTo>
                  <a:pt x="143390" y="62821"/>
                </a:moveTo>
                <a:cubicBezTo>
                  <a:pt x="100382" y="84795"/>
                  <a:pt x="64605" y="117943"/>
                  <a:pt x="36059" y="162265"/>
                </a:cubicBezTo>
                <a:cubicBezTo>
                  <a:pt x="61037" y="200765"/>
                  <a:pt x="92353" y="231425"/>
                  <a:pt x="130009" y="254243"/>
                </a:cubicBezTo>
                <a:cubicBezTo>
                  <a:pt x="167664" y="277062"/>
                  <a:pt x="208465" y="288471"/>
                  <a:pt x="252412" y="288471"/>
                </a:cubicBezTo>
                <a:cubicBezTo>
                  <a:pt x="296359" y="288471"/>
                  <a:pt x="337160" y="277062"/>
                  <a:pt x="374815" y="254243"/>
                </a:cubicBezTo>
                <a:cubicBezTo>
                  <a:pt x="412470" y="231425"/>
                  <a:pt x="443787" y="200765"/>
                  <a:pt x="468766" y="162265"/>
                </a:cubicBezTo>
                <a:cubicBezTo>
                  <a:pt x="440219" y="117943"/>
                  <a:pt x="404441" y="84795"/>
                  <a:pt x="361434" y="62821"/>
                </a:cubicBezTo>
                <a:cubicBezTo>
                  <a:pt x="372890" y="82353"/>
                  <a:pt x="378618" y="103481"/>
                  <a:pt x="378618" y="126206"/>
                </a:cubicBezTo>
                <a:cubicBezTo>
                  <a:pt x="378618" y="160950"/>
                  <a:pt x="366270" y="190671"/>
                  <a:pt x="341573" y="215367"/>
                </a:cubicBezTo>
                <a:cubicBezTo>
                  <a:pt x="316876" y="240064"/>
                  <a:pt x="287156" y="252412"/>
                  <a:pt x="252412" y="252412"/>
                </a:cubicBezTo>
                <a:cubicBezTo>
                  <a:pt x="217667" y="252412"/>
                  <a:pt x="187947" y="240064"/>
                  <a:pt x="163251" y="215367"/>
                </a:cubicBezTo>
                <a:cubicBezTo>
                  <a:pt x="138554" y="190671"/>
                  <a:pt x="126206" y="160950"/>
                  <a:pt x="126206" y="126206"/>
                </a:cubicBezTo>
                <a:cubicBezTo>
                  <a:pt x="126206" y="103481"/>
                  <a:pt x="131934" y="82353"/>
                  <a:pt x="143390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51" name="Freeform 373">
            <a:extLst>
              <a:ext uri="{FF2B5EF4-FFF2-40B4-BE49-F238E27FC236}">
                <a16:creationId xmlns:a16="http://schemas.microsoft.com/office/drawing/2014/main" id="{94FBBB12-332C-421A-B060-12AFAA173CDE}"/>
              </a:ext>
            </a:extLst>
          </p:cNvPr>
          <p:cNvSpPr/>
          <p:nvPr/>
        </p:nvSpPr>
        <p:spPr>
          <a:xfrm>
            <a:off x="4932706" y="2103887"/>
            <a:ext cx="604089" cy="556173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52" name="Freeform 330">
            <a:extLst>
              <a:ext uri="{FF2B5EF4-FFF2-40B4-BE49-F238E27FC236}">
                <a16:creationId xmlns:a16="http://schemas.microsoft.com/office/drawing/2014/main" id="{7B0C7603-70A9-4299-B150-04B18FE15EF0}"/>
              </a:ext>
            </a:extLst>
          </p:cNvPr>
          <p:cNvSpPr/>
          <p:nvPr/>
        </p:nvSpPr>
        <p:spPr>
          <a:xfrm>
            <a:off x="2955051" y="2103887"/>
            <a:ext cx="471116" cy="549577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4" name="Freeform 109">
            <a:extLst>
              <a:ext uri="{FF2B5EF4-FFF2-40B4-BE49-F238E27FC236}">
                <a16:creationId xmlns:a16="http://schemas.microsoft.com/office/drawing/2014/main" id="{D9AF91AE-8924-45A5-A77D-6FE9C5F7CE55}"/>
              </a:ext>
            </a:extLst>
          </p:cNvPr>
          <p:cNvSpPr/>
          <p:nvPr/>
        </p:nvSpPr>
        <p:spPr>
          <a:xfrm>
            <a:off x="10229369" y="3345833"/>
            <a:ext cx="347747" cy="260783"/>
          </a:xfrm>
          <a:custGeom>
            <a:avLst/>
            <a:gdLst/>
            <a:ahLst/>
            <a:cxnLst/>
            <a:rect l="l" t="t" r="r" b="b"/>
            <a:pathLst>
              <a:path w="504824" h="324530">
                <a:moveTo>
                  <a:pt x="252412" y="0"/>
                </a:moveTo>
                <a:cubicBezTo>
                  <a:pt x="301805" y="0"/>
                  <a:pt x="348710" y="13053"/>
                  <a:pt x="393126" y="39158"/>
                </a:cubicBezTo>
                <a:cubicBezTo>
                  <a:pt x="437543" y="65263"/>
                  <a:pt x="472897" y="99819"/>
                  <a:pt x="499190" y="142827"/>
                </a:cubicBezTo>
                <a:cubicBezTo>
                  <a:pt x="502946" y="149400"/>
                  <a:pt x="504824" y="155880"/>
                  <a:pt x="504824" y="162265"/>
                </a:cubicBezTo>
                <a:cubicBezTo>
                  <a:pt x="504824" y="168650"/>
                  <a:pt x="502946" y="175130"/>
                  <a:pt x="499190" y="181703"/>
                </a:cubicBezTo>
                <a:cubicBezTo>
                  <a:pt x="472897" y="224899"/>
                  <a:pt x="437543" y="259502"/>
                  <a:pt x="393126" y="285513"/>
                </a:cubicBezTo>
                <a:cubicBezTo>
                  <a:pt x="348710" y="311525"/>
                  <a:pt x="301805" y="324530"/>
                  <a:pt x="252412" y="324530"/>
                </a:cubicBezTo>
                <a:cubicBezTo>
                  <a:pt x="203018" y="324530"/>
                  <a:pt x="156114" y="311478"/>
                  <a:pt x="111698" y="285373"/>
                </a:cubicBezTo>
                <a:cubicBezTo>
                  <a:pt x="67281" y="259267"/>
                  <a:pt x="31927" y="224711"/>
                  <a:pt x="5634" y="181703"/>
                </a:cubicBezTo>
                <a:cubicBezTo>
                  <a:pt x="1877" y="175130"/>
                  <a:pt x="0" y="168650"/>
                  <a:pt x="0" y="162265"/>
                </a:cubicBezTo>
                <a:cubicBezTo>
                  <a:pt x="0" y="155880"/>
                  <a:pt x="1877" y="149400"/>
                  <a:pt x="5634" y="142827"/>
                </a:cubicBezTo>
                <a:cubicBezTo>
                  <a:pt x="31927" y="99819"/>
                  <a:pt x="67281" y="65263"/>
                  <a:pt x="111698" y="39158"/>
                </a:cubicBezTo>
                <a:cubicBezTo>
                  <a:pt x="156114" y="13053"/>
                  <a:pt x="203018" y="0"/>
                  <a:pt x="252412" y="0"/>
                </a:cubicBezTo>
                <a:close/>
                <a:moveTo>
                  <a:pt x="252412" y="40566"/>
                </a:moveTo>
                <a:cubicBezTo>
                  <a:pt x="228936" y="40566"/>
                  <a:pt x="208794" y="48970"/>
                  <a:pt x="191985" y="65779"/>
                </a:cubicBezTo>
                <a:cubicBezTo>
                  <a:pt x="175177" y="82588"/>
                  <a:pt x="166772" y="102730"/>
                  <a:pt x="166772" y="126206"/>
                </a:cubicBezTo>
                <a:cubicBezTo>
                  <a:pt x="166772" y="129962"/>
                  <a:pt x="168087" y="133155"/>
                  <a:pt x="170716" y="135784"/>
                </a:cubicBezTo>
                <a:cubicBezTo>
                  <a:pt x="173346" y="138413"/>
                  <a:pt x="176538" y="139728"/>
                  <a:pt x="180294" y="139728"/>
                </a:cubicBezTo>
                <a:cubicBezTo>
                  <a:pt x="184050" y="139728"/>
                  <a:pt x="187243" y="138413"/>
                  <a:pt x="189872" y="135784"/>
                </a:cubicBezTo>
                <a:cubicBezTo>
                  <a:pt x="192502" y="133155"/>
                  <a:pt x="193816" y="129962"/>
                  <a:pt x="193816" y="126206"/>
                </a:cubicBezTo>
                <a:cubicBezTo>
                  <a:pt x="193816" y="110055"/>
                  <a:pt x="199544" y="96251"/>
                  <a:pt x="211001" y="84795"/>
                </a:cubicBezTo>
                <a:cubicBezTo>
                  <a:pt x="222457" y="73338"/>
                  <a:pt x="236260" y="67610"/>
                  <a:pt x="252412" y="67610"/>
                </a:cubicBezTo>
                <a:cubicBezTo>
                  <a:pt x="256168" y="67610"/>
                  <a:pt x="259361" y="66295"/>
                  <a:pt x="261990" y="63666"/>
                </a:cubicBezTo>
                <a:cubicBezTo>
                  <a:pt x="264619" y="61037"/>
                  <a:pt x="265934" y="57844"/>
                  <a:pt x="265934" y="54088"/>
                </a:cubicBezTo>
                <a:cubicBezTo>
                  <a:pt x="265934" y="50332"/>
                  <a:pt x="264619" y="47139"/>
                  <a:pt x="261990" y="44510"/>
                </a:cubicBezTo>
                <a:cubicBezTo>
                  <a:pt x="259361" y="41881"/>
                  <a:pt x="256168" y="40566"/>
                  <a:pt x="252412" y="40566"/>
                </a:cubicBezTo>
                <a:close/>
                <a:moveTo>
                  <a:pt x="143390" y="62821"/>
                </a:moveTo>
                <a:cubicBezTo>
                  <a:pt x="100382" y="84795"/>
                  <a:pt x="64605" y="117943"/>
                  <a:pt x="36059" y="162265"/>
                </a:cubicBezTo>
                <a:cubicBezTo>
                  <a:pt x="61037" y="200765"/>
                  <a:pt x="92353" y="231425"/>
                  <a:pt x="130009" y="254243"/>
                </a:cubicBezTo>
                <a:cubicBezTo>
                  <a:pt x="167664" y="277062"/>
                  <a:pt x="208465" y="288471"/>
                  <a:pt x="252412" y="288471"/>
                </a:cubicBezTo>
                <a:cubicBezTo>
                  <a:pt x="296359" y="288471"/>
                  <a:pt x="337160" y="277062"/>
                  <a:pt x="374815" y="254243"/>
                </a:cubicBezTo>
                <a:cubicBezTo>
                  <a:pt x="412470" y="231425"/>
                  <a:pt x="443787" y="200765"/>
                  <a:pt x="468766" y="162265"/>
                </a:cubicBezTo>
                <a:cubicBezTo>
                  <a:pt x="440219" y="117943"/>
                  <a:pt x="404441" y="84795"/>
                  <a:pt x="361434" y="62821"/>
                </a:cubicBezTo>
                <a:cubicBezTo>
                  <a:pt x="372890" y="82353"/>
                  <a:pt x="378618" y="103481"/>
                  <a:pt x="378618" y="126206"/>
                </a:cubicBezTo>
                <a:cubicBezTo>
                  <a:pt x="378618" y="160950"/>
                  <a:pt x="366270" y="190671"/>
                  <a:pt x="341573" y="215367"/>
                </a:cubicBezTo>
                <a:cubicBezTo>
                  <a:pt x="316876" y="240064"/>
                  <a:pt x="287156" y="252412"/>
                  <a:pt x="252412" y="252412"/>
                </a:cubicBezTo>
                <a:cubicBezTo>
                  <a:pt x="217667" y="252412"/>
                  <a:pt x="187947" y="240064"/>
                  <a:pt x="163251" y="215367"/>
                </a:cubicBezTo>
                <a:cubicBezTo>
                  <a:pt x="138554" y="190671"/>
                  <a:pt x="126206" y="160950"/>
                  <a:pt x="126206" y="126206"/>
                </a:cubicBezTo>
                <a:cubicBezTo>
                  <a:pt x="126206" y="103481"/>
                  <a:pt x="131934" y="82353"/>
                  <a:pt x="143390" y="628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25" name="Freeform 547">
            <a:extLst>
              <a:ext uri="{FF2B5EF4-FFF2-40B4-BE49-F238E27FC236}">
                <a16:creationId xmlns:a16="http://schemas.microsoft.com/office/drawing/2014/main" id="{C94D9150-016C-4E8E-99A1-A30FC07A783A}"/>
              </a:ext>
            </a:extLst>
          </p:cNvPr>
          <p:cNvSpPr/>
          <p:nvPr/>
        </p:nvSpPr>
        <p:spPr>
          <a:xfrm>
            <a:off x="11478371" y="3277098"/>
            <a:ext cx="347747" cy="378619"/>
          </a:xfrm>
          <a:custGeom>
            <a:avLst/>
            <a:gdLst>
              <a:gd name="connsiteX0" fmla="*/ 19438 w 540883"/>
              <a:gd name="connsiteY0" fmla="*/ 450737 h 504825"/>
              <a:gd name="connsiteX1" fmla="*/ 521446 w 540883"/>
              <a:gd name="connsiteY1" fmla="*/ 450737 h 504825"/>
              <a:gd name="connsiteX2" fmla="*/ 535109 w 540883"/>
              <a:gd name="connsiteY2" fmla="*/ 456089 h 504825"/>
              <a:gd name="connsiteX3" fmla="*/ 540883 w 540883"/>
              <a:gd name="connsiteY3" fmla="*/ 468766 h 504825"/>
              <a:gd name="connsiteX4" fmla="*/ 540883 w 540883"/>
              <a:gd name="connsiteY4" fmla="*/ 504825 h 504825"/>
              <a:gd name="connsiteX5" fmla="*/ 0 w 540883"/>
              <a:gd name="connsiteY5" fmla="*/ 504825 h 504825"/>
              <a:gd name="connsiteX6" fmla="*/ 0 w 540883"/>
              <a:gd name="connsiteY6" fmla="*/ 468766 h 504825"/>
              <a:gd name="connsiteX7" fmla="*/ 5775 w 540883"/>
              <a:gd name="connsiteY7" fmla="*/ 456089 h 504825"/>
              <a:gd name="connsiteX8" fmla="*/ 19438 w 540883"/>
              <a:gd name="connsiteY8" fmla="*/ 450737 h 504825"/>
              <a:gd name="connsiteX9" fmla="*/ 72117 w 540883"/>
              <a:gd name="connsiteY9" fmla="*/ 180295 h 504825"/>
              <a:gd name="connsiteX10" fmla="*/ 144236 w 540883"/>
              <a:gd name="connsiteY10" fmla="*/ 180295 h 504825"/>
              <a:gd name="connsiteX11" fmla="*/ 144236 w 540883"/>
              <a:gd name="connsiteY11" fmla="*/ 396648 h 504825"/>
              <a:gd name="connsiteX12" fmla="*/ 180295 w 540883"/>
              <a:gd name="connsiteY12" fmla="*/ 396648 h 504825"/>
              <a:gd name="connsiteX13" fmla="*/ 180295 w 540883"/>
              <a:gd name="connsiteY13" fmla="*/ 180295 h 504825"/>
              <a:gd name="connsiteX14" fmla="*/ 252412 w 540883"/>
              <a:gd name="connsiteY14" fmla="*/ 180295 h 504825"/>
              <a:gd name="connsiteX15" fmla="*/ 252412 w 540883"/>
              <a:gd name="connsiteY15" fmla="*/ 396648 h 504825"/>
              <a:gd name="connsiteX16" fmla="*/ 288472 w 540883"/>
              <a:gd name="connsiteY16" fmla="*/ 396648 h 504825"/>
              <a:gd name="connsiteX17" fmla="*/ 288472 w 540883"/>
              <a:gd name="connsiteY17" fmla="*/ 180295 h 504825"/>
              <a:gd name="connsiteX18" fmla="*/ 360589 w 540883"/>
              <a:gd name="connsiteY18" fmla="*/ 180295 h 504825"/>
              <a:gd name="connsiteX19" fmla="*/ 360589 w 540883"/>
              <a:gd name="connsiteY19" fmla="*/ 396648 h 504825"/>
              <a:gd name="connsiteX20" fmla="*/ 396648 w 540883"/>
              <a:gd name="connsiteY20" fmla="*/ 396648 h 504825"/>
              <a:gd name="connsiteX21" fmla="*/ 396648 w 540883"/>
              <a:gd name="connsiteY21" fmla="*/ 180295 h 504825"/>
              <a:gd name="connsiteX22" fmla="*/ 468766 w 540883"/>
              <a:gd name="connsiteY22" fmla="*/ 180295 h 504825"/>
              <a:gd name="connsiteX23" fmla="*/ 468766 w 540883"/>
              <a:gd name="connsiteY23" fmla="*/ 396648 h 504825"/>
              <a:gd name="connsiteX24" fmla="*/ 485387 w 540883"/>
              <a:gd name="connsiteY24" fmla="*/ 396648 h 504825"/>
              <a:gd name="connsiteX25" fmla="*/ 499050 w 540883"/>
              <a:gd name="connsiteY25" fmla="*/ 402001 h 504825"/>
              <a:gd name="connsiteX26" fmla="*/ 504825 w 540883"/>
              <a:gd name="connsiteY26" fmla="*/ 414678 h 504825"/>
              <a:gd name="connsiteX27" fmla="*/ 504825 w 540883"/>
              <a:gd name="connsiteY27" fmla="*/ 432707 h 504825"/>
              <a:gd name="connsiteX28" fmla="*/ 36058 w 540883"/>
              <a:gd name="connsiteY28" fmla="*/ 432707 h 504825"/>
              <a:gd name="connsiteX29" fmla="*/ 36058 w 540883"/>
              <a:gd name="connsiteY29" fmla="*/ 414678 h 504825"/>
              <a:gd name="connsiteX30" fmla="*/ 41834 w 540883"/>
              <a:gd name="connsiteY30" fmla="*/ 402001 h 504825"/>
              <a:gd name="connsiteX31" fmla="*/ 55497 w 540883"/>
              <a:gd name="connsiteY31" fmla="*/ 396648 h 504825"/>
              <a:gd name="connsiteX32" fmla="*/ 72117 w 540883"/>
              <a:gd name="connsiteY32" fmla="*/ 396648 h 504825"/>
              <a:gd name="connsiteX33" fmla="*/ 270442 w 540883"/>
              <a:gd name="connsiteY33" fmla="*/ 0 h 504825"/>
              <a:gd name="connsiteX34" fmla="*/ 540883 w 540883"/>
              <a:gd name="connsiteY34" fmla="*/ 108177 h 504825"/>
              <a:gd name="connsiteX35" fmla="*/ 540883 w 540883"/>
              <a:gd name="connsiteY35" fmla="*/ 144236 h 504825"/>
              <a:gd name="connsiteX36" fmla="*/ 504825 w 540883"/>
              <a:gd name="connsiteY36" fmla="*/ 144236 h 504825"/>
              <a:gd name="connsiteX37" fmla="*/ 499050 w 540883"/>
              <a:gd name="connsiteY37" fmla="*/ 156913 h 504825"/>
              <a:gd name="connsiteX38" fmla="*/ 485387 w 540883"/>
              <a:gd name="connsiteY38" fmla="*/ 162265 h 504825"/>
              <a:gd name="connsiteX39" fmla="*/ 55497 w 540883"/>
              <a:gd name="connsiteY39" fmla="*/ 162265 h 504825"/>
              <a:gd name="connsiteX40" fmla="*/ 41834 w 540883"/>
              <a:gd name="connsiteY40" fmla="*/ 156913 h 504825"/>
              <a:gd name="connsiteX41" fmla="*/ 36058 w 540883"/>
              <a:gd name="connsiteY41" fmla="*/ 144236 h 504825"/>
              <a:gd name="connsiteX42" fmla="*/ 0 w 540883"/>
              <a:gd name="connsiteY42" fmla="*/ 144236 h 504825"/>
              <a:gd name="connsiteX43" fmla="*/ 0 w 540883"/>
              <a:gd name="connsiteY43" fmla="*/ 108177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0883" h="504825">
                <a:moveTo>
                  <a:pt x="19438" y="450737"/>
                </a:moveTo>
                <a:lnTo>
                  <a:pt x="521446" y="450737"/>
                </a:lnTo>
                <a:cubicBezTo>
                  <a:pt x="526704" y="450737"/>
                  <a:pt x="531259" y="452521"/>
                  <a:pt x="535109" y="456089"/>
                </a:cubicBezTo>
                <a:cubicBezTo>
                  <a:pt x="538960" y="459657"/>
                  <a:pt x="540883" y="463883"/>
                  <a:pt x="540883" y="468766"/>
                </a:cubicBezTo>
                <a:lnTo>
                  <a:pt x="540883" y="504825"/>
                </a:lnTo>
                <a:lnTo>
                  <a:pt x="0" y="504825"/>
                </a:lnTo>
                <a:lnTo>
                  <a:pt x="0" y="468766"/>
                </a:lnTo>
                <a:cubicBezTo>
                  <a:pt x="0" y="463883"/>
                  <a:pt x="1925" y="459657"/>
                  <a:pt x="5775" y="456089"/>
                </a:cubicBezTo>
                <a:cubicBezTo>
                  <a:pt x="9624" y="452521"/>
                  <a:pt x="14179" y="450737"/>
                  <a:pt x="19438" y="450737"/>
                </a:cubicBezTo>
                <a:close/>
                <a:moveTo>
                  <a:pt x="72117" y="180295"/>
                </a:moveTo>
                <a:lnTo>
                  <a:pt x="144236" y="180295"/>
                </a:lnTo>
                <a:lnTo>
                  <a:pt x="144236" y="396648"/>
                </a:lnTo>
                <a:lnTo>
                  <a:pt x="180295" y="396648"/>
                </a:lnTo>
                <a:lnTo>
                  <a:pt x="180295" y="180295"/>
                </a:lnTo>
                <a:lnTo>
                  <a:pt x="252412" y="180295"/>
                </a:lnTo>
                <a:lnTo>
                  <a:pt x="252412" y="396648"/>
                </a:lnTo>
                <a:lnTo>
                  <a:pt x="288472" y="396648"/>
                </a:lnTo>
                <a:lnTo>
                  <a:pt x="288472" y="180295"/>
                </a:lnTo>
                <a:lnTo>
                  <a:pt x="360589" y="180295"/>
                </a:lnTo>
                <a:lnTo>
                  <a:pt x="360589" y="396648"/>
                </a:lnTo>
                <a:lnTo>
                  <a:pt x="396648" y="396648"/>
                </a:lnTo>
                <a:lnTo>
                  <a:pt x="396648" y="180295"/>
                </a:lnTo>
                <a:lnTo>
                  <a:pt x="468766" y="180295"/>
                </a:lnTo>
                <a:lnTo>
                  <a:pt x="468766" y="396648"/>
                </a:lnTo>
                <a:lnTo>
                  <a:pt x="485387" y="396648"/>
                </a:lnTo>
                <a:cubicBezTo>
                  <a:pt x="490645" y="396648"/>
                  <a:pt x="495200" y="398432"/>
                  <a:pt x="499050" y="402001"/>
                </a:cubicBezTo>
                <a:cubicBezTo>
                  <a:pt x="502900" y="405569"/>
                  <a:pt x="504825" y="409795"/>
                  <a:pt x="504825" y="414678"/>
                </a:cubicBezTo>
                <a:lnTo>
                  <a:pt x="504825" y="432707"/>
                </a:lnTo>
                <a:lnTo>
                  <a:pt x="36058" y="432707"/>
                </a:lnTo>
                <a:lnTo>
                  <a:pt x="36058" y="414678"/>
                </a:lnTo>
                <a:cubicBezTo>
                  <a:pt x="36058" y="409795"/>
                  <a:pt x="37984" y="405569"/>
                  <a:pt x="41834" y="402001"/>
                </a:cubicBezTo>
                <a:cubicBezTo>
                  <a:pt x="45684" y="398432"/>
                  <a:pt x="50238" y="396648"/>
                  <a:pt x="55497" y="396648"/>
                </a:cubicBezTo>
                <a:lnTo>
                  <a:pt x="72117" y="396648"/>
                </a:lnTo>
                <a:close/>
                <a:moveTo>
                  <a:pt x="270442" y="0"/>
                </a:moveTo>
                <a:lnTo>
                  <a:pt x="540883" y="108177"/>
                </a:lnTo>
                <a:lnTo>
                  <a:pt x="540883" y="144236"/>
                </a:lnTo>
                <a:lnTo>
                  <a:pt x="504825" y="144236"/>
                </a:lnTo>
                <a:cubicBezTo>
                  <a:pt x="504825" y="149119"/>
                  <a:pt x="502900" y="153344"/>
                  <a:pt x="499050" y="156913"/>
                </a:cubicBezTo>
                <a:cubicBezTo>
                  <a:pt x="495200" y="160481"/>
                  <a:pt x="490645" y="162265"/>
                  <a:pt x="485387" y="162265"/>
                </a:cubicBezTo>
                <a:lnTo>
                  <a:pt x="55497" y="162265"/>
                </a:lnTo>
                <a:cubicBezTo>
                  <a:pt x="50238" y="162265"/>
                  <a:pt x="45684" y="160481"/>
                  <a:pt x="41834" y="156913"/>
                </a:cubicBezTo>
                <a:cubicBezTo>
                  <a:pt x="37984" y="153344"/>
                  <a:pt x="36058" y="149119"/>
                  <a:pt x="36058" y="144236"/>
                </a:cubicBezTo>
                <a:lnTo>
                  <a:pt x="0" y="144236"/>
                </a:lnTo>
                <a:lnTo>
                  <a:pt x="0" y="1081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4D18B261-6D78-482A-8B6B-5E562F75247C}"/>
              </a:ext>
            </a:extLst>
          </p:cNvPr>
          <p:cNvSpPr/>
          <p:nvPr/>
        </p:nvSpPr>
        <p:spPr>
          <a:xfrm>
            <a:off x="2428005" y="3310513"/>
            <a:ext cx="324565" cy="324595"/>
          </a:xfrm>
          <a:custGeom>
            <a:avLst/>
            <a:gdLst/>
            <a:ahLst/>
            <a:cxnLst/>
            <a:rect l="l" t="t" r="r" b="b"/>
            <a:pathLst>
              <a:path w="504825" h="432793">
                <a:moveTo>
                  <a:pt x="252413" y="0"/>
                </a:moveTo>
                <a:cubicBezTo>
                  <a:pt x="298237" y="0"/>
                  <a:pt x="340494" y="8029"/>
                  <a:pt x="379182" y="24086"/>
                </a:cubicBezTo>
                <a:cubicBezTo>
                  <a:pt x="417870" y="40143"/>
                  <a:pt x="448483" y="62023"/>
                  <a:pt x="471020" y="89725"/>
                </a:cubicBezTo>
                <a:cubicBezTo>
                  <a:pt x="493556" y="117426"/>
                  <a:pt x="504825" y="147616"/>
                  <a:pt x="504825" y="180294"/>
                </a:cubicBezTo>
                <a:cubicBezTo>
                  <a:pt x="504825" y="212973"/>
                  <a:pt x="493556" y="243163"/>
                  <a:pt x="471020" y="270864"/>
                </a:cubicBezTo>
                <a:cubicBezTo>
                  <a:pt x="448483" y="298566"/>
                  <a:pt x="417870" y="320446"/>
                  <a:pt x="379182" y="336503"/>
                </a:cubicBezTo>
                <a:cubicBezTo>
                  <a:pt x="340494" y="352561"/>
                  <a:pt x="298237" y="360589"/>
                  <a:pt x="252413" y="360589"/>
                </a:cubicBezTo>
                <a:cubicBezTo>
                  <a:pt x="239266" y="360589"/>
                  <a:pt x="225650" y="359838"/>
                  <a:pt x="211564" y="358335"/>
                </a:cubicBezTo>
                <a:cubicBezTo>
                  <a:pt x="174379" y="391202"/>
                  <a:pt x="131183" y="413926"/>
                  <a:pt x="81978" y="426510"/>
                </a:cubicBezTo>
                <a:cubicBezTo>
                  <a:pt x="72775" y="429139"/>
                  <a:pt x="62071" y="431205"/>
                  <a:pt x="49863" y="432707"/>
                </a:cubicBezTo>
                <a:cubicBezTo>
                  <a:pt x="46670" y="433083"/>
                  <a:pt x="43806" y="432238"/>
                  <a:pt x="41271" y="430172"/>
                </a:cubicBezTo>
                <a:cubicBezTo>
                  <a:pt x="38735" y="428106"/>
                  <a:pt x="37092" y="425383"/>
                  <a:pt x="36341" y="422002"/>
                </a:cubicBezTo>
                <a:lnTo>
                  <a:pt x="36341" y="421720"/>
                </a:lnTo>
                <a:cubicBezTo>
                  <a:pt x="35777" y="420969"/>
                  <a:pt x="35730" y="419842"/>
                  <a:pt x="36200" y="418340"/>
                </a:cubicBezTo>
                <a:cubicBezTo>
                  <a:pt x="36669" y="416837"/>
                  <a:pt x="36857" y="415898"/>
                  <a:pt x="36763" y="415523"/>
                </a:cubicBezTo>
                <a:cubicBezTo>
                  <a:pt x="36669" y="415147"/>
                  <a:pt x="37092" y="414255"/>
                  <a:pt x="38031" y="412846"/>
                </a:cubicBezTo>
                <a:cubicBezTo>
                  <a:pt x="38970" y="411438"/>
                  <a:pt x="39534" y="410593"/>
                  <a:pt x="39721" y="410311"/>
                </a:cubicBezTo>
                <a:cubicBezTo>
                  <a:pt x="39909" y="410029"/>
                  <a:pt x="40566" y="409231"/>
                  <a:pt x="41693" y="407916"/>
                </a:cubicBezTo>
                <a:cubicBezTo>
                  <a:pt x="42820" y="406602"/>
                  <a:pt x="43571" y="405757"/>
                  <a:pt x="43947" y="405381"/>
                </a:cubicBezTo>
                <a:cubicBezTo>
                  <a:pt x="45261" y="403879"/>
                  <a:pt x="48173" y="400639"/>
                  <a:pt x="52680" y="395662"/>
                </a:cubicBezTo>
                <a:cubicBezTo>
                  <a:pt x="57187" y="390685"/>
                  <a:pt x="60427" y="387117"/>
                  <a:pt x="62399" y="384957"/>
                </a:cubicBezTo>
                <a:cubicBezTo>
                  <a:pt x="64371" y="382797"/>
                  <a:pt x="67282" y="379088"/>
                  <a:pt x="71132" y="373830"/>
                </a:cubicBezTo>
                <a:cubicBezTo>
                  <a:pt x="74981" y="368571"/>
                  <a:pt x="78034" y="363782"/>
                  <a:pt x="80288" y="359462"/>
                </a:cubicBezTo>
                <a:cubicBezTo>
                  <a:pt x="82541" y="355143"/>
                  <a:pt x="85077" y="349603"/>
                  <a:pt x="87893" y="342841"/>
                </a:cubicBezTo>
                <a:cubicBezTo>
                  <a:pt x="90711" y="336080"/>
                  <a:pt x="93152" y="328944"/>
                  <a:pt x="95218" y="321432"/>
                </a:cubicBezTo>
                <a:cubicBezTo>
                  <a:pt x="65733" y="304717"/>
                  <a:pt x="42492" y="284058"/>
                  <a:pt x="25495" y="259455"/>
                </a:cubicBezTo>
                <a:cubicBezTo>
                  <a:pt x="8498" y="234852"/>
                  <a:pt x="0" y="208465"/>
                  <a:pt x="0" y="180294"/>
                </a:cubicBezTo>
                <a:cubicBezTo>
                  <a:pt x="0" y="155880"/>
                  <a:pt x="6667" y="132544"/>
                  <a:pt x="20002" y="110289"/>
                </a:cubicBezTo>
                <a:cubicBezTo>
                  <a:pt x="33336" y="88034"/>
                  <a:pt x="51271" y="68831"/>
                  <a:pt x="73808" y="52680"/>
                </a:cubicBezTo>
                <a:cubicBezTo>
                  <a:pt x="96345" y="36528"/>
                  <a:pt x="123202" y="23710"/>
                  <a:pt x="154377" y="14226"/>
                </a:cubicBezTo>
                <a:cubicBezTo>
                  <a:pt x="185553" y="4742"/>
                  <a:pt x="218231" y="0"/>
                  <a:pt x="252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29" name="Freeform 330">
            <a:extLst>
              <a:ext uri="{FF2B5EF4-FFF2-40B4-BE49-F238E27FC236}">
                <a16:creationId xmlns:a16="http://schemas.microsoft.com/office/drawing/2014/main" id="{D1CA5F5D-5D46-4306-B8B6-53A0B5D689B9}"/>
              </a:ext>
            </a:extLst>
          </p:cNvPr>
          <p:cNvSpPr/>
          <p:nvPr/>
        </p:nvSpPr>
        <p:spPr>
          <a:xfrm>
            <a:off x="3588781" y="3271680"/>
            <a:ext cx="324564" cy="378618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0" name="Freeform 373">
            <a:extLst>
              <a:ext uri="{FF2B5EF4-FFF2-40B4-BE49-F238E27FC236}">
                <a16:creationId xmlns:a16="http://schemas.microsoft.com/office/drawing/2014/main" id="{6FB93706-A695-4261-B470-9C6B22CB10D0}"/>
              </a:ext>
            </a:extLst>
          </p:cNvPr>
          <p:cNvSpPr/>
          <p:nvPr/>
        </p:nvSpPr>
        <p:spPr>
          <a:xfrm>
            <a:off x="5036087" y="3289905"/>
            <a:ext cx="397328" cy="365812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2" name="Freeform 297">
            <a:extLst>
              <a:ext uri="{FF2B5EF4-FFF2-40B4-BE49-F238E27FC236}">
                <a16:creationId xmlns:a16="http://schemas.microsoft.com/office/drawing/2014/main" id="{EBD4DDFB-8B94-4DDF-9040-0F8BF03FB66C}"/>
              </a:ext>
            </a:extLst>
          </p:cNvPr>
          <p:cNvSpPr/>
          <p:nvPr/>
        </p:nvSpPr>
        <p:spPr>
          <a:xfrm>
            <a:off x="6370336" y="3249500"/>
            <a:ext cx="397328" cy="397606"/>
          </a:xfrm>
          <a:custGeom>
            <a:avLst/>
            <a:gdLst/>
            <a:ahLst/>
            <a:cxnLst/>
            <a:rect l="l" t="t" r="r" b="b"/>
            <a:pathLst>
              <a:path w="504824" h="433054">
                <a:moveTo>
                  <a:pt x="432708" y="0"/>
                </a:moveTo>
                <a:cubicBezTo>
                  <a:pt x="442472" y="0"/>
                  <a:pt x="450924" y="3568"/>
                  <a:pt x="458061" y="10705"/>
                </a:cubicBezTo>
                <a:cubicBezTo>
                  <a:pt x="465197" y="17842"/>
                  <a:pt x="468766" y="26293"/>
                  <a:pt x="468766" y="36059"/>
                </a:cubicBezTo>
                <a:lnTo>
                  <a:pt x="468766" y="144236"/>
                </a:lnTo>
                <a:cubicBezTo>
                  <a:pt x="478720" y="144236"/>
                  <a:pt x="487218" y="147757"/>
                  <a:pt x="494262" y="154800"/>
                </a:cubicBezTo>
                <a:cubicBezTo>
                  <a:pt x="501303" y="161843"/>
                  <a:pt x="504824" y="170341"/>
                  <a:pt x="504824" y="180295"/>
                </a:cubicBezTo>
                <a:cubicBezTo>
                  <a:pt x="504824" y="190248"/>
                  <a:pt x="501303" y="198747"/>
                  <a:pt x="494262" y="205789"/>
                </a:cubicBezTo>
                <a:cubicBezTo>
                  <a:pt x="487218" y="212832"/>
                  <a:pt x="478720" y="216354"/>
                  <a:pt x="468766" y="216354"/>
                </a:cubicBezTo>
                <a:lnTo>
                  <a:pt x="468766" y="324530"/>
                </a:lnTo>
                <a:cubicBezTo>
                  <a:pt x="468766" y="334296"/>
                  <a:pt x="465197" y="342748"/>
                  <a:pt x="458061" y="349884"/>
                </a:cubicBezTo>
                <a:cubicBezTo>
                  <a:pt x="450924" y="357021"/>
                  <a:pt x="442472" y="360589"/>
                  <a:pt x="432708" y="360589"/>
                </a:cubicBezTo>
                <a:cubicBezTo>
                  <a:pt x="354392" y="295420"/>
                  <a:pt x="278142" y="259737"/>
                  <a:pt x="203958" y="253539"/>
                </a:cubicBezTo>
                <a:cubicBezTo>
                  <a:pt x="193066" y="257108"/>
                  <a:pt x="184520" y="263305"/>
                  <a:pt x="178324" y="272132"/>
                </a:cubicBezTo>
                <a:cubicBezTo>
                  <a:pt x="172125" y="280959"/>
                  <a:pt x="169215" y="290396"/>
                  <a:pt x="169589" y="300444"/>
                </a:cubicBezTo>
                <a:cubicBezTo>
                  <a:pt x="169965" y="310492"/>
                  <a:pt x="173722" y="319178"/>
                  <a:pt x="180858" y="326502"/>
                </a:cubicBezTo>
                <a:cubicBezTo>
                  <a:pt x="177102" y="332700"/>
                  <a:pt x="174942" y="338851"/>
                  <a:pt x="174378" y="344954"/>
                </a:cubicBezTo>
                <a:cubicBezTo>
                  <a:pt x="173815" y="351058"/>
                  <a:pt x="174378" y="356504"/>
                  <a:pt x="176069" y="361294"/>
                </a:cubicBezTo>
                <a:cubicBezTo>
                  <a:pt x="177760" y="366083"/>
                  <a:pt x="180904" y="371247"/>
                  <a:pt x="185506" y="376788"/>
                </a:cubicBezTo>
                <a:cubicBezTo>
                  <a:pt x="190107" y="382328"/>
                  <a:pt x="194615" y="387023"/>
                  <a:pt x="199029" y="390873"/>
                </a:cubicBezTo>
                <a:cubicBezTo>
                  <a:pt x="203443" y="394723"/>
                  <a:pt x="209218" y="399465"/>
                  <a:pt x="216353" y="405099"/>
                </a:cubicBezTo>
                <a:cubicBezTo>
                  <a:pt x="210908" y="415992"/>
                  <a:pt x="200436" y="423786"/>
                  <a:pt x="184942" y="428481"/>
                </a:cubicBezTo>
                <a:cubicBezTo>
                  <a:pt x="169449" y="433177"/>
                  <a:pt x="153625" y="434257"/>
                  <a:pt x="137474" y="431721"/>
                </a:cubicBezTo>
                <a:cubicBezTo>
                  <a:pt x="121323" y="429186"/>
                  <a:pt x="108928" y="423974"/>
                  <a:pt x="100289" y="416086"/>
                </a:cubicBezTo>
                <a:cubicBezTo>
                  <a:pt x="98974" y="411767"/>
                  <a:pt x="96203" y="403550"/>
                  <a:pt x="91979" y="391437"/>
                </a:cubicBezTo>
                <a:cubicBezTo>
                  <a:pt x="87753" y="379323"/>
                  <a:pt x="84747" y="370449"/>
                  <a:pt x="82963" y="364815"/>
                </a:cubicBezTo>
                <a:cubicBezTo>
                  <a:pt x="81180" y="359181"/>
                  <a:pt x="79020" y="350823"/>
                  <a:pt x="76484" y="339743"/>
                </a:cubicBezTo>
                <a:cubicBezTo>
                  <a:pt x="73949" y="328662"/>
                  <a:pt x="72540" y="319178"/>
                  <a:pt x="72259" y="311290"/>
                </a:cubicBezTo>
                <a:cubicBezTo>
                  <a:pt x="71977" y="303402"/>
                  <a:pt x="72306" y="294153"/>
                  <a:pt x="73245" y="283541"/>
                </a:cubicBezTo>
                <a:cubicBezTo>
                  <a:pt x="74184" y="272930"/>
                  <a:pt x="76250" y="262554"/>
                  <a:pt x="79442" y="252412"/>
                </a:cubicBezTo>
                <a:lnTo>
                  <a:pt x="45073" y="252412"/>
                </a:lnTo>
                <a:cubicBezTo>
                  <a:pt x="32678" y="252412"/>
                  <a:pt x="22067" y="247999"/>
                  <a:pt x="13240" y="239172"/>
                </a:cubicBezTo>
                <a:cubicBezTo>
                  <a:pt x="4414" y="230345"/>
                  <a:pt x="0" y="219734"/>
                  <a:pt x="0" y="207339"/>
                </a:cubicBezTo>
                <a:lnTo>
                  <a:pt x="0" y="153250"/>
                </a:lnTo>
                <a:cubicBezTo>
                  <a:pt x="0" y="140855"/>
                  <a:pt x="4414" y="130244"/>
                  <a:pt x="13240" y="121417"/>
                </a:cubicBezTo>
                <a:cubicBezTo>
                  <a:pt x="22067" y="112590"/>
                  <a:pt x="32678" y="108177"/>
                  <a:pt x="45073" y="108177"/>
                </a:cubicBezTo>
                <a:lnTo>
                  <a:pt x="180295" y="108177"/>
                </a:lnTo>
                <a:cubicBezTo>
                  <a:pt x="261991" y="108177"/>
                  <a:pt x="346129" y="72118"/>
                  <a:pt x="432708" y="0"/>
                </a:cubicBezTo>
                <a:close/>
                <a:moveTo>
                  <a:pt x="432708" y="45637"/>
                </a:moveTo>
                <a:cubicBezTo>
                  <a:pt x="358711" y="102355"/>
                  <a:pt x="286593" y="134564"/>
                  <a:pt x="216353" y="142264"/>
                </a:cubicBezTo>
                <a:lnTo>
                  <a:pt x="216353" y="218326"/>
                </a:lnTo>
                <a:cubicBezTo>
                  <a:pt x="287157" y="226213"/>
                  <a:pt x="359274" y="258234"/>
                  <a:pt x="432708" y="314389"/>
                </a:cubicBezTo>
                <a:lnTo>
                  <a:pt x="432708" y="456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34" name="Freeform 379">
            <a:extLst>
              <a:ext uri="{FF2B5EF4-FFF2-40B4-BE49-F238E27FC236}">
                <a16:creationId xmlns:a16="http://schemas.microsoft.com/office/drawing/2014/main" id="{7F22D1D9-0F1C-4F69-93EE-409C1A1C08C3}"/>
              </a:ext>
            </a:extLst>
          </p:cNvPr>
          <p:cNvSpPr/>
          <p:nvPr/>
        </p:nvSpPr>
        <p:spPr>
          <a:xfrm>
            <a:off x="7644692" y="3249500"/>
            <a:ext cx="340424" cy="397606"/>
          </a:xfrm>
          <a:custGeom>
            <a:avLst/>
            <a:gdLst>
              <a:gd name="connsiteX0" fmla="*/ 84231 w 462284"/>
              <a:gd name="connsiteY0" fmla="*/ 360589 h 462850"/>
              <a:gd name="connsiteX1" fmla="*/ 71553 w 462284"/>
              <a:gd name="connsiteY1" fmla="*/ 365942 h 462850"/>
              <a:gd name="connsiteX2" fmla="*/ 66201 w 462284"/>
              <a:gd name="connsiteY2" fmla="*/ 378619 h 462850"/>
              <a:gd name="connsiteX3" fmla="*/ 71553 w 462284"/>
              <a:gd name="connsiteY3" fmla="*/ 391296 h 462850"/>
              <a:gd name="connsiteX4" fmla="*/ 84231 w 462284"/>
              <a:gd name="connsiteY4" fmla="*/ 396648 h 462850"/>
              <a:gd name="connsiteX5" fmla="*/ 96908 w 462284"/>
              <a:gd name="connsiteY5" fmla="*/ 391296 h 462850"/>
              <a:gd name="connsiteX6" fmla="*/ 102260 w 462284"/>
              <a:gd name="connsiteY6" fmla="*/ 378619 h 462850"/>
              <a:gd name="connsiteX7" fmla="*/ 96908 w 462284"/>
              <a:gd name="connsiteY7" fmla="*/ 365942 h 462850"/>
              <a:gd name="connsiteX8" fmla="*/ 84231 w 462284"/>
              <a:gd name="connsiteY8" fmla="*/ 360589 h 462850"/>
              <a:gd name="connsiteX9" fmla="*/ 202549 w 462284"/>
              <a:gd name="connsiteY9" fmla="*/ 179168 h 462850"/>
              <a:gd name="connsiteX10" fmla="*/ 234805 w 462284"/>
              <a:gd name="connsiteY10" fmla="*/ 228045 h 462850"/>
              <a:gd name="connsiteX11" fmla="*/ 283681 w 462284"/>
              <a:gd name="connsiteY11" fmla="*/ 260300 h 462850"/>
              <a:gd name="connsiteX12" fmla="*/ 91555 w 462284"/>
              <a:gd name="connsiteY12" fmla="*/ 452427 h 462850"/>
              <a:gd name="connsiteX13" fmla="*/ 66201 w 462284"/>
              <a:gd name="connsiteY13" fmla="*/ 462850 h 462850"/>
              <a:gd name="connsiteX14" fmla="*/ 40566 w 462284"/>
              <a:gd name="connsiteY14" fmla="*/ 452427 h 462850"/>
              <a:gd name="connsiteX15" fmla="*/ 10705 w 462284"/>
              <a:gd name="connsiteY15" fmla="*/ 422002 h 462850"/>
              <a:gd name="connsiteX16" fmla="*/ 0 w 462284"/>
              <a:gd name="connsiteY16" fmla="*/ 396648 h 462850"/>
              <a:gd name="connsiteX17" fmla="*/ 10705 w 462284"/>
              <a:gd name="connsiteY17" fmla="*/ 371013 h 462850"/>
              <a:gd name="connsiteX18" fmla="*/ 336642 w 462284"/>
              <a:gd name="connsiteY18" fmla="*/ 0 h 462850"/>
              <a:gd name="connsiteX19" fmla="*/ 370870 w 462284"/>
              <a:gd name="connsiteY19" fmla="*/ 4648 h 462850"/>
              <a:gd name="connsiteX20" fmla="*/ 401153 w 462284"/>
              <a:gd name="connsiteY20" fmla="*/ 17748 h 462850"/>
              <a:gd name="connsiteX21" fmla="*/ 405661 w 462284"/>
              <a:gd name="connsiteY21" fmla="*/ 25636 h 462850"/>
              <a:gd name="connsiteX22" fmla="*/ 401153 w 462284"/>
              <a:gd name="connsiteY22" fmla="*/ 33524 h 462850"/>
              <a:gd name="connsiteX23" fmla="*/ 318613 w 462284"/>
              <a:gd name="connsiteY23" fmla="*/ 81133 h 462850"/>
              <a:gd name="connsiteX24" fmla="*/ 318613 w 462284"/>
              <a:gd name="connsiteY24" fmla="*/ 144236 h 462850"/>
              <a:gd name="connsiteX25" fmla="*/ 372983 w 462284"/>
              <a:gd name="connsiteY25" fmla="*/ 174379 h 462850"/>
              <a:gd name="connsiteX26" fmla="*/ 395237 w 462284"/>
              <a:gd name="connsiteY26" fmla="*/ 160716 h 462850"/>
              <a:gd name="connsiteX27" fmla="*/ 433409 w 462284"/>
              <a:gd name="connsiteY27" fmla="*/ 137897 h 462850"/>
              <a:gd name="connsiteX28" fmla="*/ 453270 w 462284"/>
              <a:gd name="connsiteY28" fmla="*/ 127896 h 462850"/>
              <a:gd name="connsiteX29" fmla="*/ 459890 w 462284"/>
              <a:gd name="connsiteY29" fmla="*/ 130714 h 462850"/>
              <a:gd name="connsiteX30" fmla="*/ 462284 w 462284"/>
              <a:gd name="connsiteY30" fmla="*/ 137756 h 462850"/>
              <a:gd name="connsiteX31" fmla="*/ 455806 w 462284"/>
              <a:gd name="connsiteY31" fmla="*/ 167618 h 462850"/>
              <a:gd name="connsiteX32" fmla="*/ 409464 w 462284"/>
              <a:gd name="connsiteY32" fmla="*/ 228890 h 462850"/>
              <a:gd name="connsiteX33" fmla="*/ 336642 w 462284"/>
              <a:gd name="connsiteY33" fmla="*/ 252412 h 462850"/>
              <a:gd name="connsiteX34" fmla="*/ 247481 w 462284"/>
              <a:gd name="connsiteY34" fmla="*/ 215368 h 462850"/>
              <a:gd name="connsiteX35" fmla="*/ 210436 w 462284"/>
              <a:gd name="connsiteY35" fmla="*/ 126206 h 462850"/>
              <a:gd name="connsiteX36" fmla="*/ 247481 w 462284"/>
              <a:gd name="connsiteY36" fmla="*/ 37045 h 462850"/>
              <a:gd name="connsiteX37" fmla="*/ 336642 w 462284"/>
              <a:gd name="connsiteY37" fmla="*/ 0 h 4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2284" h="462850">
                <a:moveTo>
                  <a:pt x="84231" y="360589"/>
                </a:moveTo>
                <a:cubicBezTo>
                  <a:pt x="79348" y="360589"/>
                  <a:pt x="75122" y="362373"/>
                  <a:pt x="71553" y="365942"/>
                </a:cubicBezTo>
                <a:cubicBezTo>
                  <a:pt x="67986" y="369510"/>
                  <a:pt x="66201" y="373736"/>
                  <a:pt x="66201" y="378619"/>
                </a:cubicBezTo>
                <a:cubicBezTo>
                  <a:pt x="66201" y="383502"/>
                  <a:pt x="67986" y="387727"/>
                  <a:pt x="71553" y="391296"/>
                </a:cubicBezTo>
                <a:cubicBezTo>
                  <a:pt x="75122" y="394864"/>
                  <a:pt x="79348" y="396648"/>
                  <a:pt x="84231" y="396648"/>
                </a:cubicBezTo>
                <a:cubicBezTo>
                  <a:pt x="89114" y="396648"/>
                  <a:pt x="93340" y="394864"/>
                  <a:pt x="96908" y="391296"/>
                </a:cubicBezTo>
                <a:cubicBezTo>
                  <a:pt x="100476" y="387727"/>
                  <a:pt x="102260" y="383502"/>
                  <a:pt x="102260" y="378619"/>
                </a:cubicBezTo>
                <a:cubicBezTo>
                  <a:pt x="102260" y="373736"/>
                  <a:pt x="100476" y="369510"/>
                  <a:pt x="96908" y="365942"/>
                </a:cubicBezTo>
                <a:cubicBezTo>
                  <a:pt x="93340" y="362373"/>
                  <a:pt x="89114" y="360589"/>
                  <a:pt x="84231" y="360589"/>
                </a:cubicBezTo>
                <a:close/>
                <a:moveTo>
                  <a:pt x="202549" y="179168"/>
                </a:moveTo>
                <a:cubicBezTo>
                  <a:pt x="209873" y="197573"/>
                  <a:pt x="220626" y="213865"/>
                  <a:pt x="234805" y="228045"/>
                </a:cubicBezTo>
                <a:cubicBezTo>
                  <a:pt x="248984" y="242224"/>
                  <a:pt x="265277" y="252976"/>
                  <a:pt x="283681" y="260300"/>
                </a:cubicBezTo>
                <a:lnTo>
                  <a:pt x="91555" y="452427"/>
                </a:lnTo>
                <a:cubicBezTo>
                  <a:pt x="84607" y="459376"/>
                  <a:pt x="76156" y="462850"/>
                  <a:pt x="66201" y="462850"/>
                </a:cubicBezTo>
                <a:cubicBezTo>
                  <a:pt x="56436" y="462850"/>
                  <a:pt x="47890" y="459376"/>
                  <a:pt x="40566" y="452427"/>
                </a:cubicBezTo>
                <a:lnTo>
                  <a:pt x="10705" y="422002"/>
                </a:lnTo>
                <a:cubicBezTo>
                  <a:pt x="3568" y="415241"/>
                  <a:pt x="0" y="406790"/>
                  <a:pt x="0" y="396648"/>
                </a:cubicBezTo>
                <a:cubicBezTo>
                  <a:pt x="0" y="386694"/>
                  <a:pt x="3568" y="378149"/>
                  <a:pt x="10705" y="371013"/>
                </a:cubicBezTo>
                <a:close/>
                <a:moveTo>
                  <a:pt x="336642" y="0"/>
                </a:moveTo>
                <a:cubicBezTo>
                  <a:pt x="347536" y="0"/>
                  <a:pt x="358944" y="1549"/>
                  <a:pt x="370870" y="4648"/>
                </a:cubicBezTo>
                <a:cubicBezTo>
                  <a:pt x="382796" y="7747"/>
                  <a:pt x="392891" y="12114"/>
                  <a:pt x="401153" y="17748"/>
                </a:cubicBezTo>
                <a:cubicBezTo>
                  <a:pt x="404159" y="19814"/>
                  <a:pt x="405661" y="22443"/>
                  <a:pt x="405661" y="25636"/>
                </a:cubicBezTo>
                <a:cubicBezTo>
                  <a:pt x="405661" y="28828"/>
                  <a:pt x="404159" y="31458"/>
                  <a:pt x="401153" y="33524"/>
                </a:cubicBezTo>
                <a:lnTo>
                  <a:pt x="318613" y="81133"/>
                </a:lnTo>
                <a:lnTo>
                  <a:pt x="318613" y="144236"/>
                </a:lnTo>
                <a:lnTo>
                  <a:pt x="372983" y="174379"/>
                </a:lnTo>
                <a:cubicBezTo>
                  <a:pt x="373922" y="173815"/>
                  <a:pt x="381341" y="169261"/>
                  <a:pt x="395237" y="160716"/>
                </a:cubicBezTo>
                <a:cubicBezTo>
                  <a:pt x="409137" y="152171"/>
                  <a:pt x="421859" y="144564"/>
                  <a:pt x="433409" y="137897"/>
                </a:cubicBezTo>
                <a:cubicBezTo>
                  <a:pt x="444960" y="131230"/>
                  <a:pt x="451580" y="127896"/>
                  <a:pt x="453270" y="127896"/>
                </a:cubicBezTo>
                <a:cubicBezTo>
                  <a:pt x="456087" y="127896"/>
                  <a:pt x="458295" y="128835"/>
                  <a:pt x="459890" y="130714"/>
                </a:cubicBezTo>
                <a:cubicBezTo>
                  <a:pt x="461487" y="132592"/>
                  <a:pt x="462284" y="134939"/>
                  <a:pt x="462284" y="137756"/>
                </a:cubicBezTo>
                <a:cubicBezTo>
                  <a:pt x="462284" y="145081"/>
                  <a:pt x="460126" y="155035"/>
                  <a:pt x="455806" y="167618"/>
                </a:cubicBezTo>
                <a:cubicBezTo>
                  <a:pt x="446980" y="192784"/>
                  <a:pt x="431533" y="213208"/>
                  <a:pt x="409464" y="228890"/>
                </a:cubicBezTo>
                <a:cubicBezTo>
                  <a:pt x="387397" y="244572"/>
                  <a:pt x="363123" y="252412"/>
                  <a:pt x="336642" y="252412"/>
                </a:cubicBezTo>
                <a:cubicBezTo>
                  <a:pt x="301898" y="252412"/>
                  <a:pt x="272177" y="240064"/>
                  <a:pt x="247481" y="215368"/>
                </a:cubicBezTo>
                <a:cubicBezTo>
                  <a:pt x="222785" y="190671"/>
                  <a:pt x="210436" y="160951"/>
                  <a:pt x="210436" y="126206"/>
                </a:cubicBezTo>
                <a:cubicBezTo>
                  <a:pt x="210436" y="91462"/>
                  <a:pt x="222785" y="61741"/>
                  <a:pt x="247481" y="37045"/>
                </a:cubicBezTo>
                <a:cubicBezTo>
                  <a:pt x="272177" y="12348"/>
                  <a:pt x="301898" y="0"/>
                  <a:pt x="3366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5" name="Freeform 376">
            <a:extLst>
              <a:ext uri="{FF2B5EF4-FFF2-40B4-BE49-F238E27FC236}">
                <a16:creationId xmlns:a16="http://schemas.microsoft.com/office/drawing/2014/main" id="{D78AB78F-5E60-4C13-BA49-88CCE0D962FA}"/>
              </a:ext>
            </a:extLst>
          </p:cNvPr>
          <p:cNvSpPr/>
          <p:nvPr/>
        </p:nvSpPr>
        <p:spPr>
          <a:xfrm>
            <a:off x="8886370" y="3297739"/>
            <a:ext cx="347748" cy="324530"/>
          </a:xfrm>
          <a:custGeom>
            <a:avLst/>
            <a:gdLst>
              <a:gd name="connsiteX0" fmla="*/ 180295 w 540884"/>
              <a:gd name="connsiteY0" fmla="*/ 324530 h 432707"/>
              <a:gd name="connsiteX1" fmla="*/ 288471 w 540884"/>
              <a:gd name="connsiteY1" fmla="*/ 324530 h 432707"/>
              <a:gd name="connsiteX2" fmla="*/ 288471 w 540884"/>
              <a:gd name="connsiteY2" fmla="*/ 360589 h 432707"/>
              <a:gd name="connsiteX3" fmla="*/ 180295 w 540884"/>
              <a:gd name="connsiteY3" fmla="*/ 360589 h 432707"/>
              <a:gd name="connsiteX4" fmla="*/ 72118 w 540884"/>
              <a:gd name="connsiteY4" fmla="*/ 324530 h 432707"/>
              <a:gd name="connsiteX5" fmla="*/ 144236 w 540884"/>
              <a:gd name="connsiteY5" fmla="*/ 324530 h 432707"/>
              <a:gd name="connsiteX6" fmla="*/ 144236 w 540884"/>
              <a:gd name="connsiteY6" fmla="*/ 360589 h 432707"/>
              <a:gd name="connsiteX7" fmla="*/ 72118 w 540884"/>
              <a:gd name="connsiteY7" fmla="*/ 360589 h 432707"/>
              <a:gd name="connsiteX8" fmla="*/ 36059 w 540884"/>
              <a:gd name="connsiteY8" fmla="*/ 216354 h 432707"/>
              <a:gd name="connsiteX9" fmla="*/ 36059 w 540884"/>
              <a:gd name="connsiteY9" fmla="*/ 387634 h 432707"/>
              <a:gd name="connsiteX10" fmla="*/ 38735 w 540884"/>
              <a:gd name="connsiteY10" fmla="*/ 393972 h 432707"/>
              <a:gd name="connsiteX11" fmla="*/ 45074 w 540884"/>
              <a:gd name="connsiteY11" fmla="*/ 396648 h 432707"/>
              <a:gd name="connsiteX12" fmla="*/ 495810 w 540884"/>
              <a:gd name="connsiteY12" fmla="*/ 396648 h 432707"/>
              <a:gd name="connsiteX13" fmla="*/ 502149 w 540884"/>
              <a:gd name="connsiteY13" fmla="*/ 393972 h 432707"/>
              <a:gd name="connsiteX14" fmla="*/ 504825 w 540884"/>
              <a:gd name="connsiteY14" fmla="*/ 387634 h 432707"/>
              <a:gd name="connsiteX15" fmla="*/ 504825 w 540884"/>
              <a:gd name="connsiteY15" fmla="*/ 216354 h 432707"/>
              <a:gd name="connsiteX16" fmla="*/ 45074 w 540884"/>
              <a:gd name="connsiteY16" fmla="*/ 36059 h 432707"/>
              <a:gd name="connsiteX17" fmla="*/ 38735 w 540884"/>
              <a:gd name="connsiteY17" fmla="*/ 38735 h 432707"/>
              <a:gd name="connsiteX18" fmla="*/ 36059 w 540884"/>
              <a:gd name="connsiteY18" fmla="*/ 45074 h 432707"/>
              <a:gd name="connsiteX19" fmla="*/ 36059 w 540884"/>
              <a:gd name="connsiteY19" fmla="*/ 108177 h 432707"/>
              <a:gd name="connsiteX20" fmla="*/ 504825 w 540884"/>
              <a:gd name="connsiteY20" fmla="*/ 108177 h 432707"/>
              <a:gd name="connsiteX21" fmla="*/ 504825 w 540884"/>
              <a:gd name="connsiteY21" fmla="*/ 45074 h 432707"/>
              <a:gd name="connsiteX22" fmla="*/ 502149 w 540884"/>
              <a:gd name="connsiteY22" fmla="*/ 38735 h 432707"/>
              <a:gd name="connsiteX23" fmla="*/ 495810 w 540884"/>
              <a:gd name="connsiteY23" fmla="*/ 36059 h 432707"/>
              <a:gd name="connsiteX24" fmla="*/ 45074 w 540884"/>
              <a:gd name="connsiteY24" fmla="*/ 0 h 432707"/>
              <a:gd name="connsiteX25" fmla="*/ 495810 w 540884"/>
              <a:gd name="connsiteY25" fmla="*/ 0 h 432707"/>
              <a:gd name="connsiteX26" fmla="*/ 527644 w 540884"/>
              <a:gd name="connsiteY26" fmla="*/ 13240 h 432707"/>
              <a:gd name="connsiteX27" fmla="*/ 540884 w 540884"/>
              <a:gd name="connsiteY27" fmla="*/ 45074 h 432707"/>
              <a:gd name="connsiteX28" fmla="*/ 540884 w 540884"/>
              <a:gd name="connsiteY28" fmla="*/ 387634 h 432707"/>
              <a:gd name="connsiteX29" fmla="*/ 527644 w 540884"/>
              <a:gd name="connsiteY29" fmla="*/ 419467 h 432707"/>
              <a:gd name="connsiteX30" fmla="*/ 495810 w 540884"/>
              <a:gd name="connsiteY30" fmla="*/ 432707 h 432707"/>
              <a:gd name="connsiteX31" fmla="*/ 45074 w 540884"/>
              <a:gd name="connsiteY31" fmla="*/ 432707 h 432707"/>
              <a:gd name="connsiteX32" fmla="*/ 13241 w 540884"/>
              <a:gd name="connsiteY32" fmla="*/ 419467 h 432707"/>
              <a:gd name="connsiteX33" fmla="*/ 0 w 540884"/>
              <a:gd name="connsiteY33" fmla="*/ 387634 h 432707"/>
              <a:gd name="connsiteX34" fmla="*/ 0 w 540884"/>
              <a:gd name="connsiteY34" fmla="*/ 45074 h 432707"/>
              <a:gd name="connsiteX35" fmla="*/ 13241 w 540884"/>
              <a:gd name="connsiteY35" fmla="*/ 13240 h 432707"/>
              <a:gd name="connsiteX36" fmla="*/ 45074 w 540884"/>
              <a:gd name="connsiteY36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0884" h="432707">
                <a:moveTo>
                  <a:pt x="180295" y="324530"/>
                </a:moveTo>
                <a:lnTo>
                  <a:pt x="288471" y="324530"/>
                </a:lnTo>
                <a:lnTo>
                  <a:pt x="288471" y="360589"/>
                </a:lnTo>
                <a:lnTo>
                  <a:pt x="180295" y="360589"/>
                </a:lnTo>
                <a:close/>
                <a:moveTo>
                  <a:pt x="72118" y="324530"/>
                </a:moveTo>
                <a:lnTo>
                  <a:pt x="144236" y="324530"/>
                </a:lnTo>
                <a:lnTo>
                  <a:pt x="144236" y="360589"/>
                </a:lnTo>
                <a:lnTo>
                  <a:pt x="72118" y="360589"/>
                </a:lnTo>
                <a:close/>
                <a:moveTo>
                  <a:pt x="36059" y="216354"/>
                </a:moveTo>
                <a:lnTo>
                  <a:pt x="36059" y="387634"/>
                </a:lnTo>
                <a:cubicBezTo>
                  <a:pt x="36059" y="390075"/>
                  <a:pt x="36951" y="392188"/>
                  <a:pt x="38735" y="393972"/>
                </a:cubicBezTo>
                <a:cubicBezTo>
                  <a:pt x="40519" y="395756"/>
                  <a:pt x="42632" y="396648"/>
                  <a:pt x="45074" y="396648"/>
                </a:cubicBezTo>
                <a:lnTo>
                  <a:pt x="495810" y="396648"/>
                </a:lnTo>
                <a:cubicBezTo>
                  <a:pt x="498252" y="396648"/>
                  <a:pt x="500365" y="395756"/>
                  <a:pt x="502149" y="393972"/>
                </a:cubicBezTo>
                <a:cubicBezTo>
                  <a:pt x="503933" y="392188"/>
                  <a:pt x="504825" y="390075"/>
                  <a:pt x="504825" y="387634"/>
                </a:cubicBezTo>
                <a:lnTo>
                  <a:pt x="504825" y="216354"/>
                </a:lnTo>
                <a:close/>
                <a:moveTo>
                  <a:pt x="45074" y="36059"/>
                </a:moveTo>
                <a:cubicBezTo>
                  <a:pt x="42632" y="36059"/>
                  <a:pt x="40519" y="36951"/>
                  <a:pt x="38735" y="38735"/>
                </a:cubicBezTo>
                <a:cubicBezTo>
                  <a:pt x="36951" y="40519"/>
                  <a:pt x="36059" y="42632"/>
                  <a:pt x="36059" y="45074"/>
                </a:cubicBezTo>
                <a:lnTo>
                  <a:pt x="36059" y="108177"/>
                </a:lnTo>
                <a:lnTo>
                  <a:pt x="504825" y="108177"/>
                </a:lnTo>
                <a:lnTo>
                  <a:pt x="504825" y="45074"/>
                </a:lnTo>
                <a:cubicBezTo>
                  <a:pt x="504825" y="42632"/>
                  <a:pt x="503933" y="40519"/>
                  <a:pt x="502149" y="38735"/>
                </a:cubicBezTo>
                <a:cubicBezTo>
                  <a:pt x="500365" y="36951"/>
                  <a:pt x="498252" y="36059"/>
                  <a:pt x="495810" y="36059"/>
                </a:cubicBezTo>
                <a:close/>
                <a:moveTo>
                  <a:pt x="45074" y="0"/>
                </a:moveTo>
                <a:lnTo>
                  <a:pt x="495810" y="0"/>
                </a:lnTo>
                <a:cubicBezTo>
                  <a:pt x="508205" y="0"/>
                  <a:pt x="518817" y="4413"/>
                  <a:pt x="527644" y="13240"/>
                </a:cubicBezTo>
                <a:cubicBezTo>
                  <a:pt x="536471" y="22067"/>
                  <a:pt x="540884" y="32678"/>
                  <a:pt x="540884" y="45074"/>
                </a:cubicBezTo>
                <a:lnTo>
                  <a:pt x="540884" y="387634"/>
                </a:lnTo>
                <a:cubicBezTo>
                  <a:pt x="540884" y="400029"/>
                  <a:pt x="536471" y="410640"/>
                  <a:pt x="527644" y="419467"/>
                </a:cubicBezTo>
                <a:cubicBezTo>
                  <a:pt x="518817" y="428294"/>
                  <a:pt x="508205" y="432707"/>
                  <a:pt x="495810" y="432707"/>
                </a:cubicBezTo>
                <a:lnTo>
                  <a:pt x="45074" y="432707"/>
                </a:lnTo>
                <a:cubicBezTo>
                  <a:pt x="32679" y="432707"/>
                  <a:pt x="22067" y="428294"/>
                  <a:pt x="13241" y="419467"/>
                </a:cubicBezTo>
                <a:cubicBezTo>
                  <a:pt x="4414" y="410640"/>
                  <a:pt x="0" y="400029"/>
                  <a:pt x="0" y="387634"/>
                </a:cubicBezTo>
                <a:lnTo>
                  <a:pt x="0" y="45074"/>
                </a:lnTo>
                <a:cubicBezTo>
                  <a:pt x="0" y="32678"/>
                  <a:pt x="4414" y="22067"/>
                  <a:pt x="13241" y="13240"/>
                </a:cubicBezTo>
                <a:cubicBezTo>
                  <a:pt x="22067" y="4413"/>
                  <a:pt x="32679" y="0"/>
                  <a:pt x="45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DC6384-C66C-4857-967B-AD4937766755}"/>
              </a:ext>
            </a:extLst>
          </p:cNvPr>
          <p:cNvSpPr/>
          <p:nvPr/>
        </p:nvSpPr>
        <p:spPr>
          <a:xfrm>
            <a:off x="291259" y="432613"/>
            <a:ext cx="1506156" cy="822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KOPĀ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64F9C8E6-8DCF-4941-99F3-46066D4E6399}"/>
              </a:ext>
            </a:extLst>
          </p:cNvPr>
          <p:cNvSpPr/>
          <p:nvPr/>
        </p:nvSpPr>
        <p:spPr>
          <a:xfrm>
            <a:off x="291259" y="2075993"/>
            <a:ext cx="1506156" cy="822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latin typeface="Segoe UI" panose="020B0502040204020203" pitchFamily="34" charset="0"/>
                <a:cs typeface="Segoe UI" panose="020B0502040204020203" pitchFamily="34" charset="0"/>
              </a:rPr>
              <a:t>POSMS</a:t>
            </a:r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DA6B4E9B-8AAD-4AFF-9442-903FDE16F8CC}"/>
              </a:ext>
            </a:extLst>
          </p:cNvPr>
          <p:cNvSpPr/>
          <p:nvPr/>
        </p:nvSpPr>
        <p:spPr>
          <a:xfrm>
            <a:off x="313859" y="3789223"/>
            <a:ext cx="1506156" cy="822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APAKŠPROCESI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1" name="Subtitle 2">
            <a:extLst>
              <a:ext uri="{FF2B5EF4-FFF2-40B4-BE49-F238E27FC236}">
                <a16:creationId xmlns:a16="http://schemas.microsoft.com/office/drawing/2014/main" id="{1525D196-32FD-4606-9B5D-5D78C1EF37C1}"/>
              </a:ext>
            </a:extLst>
          </p:cNvPr>
          <p:cNvSpPr txBox="1">
            <a:spLocks/>
          </p:cNvSpPr>
          <p:nvPr/>
        </p:nvSpPr>
        <p:spPr>
          <a:xfrm>
            <a:off x="754743" y="5292948"/>
            <a:ext cx="11071375" cy="82642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24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Pakalpojumu grupas</a:t>
            </a:r>
            <a:endParaRPr lang="en-US" sz="2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33" name="Arrow: Up 32">
            <a:extLst>
              <a:ext uri="{FF2B5EF4-FFF2-40B4-BE49-F238E27FC236}">
                <a16:creationId xmlns:a16="http://schemas.microsoft.com/office/drawing/2014/main" id="{01F7127D-3994-4BC6-BD14-2395E33A05BF}"/>
              </a:ext>
            </a:extLst>
          </p:cNvPr>
          <p:cNvSpPr/>
          <p:nvPr/>
        </p:nvSpPr>
        <p:spPr>
          <a:xfrm>
            <a:off x="5965921" y="4820610"/>
            <a:ext cx="801743" cy="472338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3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49" grpId="0" animBg="1"/>
      <p:bldP spid="50" grpId="0" animBg="1"/>
      <p:bldP spid="51" grpId="0" animBg="1"/>
      <p:bldP spid="52" grpId="0" animBg="1"/>
      <p:bldP spid="24" grpId="0" animBg="1"/>
      <p:bldP spid="25" grpId="0" animBg="1"/>
      <p:bldP spid="28" grpId="0" animBg="1"/>
      <p:bldP spid="29" grpId="0" animBg="1"/>
      <p:bldP spid="30" grpId="0" animBg="1"/>
      <p:bldP spid="32" grpId="0" animBg="1"/>
      <p:bldP spid="34" grpId="0" animBg="1"/>
      <p:bldP spid="35" grpId="0" animBg="1"/>
      <p:bldP spid="21" grpId="0" animBg="1"/>
      <p:bldP spid="38" grpId="0" animBg="1"/>
      <p:bldP spid="39" grpId="0" animBg="1"/>
      <p:bldP spid="41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79968-1A64-4B13-8A5C-8A78A818E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64" y="74128"/>
            <a:ext cx="11523518" cy="1205836"/>
          </a:xfrm>
        </p:spPr>
        <p:txBody>
          <a:bodyPr>
            <a:normAutofit fontScale="90000"/>
          </a:bodyPr>
          <a:lstStyle/>
          <a:p>
            <a:r>
              <a:rPr lang="lv-LV" dirty="0"/>
              <a:t>Pakalpojumu grupu kvalitātes vērtēšana (piemērs)</a:t>
            </a: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958B643-6A33-40D1-82B4-EDA49D52528F}"/>
              </a:ext>
            </a:extLst>
          </p:cNvPr>
          <p:cNvSpPr/>
          <p:nvPr/>
        </p:nvSpPr>
        <p:spPr>
          <a:xfrm>
            <a:off x="4759438" y="308001"/>
            <a:ext cx="3217828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Projektēšana</a:t>
            </a:r>
          </a:p>
          <a:p>
            <a:pPr algn="ctr"/>
            <a:r>
              <a:rPr lang="lv-LV" sz="1400" dirty="0">
                <a:latin typeface="Segoe UI" panose="020B0502040204020203" pitchFamily="34" charset="0"/>
                <a:cs typeface="Segoe UI" panose="020B0502040204020203" pitchFamily="34" charset="0"/>
              </a:rPr>
              <a:t>(31,27 no 45)</a:t>
            </a:r>
          </a:p>
          <a:p>
            <a:pPr algn="ctr"/>
            <a:r>
              <a:rPr lang="lv-LV" sz="1400" dirty="0">
                <a:latin typeface="Segoe UI" panose="020B0502040204020203" pitchFamily="34" charset="0"/>
                <a:cs typeface="Segoe UI" panose="020B0502040204020203" pitchFamily="34" charset="0"/>
              </a:rPr>
              <a:t>jeb 69%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" name="Connector: Elbow 7">
            <a:extLst>
              <a:ext uri="{FF2B5EF4-FFF2-40B4-BE49-F238E27FC236}">
                <a16:creationId xmlns:a16="http://schemas.microsoft.com/office/drawing/2014/main" id="{3CA603E8-5ABF-4EEE-B616-879A689364BC}"/>
              </a:ext>
            </a:extLst>
          </p:cNvPr>
          <p:cNvCxnSpPr>
            <a:cxnSpLocks/>
            <a:stCxn id="9" idx="0"/>
            <a:endCxn id="17" idx="2"/>
          </p:cNvCxnSpPr>
          <p:nvPr/>
        </p:nvCxnSpPr>
        <p:spPr>
          <a:xfrm rot="5400000" flipH="1" flipV="1">
            <a:off x="4019448" y="2135721"/>
            <a:ext cx="1029355" cy="3668458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9FF6831-BB15-403B-9C9C-392A1C206D0F}"/>
              </a:ext>
            </a:extLst>
          </p:cNvPr>
          <p:cNvSpPr/>
          <p:nvPr/>
        </p:nvSpPr>
        <p:spPr>
          <a:xfrm>
            <a:off x="2086320" y="4484627"/>
            <a:ext cx="1227151" cy="53979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Rekomendācijas iespējamība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1D504075-B363-4D8A-B04F-211B849E7727}"/>
              </a:ext>
            </a:extLst>
          </p:cNvPr>
          <p:cNvSpPr txBox="1">
            <a:spLocks/>
          </p:cNvSpPr>
          <p:nvPr/>
        </p:nvSpPr>
        <p:spPr>
          <a:xfrm>
            <a:off x="5782085" y="3055720"/>
            <a:ext cx="1172537" cy="39955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7,66 no 10</a:t>
            </a: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89E22817-15AA-4FBC-9F32-4D65BB0B4D4B}"/>
              </a:ext>
            </a:extLst>
          </p:cNvPr>
          <p:cNvCxnSpPr>
            <a:cxnSpLocks/>
            <a:stCxn id="30" idx="0"/>
            <a:endCxn id="5" idx="2"/>
          </p:cNvCxnSpPr>
          <p:nvPr/>
        </p:nvCxnSpPr>
        <p:spPr>
          <a:xfrm rot="16200000" flipV="1">
            <a:off x="6251663" y="1247651"/>
            <a:ext cx="233381" cy="1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reeform 373">
            <a:extLst>
              <a:ext uri="{FF2B5EF4-FFF2-40B4-BE49-F238E27FC236}">
                <a16:creationId xmlns:a16="http://schemas.microsoft.com/office/drawing/2014/main" id="{FF58D6C7-8E7B-4887-9C1A-809BDAB7E6B7}"/>
              </a:ext>
            </a:extLst>
          </p:cNvPr>
          <p:cNvSpPr/>
          <p:nvPr/>
        </p:nvSpPr>
        <p:spPr>
          <a:xfrm>
            <a:off x="4257008" y="635906"/>
            <a:ext cx="397328" cy="365812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E5C0536D-AC00-4D0C-9C8A-5A49452CC528}"/>
              </a:ext>
            </a:extLst>
          </p:cNvPr>
          <p:cNvSpPr/>
          <p:nvPr/>
        </p:nvSpPr>
        <p:spPr>
          <a:xfrm>
            <a:off x="5584947" y="1364342"/>
            <a:ext cx="1566811" cy="82296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b="1" dirty="0">
                <a:latin typeface="Segoe UI" panose="020B0502040204020203" pitchFamily="34" charset="0"/>
                <a:cs typeface="Segoe UI" panose="020B0502040204020203" pitchFamily="34" charset="0"/>
              </a:rPr>
              <a:t>Būvprojekta ekspertīze</a:t>
            </a:r>
          </a:p>
          <a:p>
            <a:pPr algn="ctr"/>
            <a:r>
              <a:rPr lang="lv-LV" sz="1400" dirty="0">
                <a:latin typeface="Segoe UI" panose="020B0502040204020203" pitchFamily="34" charset="0"/>
                <a:cs typeface="Segoe UI" panose="020B0502040204020203" pitchFamily="34" charset="0"/>
              </a:rPr>
              <a:t>3,83 no 5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34" name="Connector: Elbow 33">
            <a:extLst>
              <a:ext uri="{FF2B5EF4-FFF2-40B4-BE49-F238E27FC236}">
                <a16:creationId xmlns:a16="http://schemas.microsoft.com/office/drawing/2014/main" id="{DE1406AD-CFF2-4593-8149-83D6C35F65E9}"/>
              </a:ext>
            </a:extLst>
          </p:cNvPr>
          <p:cNvCxnSpPr>
            <a:cxnSpLocks/>
            <a:stCxn id="17" idx="0"/>
            <a:endCxn id="30" idx="2"/>
          </p:cNvCxnSpPr>
          <p:nvPr/>
        </p:nvCxnSpPr>
        <p:spPr>
          <a:xfrm rot="16200000" flipV="1">
            <a:off x="5934145" y="2621510"/>
            <a:ext cx="868418" cy="1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ubtitle 2">
            <a:extLst>
              <a:ext uri="{FF2B5EF4-FFF2-40B4-BE49-F238E27FC236}">
                <a16:creationId xmlns:a16="http://schemas.microsoft.com/office/drawing/2014/main" id="{503452B8-01D2-4701-A970-2F0F564C0E2C}"/>
              </a:ext>
            </a:extLst>
          </p:cNvPr>
          <p:cNvSpPr txBox="1">
            <a:spLocks/>
          </p:cNvSpPr>
          <p:nvPr/>
        </p:nvSpPr>
        <p:spPr>
          <a:xfrm>
            <a:off x="5168124" y="2488162"/>
            <a:ext cx="2400459" cy="399552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Tiek pārvērsts indeksā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A3C7F5ED-A622-4BF5-BEAA-B935A6C10176}"/>
              </a:ext>
            </a:extLst>
          </p:cNvPr>
          <p:cNvSpPr/>
          <p:nvPr/>
        </p:nvSpPr>
        <p:spPr>
          <a:xfrm>
            <a:off x="9398119" y="1362678"/>
            <a:ext cx="2387859" cy="82296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Segoe UI" panose="020B0502040204020203" pitchFamily="34" charset="0"/>
                <a:cs typeface="Segoe UI" panose="020B0502040204020203" pitchFamily="34" charset="0"/>
              </a:rPr>
              <a:t>Pakalpojumu grupas maksimālais indekss šajā apakšprocesā: 5</a:t>
            </a:r>
            <a:endParaRPr lang="en-US" sz="14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2391A81C-09AE-4016-AA5C-6ACAFD82A34E}"/>
              </a:ext>
            </a:extLst>
          </p:cNvPr>
          <p:cNvCxnSpPr>
            <a:stCxn id="62" idx="1"/>
            <a:endCxn id="30" idx="3"/>
          </p:cNvCxnSpPr>
          <p:nvPr/>
        </p:nvCxnSpPr>
        <p:spPr>
          <a:xfrm flipH="1">
            <a:off x="7151758" y="1774158"/>
            <a:ext cx="2246361" cy="1664"/>
          </a:xfrm>
          <a:prstGeom prst="straightConnector1">
            <a:avLst/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5AAACE2B-DB99-4940-BF28-BF046DD39A5D}"/>
              </a:ext>
            </a:extLst>
          </p:cNvPr>
          <p:cNvSpPr/>
          <p:nvPr/>
        </p:nvSpPr>
        <p:spPr>
          <a:xfrm>
            <a:off x="3521544" y="4493388"/>
            <a:ext cx="1227151" cy="538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Vispārējā apmierinātība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B1C12570-35A0-4627-BADD-DAC799264A6E}"/>
              </a:ext>
            </a:extLst>
          </p:cNvPr>
          <p:cNvSpPr/>
          <p:nvPr/>
        </p:nvSpPr>
        <p:spPr>
          <a:xfrm>
            <a:off x="4956845" y="4487081"/>
            <a:ext cx="1227151" cy="538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Nodevuma kvalitāte (t.sk. cenas atbilstība)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7FE3DE0B-F7BF-4766-A67C-0D73308714DA}"/>
              </a:ext>
            </a:extLst>
          </p:cNvPr>
          <p:cNvSpPr/>
          <p:nvPr/>
        </p:nvSpPr>
        <p:spPr>
          <a:xfrm>
            <a:off x="6389144" y="4485690"/>
            <a:ext cx="1227151" cy="538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Kompetence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75251E13-E09F-43ED-B59F-0CDC60A316A3}"/>
              </a:ext>
            </a:extLst>
          </p:cNvPr>
          <p:cNvSpPr/>
          <p:nvPr/>
        </p:nvSpPr>
        <p:spPr>
          <a:xfrm>
            <a:off x="7821441" y="4487081"/>
            <a:ext cx="1227151" cy="538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Plānošana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id="{B911D756-E00D-4A04-A451-4FCD910EFCA0}"/>
              </a:ext>
            </a:extLst>
          </p:cNvPr>
          <p:cNvSpPr/>
          <p:nvPr/>
        </p:nvSpPr>
        <p:spPr>
          <a:xfrm>
            <a:off x="9256665" y="4485690"/>
            <a:ext cx="1227151" cy="538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Resursi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1" name="Rectangle: Rounded Corners 80">
            <a:extLst>
              <a:ext uri="{FF2B5EF4-FFF2-40B4-BE49-F238E27FC236}">
                <a16:creationId xmlns:a16="http://schemas.microsoft.com/office/drawing/2014/main" id="{441D127C-04F2-4635-9B72-AB07D17B066E}"/>
              </a:ext>
            </a:extLst>
          </p:cNvPr>
          <p:cNvSpPr/>
          <p:nvPr/>
        </p:nvSpPr>
        <p:spPr>
          <a:xfrm>
            <a:off x="10691889" y="4485690"/>
            <a:ext cx="1227151" cy="53872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Sadarbība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84" name="Connector: Elbow 83">
            <a:extLst>
              <a:ext uri="{FF2B5EF4-FFF2-40B4-BE49-F238E27FC236}">
                <a16:creationId xmlns:a16="http://schemas.microsoft.com/office/drawing/2014/main" id="{14947E84-F629-4A35-88A2-EE2600BD3133}"/>
              </a:ext>
            </a:extLst>
          </p:cNvPr>
          <p:cNvCxnSpPr>
            <a:cxnSpLocks/>
            <a:stCxn id="74" idx="0"/>
            <a:endCxn id="17" idx="2"/>
          </p:cNvCxnSpPr>
          <p:nvPr/>
        </p:nvCxnSpPr>
        <p:spPr>
          <a:xfrm rot="5400000" flipH="1" flipV="1">
            <a:off x="4732679" y="2857713"/>
            <a:ext cx="1038116" cy="2233234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or: Elbow 86">
            <a:extLst>
              <a:ext uri="{FF2B5EF4-FFF2-40B4-BE49-F238E27FC236}">
                <a16:creationId xmlns:a16="http://schemas.microsoft.com/office/drawing/2014/main" id="{101B99A5-A8FB-47C6-9759-D03980907A01}"/>
              </a:ext>
            </a:extLst>
          </p:cNvPr>
          <p:cNvCxnSpPr>
            <a:cxnSpLocks/>
            <a:stCxn id="75" idx="0"/>
            <a:endCxn id="17" idx="2"/>
          </p:cNvCxnSpPr>
          <p:nvPr/>
        </p:nvCxnSpPr>
        <p:spPr>
          <a:xfrm rot="5400000" flipH="1" flipV="1">
            <a:off x="5453483" y="3572211"/>
            <a:ext cx="1031809" cy="797933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nector: Elbow 89">
            <a:extLst>
              <a:ext uri="{FF2B5EF4-FFF2-40B4-BE49-F238E27FC236}">
                <a16:creationId xmlns:a16="http://schemas.microsoft.com/office/drawing/2014/main" id="{5394693B-4C0E-4EC3-8A75-B76F00CB6F24}"/>
              </a:ext>
            </a:extLst>
          </p:cNvPr>
          <p:cNvCxnSpPr>
            <a:cxnSpLocks/>
            <a:stCxn id="77" idx="0"/>
            <a:endCxn id="17" idx="2"/>
          </p:cNvCxnSpPr>
          <p:nvPr/>
        </p:nvCxnSpPr>
        <p:spPr>
          <a:xfrm rot="16200000" flipV="1">
            <a:off x="6170328" y="3653298"/>
            <a:ext cx="1030418" cy="634366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ctor: Elbow 92">
            <a:extLst>
              <a:ext uri="{FF2B5EF4-FFF2-40B4-BE49-F238E27FC236}">
                <a16:creationId xmlns:a16="http://schemas.microsoft.com/office/drawing/2014/main" id="{A5549F5C-00C3-4A20-8164-3C8E68E51A0A}"/>
              </a:ext>
            </a:extLst>
          </p:cNvPr>
          <p:cNvCxnSpPr>
            <a:cxnSpLocks/>
            <a:stCxn id="79" idx="0"/>
            <a:endCxn id="17" idx="2"/>
          </p:cNvCxnSpPr>
          <p:nvPr/>
        </p:nvCxnSpPr>
        <p:spPr>
          <a:xfrm rot="16200000" flipV="1">
            <a:off x="6885782" y="2937845"/>
            <a:ext cx="1031809" cy="2066663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ctor: Elbow 95">
            <a:extLst>
              <a:ext uri="{FF2B5EF4-FFF2-40B4-BE49-F238E27FC236}">
                <a16:creationId xmlns:a16="http://schemas.microsoft.com/office/drawing/2014/main" id="{13BBF612-101F-4078-B953-B12E480F3358}"/>
              </a:ext>
            </a:extLst>
          </p:cNvPr>
          <p:cNvCxnSpPr>
            <a:cxnSpLocks/>
            <a:stCxn id="80" idx="0"/>
            <a:endCxn id="17" idx="2"/>
          </p:cNvCxnSpPr>
          <p:nvPr/>
        </p:nvCxnSpPr>
        <p:spPr>
          <a:xfrm rot="16200000" flipV="1">
            <a:off x="7604089" y="2219537"/>
            <a:ext cx="1030418" cy="3501887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or: Elbow 98">
            <a:extLst>
              <a:ext uri="{FF2B5EF4-FFF2-40B4-BE49-F238E27FC236}">
                <a16:creationId xmlns:a16="http://schemas.microsoft.com/office/drawing/2014/main" id="{ADFEC1F7-01E6-40AD-8CA3-567BE68F0909}"/>
              </a:ext>
            </a:extLst>
          </p:cNvPr>
          <p:cNvCxnSpPr>
            <a:cxnSpLocks/>
            <a:stCxn id="81" idx="0"/>
            <a:endCxn id="17" idx="2"/>
          </p:cNvCxnSpPr>
          <p:nvPr/>
        </p:nvCxnSpPr>
        <p:spPr>
          <a:xfrm rot="16200000" flipV="1">
            <a:off x="8321701" y="1501925"/>
            <a:ext cx="1030418" cy="4937111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Subtitle 2">
            <a:extLst>
              <a:ext uri="{FF2B5EF4-FFF2-40B4-BE49-F238E27FC236}">
                <a16:creationId xmlns:a16="http://schemas.microsoft.com/office/drawing/2014/main" id="{5858DAB4-7E1F-4142-86EF-C4865E7CD987}"/>
              </a:ext>
            </a:extLst>
          </p:cNvPr>
          <p:cNvSpPr txBox="1">
            <a:spLocks/>
          </p:cNvSpPr>
          <p:nvPr/>
        </p:nvSpPr>
        <p:spPr>
          <a:xfrm>
            <a:off x="5141117" y="3803815"/>
            <a:ext cx="2400459" cy="33227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Vidējo vērtējumu summa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id="{8EF2DEB5-DC1F-4F62-9DE3-BD7DC61C9F6D}"/>
              </a:ext>
            </a:extLst>
          </p:cNvPr>
          <p:cNvSpPr/>
          <p:nvPr/>
        </p:nvSpPr>
        <p:spPr>
          <a:xfrm>
            <a:off x="4956845" y="5860473"/>
            <a:ext cx="1974657" cy="372979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Spēja ievērot uzdevuma prasības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0" name="Rectangle: Rounded Corners 139">
            <a:extLst>
              <a:ext uri="{FF2B5EF4-FFF2-40B4-BE49-F238E27FC236}">
                <a16:creationId xmlns:a16="http://schemas.microsoft.com/office/drawing/2014/main" id="{057D41B0-A6E0-4A59-86A9-BCF839B207CD}"/>
              </a:ext>
            </a:extLst>
          </p:cNvPr>
          <p:cNvSpPr/>
          <p:nvPr/>
        </p:nvSpPr>
        <p:spPr>
          <a:xfrm>
            <a:off x="7073935" y="5860474"/>
            <a:ext cx="1974657" cy="378567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000" dirty="0">
                <a:latin typeface="Segoe UI" panose="020B0502040204020203" pitchFamily="34" charset="0"/>
                <a:cs typeface="Segoe UI" panose="020B0502040204020203" pitchFamily="34" charset="0"/>
              </a:rPr>
              <a:t>Prasmes, pieredze, zināšanas</a:t>
            </a:r>
            <a:endParaRPr lang="en-US" sz="1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41" name="Connector: Elbow 140">
            <a:extLst>
              <a:ext uri="{FF2B5EF4-FFF2-40B4-BE49-F238E27FC236}">
                <a16:creationId xmlns:a16="http://schemas.microsoft.com/office/drawing/2014/main" id="{3D8D1098-5000-4ABA-8567-91C5952D44C1}"/>
              </a:ext>
            </a:extLst>
          </p:cNvPr>
          <p:cNvCxnSpPr>
            <a:cxnSpLocks/>
            <a:stCxn id="139" idx="0"/>
            <a:endCxn id="77" idx="2"/>
          </p:cNvCxnSpPr>
          <p:nvPr/>
        </p:nvCxnSpPr>
        <p:spPr>
          <a:xfrm rot="5400000" flipH="1" flipV="1">
            <a:off x="6055420" y="4913173"/>
            <a:ext cx="836055" cy="1058546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or: Elbow 143">
            <a:extLst>
              <a:ext uri="{FF2B5EF4-FFF2-40B4-BE49-F238E27FC236}">
                <a16:creationId xmlns:a16="http://schemas.microsoft.com/office/drawing/2014/main" id="{07BD1EB4-D331-4B3B-A502-F62A84A6364D}"/>
              </a:ext>
            </a:extLst>
          </p:cNvPr>
          <p:cNvCxnSpPr>
            <a:cxnSpLocks/>
            <a:stCxn id="140" idx="0"/>
            <a:endCxn id="77" idx="2"/>
          </p:cNvCxnSpPr>
          <p:nvPr/>
        </p:nvCxnSpPr>
        <p:spPr>
          <a:xfrm rot="16200000" flipV="1">
            <a:off x="7113964" y="4913174"/>
            <a:ext cx="836056" cy="1058544"/>
          </a:xfrm>
          <a:prstGeom prst="bentConnector3">
            <a:avLst>
              <a:gd name="adj1" fmla="val 50000"/>
            </a:avLst>
          </a:prstGeom>
          <a:ln w="28575">
            <a:solidFill>
              <a:srgbClr val="27093C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Subtitle 2">
            <a:extLst>
              <a:ext uri="{FF2B5EF4-FFF2-40B4-BE49-F238E27FC236}">
                <a16:creationId xmlns:a16="http://schemas.microsoft.com/office/drawing/2014/main" id="{59C33A40-2613-4129-B112-336997088252}"/>
              </a:ext>
            </a:extLst>
          </p:cNvPr>
          <p:cNvSpPr txBox="1">
            <a:spLocks/>
          </p:cNvSpPr>
          <p:nvPr/>
        </p:nvSpPr>
        <p:spPr>
          <a:xfrm>
            <a:off x="5815492" y="5348912"/>
            <a:ext cx="2400459" cy="33227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Vidējo vērtējumu summa</a:t>
            </a:r>
          </a:p>
        </p:txBody>
      </p:sp>
      <p:sp>
        <p:nvSpPr>
          <p:cNvPr id="184" name="Rectangle: Rounded Corners 183">
            <a:extLst>
              <a:ext uri="{FF2B5EF4-FFF2-40B4-BE49-F238E27FC236}">
                <a16:creationId xmlns:a16="http://schemas.microsoft.com/office/drawing/2014/main" id="{4CBF781D-596D-403E-9110-ED2F0D06E80E}"/>
              </a:ext>
            </a:extLst>
          </p:cNvPr>
          <p:cNvSpPr/>
          <p:nvPr/>
        </p:nvSpPr>
        <p:spPr>
          <a:xfrm>
            <a:off x="313859" y="308002"/>
            <a:ext cx="1506156" cy="822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APAKŠPROCESS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5" name="Rectangle: Rounded Corners 184">
            <a:extLst>
              <a:ext uri="{FF2B5EF4-FFF2-40B4-BE49-F238E27FC236}">
                <a16:creationId xmlns:a16="http://schemas.microsoft.com/office/drawing/2014/main" id="{66E98180-E06A-403A-9ABC-4433329FA44F}"/>
              </a:ext>
            </a:extLst>
          </p:cNvPr>
          <p:cNvSpPr/>
          <p:nvPr/>
        </p:nvSpPr>
        <p:spPr>
          <a:xfrm>
            <a:off x="313859" y="1362678"/>
            <a:ext cx="1506156" cy="82295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Pakalpojumu grupa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6" name="Rectangle: Rounded Corners 185">
            <a:extLst>
              <a:ext uri="{FF2B5EF4-FFF2-40B4-BE49-F238E27FC236}">
                <a16:creationId xmlns:a16="http://schemas.microsoft.com/office/drawing/2014/main" id="{85208479-2084-42C4-93F9-725F39CFCB86}"/>
              </a:ext>
            </a:extLst>
          </p:cNvPr>
          <p:cNvSpPr/>
          <p:nvPr/>
        </p:nvSpPr>
        <p:spPr>
          <a:xfrm>
            <a:off x="313859" y="5635482"/>
            <a:ext cx="1506156" cy="713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Kvalitātes aspekti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87" name="Rectangle: Rounded Corners 186">
            <a:extLst>
              <a:ext uri="{FF2B5EF4-FFF2-40B4-BE49-F238E27FC236}">
                <a16:creationId xmlns:a16="http://schemas.microsoft.com/office/drawing/2014/main" id="{28D4F090-FDD6-4C6C-B227-9266C95FF6AF}"/>
              </a:ext>
            </a:extLst>
          </p:cNvPr>
          <p:cNvSpPr/>
          <p:nvPr/>
        </p:nvSpPr>
        <p:spPr>
          <a:xfrm>
            <a:off x="313859" y="4397840"/>
            <a:ext cx="1506156" cy="7133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200" b="1" dirty="0">
                <a:latin typeface="Segoe UI" panose="020B0502040204020203" pitchFamily="34" charset="0"/>
                <a:cs typeface="Segoe UI" panose="020B0502040204020203" pitchFamily="34" charset="0"/>
              </a:rPr>
              <a:t>Kvalitātes rādītāji</a:t>
            </a: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65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9" grpId="0" animBg="1"/>
      <p:bldP spid="17" grpId="0" animBg="1"/>
      <p:bldP spid="29" grpId="0" animBg="1"/>
      <p:bldP spid="30" grpId="0" animBg="1"/>
      <p:bldP spid="45" grpId="0" animBg="1"/>
      <p:bldP spid="62" grpId="0" animBg="1"/>
      <p:bldP spid="74" grpId="0" animBg="1"/>
      <p:bldP spid="75" grpId="0" animBg="1"/>
      <p:bldP spid="77" grpId="0" animBg="1"/>
      <p:bldP spid="79" grpId="0" animBg="1"/>
      <p:bldP spid="80" grpId="0" animBg="1"/>
      <p:bldP spid="81" grpId="0" animBg="1"/>
      <p:bldP spid="114" grpId="0" animBg="1"/>
      <p:bldP spid="139" grpId="0" animBg="1"/>
      <p:bldP spid="140" grpId="0" animBg="1"/>
      <p:bldP spid="183" grpId="0" animBg="1"/>
      <p:bldP spid="184" grpId="0" animBg="1"/>
      <p:bldP spid="185" grpId="0" animBg="1"/>
      <p:bldP spid="186" grpId="0" animBg="1"/>
      <p:bldP spid="18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BCF741A8-3E7E-4FF3-BF3C-D889107C4D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331431"/>
              </p:ext>
            </p:extLst>
          </p:nvPr>
        </p:nvGraphicFramePr>
        <p:xfrm>
          <a:off x="858978" y="1332107"/>
          <a:ext cx="4661499" cy="49388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1" name="Subtitle 2">
            <a:extLst>
              <a:ext uri="{FF2B5EF4-FFF2-40B4-BE49-F238E27FC236}">
                <a16:creationId xmlns:a16="http://schemas.microsoft.com/office/drawing/2014/main" id="{049F2E22-3FE1-4869-B329-FD0744664452}"/>
              </a:ext>
            </a:extLst>
          </p:cNvPr>
          <p:cNvSpPr txBox="1">
            <a:spLocks/>
          </p:cNvSpPr>
          <p:nvPr/>
        </p:nvSpPr>
        <p:spPr>
          <a:xfrm>
            <a:off x="93349" y="2690889"/>
            <a:ext cx="608687" cy="5783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B1A43491-389D-41D3-9BD3-3391A52D9855}"/>
              </a:ext>
            </a:extLst>
          </p:cNvPr>
          <p:cNvSpPr txBox="1">
            <a:spLocks/>
          </p:cNvSpPr>
          <p:nvPr/>
        </p:nvSpPr>
        <p:spPr>
          <a:xfrm>
            <a:off x="41050" y="4635760"/>
            <a:ext cx="608687" cy="5783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83BE63-C677-48A9-8E8B-F4F7925F9A83}"/>
              </a:ext>
            </a:extLst>
          </p:cNvPr>
          <p:cNvSpPr txBox="1">
            <a:spLocks/>
          </p:cNvSpPr>
          <p:nvPr/>
        </p:nvSpPr>
        <p:spPr>
          <a:xfrm>
            <a:off x="331336" y="118642"/>
            <a:ext cx="115293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lv-LV" sz="3600" dirty="0">
                <a:solidFill>
                  <a:srgbClr val="FF7C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Priekšdarbu pakalpojumu kvalitātes novērtējums</a:t>
            </a:r>
            <a:endParaRPr lang="en-US" sz="3600" dirty="0">
              <a:solidFill>
                <a:srgbClr val="FF7C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4A8841FD-1AB2-44D8-8E9D-80CEF9B8425E}"/>
              </a:ext>
            </a:extLst>
          </p:cNvPr>
          <p:cNvSpPr txBox="1">
            <a:spLocks/>
          </p:cNvSpPr>
          <p:nvPr/>
        </p:nvSpPr>
        <p:spPr>
          <a:xfrm>
            <a:off x="6785974" y="2817778"/>
            <a:ext cx="5197642" cy="677063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Cenas/kvalitātes attiecība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vērtēta zem «7» abām priekšizpētes pakalpojumu grupām;</a:t>
            </a:r>
          </a:p>
        </p:txBody>
      </p:sp>
      <p:sp>
        <p:nvSpPr>
          <p:cNvPr id="28" name="Freeform 111">
            <a:extLst>
              <a:ext uri="{FF2B5EF4-FFF2-40B4-BE49-F238E27FC236}">
                <a16:creationId xmlns:a16="http://schemas.microsoft.com/office/drawing/2014/main" id="{243AA8E7-EB28-4577-A299-3337F9B49BC4}"/>
              </a:ext>
            </a:extLst>
          </p:cNvPr>
          <p:cNvSpPr/>
          <p:nvPr/>
        </p:nvSpPr>
        <p:spPr>
          <a:xfrm>
            <a:off x="208384" y="2817778"/>
            <a:ext cx="378619" cy="324595"/>
          </a:xfrm>
          <a:custGeom>
            <a:avLst/>
            <a:gdLst/>
            <a:ahLst/>
            <a:cxnLst/>
            <a:rect l="l" t="t" r="r" b="b"/>
            <a:pathLst>
              <a:path w="504825" h="432793">
                <a:moveTo>
                  <a:pt x="252413" y="0"/>
                </a:moveTo>
                <a:cubicBezTo>
                  <a:pt x="298237" y="0"/>
                  <a:pt x="340494" y="8029"/>
                  <a:pt x="379182" y="24086"/>
                </a:cubicBezTo>
                <a:cubicBezTo>
                  <a:pt x="417870" y="40143"/>
                  <a:pt x="448483" y="62023"/>
                  <a:pt x="471020" y="89725"/>
                </a:cubicBezTo>
                <a:cubicBezTo>
                  <a:pt x="493556" y="117426"/>
                  <a:pt x="504825" y="147616"/>
                  <a:pt x="504825" y="180294"/>
                </a:cubicBezTo>
                <a:cubicBezTo>
                  <a:pt x="504825" y="212973"/>
                  <a:pt x="493556" y="243163"/>
                  <a:pt x="471020" y="270864"/>
                </a:cubicBezTo>
                <a:cubicBezTo>
                  <a:pt x="448483" y="298566"/>
                  <a:pt x="417870" y="320446"/>
                  <a:pt x="379182" y="336503"/>
                </a:cubicBezTo>
                <a:cubicBezTo>
                  <a:pt x="340494" y="352561"/>
                  <a:pt x="298237" y="360589"/>
                  <a:pt x="252413" y="360589"/>
                </a:cubicBezTo>
                <a:cubicBezTo>
                  <a:pt x="239266" y="360589"/>
                  <a:pt x="225650" y="359838"/>
                  <a:pt x="211564" y="358335"/>
                </a:cubicBezTo>
                <a:cubicBezTo>
                  <a:pt x="174379" y="391202"/>
                  <a:pt x="131183" y="413926"/>
                  <a:pt x="81978" y="426510"/>
                </a:cubicBezTo>
                <a:cubicBezTo>
                  <a:pt x="72775" y="429139"/>
                  <a:pt x="62071" y="431205"/>
                  <a:pt x="49863" y="432707"/>
                </a:cubicBezTo>
                <a:cubicBezTo>
                  <a:pt x="46670" y="433083"/>
                  <a:pt x="43806" y="432238"/>
                  <a:pt x="41271" y="430172"/>
                </a:cubicBezTo>
                <a:cubicBezTo>
                  <a:pt x="38735" y="428106"/>
                  <a:pt x="37092" y="425383"/>
                  <a:pt x="36341" y="422002"/>
                </a:cubicBezTo>
                <a:lnTo>
                  <a:pt x="36341" y="421720"/>
                </a:lnTo>
                <a:cubicBezTo>
                  <a:pt x="35777" y="420969"/>
                  <a:pt x="35730" y="419842"/>
                  <a:pt x="36200" y="418340"/>
                </a:cubicBezTo>
                <a:cubicBezTo>
                  <a:pt x="36669" y="416837"/>
                  <a:pt x="36857" y="415898"/>
                  <a:pt x="36763" y="415523"/>
                </a:cubicBezTo>
                <a:cubicBezTo>
                  <a:pt x="36669" y="415147"/>
                  <a:pt x="37092" y="414255"/>
                  <a:pt x="38031" y="412846"/>
                </a:cubicBezTo>
                <a:cubicBezTo>
                  <a:pt x="38970" y="411438"/>
                  <a:pt x="39534" y="410593"/>
                  <a:pt x="39721" y="410311"/>
                </a:cubicBezTo>
                <a:cubicBezTo>
                  <a:pt x="39909" y="410029"/>
                  <a:pt x="40566" y="409231"/>
                  <a:pt x="41693" y="407916"/>
                </a:cubicBezTo>
                <a:cubicBezTo>
                  <a:pt x="42820" y="406602"/>
                  <a:pt x="43571" y="405757"/>
                  <a:pt x="43947" y="405381"/>
                </a:cubicBezTo>
                <a:cubicBezTo>
                  <a:pt x="45261" y="403879"/>
                  <a:pt x="48173" y="400639"/>
                  <a:pt x="52680" y="395662"/>
                </a:cubicBezTo>
                <a:cubicBezTo>
                  <a:pt x="57187" y="390685"/>
                  <a:pt x="60427" y="387117"/>
                  <a:pt x="62399" y="384957"/>
                </a:cubicBezTo>
                <a:cubicBezTo>
                  <a:pt x="64371" y="382797"/>
                  <a:pt x="67282" y="379088"/>
                  <a:pt x="71132" y="373830"/>
                </a:cubicBezTo>
                <a:cubicBezTo>
                  <a:pt x="74981" y="368571"/>
                  <a:pt x="78034" y="363782"/>
                  <a:pt x="80288" y="359462"/>
                </a:cubicBezTo>
                <a:cubicBezTo>
                  <a:pt x="82541" y="355143"/>
                  <a:pt x="85077" y="349603"/>
                  <a:pt x="87893" y="342841"/>
                </a:cubicBezTo>
                <a:cubicBezTo>
                  <a:pt x="90711" y="336080"/>
                  <a:pt x="93152" y="328944"/>
                  <a:pt x="95218" y="321432"/>
                </a:cubicBezTo>
                <a:cubicBezTo>
                  <a:pt x="65733" y="304717"/>
                  <a:pt x="42492" y="284058"/>
                  <a:pt x="25495" y="259455"/>
                </a:cubicBezTo>
                <a:cubicBezTo>
                  <a:pt x="8498" y="234852"/>
                  <a:pt x="0" y="208465"/>
                  <a:pt x="0" y="180294"/>
                </a:cubicBezTo>
                <a:cubicBezTo>
                  <a:pt x="0" y="155880"/>
                  <a:pt x="6667" y="132544"/>
                  <a:pt x="20002" y="110289"/>
                </a:cubicBezTo>
                <a:cubicBezTo>
                  <a:pt x="33336" y="88034"/>
                  <a:pt x="51271" y="68831"/>
                  <a:pt x="73808" y="52680"/>
                </a:cubicBezTo>
                <a:cubicBezTo>
                  <a:pt x="96345" y="36528"/>
                  <a:pt x="123202" y="23710"/>
                  <a:pt x="154377" y="14226"/>
                </a:cubicBezTo>
                <a:cubicBezTo>
                  <a:pt x="185553" y="4742"/>
                  <a:pt x="218231" y="0"/>
                  <a:pt x="2524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9" name="Freeform 330">
            <a:extLst>
              <a:ext uri="{FF2B5EF4-FFF2-40B4-BE49-F238E27FC236}">
                <a16:creationId xmlns:a16="http://schemas.microsoft.com/office/drawing/2014/main" id="{504DD634-41E2-4CF3-B52C-34B5390CF140}"/>
              </a:ext>
            </a:extLst>
          </p:cNvPr>
          <p:cNvSpPr/>
          <p:nvPr/>
        </p:nvSpPr>
        <p:spPr>
          <a:xfrm>
            <a:off x="152328" y="4728062"/>
            <a:ext cx="378618" cy="378618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89A60275-677C-43F6-B380-3227A837A421}"/>
              </a:ext>
            </a:extLst>
          </p:cNvPr>
          <p:cNvSpPr txBox="1">
            <a:spLocks/>
          </p:cNvSpPr>
          <p:nvPr/>
        </p:nvSpPr>
        <p:spPr>
          <a:xfrm>
            <a:off x="6785974" y="3165328"/>
            <a:ext cx="5197642" cy="63620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Augsta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iespēja, ka rekomendēs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(virs «7,8» visām pakalpojumu grupām).</a:t>
            </a:r>
          </a:p>
        </p:txBody>
      </p:sp>
      <p:sp>
        <p:nvSpPr>
          <p:cNvPr id="36" name="Subtitle 2">
            <a:extLst>
              <a:ext uri="{FF2B5EF4-FFF2-40B4-BE49-F238E27FC236}">
                <a16:creationId xmlns:a16="http://schemas.microsoft.com/office/drawing/2014/main" id="{0C9595BB-34A8-4285-9D46-B9DE030E3A03}"/>
              </a:ext>
            </a:extLst>
          </p:cNvPr>
          <p:cNvSpPr txBox="1">
            <a:spLocks/>
          </p:cNvSpPr>
          <p:nvPr/>
        </p:nvSpPr>
        <p:spPr>
          <a:xfrm>
            <a:off x="6785974" y="4526855"/>
            <a:ext cx="5197642" cy="590664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Augstu vērtēta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pasūtītāju attieksme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(«7,5»)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un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komunikācija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(«7,3»).</a:t>
            </a:r>
          </a:p>
          <a:p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37" name="Connector: Elbow 36">
            <a:extLst>
              <a:ext uri="{FF2B5EF4-FFF2-40B4-BE49-F238E27FC236}">
                <a16:creationId xmlns:a16="http://schemas.microsoft.com/office/drawing/2014/main" id="{99AF076F-03B5-49E7-9A0E-EBDA85E1A8D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08411" y="4728062"/>
            <a:ext cx="1268322" cy="76166"/>
          </a:xfrm>
          <a:prstGeom prst="bentConnector3">
            <a:avLst>
              <a:gd name="adj1" fmla="val 44278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B3BEE620-317E-4B13-BEFA-EED6BED28B72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26743" y="2980074"/>
            <a:ext cx="1249990" cy="503354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8930DCC4-D18D-4807-A9EA-F7F6B94D8E1C}"/>
              </a:ext>
            </a:extLst>
          </p:cNvPr>
          <p:cNvCxnSpPr>
            <a:cxnSpLocks/>
          </p:cNvCxnSpPr>
          <p:nvPr/>
        </p:nvCxnSpPr>
        <p:spPr>
          <a:xfrm rot="10800000">
            <a:off x="5326743" y="2129938"/>
            <a:ext cx="1249990" cy="850134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Subtitle 2">
            <a:extLst>
              <a:ext uri="{FF2B5EF4-FFF2-40B4-BE49-F238E27FC236}">
                <a16:creationId xmlns:a16="http://schemas.microsoft.com/office/drawing/2014/main" id="{5982867A-8DCE-40B9-A2C8-BDA3DE3220A4}"/>
              </a:ext>
            </a:extLst>
          </p:cNvPr>
          <p:cNvSpPr txBox="1">
            <a:spLocks/>
          </p:cNvSpPr>
          <p:nvPr/>
        </p:nvSpPr>
        <p:spPr>
          <a:xfrm>
            <a:off x="6785974" y="1916807"/>
            <a:ext cx="5197642" cy="590664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Augstu vērtēta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 komanda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(«7,5»)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un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tehniskais aprīkojums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(«7,7»).</a:t>
            </a:r>
          </a:p>
          <a:p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C243D159-572D-4455-BCAB-1453C074D5D7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17577" y="2081942"/>
            <a:ext cx="1268322" cy="76166"/>
          </a:xfrm>
          <a:prstGeom prst="bentConnector3">
            <a:avLst>
              <a:gd name="adj1" fmla="val 44278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Subtitle 2">
            <a:extLst>
              <a:ext uri="{FF2B5EF4-FFF2-40B4-BE49-F238E27FC236}">
                <a16:creationId xmlns:a16="http://schemas.microsoft.com/office/drawing/2014/main" id="{68B4CA70-624A-48C7-9779-9DFFCBBD2229}"/>
              </a:ext>
            </a:extLst>
          </p:cNvPr>
          <p:cNvSpPr txBox="1">
            <a:spLocks/>
          </p:cNvSpPr>
          <p:nvPr/>
        </p:nvSpPr>
        <p:spPr>
          <a:xfrm>
            <a:off x="6785974" y="3483428"/>
            <a:ext cx="5197642" cy="590665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vērtēta zem «7» visām pakalpojumu grupām.</a:t>
            </a:r>
          </a:p>
        </p:txBody>
      </p:sp>
    </p:spTree>
    <p:extLst>
      <p:ext uri="{BB962C8B-B14F-4D97-AF65-F5344CB8AC3E}">
        <p14:creationId xmlns:p14="http://schemas.microsoft.com/office/powerpoint/2010/main" val="367182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5" grpId="1" animBg="1"/>
      <p:bldP spid="36" grpId="0" animBg="1"/>
      <p:bldP spid="36" grpId="1" animBg="1"/>
      <p:bldP spid="47" grpId="0" animBg="1"/>
      <p:bldP spid="47" grpId="1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38032ED9-987E-4E3F-9143-1374A1874B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65722"/>
              </p:ext>
            </p:extLst>
          </p:nvPr>
        </p:nvGraphicFramePr>
        <p:xfrm>
          <a:off x="823615" y="781423"/>
          <a:ext cx="4487362" cy="5459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Subtitle 2">
            <a:extLst>
              <a:ext uri="{FF2B5EF4-FFF2-40B4-BE49-F238E27FC236}">
                <a16:creationId xmlns:a16="http://schemas.microsoft.com/office/drawing/2014/main" id="{04A4768B-8AD3-46F1-8FC3-2519AB3D98B5}"/>
              </a:ext>
            </a:extLst>
          </p:cNvPr>
          <p:cNvSpPr txBox="1">
            <a:spLocks/>
          </p:cNvSpPr>
          <p:nvPr/>
        </p:nvSpPr>
        <p:spPr>
          <a:xfrm>
            <a:off x="123285" y="3177914"/>
            <a:ext cx="608687" cy="5783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83BE63-C677-48A9-8E8B-F4F7925F9A83}"/>
              </a:ext>
            </a:extLst>
          </p:cNvPr>
          <p:cNvSpPr txBox="1">
            <a:spLocks/>
          </p:cNvSpPr>
          <p:nvPr/>
        </p:nvSpPr>
        <p:spPr>
          <a:xfrm>
            <a:off x="331336" y="118642"/>
            <a:ext cx="115293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lv-LV" sz="3600" dirty="0">
                <a:solidFill>
                  <a:srgbClr val="FF7C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Projektēšanas pakalpojumu kvalitātes novērtējums</a:t>
            </a:r>
            <a:endParaRPr lang="en-US" sz="3600" dirty="0">
              <a:solidFill>
                <a:srgbClr val="FF7C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Freeform 373">
            <a:extLst>
              <a:ext uri="{FF2B5EF4-FFF2-40B4-BE49-F238E27FC236}">
                <a16:creationId xmlns:a16="http://schemas.microsoft.com/office/drawing/2014/main" id="{21BC5E53-094F-497D-91CE-15F156720C9C}"/>
              </a:ext>
            </a:extLst>
          </p:cNvPr>
          <p:cNvSpPr/>
          <p:nvPr/>
        </p:nvSpPr>
        <p:spPr>
          <a:xfrm>
            <a:off x="214928" y="3296893"/>
            <a:ext cx="463500" cy="365812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BFBEB2A-E3BA-47E8-9453-32E4310EF848}"/>
              </a:ext>
            </a:extLst>
          </p:cNvPr>
          <p:cNvSpPr txBox="1">
            <a:spLocks/>
          </p:cNvSpPr>
          <p:nvPr/>
        </p:nvSpPr>
        <p:spPr>
          <a:xfrm>
            <a:off x="6334128" y="3721629"/>
            <a:ext cx="5197642" cy="1401924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vērtēta zem «7» visām pakalpojumu grupām (izņemot būvprojekta ekspertīze);</a:t>
            </a:r>
          </a:p>
          <a:p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Komandas kapacitāte 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vērtēta zem «7» lielākajai daļai pakalpojumu grupu.</a:t>
            </a:r>
          </a:p>
        </p:txBody>
      </p:sp>
      <p:sp>
        <p:nvSpPr>
          <p:cNvPr id="60" name="Subtitle 2">
            <a:extLst>
              <a:ext uri="{FF2B5EF4-FFF2-40B4-BE49-F238E27FC236}">
                <a16:creationId xmlns:a16="http://schemas.microsoft.com/office/drawing/2014/main" id="{905CE551-5471-418B-96E9-2CA63AD20D57}"/>
              </a:ext>
            </a:extLst>
          </p:cNvPr>
          <p:cNvSpPr txBox="1">
            <a:spLocks/>
          </p:cNvSpPr>
          <p:nvPr/>
        </p:nvSpPr>
        <p:spPr>
          <a:xfrm>
            <a:off x="6844436" y="2843665"/>
            <a:ext cx="4377607" cy="31157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Augstāka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iespēja, ka rekomendēs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(virs «8»). </a:t>
            </a:r>
            <a:endParaRPr lang="en-US" sz="16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B729FCA-7EA0-4A56-BC1C-2FDDF3A9544B}"/>
              </a:ext>
            </a:extLst>
          </p:cNvPr>
          <p:cNvCxnSpPr>
            <a:cxnSpLocks/>
          </p:cNvCxnSpPr>
          <p:nvPr/>
        </p:nvCxnSpPr>
        <p:spPr>
          <a:xfrm rot="10800000">
            <a:off x="4963887" y="2381460"/>
            <a:ext cx="1733865" cy="615237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22606DEF-8290-4AA7-9F81-2977B1A019F4}"/>
              </a:ext>
            </a:extLst>
          </p:cNvPr>
          <p:cNvCxnSpPr>
            <a:cxnSpLocks/>
          </p:cNvCxnSpPr>
          <p:nvPr/>
        </p:nvCxnSpPr>
        <p:spPr>
          <a:xfrm rot="10800000" flipV="1">
            <a:off x="4963886" y="2999456"/>
            <a:ext cx="1733866" cy="861848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877F31C1-2444-4CC0-A078-D833D672FB03}"/>
              </a:ext>
            </a:extLst>
          </p:cNvPr>
          <p:cNvCxnSpPr>
            <a:cxnSpLocks/>
          </p:cNvCxnSpPr>
          <p:nvPr/>
        </p:nvCxnSpPr>
        <p:spPr>
          <a:xfrm rot="10800000">
            <a:off x="4963885" y="1374910"/>
            <a:ext cx="1733867" cy="1627304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15AD41E1-BC88-4EBE-9ED2-B719818DF205}"/>
              </a:ext>
            </a:extLst>
          </p:cNvPr>
          <p:cNvCxnSpPr>
            <a:cxnSpLocks/>
          </p:cNvCxnSpPr>
          <p:nvPr/>
        </p:nvCxnSpPr>
        <p:spPr>
          <a:xfrm rot="10800000">
            <a:off x="4963888" y="1883328"/>
            <a:ext cx="1733865" cy="1113368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ubtitle 2">
            <a:extLst>
              <a:ext uri="{FF2B5EF4-FFF2-40B4-BE49-F238E27FC236}">
                <a16:creationId xmlns:a16="http://schemas.microsoft.com/office/drawing/2014/main" id="{144031BE-E247-45BD-9261-F7C248986C63}"/>
              </a:ext>
            </a:extLst>
          </p:cNvPr>
          <p:cNvSpPr txBox="1">
            <a:spLocks/>
          </p:cNvSpPr>
          <p:nvPr/>
        </p:nvSpPr>
        <p:spPr>
          <a:xfrm>
            <a:off x="6434419" y="1555466"/>
            <a:ext cx="4377607" cy="950098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Augstu vērtēta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prasmes, pieredze, zināšanas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;</a:t>
            </a:r>
          </a:p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Augstu vērtēta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ievērot uzdevuma prasības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.</a:t>
            </a:r>
          </a:p>
        </p:txBody>
      </p: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97F83A49-29F3-4568-949C-465BCDC644AB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14383" y="1857983"/>
            <a:ext cx="891436" cy="520717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274E3CFC-FED2-438D-9F4B-4B60D077FC37}"/>
              </a:ext>
            </a:extLst>
          </p:cNvPr>
          <p:cNvCxnSpPr>
            <a:cxnSpLocks/>
          </p:cNvCxnSpPr>
          <p:nvPr/>
        </p:nvCxnSpPr>
        <p:spPr>
          <a:xfrm rot="10800000">
            <a:off x="5314383" y="1374909"/>
            <a:ext cx="891437" cy="483074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ctor: Elbow 76">
            <a:extLst>
              <a:ext uri="{FF2B5EF4-FFF2-40B4-BE49-F238E27FC236}">
                <a16:creationId xmlns:a16="http://schemas.microsoft.com/office/drawing/2014/main" id="{02169E6F-6AC2-4E5E-A02C-C5E4A5AAD01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314383" y="1857983"/>
            <a:ext cx="891439" cy="19826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75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0" grpId="0" animBg="1"/>
      <p:bldP spid="60" grpId="1" animBg="1"/>
      <p:bldP spid="71" grpId="0" animBg="1"/>
      <p:bldP spid="7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8E02AC56-F7F4-412B-B39E-4D7A285FB0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3331269"/>
              </p:ext>
            </p:extLst>
          </p:nvPr>
        </p:nvGraphicFramePr>
        <p:xfrm>
          <a:off x="743653" y="665833"/>
          <a:ext cx="5647423" cy="563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DE83BE63-C677-48A9-8E8B-F4F7925F9A83}"/>
              </a:ext>
            </a:extLst>
          </p:cNvPr>
          <p:cNvSpPr txBox="1">
            <a:spLocks/>
          </p:cNvSpPr>
          <p:nvPr/>
        </p:nvSpPr>
        <p:spPr>
          <a:xfrm>
            <a:off x="331336" y="118642"/>
            <a:ext cx="115293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lv-LV" sz="3600" dirty="0">
                <a:solidFill>
                  <a:srgbClr val="FF7C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Būvdarbu pakalpojumu kvalitātes novērtējums</a:t>
            </a:r>
            <a:endParaRPr lang="en-US" sz="3600" dirty="0">
              <a:solidFill>
                <a:srgbClr val="FF7C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3A719B99-DB42-47E7-81F4-23AB15AF2F19}"/>
              </a:ext>
            </a:extLst>
          </p:cNvPr>
          <p:cNvGraphicFramePr/>
          <p:nvPr>
            <p:extLst/>
          </p:nvPr>
        </p:nvGraphicFramePr>
        <p:xfrm>
          <a:off x="743654" y="1546102"/>
          <a:ext cx="4023361" cy="111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Subtitle 2">
            <a:extLst>
              <a:ext uri="{FF2B5EF4-FFF2-40B4-BE49-F238E27FC236}">
                <a16:creationId xmlns:a16="http://schemas.microsoft.com/office/drawing/2014/main" id="{C759817C-037A-460E-B9E8-F1989C6A4053}"/>
              </a:ext>
            </a:extLst>
          </p:cNvPr>
          <p:cNvSpPr txBox="1">
            <a:spLocks/>
          </p:cNvSpPr>
          <p:nvPr/>
        </p:nvSpPr>
        <p:spPr>
          <a:xfrm>
            <a:off x="40471" y="1191637"/>
            <a:ext cx="608687" cy="5783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7AD6EBF7-42B9-4C30-BB89-BCE0E0430AD5}"/>
              </a:ext>
            </a:extLst>
          </p:cNvPr>
          <p:cNvSpPr txBox="1">
            <a:spLocks/>
          </p:cNvSpPr>
          <p:nvPr/>
        </p:nvSpPr>
        <p:spPr>
          <a:xfrm>
            <a:off x="49961" y="3276973"/>
            <a:ext cx="608687" cy="5783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3A8848E-4685-41FD-8875-BDD27C89D904}"/>
              </a:ext>
            </a:extLst>
          </p:cNvPr>
          <p:cNvSpPr txBox="1">
            <a:spLocks/>
          </p:cNvSpPr>
          <p:nvPr/>
        </p:nvSpPr>
        <p:spPr>
          <a:xfrm>
            <a:off x="49960" y="5198504"/>
            <a:ext cx="608687" cy="5783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20" name="Freeform 297">
            <a:extLst>
              <a:ext uri="{FF2B5EF4-FFF2-40B4-BE49-F238E27FC236}">
                <a16:creationId xmlns:a16="http://schemas.microsoft.com/office/drawing/2014/main" id="{5D382116-5FCE-4732-8484-3717F21C5866}"/>
              </a:ext>
            </a:extLst>
          </p:cNvPr>
          <p:cNvSpPr/>
          <p:nvPr/>
        </p:nvSpPr>
        <p:spPr>
          <a:xfrm>
            <a:off x="110589" y="5282565"/>
            <a:ext cx="463500" cy="397606"/>
          </a:xfrm>
          <a:custGeom>
            <a:avLst/>
            <a:gdLst/>
            <a:ahLst/>
            <a:cxnLst/>
            <a:rect l="l" t="t" r="r" b="b"/>
            <a:pathLst>
              <a:path w="504824" h="433054">
                <a:moveTo>
                  <a:pt x="432708" y="0"/>
                </a:moveTo>
                <a:cubicBezTo>
                  <a:pt x="442472" y="0"/>
                  <a:pt x="450924" y="3568"/>
                  <a:pt x="458061" y="10705"/>
                </a:cubicBezTo>
                <a:cubicBezTo>
                  <a:pt x="465197" y="17842"/>
                  <a:pt x="468766" y="26293"/>
                  <a:pt x="468766" y="36059"/>
                </a:cubicBezTo>
                <a:lnTo>
                  <a:pt x="468766" y="144236"/>
                </a:lnTo>
                <a:cubicBezTo>
                  <a:pt x="478720" y="144236"/>
                  <a:pt x="487218" y="147757"/>
                  <a:pt x="494262" y="154800"/>
                </a:cubicBezTo>
                <a:cubicBezTo>
                  <a:pt x="501303" y="161843"/>
                  <a:pt x="504824" y="170341"/>
                  <a:pt x="504824" y="180295"/>
                </a:cubicBezTo>
                <a:cubicBezTo>
                  <a:pt x="504824" y="190248"/>
                  <a:pt x="501303" y="198747"/>
                  <a:pt x="494262" y="205789"/>
                </a:cubicBezTo>
                <a:cubicBezTo>
                  <a:pt x="487218" y="212832"/>
                  <a:pt x="478720" y="216354"/>
                  <a:pt x="468766" y="216354"/>
                </a:cubicBezTo>
                <a:lnTo>
                  <a:pt x="468766" y="324530"/>
                </a:lnTo>
                <a:cubicBezTo>
                  <a:pt x="468766" y="334296"/>
                  <a:pt x="465197" y="342748"/>
                  <a:pt x="458061" y="349884"/>
                </a:cubicBezTo>
                <a:cubicBezTo>
                  <a:pt x="450924" y="357021"/>
                  <a:pt x="442472" y="360589"/>
                  <a:pt x="432708" y="360589"/>
                </a:cubicBezTo>
                <a:cubicBezTo>
                  <a:pt x="354392" y="295420"/>
                  <a:pt x="278142" y="259737"/>
                  <a:pt x="203958" y="253539"/>
                </a:cubicBezTo>
                <a:cubicBezTo>
                  <a:pt x="193066" y="257108"/>
                  <a:pt x="184520" y="263305"/>
                  <a:pt x="178324" y="272132"/>
                </a:cubicBezTo>
                <a:cubicBezTo>
                  <a:pt x="172125" y="280959"/>
                  <a:pt x="169215" y="290396"/>
                  <a:pt x="169589" y="300444"/>
                </a:cubicBezTo>
                <a:cubicBezTo>
                  <a:pt x="169965" y="310492"/>
                  <a:pt x="173722" y="319178"/>
                  <a:pt x="180858" y="326502"/>
                </a:cubicBezTo>
                <a:cubicBezTo>
                  <a:pt x="177102" y="332700"/>
                  <a:pt x="174942" y="338851"/>
                  <a:pt x="174378" y="344954"/>
                </a:cubicBezTo>
                <a:cubicBezTo>
                  <a:pt x="173815" y="351058"/>
                  <a:pt x="174378" y="356504"/>
                  <a:pt x="176069" y="361294"/>
                </a:cubicBezTo>
                <a:cubicBezTo>
                  <a:pt x="177760" y="366083"/>
                  <a:pt x="180904" y="371247"/>
                  <a:pt x="185506" y="376788"/>
                </a:cubicBezTo>
                <a:cubicBezTo>
                  <a:pt x="190107" y="382328"/>
                  <a:pt x="194615" y="387023"/>
                  <a:pt x="199029" y="390873"/>
                </a:cubicBezTo>
                <a:cubicBezTo>
                  <a:pt x="203443" y="394723"/>
                  <a:pt x="209218" y="399465"/>
                  <a:pt x="216353" y="405099"/>
                </a:cubicBezTo>
                <a:cubicBezTo>
                  <a:pt x="210908" y="415992"/>
                  <a:pt x="200436" y="423786"/>
                  <a:pt x="184942" y="428481"/>
                </a:cubicBezTo>
                <a:cubicBezTo>
                  <a:pt x="169449" y="433177"/>
                  <a:pt x="153625" y="434257"/>
                  <a:pt x="137474" y="431721"/>
                </a:cubicBezTo>
                <a:cubicBezTo>
                  <a:pt x="121323" y="429186"/>
                  <a:pt x="108928" y="423974"/>
                  <a:pt x="100289" y="416086"/>
                </a:cubicBezTo>
                <a:cubicBezTo>
                  <a:pt x="98974" y="411767"/>
                  <a:pt x="96203" y="403550"/>
                  <a:pt x="91979" y="391437"/>
                </a:cubicBezTo>
                <a:cubicBezTo>
                  <a:pt x="87753" y="379323"/>
                  <a:pt x="84747" y="370449"/>
                  <a:pt x="82963" y="364815"/>
                </a:cubicBezTo>
                <a:cubicBezTo>
                  <a:pt x="81180" y="359181"/>
                  <a:pt x="79020" y="350823"/>
                  <a:pt x="76484" y="339743"/>
                </a:cubicBezTo>
                <a:cubicBezTo>
                  <a:pt x="73949" y="328662"/>
                  <a:pt x="72540" y="319178"/>
                  <a:pt x="72259" y="311290"/>
                </a:cubicBezTo>
                <a:cubicBezTo>
                  <a:pt x="71977" y="303402"/>
                  <a:pt x="72306" y="294153"/>
                  <a:pt x="73245" y="283541"/>
                </a:cubicBezTo>
                <a:cubicBezTo>
                  <a:pt x="74184" y="272930"/>
                  <a:pt x="76250" y="262554"/>
                  <a:pt x="79442" y="252412"/>
                </a:cubicBezTo>
                <a:lnTo>
                  <a:pt x="45073" y="252412"/>
                </a:lnTo>
                <a:cubicBezTo>
                  <a:pt x="32678" y="252412"/>
                  <a:pt x="22067" y="247999"/>
                  <a:pt x="13240" y="239172"/>
                </a:cubicBezTo>
                <a:cubicBezTo>
                  <a:pt x="4414" y="230345"/>
                  <a:pt x="0" y="219734"/>
                  <a:pt x="0" y="207339"/>
                </a:cubicBezTo>
                <a:lnTo>
                  <a:pt x="0" y="153250"/>
                </a:lnTo>
                <a:cubicBezTo>
                  <a:pt x="0" y="140855"/>
                  <a:pt x="4414" y="130244"/>
                  <a:pt x="13240" y="121417"/>
                </a:cubicBezTo>
                <a:cubicBezTo>
                  <a:pt x="22067" y="112590"/>
                  <a:pt x="32678" y="108177"/>
                  <a:pt x="45073" y="108177"/>
                </a:cubicBezTo>
                <a:lnTo>
                  <a:pt x="180295" y="108177"/>
                </a:lnTo>
                <a:cubicBezTo>
                  <a:pt x="261991" y="108177"/>
                  <a:pt x="346129" y="72118"/>
                  <a:pt x="432708" y="0"/>
                </a:cubicBezTo>
                <a:close/>
                <a:moveTo>
                  <a:pt x="432708" y="45637"/>
                </a:moveTo>
                <a:cubicBezTo>
                  <a:pt x="358711" y="102355"/>
                  <a:pt x="286593" y="134564"/>
                  <a:pt x="216353" y="142264"/>
                </a:cubicBezTo>
                <a:lnTo>
                  <a:pt x="216353" y="218326"/>
                </a:lnTo>
                <a:cubicBezTo>
                  <a:pt x="287157" y="226213"/>
                  <a:pt x="359274" y="258234"/>
                  <a:pt x="432708" y="314389"/>
                </a:cubicBezTo>
                <a:lnTo>
                  <a:pt x="432708" y="4563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Freeform 379">
            <a:extLst>
              <a:ext uri="{FF2B5EF4-FFF2-40B4-BE49-F238E27FC236}">
                <a16:creationId xmlns:a16="http://schemas.microsoft.com/office/drawing/2014/main" id="{18027469-AB56-47D5-AECD-D5B599AB24FF}"/>
              </a:ext>
            </a:extLst>
          </p:cNvPr>
          <p:cNvSpPr/>
          <p:nvPr/>
        </p:nvSpPr>
        <p:spPr>
          <a:xfrm>
            <a:off x="167839" y="3367356"/>
            <a:ext cx="397119" cy="397606"/>
          </a:xfrm>
          <a:custGeom>
            <a:avLst/>
            <a:gdLst>
              <a:gd name="connsiteX0" fmla="*/ 84231 w 462284"/>
              <a:gd name="connsiteY0" fmla="*/ 360589 h 462850"/>
              <a:gd name="connsiteX1" fmla="*/ 71553 w 462284"/>
              <a:gd name="connsiteY1" fmla="*/ 365942 h 462850"/>
              <a:gd name="connsiteX2" fmla="*/ 66201 w 462284"/>
              <a:gd name="connsiteY2" fmla="*/ 378619 h 462850"/>
              <a:gd name="connsiteX3" fmla="*/ 71553 w 462284"/>
              <a:gd name="connsiteY3" fmla="*/ 391296 h 462850"/>
              <a:gd name="connsiteX4" fmla="*/ 84231 w 462284"/>
              <a:gd name="connsiteY4" fmla="*/ 396648 h 462850"/>
              <a:gd name="connsiteX5" fmla="*/ 96908 w 462284"/>
              <a:gd name="connsiteY5" fmla="*/ 391296 h 462850"/>
              <a:gd name="connsiteX6" fmla="*/ 102260 w 462284"/>
              <a:gd name="connsiteY6" fmla="*/ 378619 h 462850"/>
              <a:gd name="connsiteX7" fmla="*/ 96908 w 462284"/>
              <a:gd name="connsiteY7" fmla="*/ 365942 h 462850"/>
              <a:gd name="connsiteX8" fmla="*/ 84231 w 462284"/>
              <a:gd name="connsiteY8" fmla="*/ 360589 h 462850"/>
              <a:gd name="connsiteX9" fmla="*/ 202549 w 462284"/>
              <a:gd name="connsiteY9" fmla="*/ 179168 h 462850"/>
              <a:gd name="connsiteX10" fmla="*/ 234805 w 462284"/>
              <a:gd name="connsiteY10" fmla="*/ 228045 h 462850"/>
              <a:gd name="connsiteX11" fmla="*/ 283681 w 462284"/>
              <a:gd name="connsiteY11" fmla="*/ 260300 h 462850"/>
              <a:gd name="connsiteX12" fmla="*/ 91555 w 462284"/>
              <a:gd name="connsiteY12" fmla="*/ 452427 h 462850"/>
              <a:gd name="connsiteX13" fmla="*/ 66201 w 462284"/>
              <a:gd name="connsiteY13" fmla="*/ 462850 h 462850"/>
              <a:gd name="connsiteX14" fmla="*/ 40566 w 462284"/>
              <a:gd name="connsiteY14" fmla="*/ 452427 h 462850"/>
              <a:gd name="connsiteX15" fmla="*/ 10705 w 462284"/>
              <a:gd name="connsiteY15" fmla="*/ 422002 h 462850"/>
              <a:gd name="connsiteX16" fmla="*/ 0 w 462284"/>
              <a:gd name="connsiteY16" fmla="*/ 396648 h 462850"/>
              <a:gd name="connsiteX17" fmla="*/ 10705 w 462284"/>
              <a:gd name="connsiteY17" fmla="*/ 371013 h 462850"/>
              <a:gd name="connsiteX18" fmla="*/ 336642 w 462284"/>
              <a:gd name="connsiteY18" fmla="*/ 0 h 462850"/>
              <a:gd name="connsiteX19" fmla="*/ 370870 w 462284"/>
              <a:gd name="connsiteY19" fmla="*/ 4648 h 462850"/>
              <a:gd name="connsiteX20" fmla="*/ 401153 w 462284"/>
              <a:gd name="connsiteY20" fmla="*/ 17748 h 462850"/>
              <a:gd name="connsiteX21" fmla="*/ 405661 w 462284"/>
              <a:gd name="connsiteY21" fmla="*/ 25636 h 462850"/>
              <a:gd name="connsiteX22" fmla="*/ 401153 w 462284"/>
              <a:gd name="connsiteY22" fmla="*/ 33524 h 462850"/>
              <a:gd name="connsiteX23" fmla="*/ 318613 w 462284"/>
              <a:gd name="connsiteY23" fmla="*/ 81133 h 462850"/>
              <a:gd name="connsiteX24" fmla="*/ 318613 w 462284"/>
              <a:gd name="connsiteY24" fmla="*/ 144236 h 462850"/>
              <a:gd name="connsiteX25" fmla="*/ 372983 w 462284"/>
              <a:gd name="connsiteY25" fmla="*/ 174379 h 462850"/>
              <a:gd name="connsiteX26" fmla="*/ 395237 w 462284"/>
              <a:gd name="connsiteY26" fmla="*/ 160716 h 462850"/>
              <a:gd name="connsiteX27" fmla="*/ 433409 w 462284"/>
              <a:gd name="connsiteY27" fmla="*/ 137897 h 462850"/>
              <a:gd name="connsiteX28" fmla="*/ 453270 w 462284"/>
              <a:gd name="connsiteY28" fmla="*/ 127896 h 462850"/>
              <a:gd name="connsiteX29" fmla="*/ 459890 w 462284"/>
              <a:gd name="connsiteY29" fmla="*/ 130714 h 462850"/>
              <a:gd name="connsiteX30" fmla="*/ 462284 w 462284"/>
              <a:gd name="connsiteY30" fmla="*/ 137756 h 462850"/>
              <a:gd name="connsiteX31" fmla="*/ 455806 w 462284"/>
              <a:gd name="connsiteY31" fmla="*/ 167618 h 462850"/>
              <a:gd name="connsiteX32" fmla="*/ 409464 w 462284"/>
              <a:gd name="connsiteY32" fmla="*/ 228890 h 462850"/>
              <a:gd name="connsiteX33" fmla="*/ 336642 w 462284"/>
              <a:gd name="connsiteY33" fmla="*/ 252412 h 462850"/>
              <a:gd name="connsiteX34" fmla="*/ 247481 w 462284"/>
              <a:gd name="connsiteY34" fmla="*/ 215368 h 462850"/>
              <a:gd name="connsiteX35" fmla="*/ 210436 w 462284"/>
              <a:gd name="connsiteY35" fmla="*/ 126206 h 462850"/>
              <a:gd name="connsiteX36" fmla="*/ 247481 w 462284"/>
              <a:gd name="connsiteY36" fmla="*/ 37045 h 462850"/>
              <a:gd name="connsiteX37" fmla="*/ 336642 w 462284"/>
              <a:gd name="connsiteY37" fmla="*/ 0 h 4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2284" h="462850">
                <a:moveTo>
                  <a:pt x="84231" y="360589"/>
                </a:moveTo>
                <a:cubicBezTo>
                  <a:pt x="79348" y="360589"/>
                  <a:pt x="75122" y="362373"/>
                  <a:pt x="71553" y="365942"/>
                </a:cubicBezTo>
                <a:cubicBezTo>
                  <a:pt x="67986" y="369510"/>
                  <a:pt x="66201" y="373736"/>
                  <a:pt x="66201" y="378619"/>
                </a:cubicBezTo>
                <a:cubicBezTo>
                  <a:pt x="66201" y="383502"/>
                  <a:pt x="67986" y="387727"/>
                  <a:pt x="71553" y="391296"/>
                </a:cubicBezTo>
                <a:cubicBezTo>
                  <a:pt x="75122" y="394864"/>
                  <a:pt x="79348" y="396648"/>
                  <a:pt x="84231" y="396648"/>
                </a:cubicBezTo>
                <a:cubicBezTo>
                  <a:pt x="89114" y="396648"/>
                  <a:pt x="93340" y="394864"/>
                  <a:pt x="96908" y="391296"/>
                </a:cubicBezTo>
                <a:cubicBezTo>
                  <a:pt x="100476" y="387727"/>
                  <a:pt x="102260" y="383502"/>
                  <a:pt x="102260" y="378619"/>
                </a:cubicBezTo>
                <a:cubicBezTo>
                  <a:pt x="102260" y="373736"/>
                  <a:pt x="100476" y="369510"/>
                  <a:pt x="96908" y="365942"/>
                </a:cubicBezTo>
                <a:cubicBezTo>
                  <a:pt x="93340" y="362373"/>
                  <a:pt x="89114" y="360589"/>
                  <a:pt x="84231" y="360589"/>
                </a:cubicBezTo>
                <a:close/>
                <a:moveTo>
                  <a:pt x="202549" y="179168"/>
                </a:moveTo>
                <a:cubicBezTo>
                  <a:pt x="209873" y="197573"/>
                  <a:pt x="220626" y="213865"/>
                  <a:pt x="234805" y="228045"/>
                </a:cubicBezTo>
                <a:cubicBezTo>
                  <a:pt x="248984" y="242224"/>
                  <a:pt x="265277" y="252976"/>
                  <a:pt x="283681" y="260300"/>
                </a:cubicBezTo>
                <a:lnTo>
                  <a:pt x="91555" y="452427"/>
                </a:lnTo>
                <a:cubicBezTo>
                  <a:pt x="84607" y="459376"/>
                  <a:pt x="76156" y="462850"/>
                  <a:pt x="66201" y="462850"/>
                </a:cubicBezTo>
                <a:cubicBezTo>
                  <a:pt x="56436" y="462850"/>
                  <a:pt x="47890" y="459376"/>
                  <a:pt x="40566" y="452427"/>
                </a:cubicBezTo>
                <a:lnTo>
                  <a:pt x="10705" y="422002"/>
                </a:lnTo>
                <a:cubicBezTo>
                  <a:pt x="3568" y="415241"/>
                  <a:pt x="0" y="406790"/>
                  <a:pt x="0" y="396648"/>
                </a:cubicBezTo>
                <a:cubicBezTo>
                  <a:pt x="0" y="386694"/>
                  <a:pt x="3568" y="378149"/>
                  <a:pt x="10705" y="371013"/>
                </a:cubicBezTo>
                <a:close/>
                <a:moveTo>
                  <a:pt x="336642" y="0"/>
                </a:moveTo>
                <a:cubicBezTo>
                  <a:pt x="347536" y="0"/>
                  <a:pt x="358944" y="1549"/>
                  <a:pt x="370870" y="4648"/>
                </a:cubicBezTo>
                <a:cubicBezTo>
                  <a:pt x="382796" y="7747"/>
                  <a:pt x="392891" y="12114"/>
                  <a:pt x="401153" y="17748"/>
                </a:cubicBezTo>
                <a:cubicBezTo>
                  <a:pt x="404159" y="19814"/>
                  <a:pt x="405661" y="22443"/>
                  <a:pt x="405661" y="25636"/>
                </a:cubicBezTo>
                <a:cubicBezTo>
                  <a:pt x="405661" y="28828"/>
                  <a:pt x="404159" y="31458"/>
                  <a:pt x="401153" y="33524"/>
                </a:cubicBezTo>
                <a:lnTo>
                  <a:pt x="318613" y="81133"/>
                </a:lnTo>
                <a:lnTo>
                  <a:pt x="318613" y="144236"/>
                </a:lnTo>
                <a:lnTo>
                  <a:pt x="372983" y="174379"/>
                </a:lnTo>
                <a:cubicBezTo>
                  <a:pt x="373922" y="173815"/>
                  <a:pt x="381341" y="169261"/>
                  <a:pt x="395237" y="160716"/>
                </a:cubicBezTo>
                <a:cubicBezTo>
                  <a:pt x="409137" y="152171"/>
                  <a:pt x="421859" y="144564"/>
                  <a:pt x="433409" y="137897"/>
                </a:cubicBezTo>
                <a:cubicBezTo>
                  <a:pt x="444960" y="131230"/>
                  <a:pt x="451580" y="127896"/>
                  <a:pt x="453270" y="127896"/>
                </a:cubicBezTo>
                <a:cubicBezTo>
                  <a:pt x="456087" y="127896"/>
                  <a:pt x="458295" y="128835"/>
                  <a:pt x="459890" y="130714"/>
                </a:cubicBezTo>
                <a:cubicBezTo>
                  <a:pt x="461487" y="132592"/>
                  <a:pt x="462284" y="134939"/>
                  <a:pt x="462284" y="137756"/>
                </a:cubicBezTo>
                <a:cubicBezTo>
                  <a:pt x="462284" y="145081"/>
                  <a:pt x="460126" y="155035"/>
                  <a:pt x="455806" y="167618"/>
                </a:cubicBezTo>
                <a:cubicBezTo>
                  <a:pt x="446980" y="192784"/>
                  <a:pt x="431533" y="213208"/>
                  <a:pt x="409464" y="228890"/>
                </a:cubicBezTo>
                <a:cubicBezTo>
                  <a:pt x="387397" y="244572"/>
                  <a:pt x="363123" y="252412"/>
                  <a:pt x="336642" y="252412"/>
                </a:cubicBezTo>
                <a:cubicBezTo>
                  <a:pt x="301898" y="252412"/>
                  <a:pt x="272177" y="240064"/>
                  <a:pt x="247481" y="215368"/>
                </a:cubicBezTo>
                <a:cubicBezTo>
                  <a:pt x="222785" y="190671"/>
                  <a:pt x="210436" y="160951"/>
                  <a:pt x="210436" y="126206"/>
                </a:cubicBezTo>
                <a:cubicBezTo>
                  <a:pt x="210436" y="91462"/>
                  <a:pt x="222785" y="61741"/>
                  <a:pt x="247481" y="37045"/>
                </a:cubicBezTo>
                <a:cubicBezTo>
                  <a:pt x="272177" y="12348"/>
                  <a:pt x="301898" y="0"/>
                  <a:pt x="3366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2" name="Freeform 376">
            <a:extLst>
              <a:ext uri="{FF2B5EF4-FFF2-40B4-BE49-F238E27FC236}">
                <a16:creationId xmlns:a16="http://schemas.microsoft.com/office/drawing/2014/main" id="{A49C47DA-342C-4907-A689-92860E185C1B}"/>
              </a:ext>
            </a:extLst>
          </p:cNvPr>
          <p:cNvSpPr/>
          <p:nvPr/>
        </p:nvSpPr>
        <p:spPr>
          <a:xfrm>
            <a:off x="151474" y="1324132"/>
            <a:ext cx="405663" cy="324530"/>
          </a:xfrm>
          <a:custGeom>
            <a:avLst/>
            <a:gdLst>
              <a:gd name="connsiteX0" fmla="*/ 180295 w 540884"/>
              <a:gd name="connsiteY0" fmla="*/ 324530 h 432707"/>
              <a:gd name="connsiteX1" fmla="*/ 288471 w 540884"/>
              <a:gd name="connsiteY1" fmla="*/ 324530 h 432707"/>
              <a:gd name="connsiteX2" fmla="*/ 288471 w 540884"/>
              <a:gd name="connsiteY2" fmla="*/ 360589 h 432707"/>
              <a:gd name="connsiteX3" fmla="*/ 180295 w 540884"/>
              <a:gd name="connsiteY3" fmla="*/ 360589 h 432707"/>
              <a:gd name="connsiteX4" fmla="*/ 72118 w 540884"/>
              <a:gd name="connsiteY4" fmla="*/ 324530 h 432707"/>
              <a:gd name="connsiteX5" fmla="*/ 144236 w 540884"/>
              <a:gd name="connsiteY5" fmla="*/ 324530 h 432707"/>
              <a:gd name="connsiteX6" fmla="*/ 144236 w 540884"/>
              <a:gd name="connsiteY6" fmla="*/ 360589 h 432707"/>
              <a:gd name="connsiteX7" fmla="*/ 72118 w 540884"/>
              <a:gd name="connsiteY7" fmla="*/ 360589 h 432707"/>
              <a:gd name="connsiteX8" fmla="*/ 36059 w 540884"/>
              <a:gd name="connsiteY8" fmla="*/ 216354 h 432707"/>
              <a:gd name="connsiteX9" fmla="*/ 36059 w 540884"/>
              <a:gd name="connsiteY9" fmla="*/ 387634 h 432707"/>
              <a:gd name="connsiteX10" fmla="*/ 38735 w 540884"/>
              <a:gd name="connsiteY10" fmla="*/ 393972 h 432707"/>
              <a:gd name="connsiteX11" fmla="*/ 45074 w 540884"/>
              <a:gd name="connsiteY11" fmla="*/ 396648 h 432707"/>
              <a:gd name="connsiteX12" fmla="*/ 495810 w 540884"/>
              <a:gd name="connsiteY12" fmla="*/ 396648 h 432707"/>
              <a:gd name="connsiteX13" fmla="*/ 502149 w 540884"/>
              <a:gd name="connsiteY13" fmla="*/ 393972 h 432707"/>
              <a:gd name="connsiteX14" fmla="*/ 504825 w 540884"/>
              <a:gd name="connsiteY14" fmla="*/ 387634 h 432707"/>
              <a:gd name="connsiteX15" fmla="*/ 504825 w 540884"/>
              <a:gd name="connsiteY15" fmla="*/ 216354 h 432707"/>
              <a:gd name="connsiteX16" fmla="*/ 45074 w 540884"/>
              <a:gd name="connsiteY16" fmla="*/ 36059 h 432707"/>
              <a:gd name="connsiteX17" fmla="*/ 38735 w 540884"/>
              <a:gd name="connsiteY17" fmla="*/ 38735 h 432707"/>
              <a:gd name="connsiteX18" fmla="*/ 36059 w 540884"/>
              <a:gd name="connsiteY18" fmla="*/ 45074 h 432707"/>
              <a:gd name="connsiteX19" fmla="*/ 36059 w 540884"/>
              <a:gd name="connsiteY19" fmla="*/ 108177 h 432707"/>
              <a:gd name="connsiteX20" fmla="*/ 504825 w 540884"/>
              <a:gd name="connsiteY20" fmla="*/ 108177 h 432707"/>
              <a:gd name="connsiteX21" fmla="*/ 504825 w 540884"/>
              <a:gd name="connsiteY21" fmla="*/ 45074 h 432707"/>
              <a:gd name="connsiteX22" fmla="*/ 502149 w 540884"/>
              <a:gd name="connsiteY22" fmla="*/ 38735 h 432707"/>
              <a:gd name="connsiteX23" fmla="*/ 495810 w 540884"/>
              <a:gd name="connsiteY23" fmla="*/ 36059 h 432707"/>
              <a:gd name="connsiteX24" fmla="*/ 45074 w 540884"/>
              <a:gd name="connsiteY24" fmla="*/ 0 h 432707"/>
              <a:gd name="connsiteX25" fmla="*/ 495810 w 540884"/>
              <a:gd name="connsiteY25" fmla="*/ 0 h 432707"/>
              <a:gd name="connsiteX26" fmla="*/ 527644 w 540884"/>
              <a:gd name="connsiteY26" fmla="*/ 13240 h 432707"/>
              <a:gd name="connsiteX27" fmla="*/ 540884 w 540884"/>
              <a:gd name="connsiteY27" fmla="*/ 45074 h 432707"/>
              <a:gd name="connsiteX28" fmla="*/ 540884 w 540884"/>
              <a:gd name="connsiteY28" fmla="*/ 387634 h 432707"/>
              <a:gd name="connsiteX29" fmla="*/ 527644 w 540884"/>
              <a:gd name="connsiteY29" fmla="*/ 419467 h 432707"/>
              <a:gd name="connsiteX30" fmla="*/ 495810 w 540884"/>
              <a:gd name="connsiteY30" fmla="*/ 432707 h 432707"/>
              <a:gd name="connsiteX31" fmla="*/ 45074 w 540884"/>
              <a:gd name="connsiteY31" fmla="*/ 432707 h 432707"/>
              <a:gd name="connsiteX32" fmla="*/ 13241 w 540884"/>
              <a:gd name="connsiteY32" fmla="*/ 419467 h 432707"/>
              <a:gd name="connsiteX33" fmla="*/ 0 w 540884"/>
              <a:gd name="connsiteY33" fmla="*/ 387634 h 432707"/>
              <a:gd name="connsiteX34" fmla="*/ 0 w 540884"/>
              <a:gd name="connsiteY34" fmla="*/ 45074 h 432707"/>
              <a:gd name="connsiteX35" fmla="*/ 13241 w 540884"/>
              <a:gd name="connsiteY35" fmla="*/ 13240 h 432707"/>
              <a:gd name="connsiteX36" fmla="*/ 45074 w 540884"/>
              <a:gd name="connsiteY36" fmla="*/ 0 h 432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40884" h="432707">
                <a:moveTo>
                  <a:pt x="180295" y="324530"/>
                </a:moveTo>
                <a:lnTo>
                  <a:pt x="288471" y="324530"/>
                </a:lnTo>
                <a:lnTo>
                  <a:pt x="288471" y="360589"/>
                </a:lnTo>
                <a:lnTo>
                  <a:pt x="180295" y="360589"/>
                </a:lnTo>
                <a:close/>
                <a:moveTo>
                  <a:pt x="72118" y="324530"/>
                </a:moveTo>
                <a:lnTo>
                  <a:pt x="144236" y="324530"/>
                </a:lnTo>
                <a:lnTo>
                  <a:pt x="144236" y="360589"/>
                </a:lnTo>
                <a:lnTo>
                  <a:pt x="72118" y="360589"/>
                </a:lnTo>
                <a:close/>
                <a:moveTo>
                  <a:pt x="36059" y="216354"/>
                </a:moveTo>
                <a:lnTo>
                  <a:pt x="36059" y="387634"/>
                </a:lnTo>
                <a:cubicBezTo>
                  <a:pt x="36059" y="390075"/>
                  <a:pt x="36951" y="392188"/>
                  <a:pt x="38735" y="393972"/>
                </a:cubicBezTo>
                <a:cubicBezTo>
                  <a:pt x="40519" y="395756"/>
                  <a:pt x="42632" y="396648"/>
                  <a:pt x="45074" y="396648"/>
                </a:cubicBezTo>
                <a:lnTo>
                  <a:pt x="495810" y="396648"/>
                </a:lnTo>
                <a:cubicBezTo>
                  <a:pt x="498252" y="396648"/>
                  <a:pt x="500365" y="395756"/>
                  <a:pt x="502149" y="393972"/>
                </a:cubicBezTo>
                <a:cubicBezTo>
                  <a:pt x="503933" y="392188"/>
                  <a:pt x="504825" y="390075"/>
                  <a:pt x="504825" y="387634"/>
                </a:cubicBezTo>
                <a:lnTo>
                  <a:pt x="504825" y="216354"/>
                </a:lnTo>
                <a:close/>
                <a:moveTo>
                  <a:pt x="45074" y="36059"/>
                </a:moveTo>
                <a:cubicBezTo>
                  <a:pt x="42632" y="36059"/>
                  <a:pt x="40519" y="36951"/>
                  <a:pt x="38735" y="38735"/>
                </a:cubicBezTo>
                <a:cubicBezTo>
                  <a:pt x="36951" y="40519"/>
                  <a:pt x="36059" y="42632"/>
                  <a:pt x="36059" y="45074"/>
                </a:cubicBezTo>
                <a:lnTo>
                  <a:pt x="36059" y="108177"/>
                </a:lnTo>
                <a:lnTo>
                  <a:pt x="504825" y="108177"/>
                </a:lnTo>
                <a:lnTo>
                  <a:pt x="504825" y="45074"/>
                </a:lnTo>
                <a:cubicBezTo>
                  <a:pt x="504825" y="42632"/>
                  <a:pt x="503933" y="40519"/>
                  <a:pt x="502149" y="38735"/>
                </a:cubicBezTo>
                <a:cubicBezTo>
                  <a:pt x="500365" y="36951"/>
                  <a:pt x="498252" y="36059"/>
                  <a:pt x="495810" y="36059"/>
                </a:cubicBezTo>
                <a:close/>
                <a:moveTo>
                  <a:pt x="45074" y="0"/>
                </a:moveTo>
                <a:lnTo>
                  <a:pt x="495810" y="0"/>
                </a:lnTo>
                <a:cubicBezTo>
                  <a:pt x="508205" y="0"/>
                  <a:pt x="518817" y="4413"/>
                  <a:pt x="527644" y="13240"/>
                </a:cubicBezTo>
                <a:cubicBezTo>
                  <a:pt x="536471" y="22067"/>
                  <a:pt x="540884" y="32678"/>
                  <a:pt x="540884" y="45074"/>
                </a:cubicBezTo>
                <a:lnTo>
                  <a:pt x="540884" y="387634"/>
                </a:lnTo>
                <a:cubicBezTo>
                  <a:pt x="540884" y="400029"/>
                  <a:pt x="536471" y="410640"/>
                  <a:pt x="527644" y="419467"/>
                </a:cubicBezTo>
                <a:cubicBezTo>
                  <a:pt x="518817" y="428294"/>
                  <a:pt x="508205" y="432707"/>
                  <a:pt x="495810" y="432707"/>
                </a:cubicBezTo>
                <a:lnTo>
                  <a:pt x="45074" y="432707"/>
                </a:lnTo>
                <a:cubicBezTo>
                  <a:pt x="32679" y="432707"/>
                  <a:pt x="22067" y="428294"/>
                  <a:pt x="13241" y="419467"/>
                </a:cubicBezTo>
                <a:cubicBezTo>
                  <a:pt x="4414" y="410640"/>
                  <a:pt x="0" y="400029"/>
                  <a:pt x="0" y="387634"/>
                </a:cubicBezTo>
                <a:lnTo>
                  <a:pt x="0" y="45074"/>
                </a:lnTo>
                <a:cubicBezTo>
                  <a:pt x="0" y="32678"/>
                  <a:pt x="4414" y="22067"/>
                  <a:pt x="13241" y="13240"/>
                </a:cubicBezTo>
                <a:cubicBezTo>
                  <a:pt x="22067" y="4413"/>
                  <a:pt x="32679" y="0"/>
                  <a:pt x="4507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cxnSp>
        <p:nvCxnSpPr>
          <p:cNvPr id="23" name="Connector: Elbow 22">
            <a:extLst>
              <a:ext uri="{FF2B5EF4-FFF2-40B4-BE49-F238E27FC236}">
                <a16:creationId xmlns:a16="http://schemas.microsoft.com/office/drawing/2014/main" id="{C031D264-C2A1-49D1-8753-FC4C54B6AAFF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56713" y="1819934"/>
            <a:ext cx="675242" cy="610863"/>
          </a:xfrm>
          <a:prstGeom prst="bentConnector3">
            <a:avLst>
              <a:gd name="adj1" fmla="val 51411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Subtitle 2">
            <a:extLst>
              <a:ext uri="{FF2B5EF4-FFF2-40B4-BE49-F238E27FC236}">
                <a16:creationId xmlns:a16="http://schemas.microsoft.com/office/drawing/2014/main" id="{9AF88DDC-09E0-40B5-90FD-C7EE8820434E}"/>
              </a:ext>
            </a:extLst>
          </p:cNvPr>
          <p:cNvSpPr txBox="1">
            <a:spLocks/>
          </p:cNvSpPr>
          <p:nvPr/>
        </p:nvSpPr>
        <p:spPr>
          <a:xfrm>
            <a:off x="6859391" y="5456919"/>
            <a:ext cx="4377607" cy="676912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Zemāka </a:t>
            </a:r>
            <a:r>
              <a:rPr lang="lv-LV" sz="14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pievienotā vērtība ekspluatācijas plānošanai </a:t>
            </a:r>
            <a:r>
              <a:rPr lang="lv-LV" sz="14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(zem «7»)</a:t>
            </a:r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91A76620-FADD-403F-A8CD-790D40F52D66}"/>
              </a:ext>
            </a:extLst>
          </p:cNvPr>
          <p:cNvSpPr txBox="1">
            <a:spLocks/>
          </p:cNvSpPr>
          <p:nvPr/>
        </p:nvSpPr>
        <p:spPr>
          <a:xfrm>
            <a:off x="6859391" y="3219654"/>
            <a:ext cx="5000890" cy="194808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vērtēta zem «7» visām pakalpojumu grupām (izņemot ūdensapgāde, elektrotīkli, iekšējā apdare un apkure),</a:t>
            </a:r>
          </a:p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Viszemāk:</a:t>
            </a:r>
          </a:p>
          <a:p>
            <a:pPr lvl="1"/>
            <a:r>
              <a:rPr lang="lv-LV" sz="12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Zemes darbi: 6,5</a:t>
            </a:r>
          </a:p>
          <a:p>
            <a:pPr lvl="1"/>
            <a:r>
              <a:rPr lang="lv-LV" sz="12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Būvdarbi (ārējā apdare): 6,6</a:t>
            </a:r>
          </a:p>
          <a:p>
            <a:pPr lvl="1"/>
            <a:r>
              <a:rPr lang="lv-LV" sz="12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Būvdarbi (pamati, karkass): 6,6</a:t>
            </a:r>
          </a:p>
          <a:p>
            <a:pPr lvl="1"/>
            <a:r>
              <a:rPr lang="lv-LV" sz="12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Inženierbūvju būvdarbi: 6,6</a:t>
            </a:r>
          </a:p>
          <a:p>
            <a:pPr lvl="1"/>
            <a:endParaRPr lang="lv-LV" sz="12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27" name="Connector: Elbow 26">
            <a:extLst>
              <a:ext uri="{FF2B5EF4-FFF2-40B4-BE49-F238E27FC236}">
                <a16:creationId xmlns:a16="http://schemas.microsoft.com/office/drawing/2014/main" id="{399FA447-CBA5-42F2-9E1A-12F29C78D05D}"/>
              </a:ext>
            </a:extLst>
          </p:cNvPr>
          <p:cNvCxnSpPr>
            <a:cxnSpLocks/>
          </p:cNvCxnSpPr>
          <p:nvPr/>
        </p:nvCxnSpPr>
        <p:spPr>
          <a:xfrm rot="10800000">
            <a:off x="6013526" y="3991088"/>
            <a:ext cx="675241" cy="107578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FD636054-602D-4A46-BA1E-595B03615844}"/>
              </a:ext>
            </a:extLst>
          </p:cNvPr>
          <p:cNvCxnSpPr>
            <a:cxnSpLocks/>
          </p:cNvCxnSpPr>
          <p:nvPr/>
        </p:nvCxnSpPr>
        <p:spPr>
          <a:xfrm rot="10800000">
            <a:off x="6013526" y="3598432"/>
            <a:ext cx="675241" cy="500234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6B41AB85-97C3-4D75-9282-E3446F18E43D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13525" y="4098665"/>
            <a:ext cx="675242" cy="311969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Elbow 32">
            <a:extLst>
              <a:ext uri="{FF2B5EF4-FFF2-40B4-BE49-F238E27FC236}">
                <a16:creationId xmlns:a16="http://schemas.microsoft.com/office/drawing/2014/main" id="{0B6AF654-3454-44ED-ACA2-1EF1CE57BBBE}"/>
              </a:ext>
            </a:extLst>
          </p:cNvPr>
          <p:cNvCxnSpPr>
            <a:cxnSpLocks/>
          </p:cNvCxnSpPr>
          <p:nvPr/>
        </p:nvCxnSpPr>
        <p:spPr>
          <a:xfrm rot="10800000" flipV="1">
            <a:off x="5957594" y="4098664"/>
            <a:ext cx="731179" cy="730682"/>
          </a:xfrm>
          <a:prstGeom prst="bentConnector3">
            <a:avLst>
              <a:gd name="adj1" fmla="val 46526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Subtitle 2">
            <a:extLst>
              <a:ext uri="{FF2B5EF4-FFF2-40B4-BE49-F238E27FC236}">
                <a16:creationId xmlns:a16="http://schemas.microsoft.com/office/drawing/2014/main" id="{EA6F1D13-F3DE-41BA-8CC9-9986A2252F4D}"/>
              </a:ext>
            </a:extLst>
          </p:cNvPr>
          <p:cNvSpPr txBox="1">
            <a:spLocks/>
          </p:cNvSpPr>
          <p:nvPr/>
        </p:nvSpPr>
        <p:spPr>
          <a:xfrm>
            <a:off x="6859391" y="2552451"/>
            <a:ext cx="5000890" cy="43796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Sniegtā tehniskā dokumentācija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vērtēta zem «7»</a:t>
            </a:r>
          </a:p>
          <a:p>
            <a:pPr lvl="1"/>
            <a:endParaRPr lang="lv-LV" sz="12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40" name="Connector: Elbow 39">
            <a:extLst>
              <a:ext uri="{FF2B5EF4-FFF2-40B4-BE49-F238E27FC236}">
                <a16:creationId xmlns:a16="http://schemas.microsoft.com/office/drawing/2014/main" id="{B768E940-F4AA-49A8-9E92-BDF113EC6516}"/>
              </a:ext>
            </a:extLst>
          </p:cNvPr>
          <p:cNvCxnSpPr>
            <a:cxnSpLocks/>
          </p:cNvCxnSpPr>
          <p:nvPr/>
        </p:nvCxnSpPr>
        <p:spPr>
          <a:xfrm rot="5400000">
            <a:off x="5531548" y="3253411"/>
            <a:ext cx="1639201" cy="675246"/>
          </a:xfrm>
          <a:prstGeom prst="bentConnector3">
            <a:avLst>
              <a:gd name="adj1" fmla="val 99221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5AF815C8-E3BD-4129-B382-ABE063573525}"/>
              </a:ext>
            </a:extLst>
          </p:cNvPr>
          <p:cNvCxnSpPr>
            <a:cxnSpLocks/>
          </p:cNvCxnSpPr>
          <p:nvPr/>
        </p:nvCxnSpPr>
        <p:spPr>
          <a:xfrm rot="5400000">
            <a:off x="5379372" y="3488061"/>
            <a:ext cx="2026020" cy="592764"/>
          </a:xfrm>
          <a:prstGeom prst="bentConnector3">
            <a:avLst>
              <a:gd name="adj1" fmla="val 99912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or: Elbow 50">
            <a:extLst>
              <a:ext uri="{FF2B5EF4-FFF2-40B4-BE49-F238E27FC236}">
                <a16:creationId xmlns:a16="http://schemas.microsoft.com/office/drawing/2014/main" id="{97CF88C0-5D33-4A10-AFFB-CCBC2484C7E5}"/>
              </a:ext>
            </a:extLst>
          </p:cNvPr>
          <p:cNvCxnSpPr>
            <a:cxnSpLocks/>
          </p:cNvCxnSpPr>
          <p:nvPr/>
        </p:nvCxnSpPr>
        <p:spPr>
          <a:xfrm rot="5400000">
            <a:off x="5797971" y="3207870"/>
            <a:ext cx="1327231" cy="454357"/>
          </a:xfrm>
          <a:prstGeom prst="bentConnector3">
            <a:avLst>
              <a:gd name="adj1" fmla="val 99443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Subtitle 2">
            <a:extLst>
              <a:ext uri="{FF2B5EF4-FFF2-40B4-BE49-F238E27FC236}">
                <a16:creationId xmlns:a16="http://schemas.microsoft.com/office/drawing/2014/main" id="{95ABD4F6-657C-43F1-97D2-08C9B5CFCEF7}"/>
              </a:ext>
            </a:extLst>
          </p:cNvPr>
          <p:cNvSpPr txBox="1">
            <a:spLocks/>
          </p:cNvSpPr>
          <p:nvPr/>
        </p:nvSpPr>
        <p:spPr>
          <a:xfrm>
            <a:off x="6922744" y="1919166"/>
            <a:ext cx="4377607" cy="311579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Augstāka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iespēja, ka rekomendēs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(virs «8»). </a:t>
            </a:r>
            <a:endParaRPr lang="en-US" sz="16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58" name="Connector: Elbow 57">
            <a:extLst>
              <a:ext uri="{FF2B5EF4-FFF2-40B4-BE49-F238E27FC236}">
                <a16:creationId xmlns:a16="http://schemas.microsoft.com/office/drawing/2014/main" id="{3ADF7F94-4F33-439B-A9D1-E727A1BDCF25}"/>
              </a:ext>
            </a:extLst>
          </p:cNvPr>
          <p:cNvCxnSpPr>
            <a:cxnSpLocks/>
          </p:cNvCxnSpPr>
          <p:nvPr/>
        </p:nvCxnSpPr>
        <p:spPr>
          <a:xfrm rot="10800000">
            <a:off x="6158206" y="5577436"/>
            <a:ext cx="592763" cy="235402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1017B73F-9136-49FF-BE52-BA441880039D}"/>
              </a:ext>
            </a:extLst>
          </p:cNvPr>
          <p:cNvCxnSpPr>
            <a:cxnSpLocks/>
          </p:cNvCxnSpPr>
          <p:nvPr/>
        </p:nvCxnSpPr>
        <p:spPr>
          <a:xfrm rot="10800000" flipV="1">
            <a:off x="5880247" y="2063693"/>
            <a:ext cx="805212" cy="773374"/>
          </a:xfrm>
          <a:prstGeom prst="bentConnector3">
            <a:avLst>
              <a:gd name="adj1" fmla="val 36101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752038CF-5F44-4E6E-AC52-16A984619FB9}"/>
              </a:ext>
            </a:extLst>
          </p:cNvPr>
          <p:cNvCxnSpPr>
            <a:cxnSpLocks/>
          </p:cNvCxnSpPr>
          <p:nvPr/>
        </p:nvCxnSpPr>
        <p:spPr>
          <a:xfrm rot="10800000">
            <a:off x="6013525" y="1998949"/>
            <a:ext cx="684352" cy="58135"/>
          </a:xfrm>
          <a:prstGeom prst="bentConnector3">
            <a:avLst>
              <a:gd name="adj1" fmla="val 43712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or: Elbow 71">
            <a:extLst>
              <a:ext uri="{FF2B5EF4-FFF2-40B4-BE49-F238E27FC236}">
                <a16:creationId xmlns:a16="http://schemas.microsoft.com/office/drawing/2014/main" id="{305A363E-AC22-43FB-A6BB-E68D503F4A3E}"/>
              </a:ext>
            </a:extLst>
          </p:cNvPr>
          <p:cNvCxnSpPr>
            <a:cxnSpLocks/>
          </p:cNvCxnSpPr>
          <p:nvPr/>
        </p:nvCxnSpPr>
        <p:spPr>
          <a:xfrm rot="10800000">
            <a:off x="6013525" y="1602122"/>
            <a:ext cx="662470" cy="462077"/>
          </a:xfrm>
          <a:prstGeom prst="bentConnector3">
            <a:avLst>
              <a:gd name="adj1" fmla="val 40257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or: Elbow 78">
            <a:extLst>
              <a:ext uri="{FF2B5EF4-FFF2-40B4-BE49-F238E27FC236}">
                <a16:creationId xmlns:a16="http://schemas.microsoft.com/office/drawing/2014/main" id="{3F9CD180-7E66-49D3-B989-5233CA915D7C}"/>
              </a:ext>
            </a:extLst>
          </p:cNvPr>
          <p:cNvCxnSpPr>
            <a:cxnSpLocks/>
          </p:cNvCxnSpPr>
          <p:nvPr/>
        </p:nvCxnSpPr>
        <p:spPr>
          <a:xfrm rot="10800000">
            <a:off x="5880247" y="1292976"/>
            <a:ext cx="795750" cy="761840"/>
          </a:xfrm>
          <a:prstGeom prst="bentConnector3">
            <a:avLst>
              <a:gd name="adj1" fmla="val 32426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Subtitle 2">
            <a:extLst>
              <a:ext uri="{FF2B5EF4-FFF2-40B4-BE49-F238E27FC236}">
                <a16:creationId xmlns:a16="http://schemas.microsoft.com/office/drawing/2014/main" id="{3CFDE8FF-9C78-4BBD-92D9-6CF2D7A32817}"/>
              </a:ext>
            </a:extLst>
          </p:cNvPr>
          <p:cNvSpPr txBox="1">
            <a:spLocks/>
          </p:cNvSpPr>
          <p:nvPr/>
        </p:nvSpPr>
        <p:spPr>
          <a:xfrm>
            <a:off x="6922743" y="1165164"/>
            <a:ext cx="4469605" cy="43695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Kopumā posma pakalpojumu kvalitāte vērtēta augstāk nekā citas;</a:t>
            </a:r>
            <a:endParaRPr lang="en-US" sz="16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90" name="Subtitle 2">
            <a:extLst>
              <a:ext uri="{FF2B5EF4-FFF2-40B4-BE49-F238E27FC236}">
                <a16:creationId xmlns:a16="http://schemas.microsoft.com/office/drawing/2014/main" id="{C78C7EEE-EB1F-4A9E-B6D0-522DC7C07B31}"/>
              </a:ext>
            </a:extLst>
          </p:cNvPr>
          <p:cNvSpPr txBox="1">
            <a:spLocks/>
          </p:cNvSpPr>
          <p:nvPr/>
        </p:nvSpPr>
        <p:spPr>
          <a:xfrm>
            <a:off x="6921139" y="1687320"/>
            <a:ext cx="4469605" cy="73499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Augstāk vērtētas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prasmes, pieredze, zināšanas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un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ieinteresētība un izpratne par kvalitatīvu gala produktu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.</a:t>
            </a:r>
            <a:endParaRPr lang="en-US" sz="16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91" name="Connector: Elbow 90">
            <a:extLst>
              <a:ext uri="{FF2B5EF4-FFF2-40B4-BE49-F238E27FC236}">
                <a16:creationId xmlns:a16="http://schemas.microsoft.com/office/drawing/2014/main" id="{8F0A0ADA-33CA-489A-A72A-A6A42B58E13A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13525" y="1827052"/>
            <a:ext cx="718430" cy="164398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E6183639-14C4-440D-AAAF-543825B0BB70}"/>
              </a:ext>
            </a:extLst>
          </p:cNvPr>
          <p:cNvCxnSpPr>
            <a:cxnSpLocks/>
          </p:cNvCxnSpPr>
          <p:nvPr/>
        </p:nvCxnSpPr>
        <p:spPr>
          <a:xfrm rot="10800000">
            <a:off x="6013525" y="1289982"/>
            <a:ext cx="718430" cy="537068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Connector: Elbow 102">
            <a:extLst>
              <a:ext uri="{FF2B5EF4-FFF2-40B4-BE49-F238E27FC236}">
                <a16:creationId xmlns:a16="http://schemas.microsoft.com/office/drawing/2014/main" id="{EFE3D1C6-F6C1-4428-8FF7-2121C3BD35C3}"/>
              </a:ext>
            </a:extLst>
          </p:cNvPr>
          <p:cNvCxnSpPr>
            <a:cxnSpLocks/>
          </p:cNvCxnSpPr>
          <p:nvPr/>
        </p:nvCxnSpPr>
        <p:spPr>
          <a:xfrm rot="10800000">
            <a:off x="6013523" y="1588992"/>
            <a:ext cx="718432" cy="238058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Subtitle 2">
            <a:extLst>
              <a:ext uri="{FF2B5EF4-FFF2-40B4-BE49-F238E27FC236}">
                <a16:creationId xmlns:a16="http://schemas.microsoft.com/office/drawing/2014/main" id="{0D753EB2-2683-4600-BA59-338F8FF90FFA}"/>
              </a:ext>
            </a:extLst>
          </p:cNvPr>
          <p:cNvSpPr txBox="1">
            <a:spLocks/>
          </p:cNvSpPr>
          <p:nvPr/>
        </p:nvSpPr>
        <p:spPr>
          <a:xfrm>
            <a:off x="6859390" y="5194131"/>
            <a:ext cx="4377607" cy="76661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5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4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Augsta </a:t>
            </a:r>
            <a:r>
              <a:rPr lang="lv-LV" sz="14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ekspluatācijā nodoto projektu kvalitāte;</a:t>
            </a:r>
          </a:p>
          <a:p>
            <a:r>
              <a:rPr lang="lv-LV" sz="14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Ēku būvniecības projektu vadībai augsta </a:t>
            </a:r>
            <a:r>
              <a:rPr lang="lv-LV" sz="14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cenas/kvalitātes attiecība.</a:t>
            </a:r>
            <a:endParaRPr lang="en-US" sz="14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114" name="Connector: Elbow 113">
            <a:extLst>
              <a:ext uri="{FF2B5EF4-FFF2-40B4-BE49-F238E27FC236}">
                <a16:creationId xmlns:a16="http://schemas.microsoft.com/office/drawing/2014/main" id="{101DAFB2-AEE0-4D81-9BE7-1B4B0A9E101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76358" y="5332615"/>
            <a:ext cx="621520" cy="1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Connector: Elbow 114">
            <a:extLst>
              <a:ext uri="{FF2B5EF4-FFF2-40B4-BE49-F238E27FC236}">
                <a16:creationId xmlns:a16="http://schemas.microsoft.com/office/drawing/2014/main" id="{EF9300CC-A444-4809-AFBC-D22FABC098C3}"/>
              </a:ext>
            </a:extLst>
          </p:cNvPr>
          <p:cNvCxnSpPr>
            <a:cxnSpLocks/>
          </p:cNvCxnSpPr>
          <p:nvPr/>
        </p:nvCxnSpPr>
        <p:spPr>
          <a:xfrm rot="10800000" flipV="1">
            <a:off x="6096001" y="5332616"/>
            <a:ext cx="601877" cy="405249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570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500"/>
                            </p:stCondLst>
                            <p:childTnLst>
                              <p:par>
                                <p:cTn id="1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6" grpId="0" animBg="1"/>
      <p:bldP spid="26" grpId="1" animBg="1"/>
      <p:bldP spid="39" grpId="0" animBg="1"/>
      <p:bldP spid="55" grpId="0" animBg="1"/>
      <p:bldP spid="55" grpId="1" animBg="1"/>
      <p:bldP spid="89" grpId="0" animBg="1"/>
      <p:bldP spid="89" grpId="1" animBg="1"/>
      <p:bldP spid="90" grpId="0" animBg="1"/>
      <p:bldP spid="90" grpId="1" animBg="1"/>
      <p:bldP spid="113" grpId="0" animBg="1"/>
      <p:bldP spid="1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E83BE63-C677-48A9-8E8B-F4F7925F9A83}"/>
              </a:ext>
            </a:extLst>
          </p:cNvPr>
          <p:cNvSpPr txBox="1">
            <a:spLocks/>
          </p:cNvSpPr>
          <p:nvPr/>
        </p:nvSpPr>
        <p:spPr>
          <a:xfrm>
            <a:off x="331336" y="118642"/>
            <a:ext cx="1152932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Oswald" charset="0"/>
                <a:ea typeface="Oswald" charset="0"/>
                <a:cs typeface="Oswald" charset="0"/>
              </a:defRPr>
            </a:lvl1pPr>
          </a:lstStyle>
          <a:p>
            <a:r>
              <a:rPr lang="lv-LV" sz="3600" dirty="0">
                <a:solidFill>
                  <a:srgbClr val="FF7C88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Uzraudzības pakalpojumu kvalitātes novērtējums</a:t>
            </a:r>
            <a:endParaRPr lang="en-US" sz="3600" dirty="0">
              <a:solidFill>
                <a:srgbClr val="FF7C88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12B3FEF-1973-4AEE-A4F8-0EFE44C30E4B}"/>
              </a:ext>
            </a:extLst>
          </p:cNvPr>
          <p:cNvGraphicFramePr/>
          <p:nvPr>
            <p:extLst/>
          </p:nvPr>
        </p:nvGraphicFramePr>
        <p:xfrm>
          <a:off x="331336" y="1582645"/>
          <a:ext cx="4023361" cy="1110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Subtitle 2">
            <a:extLst>
              <a:ext uri="{FF2B5EF4-FFF2-40B4-BE49-F238E27FC236}">
                <a16:creationId xmlns:a16="http://schemas.microsoft.com/office/drawing/2014/main" id="{E7F03EFD-FFCC-46AA-AD5B-873F846DDE76}"/>
              </a:ext>
            </a:extLst>
          </p:cNvPr>
          <p:cNvSpPr txBox="1">
            <a:spLocks/>
          </p:cNvSpPr>
          <p:nvPr/>
        </p:nvSpPr>
        <p:spPr>
          <a:xfrm>
            <a:off x="76835" y="1846414"/>
            <a:ext cx="608687" cy="5783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9A6335DD-716D-4B8A-A60D-4C38EFB9CD9A}"/>
              </a:ext>
            </a:extLst>
          </p:cNvPr>
          <p:cNvSpPr txBox="1">
            <a:spLocks/>
          </p:cNvSpPr>
          <p:nvPr/>
        </p:nvSpPr>
        <p:spPr>
          <a:xfrm>
            <a:off x="93349" y="3942351"/>
            <a:ext cx="608687" cy="57837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23" name="Freeform 109">
            <a:extLst>
              <a:ext uri="{FF2B5EF4-FFF2-40B4-BE49-F238E27FC236}">
                <a16:creationId xmlns:a16="http://schemas.microsoft.com/office/drawing/2014/main" id="{5F1E1A90-F0D2-4270-8A40-785ED50DD770}"/>
              </a:ext>
            </a:extLst>
          </p:cNvPr>
          <p:cNvSpPr/>
          <p:nvPr/>
        </p:nvSpPr>
        <p:spPr>
          <a:xfrm>
            <a:off x="194861" y="4101144"/>
            <a:ext cx="405662" cy="260783"/>
          </a:xfrm>
          <a:custGeom>
            <a:avLst/>
            <a:gdLst/>
            <a:ahLst/>
            <a:cxnLst/>
            <a:rect l="l" t="t" r="r" b="b"/>
            <a:pathLst>
              <a:path w="504824" h="324530">
                <a:moveTo>
                  <a:pt x="252412" y="0"/>
                </a:moveTo>
                <a:cubicBezTo>
                  <a:pt x="301805" y="0"/>
                  <a:pt x="348710" y="13053"/>
                  <a:pt x="393126" y="39158"/>
                </a:cubicBezTo>
                <a:cubicBezTo>
                  <a:pt x="437543" y="65263"/>
                  <a:pt x="472897" y="99819"/>
                  <a:pt x="499190" y="142827"/>
                </a:cubicBezTo>
                <a:cubicBezTo>
                  <a:pt x="502946" y="149400"/>
                  <a:pt x="504824" y="155880"/>
                  <a:pt x="504824" y="162265"/>
                </a:cubicBezTo>
                <a:cubicBezTo>
                  <a:pt x="504824" y="168650"/>
                  <a:pt x="502946" y="175130"/>
                  <a:pt x="499190" y="181703"/>
                </a:cubicBezTo>
                <a:cubicBezTo>
                  <a:pt x="472897" y="224899"/>
                  <a:pt x="437543" y="259502"/>
                  <a:pt x="393126" y="285513"/>
                </a:cubicBezTo>
                <a:cubicBezTo>
                  <a:pt x="348710" y="311525"/>
                  <a:pt x="301805" y="324530"/>
                  <a:pt x="252412" y="324530"/>
                </a:cubicBezTo>
                <a:cubicBezTo>
                  <a:pt x="203018" y="324530"/>
                  <a:pt x="156114" y="311478"/>
                  <a:pt x="111698" y="285373"/>
                </a:cubicBezTo>
                <a:cubicBezTo>
                  <a:pt x="67281" y="259267"/>
                  <a:pt x="31927" y="224711"/>
                  <a:pt x="5634" y="181703"/>
                </a:cubicBezTo>
                <a:cubicBezTo>
                  <a:pt x="1877" y="175130"/>
                  <a:pt x="0" y="168650"/>
                  <a:pt x="0" y="162265"/>
                </a:cubicBezTo>
                <a:cubicBezTo>
                  <a:pt x="0" y="155880"/>
                  <a:pt x="1877" y="149400"/>
                  <a:pt x="5634" y="142827"/>
                </a:cubicBezTo>
                <a:cubicBezTo>
                  <a:pt x="31927" y="99819"/>
                  <a:pt x="67281" y="65263"/>
                  <a:pt x="111698" y="39158"/>
                </a:cubicBezTo>
                <a:cubicBezTo>
                  <a:pt x="156114" y="13053"/>
                  <a:pt x="203018" y="0"/>
                  <a:pt x="252412" y="0"/>
                </a:cubicBezTo>
                <a:close/>
                <a:moveTo>
                  <a:pt x="252412" y="40566"/>
                </a:moveTo>
                <a:cubicBezTo>
                  <a:pt x="228936" y="40566"/>
                  <a:pt x="208794" y="48970"/>
                  <a:pt x="191985" y="65779"/>
                </a:cubicBezTo>
                <a:cubicBezTo>
                  <a:pt x="175177" y="82588"/>
                  <a:pt x="166772" y="102730"/>
                  <a:pt x="166772" y="126206"/>
                </a:cubicBezTo>
                <a:cubicBezTo>
                  <a:pt x="166772" y="129962"/>
                  <a:pt x="168087" y="133155"/>
                  <a:pt x="170716" y="135784"/>
                </a:cubicBezTo>
                <a:cubicBezTo>
                  <a:pt x="173346" y="138413"/>
                  <a:pt x="176538" y="139728"/>
                  <a:pt x="180294" y="139728"/>
                </a:cubicBezTo>
                <a:cubicBezTo>
                  <a:pt x="184050" y="139728"/>
                  <a:pt x="187243" y="138413"/>
                  <a:pt x="189872" y="135784"/>
                </a:cubicBezTo>
                <a:cubicBezTo>
                  <a:pt x="192502" y="133155"/>
                  <a:pt x="193816" y="129962"/>
                  <a:pt x="193816" y="126206"/>
                </a:cubicBezTo>
                <a:cubicBezTo>
                  <a:pt x="193816" y="110055"/>
                  <a:pt x="199544" y="96251"/>
                  <a:pt x="211001" y="84795"/>
                </a:cubicBezTo>
                <a:cubicBezTo>
                  <a:pt x="222457" y="73338"/>
                  <a:pt x="236260" y="67610"/>
                  <a:pt x="252412" y="67610"/>
                </a:cubicBezTo>
                <a:cubicBezTo>
                  <a:pt x="256168" y="67610"/>
                  <a:pt x="259361" y="66295"/>
                  <a:pt x="261990" y="63666"/>
                </a:cubicBezTo>
                <a:cubicBezTo>
                  <a:pt x="264619" y="61037"/>
                  <a:pt x="265934" y="57844"/>
                  <a:pt x="265934" y="54088"/>
                </a:cubicBezTo>
                <a:cubicBezTo>
                  <a:pt x="265934" y="50332"/>
                  <a:pt x="264619" y="47139"/>
                  <a:pt x="261990" y="44510"/>
                </a:cubicBezTo>
                <a:cubicBezTo>
                  <a:pt x="259361" y="41881"/>
                  <a:pt x="256168" y="40566"/>
                  <a:pt x="252412" y="40566"/>
                </a:cubicBezTo>
                <a:close/>
                <a:moveTo>
                  <a:pt x="143390" y="62821"/>
                </a:moveTo>
                <a:cubicBezTo>
                  <a:pt x="100382" y="84795"/>
                  <a:pt x="64605" y="117943"/>
                  <a:pt x="36059" y="162265"/>
                </a:cubicBezTo>
                <a:cubicBezTo>
                  <a:pt x="61037" y="200765"/>
                  <a:pt x="92353" y="231425"/>
                  <a:pt x="130009" y="254243"/>
                </a:cubicBezTo>
                <a:cubicBezTo>
                  <a:pt x="167664" y="277062"/>
                  <a:pt x="208465" y="288471"/>
                  <a:pt x="252412" y="288471"/>
                </a:cubicBezTo>
                <a:cubicBezTo>
                  <a:pt x="296359" y="288471"/>
                  <a:pt x="337160" y="277062"/>
                  <a:pt x="374815" y="254243"/>
                </a:cubicBezTo>
                <a:cubicBezTo>
                  <a:pt x="412470" y="231425"/>
                  <a:pt x="443787" y="200765"/>
                  <a:pt x="468766" y="162265"/>
                </a:cubicBezTo>
                <a:cubicBezTo>
                  <a:pt x="440219" y="117943"/>
                  <a:pt x="404441" y="84795"/>
                  <a:pt x="361434" y="62821"/>
                </a:cubicBezTo>
                <a:cubicBezTo>
                  <a:pt x="372890" y="82353"/>
                  <a:pt x="378618" y="103481"/>
                  <a:pt x="378618" y="126206"/>
                </a:cubicBezTo>
                <a:cubicBezTo>
                  <a:pt x="378618" y="160950"/>
                  <a:pt x="366270" y="190671"/>
                  <a:pt x="341573" y="215367"/>
                </a:cubicBezTo>
                <a:cubicBezTo>
                  <a:pt x="316876" y="240064"/>
                  <a:pt x="287156" y="252412"/>
                  <a:pt x="252412" y="252412"/>
                </a:cubicBezTo>
                <a:cubicBezTo>
                  <a:pt x="217667" y="252412"/>
                  <a:pt x="187947" y="240064"/>
                  <a:pt x="163251" y="215367"/>
                </a:cubicBezTo>
                <a:cubicBezTo>
                  <a:pt x="138554" y="190671"/>
                  <a:pt x="126206" y="160950"/>
                  <a:pt x="126206" y="126206"/>
                </a:cubicBezTo>
                <a:cubicBezTo>
                  <a:pt x="126206" y="103481"/>
                  <a:pt x="131934" y="82353"/>
                  <a:pt x="143390" y="628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4" name="Freeform 547">
            <a:extLst>
              <a:ext uri="{FF2B5EF4-FFF2-40B4-BE49-F238E27FC236}">
                <a16:creationId xmlns:a16="http://schemas.microsoft.com/office/drawing/2014/main" id="{04F2D8E7-9920-455E-9826-B334FB14A009}"/>
              </a:ext>
            </a:extLst>
          </p:cNvPr>
          <p:cNvSpPr/>
          <p:nvPr/>
        </p:nvSpPr>
        <p:spPr>
          <a:xfrm>
            <a:off x="178347" y="1948387"/>
            <a:ext cx="405662" cy="378619"/>
          </a:xfrm>
          <a:custGeom>
            <a:avLst/>
            <a:gdLst>
              <a:gd name="connsiteX0" fmla="*/ 19438 w 540883"/>
              <a:gd name="connsiteY0" fmla="*/ 450737 h 504825"/>
              <a:gd name="connsiteX1" fmla="*/ 521446 w 540883"/>
              <a:gd name="connsiteY1" fmla="*/ 450737 h 504825"/>
              <a:gd name="connsiteX2" fmla="*/ 535109 w 540883"/>
              <a:gd name="connsiteY2" fmla="*/ 456089 h 504825"/>
              <a:gd name="connsiteX3" fmla="*/ 540883 w 540883"/>
              <a:gd name="connsiteY3" fmla="*/ 468766 h 504825"/>
              <a:gd name="connsiteX4" fmla="*/ 540883 w 540883"/>
              <a:gd name="connsiteY4" fmla="*/ 504825 h 504825"/>
              <a:gd name="connsiteX5" fmla="*/ 0 w 540883"/>
              <a:gd name="connsiteY5" fmla="*/ 504825 h 504825"/>
              <a:gd name="connsiteX6" fmla="*/ 0 w 540883"/>
              <a:gd name="connsiteY6" fmla="*/ 468766 h 504825"/>
              <a:gd name="connsiteX7" fmla="*/ 5775 w 540883"/>
              <a:gd name="connsiteY7" fmla="*/ 456089 h 504825"/>
              <a:gd name="connsiteX8" fmla="*/ 19438 w 540883"/>
              <a:gd name="connsiteY8" fmla="*/ 450737 h 504825"/>
              <a:gd name="connsiteX9" fmla="*/ 72117 w 540883"/>
              <a:gd name="connsiteY9" fmla="*/ 180295 h 504825"/>
              <a:gd name="connsiteX10" fmla="*/ 144236 w 540883"/>
              <a:gd name="connsiteY10" fmla="*/ 180295 h 504825"/>
              <a:gd name="connsiteX11" fmla="*/ 144236 w 540883"/>
              <a:gd name="connsiteY11" fmla="*/ 396648 h 504825"/>
              <a:gd name="connsiteX12" fmla="*/ 180295 w 540883"/>
              <a:gd name="connsiteY12" fmla="*/ 396648 h 504825"/>
              <a:gd name="connsiteX13" fmla="*/ 180295 w 540883"/>
              <a:gd name="connsiteY13" fmla="*/ 180295 h 504825"/>
              <a:gd name="connsiteX14" fmla="*/ 252412 w 540883"/>
              <a:gd name="connsiteY14" fmla="*/ 180295 h 504825"/>
              <a:gd name="connsiteX15" fmla="*/ 252412 w 540883"/>
              <a:gd name="connsiteY15" fmla="*/ 396648 h 504825"/>
              <a:gd name="connsiteX16" fmla="*/ 288472 w 540883"/>
              <a:gd name="connsiteY16" fmla="*/ 396648 h 504825"/>
              <a:gd name="connsiteX17" fmla="*/ 288472 w 540883"/>
              <a:gd name="connsiteY17" fmla="*/ 180295 h 504825"/>
              <a:gd name="connsiteX18" fmla="*/ 360589 w 540883"/>
              <a:gd name="connsiteY18" fmla="*/ 180295 h 504825"/>
              <a:gd name="connsiteX19" fmla="*/ 360589 w 540883"/>
              <a:gd name="connsiteY19" fmla="*/ 396648 h 504825"/>
              <a:gd name="connsiteX20" fmla="*/ 396648 w 540883"/>
              <a:gd name="connsiteY20" fmla="*/ 396648 h 504825"/>
              <a:gd name="connsiteX21" fmla="*/ 396648 w 540883"/>
              <a:gd name="connsiteY21" fmla="*/ 180295 h 504825"/>
              <a:gd name="connsiteX22" fmla="*/ 468766 w 540883"/>
              <a:gd name="connsiteY22" fmla="*/ 180295 h 504825"/>
              <a:gd name="connsiteX23" fmla="*/ 468766 w 540883"/>
              <a:gd name="connsiteY23" fmla="*/ 396648 h 504825"/>
              <a:gd name="connsiteX24" fmla="*/ 485387 w 540883"/>
              <a:gd name="connsiteY24" fmla="*/ 396648 h 504825"/>
              <a:gd name="connsiteX25" fmla="*/ 499050 w 540883"/>
              <a:gd name="connsiteY25" fmla="*/ 402001 h 504825"/>
              <a:gd name="connsiteX26" fmla="*/ 504825 w 540883"/>
              <a:gd name="connsiteY26" fmla="*/ 414678 h 504825"/>
              <a:gd name="connsiteX27" fmla="*/ 504825 w 540883"/>
              <a:gd name="connsiteY27" fmla="*/ 432707 h 504825"/>
              <a:gd name="connsiteX28" fmla="*/ 36058 w 540883"/>
              <a:gd name="connsiteY28" fmla="*/ 432707 h 504825"/>
              <a:gd name="connsiteX29" fmla="*/ 36058 w 540883"/>
              <a:gd name="connsiteY29" fmla="*/ 414678 h 504825"/>
              <a:gd name="connsiteX30" fmla="*/ 41834 w 540883"/>
              <a:gd name="connsiteY30" fmla="*/ 402001 h 504825"/>
              <a:gd name="connsiteX31" fmla="*/ 55497 w 540883"/>
              <a:gd name="connsiteY31" fmla="*/ 396648 h 504825"/>
              <a:gd name="connsiteX32" fmla="*/ 72117 w 540883"/>
              <a:gd name="connsiteY32" fmla="*/ 396648 h 504825"/>
              <a:gd name="connsiteX33" fmla="*/ 270442 w 540883"/>
              <a:gd name="connsiteY33" fmla="*/ 0 h 504825"/>
              <a:gd name="connsiteX34" fmla="*/ 540883 w 540883"/>
              <a:gd name="connsiteY34" fmla="*/ 108177 h 504825"/>
              <a:gd name="connsiteX35" fmla="*/ 540883 w 540883"/>
              <a:gd name="connsiteY35" fmla="*/ 144236 h 504825"/>
              <a:gd name="connsiteX36" fmla="*/ 504825 w 540883"/>
              <a:gd name="connsiteY36" fmla="*/ 144236 h 504825"/>
              <a:gd name="connsiteX37" fmla="*/ 499050 w 540883"/>
              <a:gd name="connsiteY37" fmla="*/ 156913 h 504825"/>
              <a:gd name="connsiteX38" fmla="*/ 485387 w 540883"/>
              <a:gd name="connsiteY38" fmla="*/ 162265 h 504825"/>
              <a:gd name="connsiteX39" fmla="*/ 55497 w 540883"/>
              <a:gd name="connsiteY39" fmla="*/ 162265 h 504825"/>
              <a:gd name="connsiteX40" fmla="*/ 41834 w 540883"/>
              <a:gd name="connsiteY40" fmla="*/ 156913 h 504825"/>
              <a:gd name="connsiteX41" fmla="*/ 36058 w 540883"/>
              <a:gd name="connsiteY41" fmla="*/ 144236 h 504825"/>
              <a:gd name="connsiteX42" fmla="*/ 0 w 540883"/>
              <a:gd name="connsiteY42" fmla="*/ 144236 h 504825"/>
              <a:gd name="connsiteX43" fmla="*/ 0 w 540883"/>
              <a:gd name="connsiteY43" fmla="*/ 108177 h 504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0883" h="504825">
                <a:moveTo>
                  <a:pt x="19438" y="450737"/>
                </a:moveTo>
                <a:lnTo>
                  <a:pt x="521446" y="450737"/>
                </a:lnTo>
                <a:cubicBezTo>
                  <a:pt x="526704" y="450737"/>
                  <a:pt x="531259" y="452521"/>
                  <a:pt x="535109" y="456089"/>
                </a:cubicBezTo>
                <a:cubicBezTo>
                  <a:pt x="538960" y="459657"/>
                  <a:pt x="540883" y="463883"/>
                  <a:pt x="540883" y="468766"/>
                </a:cubicBezTo>
                <a:lnTo>
                  <a:pt x="540883" y="504825"/>
                </a:lnTo>
                <a:lnTo>
                  <a:pt x="0" y="504825"/>
                </a:lnTo>
                <a:lnTo>
                  <a:pt x="0" y="468766"/>
                </a:lnTo>
                <a:cubicBezTo>
                  <a:pt x="0" y="463883"/>
                  <a:pt x="1925" y="459657"/>
                  <a:pt x="5775" y="456089"/>
                </a:cubicBezTo>
                <a:cubicBezTo>
                  <a:pt x="9624" y="452521"/>
                  <a:pt x="14179" y="450737"/>
                  <a:pt x="19438" y="450737"/>
                </a:cubicBezTo>
                <a:close/>
                <a:moveTo>
                  <a:pt x="72117" y="180295"/>
                </a:moveTo>
                <a:lnTo>
                  <a:pt x="144236" y="180295"/>
                </a:lnTo>
                <a:lnTo>
                  <a:pt x="144236" y="396648"/>
                </a:lnTo>
                <a:lnTo>
                  <a:pt x="180295" y="396648"/>
                </a:lnTo>
                <a:lnTo>
                  <a:pt x="180295" y="180295"/>
                </a:lnTo>
                <a:lnTo>
                  <a:pt x="252412" y="180295"/>
                </a:lnTo>
                <a:lnTo>
                  <a:pt x="252412" y="396648"/>
                </a:lnTo>
                <a:lnTo>
                  <a:pt x="288472" y="396648"/>
                </a:lnTo>
                <a:lnTo>
                  <a:pt x="288472" y="180295"/>
                </a:lnTo>
                <a:lnTo>
                  <a:pt x="360589" y="180295"/>
                </a:lnTo>
                <a:lnTo>
                  <a:pt x="360589" y="396648"/>
                </a:lnTo>
                <a:lnTo>
                  <a:pt x="396648" y="396648"/>
                </a:lnTo>
                <a:lnTo>
                  <a:pt x="396648" y="180295"/>
                </a:lnTo>
                <a:lnTo>
                  <a:pt x="468766" y="180295"/>
                </a:lnTo>
                <a:lnTo>
                  <a:pt x="468766" y="396648"/>
                </a:lnTo>
                <a:lnTo>
                  <a:pt x="485387" y="396648"/>
                </a:lnTo>
                <a:cubicBezTo>
                  <a:pt x="490645" y="396648"/>
                  <a:pt x="495200" y="398432"/>
                  <a:pt x="499050" y="402001"/>
                </a:cubicBezTo>
                <a:cubicBezTo>
                  <a:pt x="502900" y="405569"/>
                  <a:pt x="504825" y="409795"/>
                  <a:pt x="504825" y="414678"/>
                </a:cubicBezTo>
                <a:lnTo>
                  <a:pt x="504825" y="432707"/>
                </a:lnTo>
                <a:lnTo>
                  <a:pt x="36058" y="432707"/>
                </a:lnTo>
                <a:lnTo>
                  <a:pt x="36058" y="414678"/>
                </a:lnTo>
                <a:cubicBezTo>
                  <a:pt x="36058" y="409795"/>
                  <a:pt x="37984" y="405569"/>
                  <a:pt x="41834" y="402001"/>
                </a:cubicBezTo>
                <a:cubicBezTo>
                  <a:pt x="45684" y="398432"/>
                  <a:pt x="50238" y="396648"/>
                  <a:pt x="55497" y="396648"/>
                </a:cubicBezTo>
                <a:lnTo>
                  <a:pt x="72117" y="396648"/>
                </a:lnTo>
                <a:close/>
                <a:moveTo>
                  <a:pt x="270442" y="0"/>
                </a:moveTo>
                <a:lnTo>
                  <a:pt x="540883" y="108177"/>
                </a:lnTo>
                <a:lnTo>
                  <a:pt x="540883" y="144236"/>
                </a:lnTo>
                <a:lnTo>
                  <a:pt x="504825" y="144236"/>
                </a:lnTo>
                <a:cubicBezTo>
                  <a:pt x="504825" y="149119"/>
                  <a:pt x="502900" y="153344"/>
                  <a:pt x="499050" y="156913"/>
                </a:cubicBezTo>
                <a:cubicBezTo>
                  <a:pt x="495200" y="160481"/>
                  <a:pt x="490645" y="162265"/>
                  <a:pt x="485387" y="162265"/>
                </a:cubicBezTo>
                <a:lnTo>
                  <a:pt x="55497" y="162265"/>
                </a:lnTo>
                <a:cubicBezTo>
                  <a:pt x="50238" y="162265"/>
                  <a:pt x="45684" y="160481"/>
                  <a:pt x="41834" y="156913"/>
                </a:cubicBezTo>
                <a:cubicBezTo>
                  <a:pt x="37984" y="153344"/>
                  <a:pt x="36058" y="149119"/>
                  <a:pt x="36058" y="144236"/>
                </a:cubicBezTo>
                <a:lnTo>
                  <a:pt x="0" y="144236"/>
                </a:lnTo>
                <a:lnTo>
                  <a:pt x="0" y="10817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38547176-5DDD-405B-9875-7F6D803C593A}"/>
              </a:ext>
            </a:extLst>
          </p:cNvPr>
          <p:cNvSpPr txBox="1">
            <a:spLocks/>
          </p:cNvSpPr>
          <p:nvPr/>
        </p:nvSpPr>
        <p:spPr>
          <a:xfrm>
            <a:off x="6922744" y="2775549"/>
            <a:ext cx="4377607" cy="910086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Virs «7» vērtēti visi aspekti, izņemot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(«6,9») un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Reaģēšanas laiks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(«6,9»);</a:t>
            </a:r>
            <a:endParaRPr lang="en-US" sz="16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26" name="Connector: Elbow 25">
            <a:extLst>
              <a:ext uri="{FF2B5EF4-FFF2-40B4-BE49-F238E27FC236}">
                <a16:creationId xmlns:a16="http://schemas.microsoft.com/office/drawing/2014/main" id="{B8E308C5-3262-4D82-A29F-6C20BF8A4DBF}"/>
              </a:ext>
            </a:extLst>
          </p:cNvPr>
          <p:cNvCxnSpPr>
            <a:cxnSpLocks/>
          </p:cNvCxnSpPr>
          <p:nvPr/>
        </p:nvCxnSpPr>
        <p:spPr>
          <a:xfrm rot="10800000" flipV="1">
            <a:off x="5269258" y="3096499"/>
            <a:ext cx="1431965" cy="238371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Subtitle 2">
            <a:extLst>
              <a:ext uri="{FF2B5EF4-FFF2-40B4-BE49-F238E27FC236}">
                <a16:creationId xmlns:a16="http://schemas.microsoft.com/office/drawing/2014/main" id="{755BB32E-592D-49BF-9E14-E455CC0238A5}"/>
              </a:ext>
            </a:extLst>
          </p:cNvPr>
          <p:cNvSpPr txBox="1">
            <a:spLocks/>
          </p:cNvSpPr>
          <p:nvPr/>
        </p:nvSpPr>
        <p:spPr>
          <a:xfrm>
            <a:off x="6922744" y="3685634"/>
            <a:ext cx="4377607" cy="1241367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Augstu vērtētas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prasmes, pieredze, zināšanas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(«7,4»);</a:t>
            </a:r>
          </a:p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Augstu vērtēta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profesionalitāte (objektivitāte, kvalifikācijas)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(«7,3»);</a:t>
            </a:r>
          </a:p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Augstu vērtēta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nodevumu kvalitāte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(«7,3»).</a:t>
            </a: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34" name="Subtitle 2">
            <a:extLst>
              <a:ext uri="{FF2B5EF4-FFF2-40B4-BE49-F238E27FC236}">
                <a16:creationId xmlns:a16="http://schemas.microsoft.com/office/drawing/2014/main" id="{08EFDAE9-94F0-46D3-B21D-A07D870807D7}"/>
              </a:ext>
            </a:extLst>
          </p:cNvPr>
          <p:cNvSpPr txBox="1">
            <a:spLocks/>
          </p:cNvSpPr>
          <p:nvPr/>
        </p:nvSpPr>
        <p:spPr>
          <a:xfrm>
            <a:off x="6922741" y="4361927"/>
            <a:ext cx="4377607" cy="1161855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Augstāk vērtētas:</a:t>
            </a:r>
          </a:p>
          <a:p>
            <a:pPr lvl="1"/>
            <a:r>
              <a:rPr lang="lv-LV" sz="12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prasmes, pieredze, zināšanas </a:t>
            </a:r>
            <a:r>
              <a:rPr lang="lv-LV" sz="12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(«7,2»);</a:t>
            </a:r>
            <a:r>
              <a:rPr lang="lv-LV" sz="12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 </a:t>
            </a:r>
          </a:p>
          <a:p>
            <a:pPr lvl="1"/>
            <a:r>
              <a:rPr lang="lv-LV" sz="12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profesionalitāte </a:t>
            </a:r>
            <a:r>
              <a:rPr lang="lv-LV" sz="12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(«7,1»);</a:t>
            </a:r>
          </a:p>
          <a:p>
            <a:pPr lvl="1"/>
            <a:r>
              <a:rPr lang="lv-LV" sz="12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izpratne par gala produktu </a:t>
            </a:r>
            <a:r>
              <a:rPr lang="lv-LV" sz="12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(«7,0»).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70D0112F-D06E-48B2-B368-3F80151E2F4F}"/>
              </a:ext>
            </a:extLst>
          </p:cNvPr>
          <p:cNvCxnSpPr>
            <a:cxnSpLocks/>
          </p:cNvCxnSpPr>
          <p:nvPr/>
        </p:nvCxnSpPr>
        <p:spPr>
          <a:xfrm rot="10800000">
            <a:off x="5269261" y="4762501"/>
            <a:ext cx="1431963" cy="542925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Subtitle 2">
            <a:extLst>
              <a:ext uri="{FF2B5EF4-FFF2-40B4-BE49-F238E27FC236}">
                <a16:creationId xmlns:a16="http://schemas.microsoft.com/office/drawing/2014/main" id="{042495BE-A49A-4FCD-88DF-B9466EE30F6A}"/>
              </a:ext>
            </a:extLst>
          </p:cNvPr>
          <p:cNvSpPr txBox="1">
            <a:spLocks/>
          </p:cNvSpPr>
          <p:nvPr/>
        </p:nvSpPr>
        <p:spPr>
          <a:xfrm>
            <a:off x="6922742" y="5523782"/>
            <a:ext cx="4377607" cy="755591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Zemāk –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reaģēšanas laiks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(«6,0»),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 spēja plānot un ievērot termiņus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 («6,3»), </a:t>
            </a:r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komunikācija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 («6,4»).</a:t>
            </a:r>
            <a:endParaRPr lang="en-US" sz="1600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sp>
        <p:nvSpPr>
          <p:cNvPr id="38" name="Subtitle 2">
            <a:extLst>
              <a:ext uri="{FF2B5EF4-FFF2-40B4-BE49-F238E27FC236}">
                <a16:creationId xmlns:a16="http://schemas.microsoft.com/office/drawing/2014/main" id="{ABC28CEA-4D9D-40AB-876D-3DD0239DD132}"/>
              </a:ext>
            </a:extLst>
          </p:cNvPr>
          <p:cNvSpPr txBox="1">
            <a:spLocks/>
          </p:cNvSpPr>
          <p:nvPr/>
        </p:nvSpPr>
        <p:spPr>
          <a:xfrm>
            <a:off x="6922740" y="1052188"/>
            <a:ext cx="4377607" cy="1553870"/>
          </a:xfrm>
          <a:prstGeom prst="rect">
            <a:avLst/>
          </a:prstGeom>
          <a:solidFill>
            <a:schemeClr val="bg1">
              <a:lumMod val="95000"/>
              <a:alpha val="4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2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Neris Light" charset="0"/>
                <a:ea typeface="Neris Light" charset="0"/>
                <a:cs typeface="Neri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v-LV" sz="20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Zemāk vērtēts: </a:t>
            </a:r>
            <a:endParaRPr lang="lv-LV" sz="20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  <a:p>
            <a:pPr lvl="1"/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Reaģēšanas laiks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(«6,2»);</a:t>
            </a:r>
          </a:p>
          <a:p>
            <a:pPr lvl="1"/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Spēja plānot un ievērot termiņus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(«6,3»);</a:t>
            </a:r>
          </a:p>
          <a:p>
            <a:pPr lvl="1"/>
            <a:r>
              <a:rPr lang="lv-LV" sz="1600" b="1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Komunikācija </a:t>
            </a:r>
            <a:r>
              <a:rPr lang="lv-LV" sz="1600" dirty="0">
                <a:solidFill>
                  <a:srgbClr val="27093C"/>
                </a:solidFill>
                <a:latin typeface="Segoe UI" panose="020B0502040204020203" pitchFamily="34" charset="0"/>
                <a:ea typeface="Neris Black" charset="0"/>
                <a:cs typeface="Segoe UI" panose="020B0502040204020203" pitchFamily="34" charset="0"/>
              </a:rPr>
              <a:t>(«6,5»).</a:t>
            </a:r>
            <a:endParaRPr lang="en-US" sz="1600" b="1" dirty="0">
              <a:solidFill>
                <a:srgbClr val="27093C"/>
              </a:solidFill>
              <a:latin typeface="Segoe UI" panose="020B0502040204020203" pitchFamily="34" charset="0"/>
              <a:ea typeface="Neris Black" charset="0"/>
              <a:cs typeface="Segoe UI" panose="020B0502040204020203" pitchFamily="34" charset="0"/>
            </a:endParaRPr>
          </a:p>
        </p:txBody>
      </p: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52B33005-6B3F-48B4-B71C-2BF1668418A5}"/>
              </a:ext>
            </a:extLst>
          </p:cNvPr>
          <p:cNvCxnSpPr>
            <a:cxnSpLocks/>
          </p:cNvCxnSpPr>
          <p:nvPr/>
        </p:nvCxnSpPr>
        <p:spPr>
          <a:xfrm rot="10800000">
            <a:off x="5339216" y="1889364"/>
            <a:ext cx="1431966" cy="1"/>
          </a:xfrm>
          <a:prstGeom prst="bentConnector3">
            <a:avLst>
              <a:gd name="adj1" fmla="val 50000"/>
            </a:avLst>
          </a:prstGeom>
          <a:ln w="38100">
            <a:solidFill>
              <a:srgbClr val="27093C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20D78AF-E9AC-4079-916D-F7BFB9EB65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5001168"/>
              </p:ext>
            </p:extLst>
          </p:nvPr>
        </p:nvGraphicFramePr>
        <p:xfrm>
          <a:off x="891649" y="1052188"/>
          <a:ext cx="4124184" cy="516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1516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28" grpId="0" animBg="1"/>
      <p:bldP spid="28" grpId="1" animBg="1"/>
      <p:bldP spid="34" grpId="0" animBg="1"/>
      <p:bldP spid="34" grpId="1" animBg="1"/>
      <p:bldP spid="36" grpId="0" animBg="1"/>
      <p:bldP spid="36" grpId="1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29A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64F12C-34A3-459B-906C-F409AD53E716}"/>
              </a:ext>
            </a:extLst>
          </p:cNvPr>
          <p:cNvSpPr/>
          <p:nvPr/>
        </p:nvSpPr>
        <p:spPr>
          <a:xfrm>
            <a:off x="823280" y="166084"/>
            <a:ext cx="10942319" cy="48092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28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Būvniecības nozares kvalitātes indekss (kopumā)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BDDE51A-0A0A-440E-9443-51E9F66E8CF4}"/>
              </a:ext>
            </a:extLst>
          </p:cNvPr>
          <p:cNvSpPr/>
          <p:nvPr/>
        </p:nvSpPr>
        <p:spPr>
          <a:xfrm>
            <a:off x="1822255" y="5802077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Priekšdarbi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10FBCF6-675E-4C90-BDE8-FA4333088E0F}"/>
              </a:ext>
            </a:extLst>
          </p:cNvPr>
          <p:cNvSpPr/>
          <p:nvPr/>
        </p:nvSpPr>
        <p:spPr>
          <a:xfrm>
            <a:off x="4467386" y="5803109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Projektēšana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0328AA81-FAF7-486A-90A6-F66946486855}"/>
              </a:ext>
            </a:extLst>
          </p:cNvPr>
          <p:cNvSpPr/>
          <p:nvPr/>
        </p:nvSpPr>
        <p:spPr>
          <a:xfrm>
            <a:off x="7112517" y="5803109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Būvdarbi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F7F9533-CEA6-4E89-A665-EB5E7E403546}"/>
              </a:ext>
            </a:extLst>
          </p:cNvPr>
          <p:cNvSpPr/>
          <p:nvPr/>
        </p:nvSpPr>
        <p:spPr>
          <a:xfrm>
            <a:off x="9769731" y="5801045"/>
            <a:ext cx="1101528" cy="309455"/>
          </a:xfrm>
          <a:prstGeom prst="roundRect">
            <a:avLst/>
          </a:prstGeom>
          <a:solidFill>
            <a:srgbClr val="27093C"/>
          </a:solidFill>
          <a:ln>
            <a:solidFill>
              <a:srgbClr val="2709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1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Uzraudzība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954EEE87-C31D-402B-848F-7CBAA1E4C0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9651337"/>
              </p:ext>
            </p:extLst>
          </p:nvPr>
        </p:nvGraphicFramePr>
        <p:xfrm>
          <a:off x="426400" y="3065514"/>
          <a:ext cx="11339200" cy="2897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3BBDB6A-8E4D-4E6B-AFCE-16385839FC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945419"/>
              </p:ext>
            </p:extLst>
          </p:nvPr>
        </p:nvGraphicFramePr>
        <p:xfrm>
          <a:off x="944880" y="852777"/>
          <a:ext cx="10942320" cy="1263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1DB5574-BEDD-4654-BC63-12E389301C48}"/>
              </a:ext>
            </a:extLst>
          </p:cNvPr>
          <p:cNvSpPr/>
          <p:nvPr/>
        </p:nvSpPr>
        <p:spPr>
          <a:xfrm>
            <a:off x="3885685" y="2881250"/>
            <a:ext cx="4420630" cy="389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lv-LV" sz="20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Kvalitātes indekss (posmi)</a:t>
            </a:r>
          </a:p>
          <a:p>
            <a:pPr algn="ctr"/>
            <a:endParaRPr lang="lv-LV" sz="2000" b="1" dirty="0">
              <a:solidFill>
                <a:schemeClr val="tx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Freeform 379">
            <a:extLst>
              <a:ext uri="{FF2B5EF4-FFF2-40B4-BE49-F238E27FC236}">
                <a16:creationId xmlns:a16="http://schemas.microsoft.com/office/drawing/2014/main" id="{679DA916-E580-4ABC-8167-91819A73FD3B}"/>
              </a:ext>
            </a:extLst>
          </p:cNvPr>
          <p:cNvSpPr/>
          <p:nvPr/>
        </p:nvSpPr>
        <p:spPr>
          <a:xfrm>
            <a:off x="7490217" y="3989050"/>
            <a:ext cx="346713" cy="347138"/>
          </a:xfrm>
          <a:custGeom>
            <a:avLst/>
            <a:gdLst>
              <a:gd name="connsiteX0" fmla="*/ 84231 w 462284"/>
              <a:gd name="connsiteY0" fmla="*/ 360589 h 462850"/>
              <a:gd name="connsiteX1" fmla="*/ 71553 w 462284"/>
              <a:gd name="connsiteY1" fmla="*/ 365942 h 462850"/>
              <a:gd name="connsiteX2" fmla="*/ 66201 w 462284"/>
              <a:gd name="connsiteY2" fmla="*/ 378619 h 462850"/>
              <a:gd name="connsiteX3" fmla="*/ 71553 w 462284"/>
              <a:gd name="connsiteY3" fmla="*/ 391296 h 462850"/>
              <a:gd name="connsiteX4" fmla="*/ 84231 w 462284"/>
              <a:gd name="connsiteY4" fmla="*/ 396648 h 462850"/>
              <a:gd name="connsiteX5" fmla="*/ 96908 w 462284"/>
              <a:gd name="connsiteY5" fmla="*/ 391296 h 462850"/>
              <a:gd name="connsiteX6" fmla="*/ 102260 w 462284"/>
              <a:gd name="connsiteY6" fmla="*/ 378619 h 462850"/>
              <a:gd name="connsiteX7" fmla="*/ 96908 w 462284"/>
              <a:gd name="connsiteY7" fmla="*/ 365942 h 462850"/>
              <a:gd name="connsiteX8" fmla="*/ 84231 w 462284"/>
              <a:gd name="connsiteY8" fmla="*/ 360589 h 462850"/>
              <a:gd name="connsiteX9" fmla="*/ 202549 w 462284"/>
              <a:gd name="connsiteY9" fmla="*/ 179168 h 462850"/>
              <a:gd name="connsiteX10" fmla="*/ 234805 w 462284"/>
              <a:gd name="connsiteY10" fmla="*/ 228045 h 462850"/>
              <a:gd name="connsiteX11" fmla="*/ 283681 w 462284"/>
              <a:gd name="connsiteY11" fmla="*/ 260300 h 462850"/>
              <a:gd name="connsiteX12" fmla="*/ 91555 w 462284"/>
              <a:gd name="connsiteY12" fmla="*/ 452427 h 462850"/>
              <a:gd name="connsiteX13" fmla="*/ 66201 w 462284"/>
              <a:gd name="connsiteY13" fmla="*/ 462850 h 462850"/>
              <a:gd name="connsiteX14" fmla="*/ 40566 w 462284"/>
              <a:gd name="connsiteY14" fmla="*/ 452427 h 462850"/>
              <a:gd name="connsiteX15" fmla="*/ 10705 w 462284"/>
              <a:gd name="connsiteY15" fmla="*/ 422002 h 462850"/>
              <a:gd name="connsiteX16" fmla="*/ 0 w 462284"/>
              <a:gd name="connsiteY16" fmla="*/ 396648 h 462850"/>
              <a:gd name="connsiteX17" fmla="*/ 10705 w 462284"/>
              <a:gd name="connsiteY17" fmla="*/ 371013 h 462850"/>
              <a:gd name="connsiteX18" fmla="*/ 336642 w 462284"/>
              <a:gd name="connsiteY18" fmla="*/ 0 h 462850"/>
              <a:gd name="connsiteX19" fmla="*/ 370870 w 462284"/>
              <a:gd name="connsiteY19" fmla="*/ 4648 h 462850"/>
              <a:gd name="connsiteX20" fmla="*/ 401153 w 462284"/>
              <a:gd name="connsiteY20" fmla="*/ 17748 h 462850"/>
              <a:gd name="connsiteX21" fmla="*/ 405661 w 462284"/>
              <a:gd name="connsiteY21" fmla="*/ 25636 h 462850"/>
              <a:gd name="connsiteX22" fmla="*/ 401153 w 462284"/>
              <a:gd name="connsiteY22" fmla="*/ 33524 h 462850"/>
              <a:gd name="connsiteX23" fmla="*/ 318613 w 462284"/>
              <a:gd name="connsiteY23" fmla="*/ 81133 h 462850"/>
              <a:gd name="connsiteX24" fmla="*/ 318613 w 462284"/>
              <a:gd name="connsiteY24" fmla="*/ 144236 h 462850"/>
              <a:gd name="connsiteX25" fmla="*/ 372983 w 462284"/>
              <a:gd name="connsiteY25" fmla="*/ 174379 h 462850"/>
              <a:gd name="connsiteX26" fmla="*/ 395237 w 462284"/>
              <a:gd name="connsiteY26" fmla="*/ 160716 h 462850"/>
              <a:gd name="connsiteX27" fmla="*/ 433409 w 462284"/>
              <a:gd name="connsiteY27" fmla="*/ 137897 h 462850"/>
              <a:gd name="connsiteX28" fmla="*/ 453270 w 462284"/>
              <a:gd name="connsiteY28" fmla="*/ 127896 h 462850"/>
              <a:gd name="connsiteX29" fmla="*/ 459890 w 462284"/>
              <a:gd name="connsiteY29" fmla="*/ 130714 h 462850"/>
              <a:gd name="connsiteX30" fmla="*/ 462284 w 462284"/>
              <a:gd name="connsiteY30" fmla="*/ 137756 h 462850"/>
              <a:gd name="connsiteX31" fmla="*/ 455806 w 462284"/>
              <a:gd name="connsiteY31" fmla="*/ 167618 h 462850"/>
              <a:gd name="connsiteX32" fmla="*/ 409464 w 462284"/>
              <a:gd name="connsiteY32" fmla="*/ 228890 h 462850"/>
              <a:gd name="connsiteX33" fmla="*/ 336642 w 462284"/>
              <a:gd name="connsiteY33" fmla="*/ 252412 h 462850"/>
              <a:gd name="connsiteX34" fmla="*/ 247481 w 462284"/>
              <a:gd name="connsiteY34" fmla="*/ 215368 h 462850"/>
              <a:gd name="connsiteX35" fmla="*/ 210436 w 462284"/>
              <a:gd name="connsiteY35" fmla="*/ 126206 h 462850"/>
              <a:gd name="connsiteX36" fmla="*/ 247481 w 462284"/>
              <a:gd name="connsiteY36" fmla="*/ 37045 h 462850"/>
              <a:gd name="connsiteX37" fmla="*/ 336642 w 462284"/>
              <a:gd name="connsiteY37" fmla="*/ 0 h 462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462284" h="462850">
                <a:moveTo>
                  <a:pt x="84231" y="360589"/>
                </a:moveTo>
                <a:cubicBezTo>
                  <a:pt x="79348" y="360589"/>
                  <a:pt x="75122" y="362373"/>
                  <a:pt x="71553" y="365942"/>
                </a:cubicBezTo>
                <a:cubicBezTo>
                  <a:pt x="67986" y="369510"/>
                  <a:pt x="66201" y="373736"/>
                  <a:pt x="66201" y="378619"/>
                </a:cubicBezTo>
                <a:cubicBezTo>
                  <a:pt x="66201" y="383502"/>
                  <a:pt x="67986" y="387727"/>
                  <a:pt x="71553" y="391296"/>
                </a:cubicBezTo>
                <a:cubicBezTo>
                  <a:pt x="75122" y="394864"/>
                  <a:pt x="79348" y="396648"/>
                  <a:pt x="84231" y="396648"/>
                </a:cubicBezTo>
                <a:cubicBezTo>
                  <a:pt x="89114" y="396648"/>
                  <a:pt x="93340" y="394864"/>
                  <a:pt x="96908" y="391296"/>
                </a:cubicBezTo>
                <a:cubicBezTo>
                  <a:pt x="100476" y="387727"/>
                  <a:pt x="102260" y="383502"/>
                  <a:pt x="102260" y="378619"/>
                </a:cubicBezTo>
                <a:cubicBezTo>
                  <a:pt x="102260" y="373736"/>
                  <a:pt x="100476" y="369510"/>
                  <a:pt x="96908" y="365942"/>
                </a:cubicBezTo>
                <a:cubicBezTo>
                  <a:pt x="93340" y="362373"/>
                  <a:pt x="89114" y="360589"/>
                  <a:pt x="84231" y="360589"/>
                </a:cubicBezTo>
                <a:close/>
                <a:moveTo>
                  <a:pt x="202549" y="179168"/>
                </a:moveTo>
                <a:cubicBezTo>
                  <a:pt x="209873" y="197573"/>
                  <a:pt x="220626" y="213865"/>
                  <a:pt x="234805" y="228045"/>
                </a:cubicBezTo>
                <a:cubicBezTo>
                  <a:pt x="248984" y="242224"/>
                  <a:pt x="265277" y="252976"/>
                  <a:pt x="283681" y="260300"/>
                </a:cubicBezTo>
                <a:lnTo>
                  <a:pt x="91555" y="452427"/>
                </a:lnTo>
                <a:cubicBezTo>
                  <a:pt x="84607" y="459376"/>
                  <a:pt x="76156" y="462850"/>
                  <a:pt x="66201" y="462850"/>
                </a:cubicBezTo>
                <a:cubicBezTo>
                  <a:pt x="56436" y="462850"/>
                  <a:pt x="47890" y="459376"/>
                  <a:pt x="40566" y="452427"/>
                </a:cubicBezTo>
                <a:lnTo>
                  <a:pt x="10705" y="422002"/>
                </a:lnTo>
                <a:cubicBezTo>
                  <a:pt x="3568" y="415241"/>
                  <a:pt x="0" y="406790"/>
                  <a:pt x="0" y="396648"/>
                </a:cubicBezTo>
                <a:cubicBezTo>
                  <a:pt x="0" y="386694"/>
                  <a:pt x="3568" y="378149"/>
                  <a:pt x="10705" y="371013"/>
                </a:cubicBezTo>
                <a:close/>
                <a:moveTo>
                  <a:pt x="336642" y="0"/>
                </a:moveTo>
                <a:cubicBezTo>
                  <a:pt x="347536" y="0"/>
                  <a:pt x="358944" y="1549"/>
                  <a:pt x="370870" y="4648"/>
                </a:cubicBezTo>
                <a:cubicBezTo>
                  <a:pt x="382796" y="7747"/>
                  <a:pt x="392891" y="12114"/>
                  <a:pt x="401153" y="17748"/>
                </a:cubicBezTo>
                <a:cubicBezTo>
                  <a:pt x="404159" y="19814"/>
                  <a:pt x="405661" y="22443"/>
                  <a:pt x="405661" y="25636"/>
                </a:cubicBezTo>
                <a:cubicBezTo>
                  <a:pt x="405661" y="28828"/>
                  <a:pt x="404159" y="31458"/>
                  <a:pt x="401153" y="33524"/>
                </a:cubicBezTo>
                <a:lnTo>
                  <a:pt x="318613" y="81133"/>
                </a:lnTo>
                <a:lnTo>
                  <a:pt x="318613" y="144236"/>
                </a:lnTo>
                <a:lnTo>
                  <a:pt x="372983" y="174379"/>
                </a:lnTo>
                <a:cubicBezTo>
                  <a:pt x="373922" y="173815"/>
                  <a:pt x="381341" y="169261"/>
                  <a:pt x="395237" y="160716"/>
                </a:cubicBezTo>
                <a:cubicBezTo>
                  <a:pt x="409137" y="152171"/>
                  <a:pt x="421859" y="144564"/>
                  <a:pt x="433409" y="137897"/>
                </a:cubicBezTo>
                <a:cubicBezTo>
                  <a:pt x="444960" y="131230"/>
                  <a:pt x="451580" y="127896"/>
                  <a:pt x="453270" y="127896"/>
                </a:cubicBezTo>
                <a:cubicBezTo>
                  <a:pt x="456087" y="127896"/>
                  <a:pt x="458295" y="128835"/>
                  <a:pt x="459890" y="130714"/>
                </a:cubicBezTo>
                <a:cubicBezTo>
                  <a:pt x="461487" y="132592"/>
                  <a:pt x="462284" y="134939"/>
                  <a:pt x="462284" y="137756"/>
                </a:cubicBezTo>
                <a:cubicBezTo>
                  <a:pt x="462284" y="145081"/>
                  <a:pt x="460126" y="155035"/>
                  <a:pt x="455806" y="167618"/>
                </a:cubicBezTo>
                <a:cubicBezTo>
                  <a:pt x="446980" y="192784"/>
                  <a:pt x="431533" y="213208"/>
                  <a:pt x="409464" y="228890"/>
                </a:cubicBezTo>
                <a:cubicBezTo>
                  <a:pt x="387397" y="244572"/>
                  <a:pt x="363123" y="252412"/>
                  <a:pt x="336642" y="252412"/>
                </a:cubicBezTo>
                <a:cubicBezTo>
                  <a:pt x="301898" y="252412"/>
                  <a:pt x="272177" y="240064"/>
                  <a:pt x="247481" y="215368"/>
                </a:cubicBezTo>
                <a:cubicBezTo>
                  <a:pt x="222785" y="190671"/>
                  <a:pt x="210436" y="160951"/>
                  <a:pt x="210436" y="126206"/>
                </a:cubicBezTo>
                <a:cubicBezTo>
                  <a:pt x="210436" y="91462"/>
                  <a:pt x="222785" y="61741"/>
                  <a:pt x="247481" y="37045"/>
                </a:cubicBezTo>
                <a:cubicBezTo>
                  <a:pt x="272177" y="12348"/>
                  <a:pt x="301898" y="0"/>
                  <a:pt x="33664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1" name="Freeform 109">
            <a:extLst>
              <a:ext uri="{FF2B5EF4-FFF2-40B4-BE49-F238E27FC236}">
                <a16:creationId xmlns:a16="http://schemas.microsoft.com/office/drawing/2014/main" id="{F025AF1C-575A-4914-B09A-1E1D3091E9CA}"/>
              </a:ext>
            </a:extLst>
          </p:cNvPr>
          <p:cNvSpPr/>
          <p:nvPr/>
        </p:nvSpPr>
        <p:spPr>
          <a:xfrm>
            <a:off x="10137466" y="4162619"/>
            <a:ext cx="378618" cy="243398"/>
          </a:xfrm>
          <a:custGeom>
            <a:avLst/>
            <a:gdLst/>
            <a:ahLst/>
            <a:cxnLst/>
            <a:rect l="l" t="t" r="r" b="b"/>
            <a:pathLst>
              <a:path w="504824" h="324530">
                <a:moveTo>
                  <a:pt x="252412" y="0"/>
                </a:moveTo>
                <a:cubicBezTo>
                  <a:pt x="301805" y="0"/>
                  <a:pt x="348710" y="13053"/>
                  <a:pt x="393126" y="39158"/>
                </a:cubicBezTo>
                <a:cubicBezTo>
                  <a:pt x="437543" y="65263"/>
                  <a:pt x="472897" y="99819"/>
                  <a:pt x="499190" y="142827"/>
                </a:cubicBezTo>
                <a:cubicBezTo>
                  <a:pt x="502946" y="149400"/>
                  <a:pt x="504824" y="155880"/>
                  <a:pt x="504824" y="162265"/>
                </a:cubicBezTo>
                <a:cubicBezTo>
                  <a:pt x="504824" y="168650"/>
                  <a:pt x="502946" y="175130"/>
                  <a:pt x="499190" y="181703"/>
                </a:cubicBezTo>
                <a:cubicBezTo>
                  <a:pt x="472897" y="224899"/>
                  <a:pt x="437543" y="259502"/>
                  <a:pt x="393126" y="285513"/>
                </a:cubicBezTo>
                <a:cubicBezTo>
                  <a:pt x="348710" y="311525"/>
                  <a:pt x="301805" y="324530"/>
                  <a:pt x="252412" y="324530"/>
                </a:cubicBezTo>
                <a:cubicBezTo>
                  <a:pt x="203018" y="324530"/>
                  <a:pt x="156114" y="311478"/>
                  <a:pt x="111698" y="285373"/>
                </a:cubicBezTo>
                <a:cubicBezTo>
                  <a:pt x="67281" y="259267"/>
                  <a:pt x="31927" y="224711"/>
                  <a:pt x="5634" y="181703"/>
                </a:cubicBezTo>
                <a:cubicBezTo>
                  <a:pt x="1877" y="175130"/>
                  <a:pt x="0" y="168650"/>
                  <a:pt x="0" y="162265"/>
                </a:cubicBezTo>
                <a:cubicBezTo>
                  <a:pt x="0" y="155880"/>
                  <a:pt x="1877" y="149400"/>
                  <a:pt x="5634" y="142827"/>
                </a:cubicBezTo>
                <a:cubicBezTo>
                  <a:pt x="31927" y="99819"/>
                  <a:pt x="67281" y="65263"/>
                  <a:pt x="111698" y="39158"/>
                </a:cubicBezTo>
                <a:cubicBezTo>
                  <a:pt x="156114" y="13053"/>
                  <a:pt x="203018" y="0"/>
                  <a:pt x="252412" y="0"/>
                </a:cubicBezTo>
                <a:close/>
                <a:moveTo>
                  <a:pt x="252412" y="40566"/>
                </a:moveTo>
                <a:cubicBezTo>
                  <a:pt x="228936" y="40566"/>
                  <a:pt x="208794" y="48970"/>
                  <a:pt x="191985" y="65779"/>
                </a:cubicBezTo>
                <a:cubicBezTo>
                  <a:pt x="175177" y="82588"/>
                  <a:pt x="166772" y="102730"/>
                  <a:pt x="166772" y="126206"/>
                </a:cubicBezTo>
                <a:cubicBezTo>
                  <a:pt x="166772" y="129962"/>
                  <a:pt x="168087" y="133155"/>
                  <a:pt x="170716" y="135784"/>
                </a:cubicBezTo>
                <a:cubicBezTo>
                  <a:pt x="173346" y="138413"/>
                  <a:pt x="176538" y="139728"/>
                  <a:pt x="180294" y="139728"/>
                </a:cubicBezTo>
                <a:cubicBezTo>
                  <a:pt x="184050" y="139728"/>
                  <a:pt x="187243" y="138413"/>
                  <a:pt x="189872" y="135784"/>
                </a:cubicBezTo>
                <a:cubicBezTo>
                  <a:pt x="192502" y="133155"/>
                  <a:pt x="193816" y="129962"/>
                  <a:pt x="193816" y="126206"/>
                </a:cubicBezTo>
                <a:cubicBezTo>
                  <a:pt x="193816" y="110055"/>
                  <a:pt x="199544" y="96251"/>
                  <a:pt x="211001" y="84795"/>
                </a:cubicBezTo>
                <a:cubicBezTo>
                  <a:pt x="222457" y="73338"/>
                  <a:pt x="236260" y="67610"/>
                  <a:pt x="252412" y="67610"/>
                </a:cubicBezTo>
                <a:cubicBezTo>
                  <a:pt x="256168" y="67610"/>
                  <a:pt x="259361" y="66295"/>
                  <a:pt x="261990" y="63666"/>
                </a:cubicBezTo>
                <a:cubicBezTo>
                  <a:pt x="264619" y="61037"/>
                  <a:pt x="265934" y="57844"/>
                  <a:pt x="265934" y="54088"/>
                </a:cubicBezTo>
                <a:cubicBezTo>
                  <a:pt x="265934" y="50332"/>
                  <a:pt x="264619" y="47139"/>
                  <a:pt x="261990" y="44510"/>
                </a:cubicBezTo>
                <a:cubicBezTo>
                  <a:pt x="259361" y="41881"/>
                  <a:pt x="256168" y="40566"/>
                  <a:pt x="252412" y="40566"/>
                </a:cubicBezTo>
                <a:close/>
                <a:moveTo>
                  <a:pt x="143390" y="62821"/>
                </a:moveTo>
                <a:cubicBezTo>
                  <a:pt x="100382" y="84795"/>
                  <a:pt x="64605" y="117943"/>
                  <a:pt x="36059" y="162265"/>
                </a:cubicBezTo>
                <a:cubicBezTo>
                  <a:pt x="61037" y="200765"/>
                  <a:pt x="92353" y="231425"/>
                  <a:pt x="130009" y="254243"/>
                </a:cubicBezTo>
                <a:cubicBezTo>
                  <a:pt x="167664" y="277062"/>
                  <a:pt x="208465" y="288471"/>
                  <a:pt x="252412" y="288471"/>
                </a:cubicBezTo>
                <a:cubicBezTo>
                  <a:pt x="296359" y="288471"/>
                  <a:pt x="337160" y="277062"/>
                  <a:pt x="374815" y="254243"/>
                </a:cubicBezTo>
                <a:cubicBezTo>
                  <a:pt x="412470" y="231425"/>
                  <a:pt x="443787" y="200765"/>
                  <a:pt x="468766" y="162265"/>
                </a:cubicBezTo>
                <a:cubicBezTo>
                  <a:pt x="440219" y="117943"/>
                  <a:pt x="404441" y="84795"/>
                  <a:pt x="361434" y="62821"/>
                </a:cubicBezTo>
                <a:cubicBezTo>
                  <a:pt x="372890" y="82353"/>
                  <a:pt x="378618" y="103481"/>
                  <a:pt x="378618" y="126206"/>
                </a:cubicBezTo>
                <a:cubicBezTo>
                  <a:pt x="378618" y="160950"/>
                  <a:pt x="366270" y="190671"/>
                  <a:pt x="341573" y="215367"/>
                </a:cubicBezTo>
                <a:cubicBezTo>
                  <a:pt x="316876" y="240064"/>
                  <a:pt x="287156" y="252412"/>
                  <a:pt x="252412" y="252412"/>
                </a:cubicBezTo>
                <a:cubicBezTo>
                  <a:pt x="217667" y="252412"/>
                  <a:pt x="187947" y="240064"/>
                  <a:pt x="163251" y="215367"/>
                </a:cubicBezTo>
                <a:cubicBezTo>
                  <a:pt x="138554" y="190671"/>
                  <a:pt x="126206" y="160950"/>
                  <a:pt x="126206" y="126206"/>
                </a:cubicBezTo>
                <a:cubicBezTo>
                  <a:pt x="126206" y="103481"/>
                  <a:pt x="131934" y="82353"/>
                  <a:pt x="143390" y="62821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Freeform 373">
            <a:extLst>
              <a:ext uri="{FF2B5EF4-FFF2-40B4-BE49-F238E27FC236}">
                <a16:creationId xmlns:a16="http://schemas.microsoft.com/office/drawing/2014/main" id="{7D259EB5-9614-4043-BEF4-C7BA08368A95}"/>
              </a:ext>
            </a:extLst>
          </p:cNvPr>
          <p:cNvSpPr/>
          <p:nvPr/>
        </p:nvSpPr>
        <p:spPr>
          <a:xfrm>
            <a:off x="4844516" y="4135655"/>
            <a:ext cx="450808" cy="355795"/>
          </a:xfrm>
          <a:custGeom>
            <a:avLst/>
            <a:gdLst>
              <a:gd name="connsiteX0" fmla="*/ 240018 w 502570"/>
              <a:gd name="connsiteY0" fmla="*/ 221988 h 396648"/>
              <a:gd name="connsiteX1" fmla="*/ 207339 w 502570"/>
              <a:gd name="connsiteY1" fmla="*/ 254666 h 396648"/>
              <a:gd name="connsiteX2" fmla="*/ 207339 w 502570"/>
              <a:gd name="connsiteY2" fmla="*/ 270442 h 396648"/>
              <a:gd name="connsiteX3" fmla="*/ 234383 w 502570"/>
              <a:gd name="connsiteY3" fmla="*/ 270442 h 396648"/>
              <a:gd name="connsiteX4" fmla="*/ 234383 w 502570"/>
              <a:gd name="connsiteY4" fmla="*/ 297486 h 396648"/>
              <a:gd name="connsiteX5" fmla="*/ 250159 w 502570"/>
              <a:gd name="connsiteY5" fmla="*/ 297486 h 396648"/>
              <a:gd name="connsiteX6" fmla="*/ 282837 w 502570"/>
              <a:gd name="connsiteY6" fmla="*/ 264808 h 396648"/>
              <a:gd name="connsiteX7" fmla="*/ 369533 w 502570"/>
              <a:gd name="connsiteY7" fmla="*/ 92471 h 396648"/>
              <a:gd name="connsiteX8" fmla="*/ 364815 w 502570"/>
              <a:gd name="connsiteY8" fmla="*/ 94936 h 396648"/>
              <a:gd name="connsiteX9" fmla="*/ 266216 w 502570"/>
              <a:gd name="connsiteY9" fmla="*/ 193535 h 396648"/>
              <a:gd name="connsiteX10" fmla="*/ 265935 w 502570"/>
              <a:gd name="connsiteY10" fmla="*/ 202831 h 396648"/>
              <a:gd name="connsiteX11" fmla="*/ 275231 w 502570"/>
              <a:gd name="connsiteY11" fmla="*/ 202550 h 396648"/>
              <a:gd name="connsiteX12" fmla="*/ 373829 w 502570"/>
              <a:gd name="connsiteY12" fmla="*/ 103951 h 396648"/>
              <a:gd name="connsiteX13" fmla="*/ 374112 w 502570"/>
              <a:gd name="connsiteY13" fmla="*/ 94655 h 396648"/>
              <a:gd name="connsiteX14" fmla="*/ 369533 w 502570"/>
              <a:gd name="connsiteY14" fmla="*/ 92471 h 396648"/>
              <a:gd name="connsiteX15" fmla="*/ 369604 w 502570"/>
              <a:gd name="connsiteY15" fmla="*/ 54088 h 396648"/>
              <a:gd name="connsiteX16" fmla="*/ 450736 w 502570"/>
              <a:gd name="connsiteY16" fmla="*/ 135221 h 396648"/>
              <a:gd name="connsiteX17" fmla="*/ 261427 w 502570"/>
              <a:gd name="connsiteY17" fmla="*/ 324530 h 396648"/>
              <a:gd name="connsiteX18" fmla="*/ 180295 w 502570"/>
              <a:gd name="connsiteY18" fmla="*/ 324530 h 396648"/>
              <a:gd name="connsiteX19" fmla="*/ 180295 w 502570"/>
              <a:gd name="connsiteY19" fmla="*/ 243398 h 396648"/>
              <a:gd name="connsiteX20" fmla="*/ 432706 w 502570"/>
              <a:gd name="connsiteY20" fmla="*/ 2254 h 396648"/>
              <a:gd name="connsiteX21" fmla="*/ 451863 w 502570"/>
              <a:gd name="connsiteY21" fmla="*/ 10142 h 396648"/>
              <a:gd name="connsiteX22" fmla="*/ 494683 w 502570"/>
              <a:gd name="connsiteY22" fmla="*/ 52961 h 396648"/>
              <a:gd name="connsiteX23" fmla="*/ 502570 w 502570"/>
              <a:gd name="connsiteY23" fmla="*/ 72118 h 396648"/>
              <a:gd name="connsiteX24" fmla="*/ 494683 w 502570"/>
              <a:gd name="connsiteY24" fmla="*/ 91274 h 396648"/>
              <a:gd name="connsiteX25" fmla="*/ 468766 w 502570"/>
              <a:gd name="connsiteY25" fmla="*/ 117191 h 396648"/>
              <a:gd name="connsiteX26" fmla="*/ 387632 w 502570"/>
              <a:gd name="connsiteY26" fmla="*/ 36059 h 396648"/>
              <a:gd name="connsiteX27" fmla="*/ 413550 w 502570"/>
              <a:gd name="connsiteY27" fmla="*/ 10142 h 396648"/>
              <a:gd name="connsiteX28" fmla="*/ 432706 w 502570"/>
              <a:gd name="connsiteY28" fmla="*/ 2254 h 396648"/>
              <a:gd name="connsiteX29" fmla="*/ 81133 w 502570"/>
              <a:gd name="connsiteY29" fmla="*/ 0 h 396648"/>
              <a:gd name="connsiteX30" fmla="*/ 315515 w 502570"/>
              <a:gd name="connsiteY30" fmla="*/ 0 h 396648"/>
              <a:gd name="connsiteX31" fmla="*/ 348476 w 502570"/>
              <a:gd name="connsiteY31" fmla="*/ 7043 h 396648"/>
              <a:gd name="connsiteX32" fmla="*/ 353547 w 502570"/>
              <a:gd name="connsiteY32" fmla="*/ 13522 h 396648"/>
              <a:gd name="connsiteX33" fmla="*/ 351011 w 502570"/>
              <a:gd name="connsiteY33" fmla="*/ 21692 h 396648"/>
              <a:gd name="connsiteX34" fmla="*/ 337207 w 502570"/>
              <a:gd name="connsiteY34" fmla="*/ 35496 h 396648"/>
              <a:gd name="connsiteX35" fmla="*/ 328193 w 502570"/>
              <a:gd name="connsiteY35" fmla="*/ 37749 h 396648"/>
              <a:gd name="connsiteX36" fmla="*/ 315515 w 502570"/>
              <a:gd name="connsiteY36" fmla="*/ 36059 h 396648"/>
              <a:gd name="connsiteX37" fmla="*/ 81133 w 502570"/>
              <a:gd name="connsiteY37" fmla="*/ 36059 h 396648"/>
              <a:gd name="connsiteX38" fmla="*/ 49299 w 502570"/>
              <a:gd name="connsiteY38" fmla="*/ 49299 h 396648"/>
              <a:gd name="connsiteX39" fmla="*/ 36059 w 502570"/>
              <a:gd name="connsiteY39" fmla="*/ 81133 h 396648"/>
              <a:gd name="connsiteX40" fmla="*/ 36059 w 502570"/>
              <a:gd name="connsiteY40" fmla="*/ 315515 h 396648"/>
              <a:gd name="connsiteX41" fmla="*/ 49299 w 502570"/>
              <a:gd name="connsiteY41" fmla="*/ 347349 h 396648"/>
              <a:gd name="connsiteX42" fmla="*/ 81133 w 502570"/>
              <a:gd name="connsiteY42" fmla="*/ 360589 h 396648"/>
              <a:gd name="connsiteX43" fmla="*/ 315515 w 502570"/>
              <a:gd name="connsiteY43" fmla="*/ 360589 h 396648"/>
              <a:gd name="connsiteX44" fmla="*/ 347349 w 502570"/>
              <a:gd name="connsiteY44" fmla="*/ 347349 h 396648"/>
              <a:gd name="connsiteX45" fmla="*/ 360589 w 502570"/>
              <a:gd name="connsiteY45" fmla="*/ 315515 h 396648"/>
              <a:gd name="connsiteX46" fmla="*/ 360589 w 502570"/>
              <a:gd name="connsiteY46" fmla="*/ 280020 h 396648"/>
              <a:gd name="connsiteX47" fmla="*/ 363125 w 502570"/>
              <a:gd name="connsiteY47" fmla="*/ 273822 h 396648"/>
              <a:gd name="connsiteX48" fmla="*/ 381154 w 502570"/>
              <a:gd name="connsiteY48" fmla="*/ 255793 h 396648"/>
              <a:gd name="connsiteX49" fmla="*/ 391014 w 502570"/>
              <a:gd name="connsiteY49" fmla="*/ 253821 h 396648"/>
              <a:gd name="connsiteX50" fmla="*/ 396649 w 502570"/>
              <a:gd name="connsiteY50" fmla="*/ 261991 h 396648"/>
              <a:gd name="connsiteX51" fmla="*/ 396649 w 502570"/>
              <a:gd name="connsiteY51" fmla="*/ 315515 h 396648"/>
              <a:gd name="connsiteX52" fmla="*/ 372843 w 502570"/>
              <a:gd name="connsiteY52" fmla="*/ 372844 h 396648"/>
              <a:gd name="connsiteX53" fmla="*/ 315515 w 502570"/>
              <a:gd name="connsiteY53" fmla="*/ 396648 h 396648"/>
              <a:gd name="connsiteX54" fmla="*/ 81133 w 502570"/>
              <a:gd name="connsiteY54" fmla="*/ 396648 h 396648"/>
              <a:gd name="connsiteX55" fmla="*/ 23804 w 502570"/>
              <a:gd name="connsiteY55" fmla="*/ 372844 h 396648"/>
              <a:gd name="connsiteX56" fmla="*/ 0 w 502570"/>
              <a:gd name="connsiteY56" fmla="*/ 315515 h 396648"/>
              <a:gd name="connsiteX57" fmla="*/ 0 w 502570"/>
              <a:gd name="connsiteY57" fmla="*/ 81133 h 396648"/>
              <a:gd name="connsiteX58" fmla="*/ 23804 w 502570"/>
              <a:gd name="connsiteY58" fmla="*/ 23805 h 396648"/>
              <a:gd name="connsiteX59" fmla="*/ 81133 w 502570"/>
              <a:gd name="connsiteY59" fmla="*/ 0 h 396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502570" h="396648">
                <a:moveTo>
                  <a:pt x="240018" y="221988"/>
                </a:moveTo>
                <a:lnTo>
                  <a:pt x="207339" y="254666"/>
                </a:lnTo>
                <a:lnTo>
                  <a:pt x="207339" y="270442"/>
                </a:lnTo>
                <a:lnTo>
                  <a:pt x="234383" y="270442"/>
                </a:lnTo>
                <a:lnTo>
                  <a:pt x="234383" y="297486"/>
                </a:lnTo>
                <a:lnTo>
                  <a:pt x="250159" y="297486"/>
                </a:lnTo>
                <a:lnTo>
                  <a:pt x="282837" y="264808"/>
                </a:lnTo>
                <a:close/>
                <a:moveTo>
                  <a:pt x="369533" y="92471"/>
                </a:moveTo>
                <a:cubicBezTo>
                  <a:pt x="367984" y="92518"/>
                  <a:pt x="366411" y="93340"/>
                  <a:pt x="364815" y="94936"/>
                </a:cubicBezTo>
                <a:lnTo>
                  <a:pt x="266216" y="193535"/>
                </a:lnTo>
                <a:cubicBezTo>
                  <a:pt x="263023" y="196728"/>
                  <a:pt x="262929" y="199826"/>
                  <a:pt x="265935" y="202831"/>
                </a:cubicBezTo>
                <a:cubicBezTo>
                  <a:pt x="268939" y="205836"/>
                  <a:pt x="272038" y="205742"/>
                  <a:pt x="275231" y="202550"/>
                </a:cubicBezTo>
                <a:lnTo>
                  <a:pt x="373829" y="103951"/>
                </a:lnTo>
                <a:cubicBezTo>
                  <a:pt x="377022" y="100758"/>
                  <a:pt x="377115" y="97659"/>
                  <a:pt x="374112" y="94655"/>
                </a:cubicBezTo>
                <a:cubicBezTo>
                  <a:pt x="372610" y="93152"/>
                  <a:pt x="371083" y="92424"/>
                  <a:pt x="369533" y="92471"/>
                </a:cubicBezTo>
                <a:close/>
                <a:moveTo>
                  <a:pt x="369604" y="54088"/>
                </a:moveTo>
                <a:lnTo>
                  <a:pt x="450736" y="135221"/>
                </a:lnTo>
                <a:lnTo>
                  <a:pt x="261427" y="324530"/>
                </a:lnTo>
                <a:lnTo>
                  <a:pt x="180295" y="324530"/>
                </a:lnTo>
                <a:lnTo>
                  <a:pt x="180295" y="243398"/>
                </a:lnTo>
                <a:close/>
                <a:moveTo>
                  <a:pt x="432706" y="2254"/>
                </a:moveTo>
                <a:cubicBezTo>
                  <a:pt x="440217" y="2254"/>
                  <a:pt x="446604" y="4883"/>
                  <a:pt x="451863" y="10142"/>
                </a:cubicBezTo>
                <a:lnTo>
                  <a:pt x="494683" y="52961"/>
                </a:lnTo>
                <a:cubicBezTo>
                  <a:pt x="499940" y="58220"/>
                  <a:pt x="502570" y="64606"/>
                  <a:pt x="502570" y="72118"/>
                </a:cubicBezTo>
                <a:cubicBezTo>
                  <a:pt x="502570" y="79630"/>
                  <a:pt x="499940" y="86016"/>
                  <a:pt x="494683" y="91274"/>
                </a:cubicBezTo>
                <a:lnTo>
                  <a:pt x="468766" y="117191"/>
                </a:lnTo>
                <a:lnTo>
                  <a:pt x="387632" y="36059"/>
                </a:lnTo>
                <a:lnTo>
                  <a:pt x="413550" y="10142"/>
                </a:lnTo>
                <a:cubicBezTo>
                  <a:pt x="418808" y="4883"/>
                  <a:pt x="425194" y="2254"/>
                  <a:pt x="432706" y="2254"/>
                </a:cubicBezTo>
                <a:close/>
                <a:moveTo>
                  <a:pt x="81133" y="0"/>
                </a:moveTo>
                <a:lnTo>
                  <a:pt x="315515" y="0"/>
                </a:lnTo>
                <a:cubicBezTo>
                  <a:pt x="327347" y="0"/>
                  <a:pt x="338334" y="2348"/>
                  <a:pt x="348476" y="7043"/>
                </a:cubicBezTo>
                <a:cubicBezTo>
                  <a:pt x="351293" y="8357"/>
                  <a:pt x="352983" y="10517"/>
                  <a:pt x="353547" y="13522"/>
                </a:cubicBezTo>
                <a:cubicBezTo>
                  <a:pt x="354110" y="16715"/>
                  <a:pt x="353265" y="19438"/>
                  <a:pt x="351011" y="21692"/>
                </a:cubicBezTo>
                <a:lnTo>
                  <a:pt x="337207" y="35496"/>
                </a:lnTo>
                <a:cubicBezTo>
                  <a:pt x="334577" y="38125"/>
                  <a:pt x="331574" y="38876"/>
                  <a:pt x="328193" y="37749"/>
                </a:cubicBezTo>
                <a:cubicBezTo>
                  <a:pt x="323872" y="36622"/>
                  <a:pt x="319647" y="36059"/>
                  <a:pt x="315515" y="36059"/>
                </a:cubicBezTo>
                <a:lnTo>
                  <a:pt x="81133" y="36059"/>
                </a:lnTo>
                <a:cubicBezTo>
                  <a:pt x="68737" y="36059"/>
                  <a:pt x="58126" y="40472"/>
                  <a:pt x="49299" y="49299"/>
                </a:cubicBezTo>
                <a:cubicBezTo>
                  <a:pt x="40472" y="58126"/>
                  <a:pt x="36059" y="68737"/>
                  <a:pt x="36059" y="81133"/>
                </a:cubicBezTo>
                <a:lnTo>
                  <a:pt x="36059" y="315515"/>
                </a:lnTo>
                <a:cubicBezTo>
                  <a:pt x="36059" y="327911"/>
                  <a:pt x="40472" y="338522"/>
                  <a:pt x="49299" y="347349"/>
                </a:cubicBezTo>
                <a:cubicBezTo>
                  <a:pt x="58126" y="356176"/>
                  <a:pt x="68737" y="360589"/>
                  <a:pt x="81133" y="360589"/>
                </a:cubicBezTo>
                <a:lnTo>
                  <a:pt x="315515" y="360589"/>
                </a:lnTo>
                <a:cubicBezTo>
                  <a:pt x="327911" y="360589"/>
                  <a:pt x="338521" y="356176"/>
                  <a:pt x="347349" y="347349"/>
                </a:cubicBezTo>
                <a:cubicBezTo>
                  <a:pt x="356176" y="338522"/>
                  <a:pt x="360589" y="327911"/>
                  <a:pt x="360589" y="315515"/>
                </a:cubicBezTo>
                <a:lnTo>
                  <a:pt x="360589" y="280020"/>
                </a:lnTo>
                <a:cubicBezTo>
                  <a:pt x="360589" y="277579"/>
                  <a:pt x="361435" y="275513"/>
                  <a:pt x="363125" y="273822"/>
                </a:cubicBezTo>
                <a:lnTo>
                  <a:pt x="381154" y="255793"/>
                </a:lnTo>
                <a:cubicBezTo>
                  <a:pt x="383972" y="252976"/>
                  <a:pt x="387258" y="252318"/>
                  <a:pt x="391014" y="253821"/>
                </a:cubicBezTo>
                <a:cubicBezTo>
                  <a:pt x="394770" y="255323"/>
                  <a:pt x="396649" y="258047"/>
                  <a:pt x="396649" y="261991"/>
                </a:cubicBezTo>
                <a:lnTo>
                  <a:pt x="396649" y="315515"/>
                </a:lnTo>
                <a:cubicBezTo>
                  <a:pt x="396649" y="337865"/>
                  <a:pt x="388713" y="356974"/>
                  <a:pt x="372843" y="372844"/>
                </a:cubicBezTo>
                <a:cubicBezTo>
                  <a:pt x="356973" y="388713"/>
                  <a:pt x="337864" y="396648"/>
                  <a:pt x="315515" y="396648"/>
                </a:cubicBezTo>
                <a:lnTo>
                  <a:pt x="81133" y="396648"/>
                </a:lnTo>
                <a:cubicBezTo>
                  <a:pt x="58783" y="396648"/>
                  <a:pt x="39674" y="388713"/>
                  <a:pt x="23804" y="372844"/>
                </a:cubicBezTo>
                <a:cubicBezTo>
                  <a:pt x="7934" y="356974"/>
                  <a:pt x="0" y="337865"/>
                  <a:pt x="0" y="315515"/>
                </a:cubicBezTo>
                <a:lnTo>
                  <a:pt x="0" y="81133"/>
                </a:lnTo>
                <a:cubicBezTo>
                  <a:pt x="0" y="58784"/>
                  <a:pt x="7934" y="39674"/>
                  <a:pt x="23804" y="23805"/>
                </a:cubicBezTo>
                <a:cubicBezTo>
                  <a:pt x="39674" y="7935"/>
                  <a:pt x="58783" y="0"/>
                  <a:pt x="81133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13" name="Freeform 330">
            <a:extLst>
              <a:ext uri="{FF2B5EF4-FFF2-40B4-BE49-F238E27FC236}">
                <a16:creationId xmlns:a16="http://schemas.microsoft.com/office/drawing/2014/main" id="{EB48257E-DD6E-4C09-95C4-19497D77AB8B}"/>
              </a:ext>
            </a:extLst>
          </p:cNvPr>
          <p:cNvSpPr/>
          <p:nvPr/>
        </p:nvSpPr>
        <p:spPr>
          <a:xfrm>
            <a:off x="2185148" y="4018177"/>
            <a:ext cx="351575" cy="351575"/>
          </a:xfrm>
          <a:custGeom>
            <a:avLst/>
            <a:gdLst/>
            <a:ahLst/>
            <a:cxnLst/>
            <a:rect l="l" t="t" r="r" b="b"/>
            <a:pathLst>
              <a:path w="468766" h="468766">
                <a:moveTo>
                  <a:pt x="198324" y="0"/>
                </a:moveTo>
                <a:cubicBezTo>
                  <a:pt x="225180" y="0"/>
                  <a:pt x="250863" y="5212"/>
                  <a:pt x="275372" y="15635"/>
                </a:cubicBezTo>
                <a:cubicBezTo>
                  <a:pt x="299880" y="26058"/>
                  <a:pt x="321009" y="40144"/>
                  <a:pt x="338757" y="57891"/>
                </a:cubicBezTo>
                <a:cubicBezTo>
                  <a:pt x="356504" y="75639"/>
                  <a:pt x="370590" y="96767"/>
                  <a:pt x="381013" y="121276"/>
                </a:cubicBezTo>
                <a:cubicBezTo>
                  <a:pt x="391436" y="145785"/>
                  <a:pt x="396648" y="171468"/>
                  <a:pt x="396648" y="198324"/>
                </a:cubicBezTo>
                <a:cubicBezTo>
                  <a:pt x="396648" y="239642"/>
                  <a:pt x="385004" y="277109"/>
                  <a:pt x="361716" y="310727"/>
                </a:cubicBezTo>
                <a:lnTo>
                  <a:pt x="458342" y="407353"/>
                </a:lnTo>
                <a:cubicBezTo>
                  <a:pt x="465292" y="414302"/>
                  <a:pt x="468766" y="422753"/>
                  <a:pt x="468766" y="432707"/>
                </a:cubicBezTo>
                <a:cubicBezTo>
                  <a:pt x="468766" y="442473"/>
                  <a:pt x="465197" y="450924"/>
                  <a:pt x="458061" y="458061"/>
                </a:cubicBezTo>
                <a:cubicBezTo>
                  <a:pt x="450925" y="465198"/>
                  <a:pt x="442473" y="468766"/>
                  <a:pt x="432707" y="468766"/>
                </a:cubicBezTo>
                <a:cubicBezTo>
                  <a:pt x="422565" y="468766"/>
                  <a:pt x="414114" y="465198"/>
                  <a:pt x="407353" y="458061"/>
                </a:cubicBezTo>
                <a:lnTo>
                  <a:pt x="310726" y="361716"/>
                </a:lnTo>
                <a:cubicBezTo>
                  <a:pt x="277109" y="385004"/>
                  <a:pt x="239642" y="396648"/>
                  <a:pt x="198324" y="396648"/>
                </a:cubicBezTo>
                <a:cubicBezTo>
                  <a:pt x="171467" y="396648"/>
                  <a:pt x="145785" y="391437"/>
                  <a:pt x="121276" y="381013"/>
                </a:cubicBezTo>
                <a:cubicBezTo>
                  <a:pt x="96767" y="370590"/>
                  <a:pt x="75639" y="356504"/>
                  <a:pt x="57891" y="338757"/>
                </a:cubicBezTo>
                <a:cubicBezTo>
                  <a:pt x="40144" y="321009"/>
                  <a:pt x="26058" y="299881"/>
                  <a:pt x="15634" y="275372"/>
                </a:cubicBezTo>
                <a:cubicBezTo>
                  <a:pt x="5212" y="250863"/>
                  <a:pt x="0" y="225180"/>
                  <a:pt x="0" y="198324"/>
                </a:cubicBezTo>
                <a:cubicBezTo>
                  <a:pt x="0" y="171468"/>
                  <a:pt x="5212" y="145785"/>
                  <a:pt x="15634" y="121276"/>
                </a:cubicBezTo>
                <a:cubicBezTo>
                  <a:pt x="26058" y="96767"/>
                  <a:pt x="40144" y="75639"/>
                  <a:pt x="57891" y="57891"/>
                </a:cubicBezTo>
                <a:cubicBezTo>
                  <a:pt x="75639" y="40144"/>
                  <a:pt x="96767" y="26058"/>
                  <a:pt x="121276" y="15635"/>
                </a:cubicBezTo>
                <a:cubicBezTo>
                  <a:pt x="145785" y="5212"/>
                  <a:pt x="171467" y="0"/>
                  <a:pt x="198324" y="0"/>
                </a:cubicBezTo>
                <a:close/>
                <a:moveTo>
                  <a:pt x="198324" y="72118"/>
                </a:moveTo>
                <a:cubicBezTo>
                  <a:pt x="163579" y="72118"/>
                  <a:pt x="133859" y="84466"/>
                  <a:pt x="109163" y="109163"/>
                </a:cubicBezTo>
                <a:cubicBezTo>
                  <a:pt x="84466" y="133859"/>
                  <a:pt x="72118" y="163580"/>
                  <a:pt x="72118" y="198324"/>
                </a:cubicBezTo>
                <a:cubicBezTo>
                  <a:pt x="72118" y="233068"/>
                  <a:pt x="84466" y="262789"/>
                  <a:pt x="109163" y="287485"/>
                </a:cubicBezTo>
                <a:cubicBezTo>
                  <a:pt x="133859" y="312182"/>
                  <a:pt x="163579" y="324530"/>
                  <a:pt x="198324" y="324530"/>
                </a:cubicBezTo>
                <a:cubicBezTo>
                  <a:pt x="233068" y="324530"/>
                  <a:pt x="262789" y="312182"/>
                  <a:pt x="287486" y="287485"/>
                </a:cubicBezTo>
                <a:cubicBezTo>
                  <a:pt x="312182" y="262789"/>
                  <a:pt x="324531" y="233068"/>
                  <a:pt x="324531" y="198324"/>
                </a:cubicBezTo>
                <a:cubicBezTo>
                  <a:pt x="324531" y="163580"/>
                  <a:pt x="312182" y="133859"/>
                  <a:pt x="287486" y="109163"/>
                </a:cubicBezTo>
                <a:cubicBezTo>
                  <a:pt x="262789" y="84466"/>
                  <a:pt x="233068" y="72118"/>
                  <a:pt x="198324" y="7211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0360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Jlab PP dizains">
  <a:themeElements>
    <a:clrScheme name="dizaina kras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0E2BB"/>
      </a:accent1>
      <a:accent2>
        <a:srgbClr val="A77EBB"/>
      </a:accent2>
      <a:accent3>
        <a:srgbClr val="27093C"/>
      </a:accent3>
      <a:accent4>
        <a:srgbClr val="FF7C88"/>
      </a:accent4>
      <a:accent5>
        <a:srgbClr val="E1335E"/>
      </a:accent5>
      <a:accent6>
        <a:srgbClr val="E1E29A"/>
      </a:accent6>
      <a:hlink>
        <a:srgbClr val="FFF0CB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 PP dizains" id="{0E19350C-8680-45D3-9DAC-8BE6779FA879}" vid="{802E7221-28F7-43A2-BAE4-8895FD5E05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7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BA17B90B-9071-47D0-9598-9673DA2DF091}">
  <we:reference id="wa104178141" version="3.0.6.9" store="en-US" storeType="OMEX"/>
  <we:alternateReferences/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DC144019B93754B9D0622BF2AF4319E" ma:contentTypeVersion="" ma:contentTypeDescription="Create a new document." ma:contentTypeScope="" ma:versionID="f785de09e02551c885b5687efad4fb12">
  <xsd:schema xmlns:xsd="http://www.w3.org/2001/XMLSchema" xmlns:xs="http://www.w3.org/2001/XMLSchema" xmlns:p="http://schemas.microsoft.com/office/2006/metadata/properties" xmlns:ns2="aeebbc9d-1276-403b-9410-9a93c3793fb9" targetNamespace="http://schemas.microsoft.com/office/2006/metadata/properties" ma:root="true" ma:fieldsID="bdd8a4e00d04cba4c2ffaa1beb2358cb" ns2:_="">
    <xsd:import namespace="aeebbc9d-1276-403b-9410-9a93c3793fb9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bbc9d-1276-403b-9410-9a93c3793fb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7A0EE9B-EF38-4201-B2FE-74AAEBDCE2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69E12E-DE65-4469-94A1-F9372BBEB2BB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aeebbc9d-1276-403b-9410-9a93c3793fb9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98802532-EA6E-4DB4-938D-F134FD2A09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ebbc9d-1276-403b-9410-9a93c3793f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Jlab PP dizains</Template>
  <TotalTime>0</TotalTime>
  <Words>1016</Words>
  <Application>Microsoft Office PowerPoint</Application>
  <PresentationFormat>Widescreen</PresentationFormat>
  <Paragraphs>208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Neris Black</vt:lpstr>
      <vt:lpstr>Neris Light</vt:lpstr>
      <vt:lpstr>Oswald</vt:lpstr>
      <vt:lpstr>Segoe UI</vt:lpstr>
      <vt:lpstr>Jlab PP dizains</vt:lpstr>
      <vt:lpstr>PowerPoint Presentation</vt:lpstr>
      <vt:lpstr>Projekta mērķi</vt:lpstr>
      <vt:lpstr>Metodoloģija</vt:lpstr>
      <vt:lpstr>Pakalpojumu grupu kvalitātes vērtēšana (piemērs)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PREZENTĀCIJAS NOSAUKUMS</dc:title>
  <dc:creator>Microsoft Office User</dc:creator>
  <cp:lastModifiedBy>Inese Rostoka</cp:lastModifiedBy>
  <cp:revision>129</cp:revision>
  <cp:lastPrinted>2018-12-17T09:55:19Z</cp:lastPrinted>
  <dcterms:created xsi:type="dcterms:W3CDTF">2016-05-11T20:17:09Z</dcterms:created>
  <dcterms:modified xsi:type="dcterms:W3CDTF">2019-01-03T13:00:03Z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0x0101007DC144019B93754B9D0622BF2AF4319E</vt:lpwstr>
  </property>
</Properties>
</file>