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65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30" autoAdjust="0"/>
  </p:normalViewPr>
  <p:slideViewPr>
    <p:cSldViewPr snapToGrid="0">
      <p:cViewPr varScale="1">
        <p:scale>
          <a:sx n="66" d="100"/>
          <a:sy n="66" d="100"/>
        </p:scale>
        <p:origin x="592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808612251619715E-2"/>
          <c:y val="9.5133727913871077E-2"/>
          <c:w val="0.71076886859510768"/>
          <c:h val="0.765979800737776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4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390994080750621"/>
                      <c:h val="9.9516125187710053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8.7727980617519435E-2"/>
                  <c:y val="0.1090750035050471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53047049866321"/>
                      <c:h val="0.1823469120205944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4.5666620047475875E-2"/>
                  <c:y val="5.9590494124377282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44931695946231"/>
                      <c:h val="0.12335232283746096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TM</c:v>
                </c:pt>
                <c:pt idx="1">
                  <c:v>Vizītes</c:v>
                </c:pt>
                <c:pt idx="2">
                  <c:v>Starptautiskas konferences</c:v>
                </c:pt>
                <c:pt idx="3">
                  <c:v>Izstādes Latvijā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</c:v>
                </c:pt>
                <c:pt idx="1">
                  <c:v>8</c:v>
                </c:pt>
                <c:pt idx="2">
                  <c:v>8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EBBA5-E07F-4184-8A78-F099655FE966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F0BD9-6FD7-4C8F-9120-7843868F6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2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0" lvl="1" indent="0" algn="just">
              <a:spcBef>
                <a:spcPts val="0"/>
              </a:spcBef>
              <a:buNone/>
            </a:pPr>
            <a:endParaRPr lang="lv-LV" sz="1200" kern="1200" dirty="0">
              <a:solidFill>
                <a:schemeClr val="tx1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F0BD9-6FD7-4C8F-9120-7843868F69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29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68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21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3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2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26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9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17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02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43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7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81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1683F-5BF6-4430-BE11-A8DD578EC47B}" type="datetimeFigureOut">
              <a:rPr lang="en-GB" smtClean="0"/>
              <a:t>24/08/2018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3F654-76FD-4A1C-BEB2-BD17025E9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20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125940"/>
            <a:ext cx="5743158" cy="1184246"/>
          </a:xfrm>
          <a:prstGeom prst="rect">
            <a:avLst/>
          </a:prstGeom>
          <a:solidFill>
            <a:srgbClr val="6CABDD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25940"/>
            <a:ext cx="5269448" cy="1211385"/>
          </a:xfrm>
          <a:prstGeom prst="rect">
            <a:avLst/>
          </a:prstGeom>
        </p:spPr>
      </p:pic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1369720" y="172947"/>
            <a:ext cx="822279" cy="1158494"/>
          </a:xfrm>
          <a:prstGeom prst="rect">
            <a:avLst/>
          </a:prstGeom>
          <a:solidFill>
            <a:srgbClr val="6CABDD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-1" y="6497638"/>
            <a:ext cx="12191999" cy="360362"/>
          </a:xfrm>
          <a:prstGeom prst="rect">
            <a:avLst/>
          </a:prstGeom>
          <a:solidFill>
            <a:srgbClr val="8DC02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51212" y="2356924"/>
            <a:ext cx="912580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5538" lvl="1" indent="-668338" eaLnBrk="0" hangingPunct="0">
              <a:spcBef>
                <a:spcPct val="0"/>
              </a:spcBef>
            </a:pPr>
            <a:r>
              <a:rPr lang="lv-LV" sz="4400" b="1" cap="small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Klasteris CLEANTECH LATVIA</a:t>
            </a:r>
            <a:endParaRPr lang="lv-LV" sz="4000" b="1" cap="small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51212" y="4876120"/>
            <a:ext cx="6096000" cy="8032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668338" indent="-668338" eaLnBrk="0" hangingPunct="0">
              <a:lnSpc>
                <a:spcPct val="110000"/>
              </a:lnSpc>
              <a:spcBef>
                <a:spcPct val="0"/>
              </a:spcBef>
            </a:pPr>
            <a:r>
              <a:rPr lang="lv-LV" sz="2400" cap="small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Evija Pudāne, Izpilddirektore</a:t>
            </a:r>
            <a:endParaRPr lang="en-GB" sz="2400" cap="small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668338" indent="-668338" eaLnBrk="0" hangingPunct="0">
              <a:lnSpc>
                <a:spcPct val="110000"/>
              </a:lnSpc>
              <a:spcBef>
                <a:spcPct val="0"/>
              </a:spcBef>
            </a:pPr>
            <a:r>
              <a:rPr lang="lv-LV" cap="small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	Klasteru diena, 21.08.2018</a:t>
            </a:r>
            <a:endParaRPr lang="lv-LV" cap="small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2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045834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 smtClean="0">
                <a:cs typeface="Arial" panose="020B0604020202020204" pitchFamily="34" charset="0"/>
              </a:rPr>
              <a:t>Internacionalizācijas aktivitātes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420402" y="1984362"/>
            <a:ext cx="3542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Kopā 29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18 ar klastera projekta daļēju finansējumu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1331653115"/>
              </p:ext>
            </p:extLst>
          </p:nvPr>
        </p:nvGraphicFramePr>
        <p:xfrm>
          <a:off x="489613" y="1768462"/>
          <a:ext cx="10567894" cy="5328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481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005372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 smtClean="0">
                <a:cs typeface="Arial" panose="020B0604020202020204" pitchFamily="34" charset="0"/>
              </a:rPr>
              <a:t>Plānotās aktivitātes atlikušajam gadam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62355" y="1852446"/>
            <a:ext cx="111502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Projekta pieteikums Horizon2020 (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GreenoffshoreTech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) 2.kārta</a:t>
            </a: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Projekta pieteikums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Central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Baltic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Interreg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Turpinās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pārstāvniecības KZ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darbība</a:t>
            </a: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Izmešu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samazināšanas politikas izstrāde KZ</a:t>
            </a: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Konkursa īstenošana par pētījumu potenciālajā eksporta tirgū – Čīlē</a:t>
            </a: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 eksporta plāni individuālām kompānijām</a:t>
            </a: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Jaunu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produktu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priekšizpēte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– potenciālo pētījumu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idenficēšana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, analīze un pozitīva vērtējuma gadījumā detalizētu pētījumu veikšana</a:t>
            </a: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Starptautiskā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atpapazīstamība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: Dalība Eiropas un CĀ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sanāksmē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septembris 2018, Briselē; Dalība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Dalības Nīderlandes ūdens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dienās, septembris 2018,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Leeuwarden</a:t>
            </a: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00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400" dirty="0" smtClean="0">
                <a:cs typeface="Arial" panose="020B0604020202020204" pitchFamily="34" charset="0"/>
              </a:rPr>
              <a:t>Izaicinājums</a:t>
            </a:r>
            <a:endParaRPr lang="en-GB" sz="4400" dirty="0">
              <a:cs typeface="Arial" panose="020B060402020202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sz="3200" dirty="0" smtClean="0"/>
              <a:t>Nepadoties. Nepiekāpties. Turpināt meklēt jaunas iespējas iekļūt mērķa tirgos.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908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Gada panākums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sz="3200" dirty="0" smtClean="0"/>
              <a:t>Pirmie nozīmīgie darījumi Uzbekistānā pierāda, ka jaunattīstības tirgos ir iespējas augt un attīstīties.  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7226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Gada atziņa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sz="3200" dirty="0" smtClean="0"/>
              <a:t>Eksporta veiksmes galvenais nosacījums ir </a:t>
            </a:r>
            <a:r>
              <a:rPr lang="lv-LV" sz="3200" dirty="0" smtClean="0"/>
              <a:t>pacietība. </a:t>
            </a:r>
            <a:endParaRPr lang="lv-LV" sz="3200" dirty="0" smtClean="0"/>
          </a:p>
          <a:p>
            <a:r>
              <a:rPr lang="lv-LV" sz="3200" dirty="0" smtClean="0"/>
              <a:t>Ceļš uz labu līgumu reizēm ved cauri gadiem.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5313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125940"/>
            <a:ext cx="5743158" cy="1184246"/>
          </a:xfrm>
          <a:prstGeom prst="rect">
            <a:avLst/>
          </a:prstGeom>
          <a:solidFill>
            <a:srgbClr val="6CABDD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25940"/>
            <a:ext cx="5269448" cy="1211385"/>
          </a:xfrm>
          <a:prstGeom prst="rect">
            <a:avLst/>
          </a:prstGeom>
        </p:spPr>
      </p:pic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1369720" y="172947"/>
            <a:ext cx="822279" cy="1158494"/>
          </a:xfrm>
          <a:prstGeom prst="rect">
            <a:avLst/>
          </a:prstGeom>
          <a:solidFill>
            <a:srgbClr val="6CABDD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-1" y="6497638"/>
            <a:ext cx="12191999" cy="360362"/>
          </a:xfrm>
          <a:prstGeom prst="rect">
            <a:avLst/>
          </a:prstGeom>
          <a:solidFill>
            <a:srgbClr val="8DC02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51212" y="2356924"/>
            <a:ext cx="912580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5538" lvl="1" indent="-668338" eaLnBrk="0" hangingPunct="0">
              <a:spcBef>
                <a:spcPct val="0"/>
              </a:spcBef>
            </a:pPr>
            <a:r>
              <a:rPr lang="lv-LV" sz="4400" b="1" cap="small" dirty="0" smtClean="0"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Klasteris CLEANTECH LATVIA</a:t>
            </a:r>
            <a:endParaRPr lang="lv-LV" sz="4000" b="1" cap="small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51212" y="4876120"/>
            <a:ext cx="6096000" cy="8032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668338" indent="-668338" eaLnBrk="0" hangingPunct="0">
              <a:lnSpc>
                <a:spcPct val="110000"/>
              </a:lnSpc>
              <a:spcBef>
                <a:spcPct val="0"/>
              </a:spcBef>
            </a:pPr>
            <a:r>
              <a:rPr lang="lv-LV" sz="2400" cap="small" dirty="0" smtClean="0"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Evija Pudāne, Izpilddirektore</a:t>
            </a:r>
            <a:endParaRPr lang="en-GB" sz="2400" cap="small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668338" indent="-668338" eaLnBrk="0" hangingPunct="0">
              <a:lnSpc>
                <a:spcPct val="110000"/>
              </a:lnSpc>
              <a:spcBef>
                <a:spcPct val="0"/>
              </a:spcBef>
            </a:pPr>
            <a:r>
              <a:rPr lang="lv-LV" cap="small" dirty="0" smtClean="0"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	Klasteru diena, 21.08.2018</a:t>
            </a:r>
            <a:endParaRPr lang="lv-LV" cap="small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8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678518" y="2019026"/>
            <a:ext cx="106752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Dibināts 2012. gadā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Šobrīd 45 biedri, 6 </a:t>
            </a:r>
            <a:r>
              <a:rPr lang="lv-LV" sz="2400" dirty="0" smtClean="0">
                <a:latin typeface="+mj-lt"/>
                <a:cs typeface="Arial" panose="020B0604020202020204" pitchFamily="34" charset="0"/>
              </a:rPr>
              <a:t>izglītības </a:t>
            </a:r>
            <a:r>
              <a:rPr lang="lv-LV" sz="2400" dirty="0">
                <a:latin typeface="+mj-lt"/>
                <a:cs typeface="Arial" panose="020B0604020202020204" pitchFamily="34" charset="0"/>
              </a:rPr>
              <a:t>un pētniecības </a:t>
            </a:r>
            <a:r>
              <a:rPr lang="lv-LV" sz="2400" dirty="0" smtClean="0">
                <a:latin typeface="+mj-lt"/>
                <a:cs typeface="Arial" panose="020B0604020202020204" pitchFamily="34" charset="0"/>
              </a:rPr>
              <a:t>organizācijas, 32 klastera dalībnieki</a:t>
            </a:r>
            <a:endParaRPr lang="lv-LV" sz="24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2017 gadā 5 aktīvi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projekti</a:t>
            </a:r>
            <a:r>
              <a:rPr lang="en-GB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,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budžeta sadalījums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endParaRPr lang="lv-LV" sz="24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838200" lvl="2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Klasteru programma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40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% (92 955); </a:t>
            </a:r>
            <a:endParaRPr lang="lv-LV" sz="24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838200" lvl="2" indent="287338" algn="just">
              <a:buBlip>
                <a:blip r:embed="rId3"/>
              </a:buBlip>
            </a:pP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Interreg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Centrālbaltija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45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%; </a:t>
            </a:r>
          </a:p>
          <a:p>
            <a:pPr marL="838200" lvl="2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Ārlietu Ministrija Attīstības sadarbība 11%, </a:t>
            </a:r>
          </a:p>
          <a:p>
            <a:pPr marL="838200" lvl="2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pārējie projekti – 4%, </a:t>
            </a:r>
          </a:p>
          <a:p>
            <a:pPr marL="838200" lvl="2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ārējais trešo personu finansējums mūsu partneru atbalstam +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7%. </a:t>
            </a:r>
            <a:endParaRPr lang="lv-LV" sz="24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2017.gadā klastera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finansiāls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atbalsts –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19 biedriem, nefinansiāls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atbalsts – 9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838200" y="1022704"/>
            <a:ext cx="10515600" cy="847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 err="1" smtClean="0">
                <a:cs typeface="Arial" panose="020B0604020202020204" pitchFamily="34" charset="0"/>
              </a:rPr>
              <a:t>Klasteris</a:t>
            </a:r>
            <a:endParaRPr lang="en-GB" sz="3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18" name="Content Placeholder 11"/>
          <p:cNvSpPr txBox="1">
            <a:spLocks/>
          </p:cNvSpPr>
          <p:nvPr/>
        </p:nvSpPr>
        <p:spPr>
          <a:xfrm>
            <a:off x="699052" y="2509376"/>
            <a:ext cx="5396948" cy="252837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dirty="0" smtClean="0">
                <a:latin typeface="+mj-lt"/>
                <a:cs typeface="Arial" panose="020B0604020202020204" pitchFamily="34" charset="0"/>
              </a:rPr>
              <a:t>Apgrozījuma apjoma pieaugums</a:t>
            </a:r>
          </a:p>
          <a:p>
            <a:pPr marL="381000" lvl="1" indent="0" algn="ctr">
              <a:spcBef>
                <a:spcPts val="0"/>
              </a:spcBef>
              <a:buNone/>
            </a:pPr>
            <a:endParaRPr lang="lv-LV" sz="28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0" algn="ctr">
              <a:spcBef>
                <a:spcPts val="0"/>
              </a:spcBef>
              <a:buNone/>
            </a:pPr>
            <a:r>
              <a:rPr lang="lv-LV" sz="28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2016 </a:t>
            </a:r>
            <a:r>
              <a:rPr lang="lv-LV" sz="28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-  34 621 </a:t>
            </a:r>
            <a:r>
              <a:rPr lang="lv-LV" sz="28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847 </a:t>
            </a:r>
            <a:r>
              <a:rPr lang="lv-LV" sz="28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EUR</a:t>
            </a:r>
          </a:p>
          <a:p>
            <a:pPr marL="381000" lvl="1" indent="0" algn="ctr">
              <a:spcBef>
                <a:spcPts val="0"/>
              </a:spcBef>
              <a:buNone/>
            </a:pPr>
            <a:r>
              <a:rPr lang="lv-LV" sz="28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2017 -  42 851 </a:t>
            </a:r>
            <a:r>
              <a:rPr lang="lv-LV" sz="28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900 EUR</a:t>
            </a:r>
            <a:endParaRPr lang="lv-LV" sz="28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0" algn="ctr">
              <a:spcBef>
                <a:spcPts val="0"/>
              </a:spcBef>
              <a:buNone/>
            </a:pPr>
            <a:endParaRPr lang="lv-LV" sz="28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0" algn="ctr">
              <a:spcBef>
                <a:spcPts val="0"/>
              </a:spcBef>
              <a:buNone/>
            </a:pPr>
            <a:r>
              <a:rPr lang="lv-LV" sz="28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24%*</a:t>
            </a:r>
            <a:endParaRPr lang="lv-LV" sz="28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lv-LV" dirty="0" smtClean="0">
              <a:latin typeface="+mj-lt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v-LV" dirty="0">
              <a:latin typeface="+mj-lt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lv-LV" dirty="0" smtClean="0">
                <a:latin typeface="+mj-lt"/>
                <a:cs typeface="Arial" panose="020B0604020202020204" pitchFamily="34" charset="0"/>
              </a:rPr>
              <a:t> </a:t>
            </a:r>
            <a:endParaRPr lang="en-GB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Content Placeholder 12"/>
          <p:cNvSpPr txBox="1">
            <a:spLocks/>
          </p:cNvSpPr>
          <p:nvPr/>
        </p:nvSpPr>
        <p:spPr>
          <a:xfrm>
            <a:off x="5792846" y="2542094"/>
            <a:ext cx="4935557" cy="24629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v-LV" dirty="0">
                <a:latin typeface="+mj-lt"/>
                <a:cs typeface="Arial" panose="020B0604020202020204" pitchFamily="34" charset="0"/>
              </a:rPr>
              <a:t>Eksporta apjoma pieaugums</a:t>
            </a:r>
          </a:p>
          <a:p>
            <a:pPr marL="381000" lvl="1" indent="0" algn="ctr">
              <a:spcBef>
                <a:spcPts val="0"/>
              </a:spcBef>
              <a:buNone/>
            </a:pPr>
            <a:endParaRPr lang="lv-LV" sz="2800" dirty="0" smtClean="0">
              <a:latin typeface="+mj-lt"/>
              <a:cs typeface="Arial" panose="020B0604020202020204" pitchFamily="34" charset="0"/>
            </a:endParaRPr>
          </a:p>
          <a:p>
            <a:pPr marL="381000" lvl="1" indent="0" algn="ctr">
              <a:spcBef>
                <a:spcPts val="0"/>
              </a:spcBef>
              <a:buNone/>
            </a:pPr>
            <a:r>
              <a:rPr lang="lv-LV" sz="2800" dirty="0" smtClean="0">
                <a:latin typeface="+mj-lt"/>
                <a:cs typeface="Arial" panose="020B0604020202020204" pitchFamily="34" charset="0"/>
              </a:rPr>
              <a:t>2016 </a:t>
            </a:r>
            <a:r>
              <a:rPr lang="lv-LV" sz="2800" dirty="0">
                <a:latin typeface="+mj-lt"/>
                <a:cs typeface="Arial" panose="020B0604020202020204" pitchFamily="34" charset="0"/>
              </a:rPr>
              <a:t>-  8 203 281,68 EUR</a:t>
            </a:r>
          </a:p>
          <a:p>
            <a:pPr marL="381000" lvl="1" indent="0" algn="ctr">
              <a:spcBef>
                <a:spcPts val="0"/>
              </a:spcBef>
              <a:buNone/>
            </a:pPr>
            <a:r>
              <a:rPr lang="lv-LV" sz="2800" dirty="0">
                <a:latin typeface="+mj-lt"/>
                <a:cs typeface="Arial" panose="020B0604020202020204" pitchFamily="34" charset="0"/>
              </a:rPr>
              <a:t>2017 -  9 924 565,47 EUR</a:t>
            </a:r>
          </a:p>
          <a:p>
            <a:pPr marL="381000" lvl="1" indent="0" algn="ctr">
              <a:spcBef>
                <a:spcPts val="0"/>
              </a:spcBef>
              <a:buNone/>
            </a:pPr>
            <a:endParaRPr lang="lv-LV" sz="2800" dirty="0" smtClean="0">
              <a:latin typeface="+mj-lt"/>
              <a:cs typeface="Arial" panose="020B0604020202020204" pitchFamily="34" charset="0"/>
            </a:endParaRPr>
          </a:p>
          <a:p>
            <a:pPr marL="381000" lvl="1" indent="0" algn="ctr">
              <a:spcBef>
                <a:spcPts val="0"/>
              </a:spcBef>
              <a:buNone/>
            </a:pPr>
            <a:r>
              <a:rPr lang="lv-LV" sz="2800" dirty="0" smtClean="0">
                <a:latin typeface="+mj-lt"/>
                <a:cs typeface="Arial" panose="020B0604020202020204" pitchFamily="34" charset="0"/>
              </a:rPr>
              <a:t>21</a:t>
            </a:r>
            <a:r>
              <a:rPr lang="lv-LV" sz="2800" dirty="0">
                <a:latin typeface="+mj-lt"/>
                <a:cs typeface="Arial" panose="020B0604020202020204" pitchFamily="34" charset="0"/>
              </a:rPr>
              <a:t>%*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lv-LV" dirty="0"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2938630" y="3893622"/>
            <a:ext cx="0" cy="242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374097" y="3906432"/>
            <a:ext cx="0" cy="242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93913" y="5616325"/>
            <a:ext cx="10306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i="1" dirty="0"/>
              <a:t>*</a:t>
            </a:r>
            <a:r>
              <a:rPr lang="lv-LV" sz="1600" i="1" dirty="0" smtClean="0"/>
              <a:t>Ne visi klastera dalībnieki ir iesnieguši 2017.gada pārskatus. 2016. gadā 25 dalībnieki, 2017. gadā – 32 dalībnieki. </a:t>
            </a:r>
            <a:endParaRPr lang="en-GB" sz="16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993913" y="1344172"/>
            <a:ext cx="7505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b="1" dirty="0" smtClean="0">
                <a:latin typeface="+mj-lt"/>
              </a:rPr>
              <a:t>Klastera projekta dalībnieku izaugsmes rādītāji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254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302563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 smtClean="0">
                <a:cs typeface="Arial" panose="020B0604020202020204" pitchFamily="34" charset="0"/>
              </a:rPr>
              <a:t>Inovācijas un jauni produkti</a:t>
            </a:r>
            <a:endParaRPr lang="en-GB" sz="3600" dirty="0">
              <a:cs typeface="Arial" panose="020B0604020202020204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58982"/>
              </p:ext>
            </p:extLst>
          </p:nvPr>
        </p:nvGraphicFramePr>
        <p:xfrm>
          <a:off x="838200" y="2578744"/>
          <a:ext cx="10515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235"/>
                <a:gridCol w="2782956"/>
                <a:gridCol w="55394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Tēma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Starpnozaru</a:t>
                      </a:r>
                      <a:r>
                        <a:rPr lang="lv-LV" sz="2000" baseline="0" dirty="0" smtClean="0">
                          <a:latin typeface="+mj-lt"/>
                        </a:rPr>
                        <a:t> sadarbība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Mērķis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err="1" smtClean="0">
                          <a:latin typeface="+mj-lt"/>
                        </a:rPr>
                        <a:t>Artificial</a:t>
                      </a:r>
                      <a:r>
                        <a:rPr lang="lv-LV" sz="2000" baseline="0" dirty="0" smtClean="0">
                          <a:latin typeface="+mj-lt"/>
                        </a:rPr>
                        <a:t> </a:t>
                      </a:r>
                      <a:r>
                        <a:rPr lang="lv-LV" sz="2000" baseline="0" dirty="0" err="1" smtClean="0">
                          <a:latin typeface="+mj-lt"/>
                        </a:rPr>
                        <a:t>Intelligence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IT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Publisko</a:t>
                      </a:r>
                      <a:r>
                        <a:rPr lang="lv-LV" sz="2000" baseline="0" dirty="0" smtClean="0">
                          <a:latin typeface="+mj-lt"/>
                        </a:rPr>
                        <a:t> pakalpojumu kvalitātes un daudzveidības nodrošināšanai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Alternatīvā enerģētika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Metālapstrāde/ Enerģētika/ Biotehnoloģijas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>
                          <a:latin typeface="+mj-lt"/>
                        </a:rPr>
                        <a:t>Maza mēroga biogāzes staciju ražošana zemas</a:t>
                      </a:r>
                      <a:r>
                        <a:rPr lang="lv-LV" sz="2000" baseline="0" dirty="0" smtClean="0">
                          <a:latin typeface="+mj-lt"/>
                        </a:rPr>
                        <a:t> maksātspējas tirgiem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87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873456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cs typeface="Arial" panose="020B0604020202020204" pitchFamily="34" charset="0"/>
              </a:rPr>
              <a:t>Sadarbības aktivitātes </a:t>
            </a:r>
            <a:r>
              <a:rPr lang="lv-LV" sz="3600" dirty="0" smtClean="0">
                <a:cs typeface="Arial" panose="020B0604020202020204" pitchFamily="34" charset="0"/>
              </a:rPr>
              <a:t>klasterī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52597" y="1477829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algn="ctr">
              <a:spcBef>
                <a:spcPts val="0"/>
              </a:spcBef>
            </a:pPr>
            <a:r>
              <a:rPr lang="lv-LV" sz="3200" b="1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Pārstāvniecība </a:t>
            </a:r>
            <a:r>
              <a:rPr lang="lv-LV" sz="3200" b="1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Kazahstānā (2017)</a:t>
            </a:r>
            <a:endParaRPr lang="lv-LV" sz="3200" b="1" dirty="0">
              <a:solidFill>
                <a:srgbClr val="C00000"/>
              </a:solidFill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2014" y="2174644"/>
            <a:ext cx="109679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Pārstāvniecību līdzfinansē un izmanto visi klastera dalībnieki.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Izmaksu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dalīšana un risku samazināšana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Vienota pieeja tirgum, regulāra informācijas aprite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Noorganizēta 1 grupas un 3 individuālās vizītes uz KZ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Identificēti un apstrādāti 29 iepirkumi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Sagatavoti 7 piedāvājumi iepirkumiem partnerībās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Dalība 7 nozares pasākumos un 4 uzstāšanās starptautiskās konferencēs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10 darba braucieni KZ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Veikts biotehnoloģiju nozares pētījums KZ</a:t>
            </a: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3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92385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cs typeface="Arial" panose="020B0604020202020204" pitchFamily="34" charset="0"/>
              </a:rPr>
              <a:t>Sadarbības aktivitātes klasterī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52597" y="1686548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algn="ctr">
              <a:spcBef>
                <a:spcPts val="0"/>
              </a:spcBef>
            </a:pPr>
            <a:r>
              <a:rPr lang="lv-LV" sz="3200" b="1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Potenciālo klientu ienākošās </a:t>
            </a:r>
            <a:r>
              <a:rPr lang="lv-LV" sz="3200" b="1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vizītes (2017)</a:t>
            </a:r>
            <a:endParaRPr lang="lv-LV" sz="3200" b="1" dirty="0">
              <a:solidFill>
                <a:srgbClr val="C00000"/>
              </a:solidFill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735810"/>
              </p:ext>
            </p:extLst>
          </p:nvPr>
        </p:nvGraphicFramePr>
        <p:xfrm>
          <a:off x="1769165" y="2666977"/>
          <a:ext cx="8497957" cy="2411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3032"/>
                <a:gridCol w="2761360"/>
                <a:gridCol w="2683565"/>
              </a:tblGrid>
              <a:tr h="3310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dirty="0" smtClean="0"/>
                        <a:t>Valsts</a:t>
                      </a:r>
                      <a:endParaRPr lang="lv-LV" sz="16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dirty="0"/>
                        <a:t>skaits</a:t>
                      </a:r>
                      <a:endParaRPr lang="lv-LV" sz="16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dirty="0" smtClean="0"/>
                        <a:t>dalībnieku </a:t>
                      </a:r>
                      <a:r>
                        <a:rPr lang="lv-LV" sz="1600" b="1" dirty="0"/>
                        <a:t>skaits</a:t>
                      </a:r>
                      <a:endParaRPr lang="lv-LV" sz="16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29817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Kazahstāna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4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11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28010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Uzbekistāna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2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/>
                        <a:t>4</a:t>
                      </a:r>
                      <a:endParaRPr lang="lv-LV" sz="1600" b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27649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Kirgizstāna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2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31805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Čīle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29817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Krievija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16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32799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Baltkrievija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1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dirty="0"/>
                        <a:t>5</a:t>
                      </a:r>
                      <a:endParaRPr lang="lv-LV" sz="16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  <a:tr h="280100">
                <a:tc gridSpan="2">
                  <a:txBody>
                    <a:bodyPr/>
                    <a:lstStyle/>
                    <a:p>
                      <a:pPr algn="r" fontAlgn="ctr"/>
                      <a:endParaRPr lang="lv-LV" sz="18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600" b="1" dirty="0">
                        <a:solidFill>
                          <a:schemeClr val="tx2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6669" marR="6669" marT="6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b="1" dirty="0"/>
                        <a:t>39</a:t>
                      </a:r>
                      <a:endParaRPr lang="lv-LV" sz="18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6669" marR="6669" marT="666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21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131876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cs typeface="Arial" panose="020B0604020202020204" pitchFamily="34" charset="0"/>
              </a:rPr>
              <a:t>Sadarbības aktivitātes klasterī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20100" y="2047050"/>
            <a:ext cx="61993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RTU un Grupa93 kopīgs projekta pieteikums LIFE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Grupa93, </a:t>
            </a:r>
            <a:r>
              <a:rPr lang="lv-LV" sz="20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Aqua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-Brambis sadarbība LVAF projektā, darbs pie kopīgiem risinājumiem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SILAVA </a:t>
            </a: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un Fizikālās Enerģētikas institūts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kopīgs stends </a:t>
            </a: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izstādē "Vide un Enerģija 2017", Rīgā</a:t>
            </a:r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SILAVA un Saukas kūdra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kopīga projekta sagatavošana lietišķo pētījumu programmā</a:t>
            </a:r>
            <a:endParaRPr lang="lv-LV" sz="20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INDUCONT un Karme Filtrs sadarbība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iepirkumos Centrālāzijā</a:t>
            </a:r>
            <a:endParaRPr lang="lv-LV" sz="20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err="1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Aqua</a:t>
            </a: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-Brambis un </a:t>
            </a:r>
            <a:r>
              <a:rPr lang="lv-LV" sz="2000" dirty="0" err="1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Inducont</a:t>
            </a: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septisko dūņu pieņemšanas stacijas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izveide</a:t>
            </a:r>
            <a:endParaRPr lang="lv-LV" sz="20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943524" y="5151846"/>
            <a:ext cx="1123818" cy="776464"/>
            <a:chOff x="134268" y="1704348"/>
            <a:chExt cx="1123818" cy="776464"/>
          </a:xfrm>
        </p:grpSpPr>
        <p:sp>
          <p:nvSpPr>
            <p:cNvPr id="24" name="Rectangle 23"/>
            <p:cNvSpPr/>
            <p:nvPr/>
          </p:nvSpPr>
          <p:spPr>
            <a:xfrm>
              <a:off x="134268" y="1704348"/>
              <a:ext cx="1123818" cy="77646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134268" y="1704348"/>
              <a:ext cx="1123818" cy="776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82880" rIns="0" bIns="1828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800" b="1" kern="1200" dirty="0"/>
            </a:p>
          </p:txBody>
        </p:sp>
      </p:grpSp>
      <p:sp>
        <p:nvSpPr>
          <p:cNvPr id="3" name="Right Arrow 2"/>
          <p:cNvSpPr/>
          <p:nvPr/>
        </p:nvSpPr>
        <p:spPr>
          <a:xfrm>
            <a:off x="627798" y="2426004"/>
            <a:ext cx="4544704" cy="16865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41513" y="3778090"/>
            <a:ext cx="121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 smtClean="0">
                <a:latin typeface="+mj-lt"/>
                <a:cs typeface="Arial" panose="020B0604020202020204" pitchFamily="34" charset="0"/>
              </a:rPr>
              <a:t>Kopsapulce</a:t>
            </a:r>
            <a:endParaRPr lang="en-GB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34085" y="4403717"/>
            <a:ext cx="2321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 smtClean="0">
                <a:latin typeface="+mj-lt"/>
                <a:cs typeface="Arial" panose="020B0604020202020204" pitchFamily="34" charset="0"/>
              </a:rPr>
              <a:t>6 dalībnieku sanāksmes</a:t>
            </a:r>
            <a:endParaRPr lang="en-GB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75442" y="4095889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 smtClean="0">
                <a:latin typeface="+mj-lt"/>
                <a:cs typeface="Arial" panose="020B0604020202020204" pitchFamily="34" charset="0"/>
              </a:rPr>
              <a:t>Kopīgas vizītes</a:t>
            </a:r>
            <a:endParaRPr lang="en-GB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7798" y="3088412"/>
            <a:ext cx="42307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000" i="1" dirty="0" smtClean="0">
                <a:latin typeface="+mj-lt"/>
                <a:cs typeface="Arial" panose="020B0604020202020204" pitchFamily="34" charset="0"/>
              </a:rPr>
              <a:t>Savstarpējas komunikācijas veicināšana</a:t>
            </a:r>
            <a:endParaRPr lang="en-GB" sz="2000" i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2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Calibri" pitchFamily="-16" charset="0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Calibri" pitchFamily="-16" charset="0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1649" y="1349810"/>
            <a:ext cx="10515600" cy="847074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cs typeface="Arial" panose="020B0604020202020204" pitchFamily="34" charset="0"/>
              </a:rPr>
              <a:t>Starpnozaru/</a:t>
            </a:r>
            <a:r>
              <a:rPr lang="lv-LV" sz="3600" dirty="0" err="1">
                <a:cs typeface="Arial" panose="020B0604020202020204" pitchFamily="34" charset="0"/>
              </a:rPr>
              <a:t>starpklasteru</a:t>
            </a:r>
            <a:r>
              <a:rPr lang="lv-LV" sz="3600" dirty="0">
                <a:cs typeface="Arial" panose="020B0604020202020204" pitchFamily="34" charset="0"/>
              </a:rPr>
              <a:t> sadarbības aktivitātes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61650" y="2432728"/>
            <a:ext cx="103672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 algn="just"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Īstenošanā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Interreg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projekts CB2EAST kopā ar 2 Somijas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klasteriem, projekta ietvaros parakstīti vairāki </a:t>
            </a:r>
            <a:r>
              <a:rPr lang="lv-LV" sz="24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MoU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ar citiem klasteriem vai līdzvērtīgām organizācijām. </a:t>
            </a: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MOU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ar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KazWaste, KZ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par atkritumu nozares attīstību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un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zināšanu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pārnesi</a:t>
            </a:r>
          </a:p>
          <a:p>
            <a:pPr marL="381000" lvl="1" indent="287338">
              <a:spcBef>
                <a:spcPts val="0"/>
              </a:spcBef>
              <a:buBlip>
                <a:blip r:embed="rId3"/>
              </a:buBlip>
            </a:pP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MOU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ar GREEN ORDA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PROJECT, KZ par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sadarbību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siltumnīcefekta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gāzu emisiju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samazināšanā</a:t>
            </a:r>
            <a:endParaRPr lang="lv-LV" sz="24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algn="just"/>
            <a:r>
              <a:rPr lang="lv-LV" sz="2400" b="0" dirty="0" smtClean="0">
                <a:effectLst/>
                <a:latin typeface="+mj-lt"/>
              </a:rPr>
              <a:t> 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49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161258"/>
            <a:ext cx="12192001" cy="712198"/>
            <a:chOff x="0" y="181"/>
            <a:chExt cx="5760" cy="22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0" y="181"/>
              <a:ext cx="4080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5307" y="181"/>
              <a:ext cx="453" cy="227"/>
            </a:xfrm>
            <a:prstGeom prst="rect">
              <a:avLst/>
            </a:prstGeom>
            <a:solidFill>
              <a:srgbClr val="6CABD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559" y="269084"/>
            <a:ext cx="2159948" cy="496547"/>
          </a:xfrm>
          <a:prstGeom prst="rect">
            <a:avLst/>
          </a:prstGeom>
        </p:spPr>
      </p:pic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0" y="6387152"/>
            <a:ext cx="12192000" cy="470848"/>
            <a:chOff x="0" y="4093"/>
            <a:chExt cx="5760" cy="227"/>
          </a:xfrm>
        </p:grpSpPr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>
              <a:off x="0" y="4093"/>
              <a:ext cx="5760" cy="227"/>
            </a:xfrm>
            <a:prstGeom prst="rect">
              <a:avLst/>
            </a:prstGeom>
            <a:solidFill>
              <a:srgbClr val="8DC02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81" y="4093"/>
              <a:ext cx="1224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ru-RU" sz="1200">
                  <a:solidFill>
                    <a:schemeClr val="bg1"/>
                  </a:solidFill>
                  <a:latin typeface="+mj-lt"/>
                  <a:ea typeface="Arial" pitchFamily="-16" charset="0"/>
                  <a:cs typeface="Arial" pitchFamily="-16" charset="0"/>
                </a:rPr>
                <a:t>www.cleantechlatvia.com</a:t>
              </a:r>
              <a:endParaRPr lang="lv-LV" sz="1100" dirty="0">
                <a:solidFill>
                  <a:schemeClr val="bg1"/>
                </a:solidFill>
                <a:latin typeface="+mj-lt"/>
                <a:ea typeface="Arial" pitchFamily="-16" charset="0"/>
                <a:cs typeface="Arial" pitchFamily="-16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6578" y="4983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dirty="0" smtClean="0">
                <a:cs typeface="Arial" panose="020B0604020202020204" pitchFamily="34" charset="0"/>
              </a:rPr>
              <a:t>Papildus finansējuma piesaiste</a:t>
            </a:r>
            <a:endParaRPr lang="en-GB" sz="3600" dirty="0"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24728" y="2040206"/>
            <a:ext cx="5302866" cy="82391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Fostering Nordic Baltic Innovation for Sustainability in Central </a:t>
            </a:r>
            <a:r>
              <a:rPr lang="en-US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Asia</a:t>
            </a:r>
            <a:endParaRPr lang="en-GB" dirty="0">
              <a:solidFill>
                <a:srgbClr val="C00000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610" y="2033041"/>
            <a:ext cx="6221897" cy="823912"/>
          </a:xfrm>
        </p:spPr>
        <p:txBody>
          <a:bodyPr>
            <a:noAutofit/>
          </a:bodyPr>
          <a:lstStyle/>
          <a:p>
            <a:pPr algn="ctr"/>
            <a:r>
              <a:rPr lang="lv-LV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Reģionālo </a:t>
            </a:r>
            <a:r>
              <a:rPr lang="lv-LV" dirty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pašvaldību (</a:t>
            </a:r>
            <a:r>
              <a:rPr lang="lv-LV" dirty="0" err="1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hakimat</a:t>
            </a:r>
            <a:r>
              <a:rPr lang="lv-LV" dirty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) pārvaldes kapacitātes </a:t>
            </a:r>
            <a:r>
              <a:rPr lang="lv-LV" dirty="0" smtClean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celšana </a:t>
            </a:r>
            <a:r>
              <a:rPr lang="lv-LV" dirty="0">
                <a:solidFill>
                  <a:srgbClr val="C00000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Uzbekistānas lauku reģionos</a:t>
            </a:r>
            <a:endParaRPr lang="en-GB" dirty="0">
              <a:solidFill>
                <a:srgbClr val="C00000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54285" y="1425673"/>
            <a:ext cx="8253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2017.Gadā sagatavoti 4 </a:t>
            </a:r>
            <a:r>
              <a:rPr lang="lv-LV" sz="24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projektu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pieteikumi, 2 </a:t>
            </a:r>
            <a:r>
              <a:rPr lang="lv-LV" sz="24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apstiprināti/īstenoti</a:t>
            </a:r>
            <a:endParaRPr lang="lv-LV" sz="24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0201" y="2910275"/>
            <a:ext cx="559739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18.01.2017 – </a:t>
            </a:r>
            <a:r>
              <a:rPr lang="en-GB" sz="2000" dirty="0" smtClean="0">
                <a:latin typeface="+mj-lt"/>
                <a:cs typeface="Arial" panose="020B0604020202020204" pitchFamily="34" charset="0"/>
              </a:rPr>
              <a:t>31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.</a:t>
            </a:r>
            <a:r>
              <a:rPr lang="en-GB" sz="2000" dirty="0" smtClean="0">
                <a:latin typeface="+mj-lt"/>
                <a:cs typeface="Arial" panose="020B0604020202020204" pitchFamily="34" charset="0"/>
              </a:rPr>
              <a:t>12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.</a:t>
            </a:r>
            <a:r>
              <a:rPr lang="en-GB" sz="2000" dirty="0" smtClean="0">
                <a:latin typeface="+mj-lt"/>
                <a:cs typeface="Arial" panose="020B0604020202020204" pitchFamily="34" charset="0"/>
              </a:rPr>
              <a:t>2019</a:t>
            </a:r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cs typeface="Arial" panose="020B0604020202020204" pitchFamily="34" charset="0"/>
              </a:rPr>
              <a:t>Veicināt sadarbību un </a:t>
            </a:r>
            <a:r>
              <a:rPr lang="lv-LV" sz="2000" dirty="0">
                <a:latin typeface="+mj-lt"/>
                <a:cs typeface="Arial" panose="020B0604020202020204" pitchFamily="34" charset="0"/>
              </a:rPr>
              <a:t>pieredzes pārnesi starp Baltijas 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un Ziemeļvalstu reģionu </a:t>
            </a:r>
            <a:r>
              <a:rPr lang="lv-LV" sz="2000" dirty="0">
                <a:latin typeface="+mj-lt"/>
                <a:cs typeface="Arial" panose="020B0604020202020204" pitchFamily="34" charset="0"/>
              </a:rPr>
              <a:t>un Centrālo 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Āziju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cs typeface="Arial" panose="020B0604020202020204" pitchFamily="34" charset="0"/>
              </a:rPr>
              <a:t>20.04.2017 īstenota </a:t>
            </a:r>
            <a:r>
              <a:rPr lang="lv-LV" sz="2000" dirty="0">
                <a:latin typeface="+mj-lt"/>
                <a:cs typeface="Arial" panose="020B0604020202020204" pitchFamily="34" charset="0"/>
              </a:rPr>
              <a:t>konference 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un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kontaktbirža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«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Nordic-Baltic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energy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prespectives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–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climate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change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energy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security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and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exportability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of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energy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+mj-lt"/>
                <a:cs typeface="Arial" panose="020B0604020202020204" pitchFamily="34" charset="0"/>
              </a:rPr>
              <a:t>solutions</a:t>
            </a:r>
            <a:r>
              <a:rPr lang="lv-LV" sz="2000" dirty="0" smtClean="0">
                <a:latin typeface="+mj-lt"/>
                <a:cs typeface="Arial" panose="020B0604020202020204" pitchFamily="34" charset="0"/>
              </a:rPr>
              <a:t>»</a:t>
            </a:r>
            <a:endParaRPr lang="lv-LV" sz="2000" dirty="0">
              <a:latin typeface="+mj-lt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000" dirty="0">
              <a:latin typeface="+mj-lt"/>
              <a:cs typeface="Arial" panose="020B0604020202020204" pitchFamily="34" charset="0"/>
            </a:endParaRPr>
          </a:p>
          <a:p>
            <a:pPr marL="381000" lvl="1" algn="just"/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en-GB" sz="2000" dirty="0">
              <a:latin typeface="+mj-lt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37762" y="2948141"/>
            <a:ext cx="577481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01.07.2017-30.11.2017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Apmācības </a:t>
            </a:r>
            <a:r>
              <a:rPr lang="lv-LV" sz="2000" dirty="0" err="1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Navoji</a:t>
            </a: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,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Buhāras </a:t>
            </a: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un </a:t>
            </a:r>
            <a:r>
              <a:rPr lang="lv-LV" sz="20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Kaškardarjas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reģionos organizācijām, kas nodrošina publiskos pakalpojumus</a:t>
            </a:r>
            <a:endParaRPr lang="lv-LV" sz="20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7 nozares eksperti par 5 vides tēmām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Apmācīti 100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speciālisti</a:t>
            </a: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Sagatavoti 2 sadarbības </a:t>
            </a:r>
            <a:r>
              <a:rPr lang="lv-LV" sz="2000" dirty="0" err="1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memorandumi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par tālāko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aktivitāšu </a:t>
            </a:r>
            <a:r>
              <a:rPr lang="lv-LV" sz="2000" dirty="0" smtClean="0">
                <a:latin typeface="+mj-lt"/>
                <a:ea typeface="Segoe UI" panose="020B0502040204020203" pitchFamily="34" charset="0"/>
                <a:cs typeface="Arial" panose="020B0604020202020204" pitchFamily="34" charset="0"/>
              </a:rPr>
              <a:t>ieviešanu</a:t>
            </a:r>
            <a:endParaRPr lang="lv-LV" sz="2000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sz="2000" dirty="0" smtClean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en-GB" sz="2000" dirty="0">
              <a:latin typeface="+mj-lt"/>
              <a:cs typeface="Arial" panose="020B0604020202020204" pitchFamily="34" charset="0"/>
            </a:endParaRPr>
          </a:p>
          <a:p>
            <a:pPr marL="381000" lvl="1" indent="287338" algn="just">
              <a:spcBef>
                <a:spcPts val="0"/>
              </a:spcBef>
              <a:buBlip>
                <a:blip r:embed="rId3"/>
              </a:buBlip>
            </a:pPr>
            <a:endParaRPr lang="lv-LV" dirty="0">
              <a:latin typeface="+mj-lt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71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667</Words>
  <Application>Microsoft Office PowerPoint</Application>
  <PresentationFormat>Widescreen</PresentationFormat>
  <Paragraphs>146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Inovācijas un jauni produkti</vt:lpstr>
      <vt:lpstr>Sadarbības aktivitātes klasterī</vt:lpstr>
      <vt:lpstr>Sadarbības aktivitātes klasterī</vt:lpstr>
      <vt:lpstr>Sadarbības aktivitātes klasterī</vt:lpstr>
      <vt:lpstr>Starpnozaru/starpklasteru sadarbības aktivitātes</vt:lpstr>
      <vt:lpstr>Papildus finansējuma piesaiste</vt:lpstr>
      <vt:lpstr>Internacionalizācijas aktivitātes</vt:lpstr>
      <vt:lpstr>Plānotās aktivitātes atlikušajam gadam</vt:lpstr>
      <vt:lpstr>Izaicinājums</vt:lpstr>
      <vt:lpstr>Gada panākums</vt:lpstr>
      <vt:lpstr>Gada atziņa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Anete</dc:creator>
  <cp:lastModifiedBy>Evija Pudane</cp:lastModifiedBy>
  <cp:revision>62</cp:revision>
  <dcterms:created xsi:type="dcterms:W3CDTF">2018-08-17T10:52:25Z</dcterms:created>
  <dcterms:modified xsi:type="dcterms:W3CDTF">2018-08-24T13:14:50Z</dcterms:modified>
</cp:coreProperties>
</file>