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8.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20.xml" ContentType="application/vnd.openxmlformats-officedocument.presentationml.notesSlide+xml"/>
  <Override PartName="/ppt/charts/chart9.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notesSlides/notesSlide21.xml" ContentType="application/vnd.openxmlformats-officedocument.presentationml.notesSlide+xml"/>
  <Override PartName="/ppt/charts/chart10.xml" ContentType="application/vnd.openxmlformats-officedocument.drawingml.chart+xml"/>
  <Override PartName="/ppt/drawings/drawing3.xml" ContentType="application/vnd.openxmlformats-officedocument.drawingml.chartshapes+xml"/>
  <Override PartName="/ppt/notesSlides/notesSlide22.xml" ContentType="application/vnd.openxmlformats-officedocument.presentationml.notesSlide+xml"/>
  <Override PartName="/ppt/charts/chart11.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7"/>
  </p:sldMasterIdLst>
  <p:notesMasterIdLst>
    <p:notesMasterId r:id="rId31"/>
  </p:notesMasterIdLst>
  <p:handoutMasterIdLst>
    <p:handoutMasterId r:id="rId32"/>
  </p:handoutMasterIdLst>
  <p:sldIdLst>
    <p:sldId id="256" r:id="rId8"/>
    <p:sldId id="260" r:id="rId9"/>
    <p:sldId id="290" r:id="rId10"/>
    <p:sldId id="281" r:id="rId11"/>
    <p:sldId id="282" r:id="rId12"/>
    <p:sldId id="284" r:id="rId13"/>
    <p:sldId id="288" r:id="rId14"/>
    <p:sldId id="305" r:id="rId15"/>
    <p:sldId id="307" r:id="rId16"/>
    <p:sldId id="328" r:id="rId17"/>
    <p:sldId id="267" r:id="rId18"/>
    <p:sldId id="327" r:id="rId19"/>
    <p:sldId id="326" r:id="rId20"/>
    <p:sldId id="324" r:id="rId21"/>
    <p:sldId id="323" r:id="rId22"/>
    <p:sldId id="329" r:id="rId23"/>
    <p:sldId id="280" r:id="rId24"/>
    <p:sldId id="314" r:id="rId25"/>
    <p:sldId id="286" r:id="rId26"/>
    <p:sldId id="303" r:id="rId27"/>
    <p:sldId id="285" r:id="rId28"/>
    <p:sldId id="302" r:id="rId29"/>
    <p:sldId id="313" r:id="rId30"/>
  </p:sldIdLst>
  <p:sldSz cx="12192000" cy="6858000"/>
  <p:notesSz cx="6805613" cy="99441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VASSINI Filippo, ECO/CSB" initials="CFE" lastIdx="8" clrIdx="0">
    <p:extLst>
      <p:ext uri="{19B8F6BF-5375-455C-9EA6-DF929625EA0E}">
        <p15:presenceInfo xmlns:p15="http://schemas.microsoft.com/office/powerpoint/2012/main" userId="S-1-5-21-2146598497-832928401-1254845835-52766" providerId="AD"/>
      </p:ext>
    </p:extLst>
  </p:cmAuthor>
  <p:cmAuthor id="2" name="PLOUIN Marissa, ELS/SPD" initials="PME" lastIdx="22" clrIdx="1">
    <p:extLst>
      <p:ext uri="{19B8F6BF-5375-455C-9EA6-DF929625EA0E}">
        <p15:presenceInfo xmlns:p15="http://schemas.microsoft.com/office/powerpoint/2012/main" userId="S-1-5-21-2146598497-832928401-1254845835-48492" providerId="AD"/>
      </p:ext>
    </p:extLst>
  </p:cmAuthor>
  <p:cmAuthor id="3" name="KOSKE Isabell" initials="KI" lastIdx="5" clrIdx="2"/>
  <p:cmAuthor id="4" name="ADEMA Willem, ELS/SPD" initials="AWE" lastIdx="9" clrIdx="3">
    <p:extLst>
      <p:ext uri="{19B8F6BF-5375-455C-9EA6-DF929625EA0E}">
        <p15:presenceInfo xmlns:p15="http://schemas.microsoft.com/office/powerpoint/2012/main" userId="S-1-5-21-2146598497-832928401-1254845835-28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FFC000"/>
    <a:srgbClr val="FDEADA"/>
    <a:srgbClr val="FFFF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02" autoAdjust="0"/>
    <p:restoredTop sz="76781" autoAdjust="0"/>
  </p:normalViewPr>
  <p:slideViewPr>
    <p:cSldViewPr snapToGrid="0">
      <p:cViewPr varScale="1">
        <p:scale>
          <a:sx n="87" d="100"/>
          <a:sy n="87" d="100"/>
        </p:scale>
        <p:origin x="1416" y="90"/>
      </p:cViewPr>
      <p:guideLst/>
    </p:cSldViewPr>
  </p:slideViewPr>
  <p:notesTextViewPr>
    <p:cViewPr>
      <p:scale>
        <a:sx n="150" d="100"/>
        <a:sy n="150" d="100"/>
      </p:scale>
      <p:origin x="0" y="0"/>
    </p:cViewPr>
  </p:notesTextViewPr>
  <p:notesViewPr>
    <p:cSldViewPr snapToGrid="0">
      <p:cViewPr>
        <p:scale>
          <a:sx n="75" d="100"/>
          <a:sy n="75" d="100"/>
        </p:scale>
        <p:origin x="2875"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presProps" Target="pres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louin_M\Downloads\HM1.3-Housing-tenures%20(6).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https://portal.oecd.org/eshare/eco/pc/Deliverables/ECO%20CSB%20AH-Latvia/AH-LVA-2019/Data/Draft_Figures/LATVIA_PH1.1.Policy%20instruments%20and%20level%20of%20governance.xlsx" TargetMode="External"/></Relationships>
</file>

<file path=ppt/charts/_rels/chart11.xml.rels><?xml version="1.0" encoding="UTF-8" standalone="yes"?>
<Relationships xmlns="http://schemas.openxmlformats.org/package/2006/relationships"><Relationship Id="rId3" Type="http://schemas.openxmlformats.org/officeDocument/2006/relationships/oleObject" Target="https://portal.oecd.org/eshare/eco/pc/Deliverables/ECO%20CSB%20AH-Latvia/AH-LVA-2019/Draft/graphics/ch3/Draft-revised-missing-middle.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_rels/chart2.xml.rels><?xml version="1.0" encoding="UTF-8" standalone="yes"?>
<Relationships xmlns="http://schemas.openxmlformats.org/package/2006/relationships"><Relationship Id="rId1" Type="http://schemas.openxmlformats.org/officeDocument/2006/relationships/oleObject" Target="https://portal.oecd.org/eshare/eco/pc/Deliverables/ECO%20CSB%20AH-Latvia/AH-LVA-2019/Draft/graphics/ch2/draft/LVA-consumption-expenditure-housing_total%20hsg%20spending.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ttps://portal.oecd.org/eshare/eco/pc/Deliverables/ECO%20CSB%20AH-Latvia/AH-LVA-2019/Draft/graphics/ch2/draft/LVA-OECD-overburden-rate.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https://portal.oecd.org/eshare/eco/pc/Deliverables/ECO%20CSB%20AH-Latvia/AH-LVA-2019/Data/Draft_Figures/LATVIA_HC2.2-Households-without-flushing-toile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https://portal.oecd.org/eshare/eco/pc/Deliverables/ECO%20CSB%20AH-Latvia/AH-LVA-2019/Data/Draft_Figures/LATVIA_HC2.3-Severe-housing-deprivation%20(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https://portal.oecd.org/eshare/eco/pc/Deliverables/ECO%20CSB%20AH-Latvia/AH-LVA-2019/Data/Draft_Figures/LATVIA_HC2.3-Severe-housing-deprivation%20(1).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8.xml.rels><?xml version="1.0" encoding="UTF-8" standalone="yes"?>
<Relationships xmlns="http://schemas.openxmlformats.org/package/2006/relationships"><Relationship Id="rId3" Type="http://schemas.openxmlformats.org/officeDocument/2006/relationships/oleObject" Target="https://portal.oecd.org/eshare/eco/pc/Deliverables/ECO%20CSB%20AH-Latvia/AH-LVA-2019/Draft/graphics/ch3/Draft-revised-missing-middle.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9.xml.rels><?xml version="1.0" encoding="UTF-8" standalone="yes"?>
<Relationships xmlns="http://schemas.openxmlformats.org/package/2006/relationships"><Relationship Id="rId3" Type="http://schemas.openxmlformats.org/officeDocument/2006/relationships/oleObject" Target="https://portal.oecd.org/eshare/eco/pc/Deliverables/ECO%20CSB%20AH-Latvia/AH-LVA-2019/Draft/graphics/ch3/Draft-revised-missing-middle.xlsx"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8.4938995241911446E-3"/>
          <c:y val="0.13285764016894772"/>
          <c:w val="0.98938262559476109"/>
          <c:h val="0.85718195830922828"/>
        </c:manualLayout>
      </c:layout>
      <c:barChart>
        <c:barDir val="col"/>
        <c:grouping val="percentStacked"/>
        <c:varyColors val="0"/>
        <c:ser>
          <c:idx val="0"/>
          <c:order val="0"/>
          <c:tx>
            <c:strRef>
              <c:f>'HM1.3.1'!$N$4</c:f>
              <c:strCache>
                <c:ptCount val="1"/>
                <c:pt idx="0">
                  <c:v>Own outright</c:v>
                </c:pt>
              </c:strCache>
            </c:strRef>
          </c:tx>
          <c:spPr>
            <a:solidFill>
              <a:srgbClr val="4F81BD"/>
            </a:solidFill>
            <a:ln w="6350" cmpd="sng">
              <a:solidFill>
                <a:srgbClr val="000000"/>
              </a:solidFill>
            </a:ln>
            <a:effectLst/>
          </c:spPr>
          <c:invertIfNegative val="0"/>
          <c:dPt>
            <c:idx val="6"/>
            <c:invertIfNegative val="0"/>
            <c:bubble3D val="0"/>
            <c:spPr>
              <a:solidFill>
                <a:srgbClr val="FF0000"/>
              </a:solidFill>
              <a:ln w="6350" cmpd="sng">
                <a:solidFill>
                  <a:srgbClr val="000000"/>
                </a:solidFill>
              </a:ln>
              <a:effectLst/>
            </c:spPr>
            <c:extLst>
              <c:ext xmlns:c16="http://schemas.microsoft.com/office/drawing/2014/chart" uri="{C3380CC4-5D6E-409C-BE32-E72D297353CC}">
                <c16:uniqueId val="{00000005-FB1B-412F-92BA-2614F425A754}"/>
              </c:ext>
            </c:extLst>
          </c:dPt>
          <c:cat>
            <c:strRef>
              <c:f>'HM1.3.1'!$M$5:$M$40</c:f>
              <c:strCache>
                <c:ptCount val="36"/>
                <c:pt idx="0">
                  <c:v>Romania</c:v>
                </c:pt>
                <c:pt idx="1">
                  <c:v>Croatia</c:v>
                </c:pt>
                <c:pt idx="2">
                  <c:v>Bulgaria</c:v>
                </c:pt>
                <c:pt idx="3">
                  <c:v>Lithuania</c:v>
                </c:pt>
                <c:pt idx="4">
                  <c:v>Slovak Republic</c:v>
                </c:pt>
                <c:pt idx="5">
                  <c:v>Hungary</c:v>
                </c:pt>
                <c:pt idx="6">
                  <c:v>Latvia</c:v>
                </c:pt>
                <c:pt idx="7">
                  <c:v>Poland</c:v>
                </c:pt>
                <c:pt idx="8">
                  <c:v>Slovenia</c:v>
                </c:pt>
                <c:pt idx="9">
                  <c:v>Estonia</c:v>
                </c:pt>
                <c:pt idx="10">
                  <c:v>Italy</c:v>
                </c:pt>
                <c:pt idx="11">
                  <c:v>Greece</c:v>
                </c:pt>
                <c:pt idx="12">
                  <c:v>Czech Republic</c:v>
                </c:pt>
                <c:pt idx="13">
                  <c:v>Mexico</c:v>
                </c:pt>
                <c:pt idx="14">
                  <c:v>Malta</c:v>
                </c:pt>
                <c:pt idx="15">
                  <c:v>Spain</c:v>
                </c:pt>
                <c:pt idx="16">
                  <c:v>Chile</c:v>
                </c:pt>
                <c:pt idx="17">
                  <c:v>Ireland</c:v>
                </c:pt>
                <c:pt idx="18">
                  <c:v>Korea</c:v>
                </c:pt>
                <c:pt idx="19">
                  <c:v>Portugal</c:v>
                </c:pt>
                <c:pt idx="20">
                  <c:v>France</c:v>
                </c:pt>
                <c:pt idx="21">
                  <c:v>Belgium</c:v>
                </c:pt>
                <c:pt idx="22">
                  <c:v>United Kingdom</c:v>
                </c:pt>
                <c:pt idx="23">
                  <c:v>Luxembourg</c:v>
                </c:pt>
                <c:pt idx="24">
                  <c:v>Finland</c:v>
                </c:pt>
                <c:pt idx="25">
                  <c:v>Australia</c:v>
                </c:pt>
                <c:pt idx="26">
                  <c:v>Canada</c:v>
                </c:pt>
                <c:pt idx="27">
                  <c:v>Austria</c:v>
                </c:pt>
                <c:pt idx="28">
                  <c:v>Germany</c:v>
                </c:pt>
                <c:pt idx="29">
                  <c:v>Norway</c:v>
                </c:pt>
                <c:pt idx="30">
                  <c:v>United States</c:v>
                </c:pt>
                <c:pt idx="31">
                  <c:v>Iceland</c:v>
                </c:pt>
                <c:pt idx="32">
                  <c:v>Denmark</c:v>
                </c:pt>
                <c:pt idx="33">
                  <c:v>Sweden</c:v>
                </c:pt>
                <c:pt idx="34">
                  <c:v>Netherlands</c:v>
                </c:pt>
                <c:pt idx="35">
                  <c:v>Switzerland</c:v>
                </c:pt>
              </c:strCache>
            </c:strRef>
          </c:cat>
          <c:val>
            <c:numRef>
              <c:f>'HM1.3.1'!$N$5:$N$40</c:f>
              <c:numCache>
                <c:formatCode>0.00</c:formatCode>
                <c:ptCount val="36"/>
                <c:pt idx="0">
                  <c:v>95.035421848297119</c:v>
                </c:pt>
                <c:pt idx="1">
                  <c:v>84.294480085372925</c:v>
                </c:pt>
                <c:pt idx="2">
                  <c:v>81.24580979347229</c:v>
                </c:pt>
                <c:pt idx="3">
                  <c:v>80.046957731246948</c:v>
                </c:pt>
                <c:pt idx="4">
                  <c:v>76.324582099914551</c:v>
                </c:pt>
                <c:pt idx="5">
                  <c:v>73.253220319747925</c:v>
                </c:pt>
                <c:pt idx="6">
                  <c:v>71.053886413574219</c:v>
                </c:pt>
                <c:pt idx="7">
                  <c:v>70.708167552947998</c:v>
                </c:pt>
                <c:pt idx="8">
                  <c:v>65.20119309425354</c:v>
                </c:pt>
                <c:pt idx="9">
                  <c:v>61.602199077606201</c:v>
                </c:pt>
                <c:pt idx="10">
                  <c:v>60.973083972930908</c:v>
                </c:pt>
                <c:pt idx="11">
                  <c:v>60.793906450271606</c:v>
                </c:pt>
                <c:pt idx="12">
                  <c:v>59.371095895767212</c:v>
                </c:pt>
                <c:pt idx="13">
                  <c:v>59.172242879867554</c:v>
                </c:pt>
                <c:pt idx="14">
                  <c:v>58.341234922409058</c:v>
                </c:pt>
                <c:pt idx="15">
                  <c:v>50.883281230926514</c:v>
                </c:pt>
                <c:pt idx="16">
                  <c:v>49.365147948265076</c:v>
                </c:pt>
                <c:pt idx="17">
                  <c:v>45.525071024894714</c:v>
                </c:pt>
                <c:pt idx="18">
                  <c:v>44.708043336868286</c:v>
                </c:pt>
                <c:pt idx="19">
                  <c:v>42.695030570030212</c:v>
                </c:pt>
                <c:pt idx="20">
                  <c:v>38.014477491378784</c:v>
                </c:pt>
                <c:pt idx="21">
                  <c:v>34.823453426361084</c:v>
                </c:pt>
                <c:pt idx="22">
                  <c:v>33.711308240890503</c:v>
                </c:pt>
                <c:pt idx="23">
                  <c:v>33.388793468475342</c:v>
                </c:pt>
                <c:pt idx="24">
                  <c:v>33.162575960159302</c:v>
                </c:pt>
                <c:pt idx="25">
                  <c:v>31.955486536026001</c:v>
                </c:pt>
                <c:pt idx="26">
                  <c:v>29.500851035118103</c:v>
                </c:pt>
                <c:pt idx="27">
                  <c:v>28.72026264667511</c:v>
                </c:pt>
                <c:pt idx="28">
                  <c:v>25.681832432746887</c:v>
                </c:pt>
                <c:pt idx="29">
                  <c:v>23.599702119827271</c:v>
                </c:pt>
                <c:pt idx="30">
                  <c:v>23.323680460453033</c:v>
                </c:pt>
                <c:pt idx="31">
                  <c:v>17.875625193119049</c:v>
                </c:pt>
                <c:pt idx="32">
                  <c:v>15.53557813167572</c:v>
                </c:pt>
                <c:pt idx="33">
                  <c:v>15.204481780529022</c:v>
                </c:pt>
                <c:pt idx="34">
                  <c:v>9.2695131897926331</c:v>
                </c:pt>
                <c:pt idx="35">
                  <c:v>4.7694724053144455</c:v>
                </c:pt>
              </c:numCache>
            </c:numRef>
          </c:val>
          <c:extLst>
            <c:ext xmlns:c16="http://schemas.microsoft.com/office/drawing/2014/chart" uri="{C3380CC4-5D6E-409C-BE32-E72D297353CC}">
              <c16:uniqueId val="{00000000-FB1B-412F-92BA-2614F425A754}"/>
            </c:ext>
          </c:extLst>
        </c:ser>
        <c:ser>
          <c:idx val="1"/>
          <c:order val="1"/>
          <c:tx>
            <c:strRef>
              <c:f>'HM1.3.1'!$O$4</c:f>
              <c:strCache>
                <c:ptCount val="1"/>
                <c:pt idx="0">
                  <c:v>Owner with mortgage</c:v>
                </c:pt>
              </c:strCache>
            </c:strRef>
          </c:tx>
          <c:spPr>
            <a:solidFill>
              <a:srgbClr val="CCCCCC"/>
            </a:solidFill>
            <a:ln w="6350" cmpd="sng">
              <a:solidFill>
                <a:srgbClr val="000000"/>
              </a:solidFill>
            </a:ln>
            <a:effectLst/>
          </c:spPr>
          <c:invertIfNegative val="0"/>
          <c:cat>
            <c:strRef>
              <c:f>'HM1.3.1'!$M$5:$M$40</c:f>
              <c:strCache>
                <c:ptCount val="36"/>
                <c:pt idx="0">
                  <c:v>Romania</c:v>
                </c:pt>
                <c:pt idx="1">
                  <c:v>Croatia</c:v>
                </c:pt>
                <c:pt idx="2">
                  <c:v>Bulgaria</c:v>
                </c:pt>
                <c:pt idx="3">
                  <c:v>Lithuania</c:v>
                </c:pt>
                <c:pt idx="4">
                  <c:v>Slovak Republic</c:v>
                </c:pt>
                <c:pt idx="5">
                  <c:v>Hungary</c:v>
                </c:pt>
                <c:pt idx="6">
                  <c:v>Latvia</c:v>
                </c:pt>
                <c:pt idx="7">
                  <c:v>Poland</c:v>
                </c:pt>
                <c:pt idx="8">
                  <c:v>Slovenia</c:v>
                </c:pt>
                <c:pt idx="9">
                  <c:v>Estonia</c:v>
                </c:pt>
                <c:pt idx="10">
                  <c:v>Italy</c:v>
                </c:pt>
                <c:pt idx="11">
                  <c:v>Greece</c:v>
                </c:pt>
                <c:pt idx="12">
                  <c:v>Czech Republic</c:v>
                </c:pt>
                <c:pt idx="13">
                  <c:v>Mexico</c:v>
                </c:pt>
                <c:pt idx="14">
                  <c:v>Malta</c:v>
                </c:pt>
                <c:pt idx="15">
                  <c:v>Spain</c:v>
                </c:pt>
                <c:pt idx="16">
                  <c:v>Chile</c:v>
                </c:pt>
                <c:pt idx="17">
                  <c:v>Ireland</c:v>
                </c:pt>
                <c:pt idx="18">
                  <c:v>Korea</c:v>
                </c:pt>
                <c:pt idx="19">
                  <c:v>Portugal</c:v>
                </c:pt>
                <c:pt idx="20">
                  <c:v>France</c:v>
                </c:pt>
                <c:pt idx="21">
                  <c:v>Belgium</c:v>
                </c:pt>
                <c:pt idx="22">
                  <c:v>United Kingdom</c:v>
                </c:pt>
                <c:pt idx="23">
                  <c:v>Luxembourg</c:v>
                </c:pt>
                <c:pt idx="24">
                  <c:v>Finland</c:v>
                </c:pt>
                <c:pt idx="25">
                  <c:v>Australia</c:v>
                </c:pt>
                <c:pt idx="26">
                  <c:v>Canada</c:v>
                </c:pt>
                <c:pt idx="27">
                  <c:v>Austria</c:v>
                </c:pt>
                <c:pt idx="28">
                  <c:v>Germany</c:v>
                </c:pt>
                <c:pt idx="29">
                  <c:v>Norway</c:v>
                </c:pt>
                <c:pt idx="30">
                  <c:v>United States</c:v>
                </c:pt>
                <c:pt idx="31">
                  <c:v>Iceland</c:v>
                </c:pt>
                <c:pt idx="32">
                  <c:v>Denmark</c:v>
                </c:pt>
                <c:pt idx="33">
                  <c:v>Sweden</c:v>
                </c:pt>
                <c:pt idx="34">
                  <c:v>Netherlands</c:v>
                </c:pt>
                <c:pt idx="35">
                  <c:v>Switzerland</c:v>
                </c:pt>
              </c:strCache>
            </c:strRef>
          </c:cat>
          <c:val>
            <c:numRef>
              <c:f>'HM1.3.1'!$O$5:$O$40</c:f>
              <c:numCache>
                <c:formatCode>0.00</c:formatCode>
                <c:ptCount val="36"/>
                <c:pt idx="0">
                  <c:v>0.89835440739989281</c:v>
                </c:pt>
                <c:pt idx="1">
                  <c:v>5.4115332663059235</c:v>
                </c:pt>
                <c:pt idx="2">
                  <c:v>1.8875660374760628</c:v>
                </c:pt>
                <c:pt idx="3">
                  <c:v>9.229634702205658</c:v>
                </c:pt>
                <c:pt idx="4">
                  <c:v>13.292333483695984</c:v>
                </c:pt>
                <c:pt idx="5">
                  <c:v>11.5350641310215</c:v>
                </c:pt>
                <c:pt idx="6">
                  <c:v>8.745836466550827</c:v>
                </c:pt>
                <c:pt idx="7">
                  <c:v>10.337291657924652</c:v>
                </c:pt>
                <c:pt idx="8">
                  <c:v>9.2411242425441742</c:v>
                </c:pt>
                <c:pt idx="9">
                  <c:v>15.819831192493439</c:v>
                </c:pt>
                <c:pt idx="10">
                  <c:v>10.293307155370712</c:v>
                </c:pt>
                <c:pt idx="11">
                  <c:v>11.549166589975357</c:v>
                </c:pt>
                <c:pt idx="12">
                  <c:v>16.041485965251923</c:v>
                </c:pt>
                <c:pt idx="13">
                  <c:v>9.7444914281368256</c:v>
                </c:pt>
                <c:pt idx="14">
                  <c:v>20.380695164203644</c:v>
                </c:pt>
                <c:pt idx="15">
                  <c:v>25.008943676948547</c:v>
                </c:pt>
                <c:pt idx="16">
                  <c:v>11.0255166888237</c:v>
                </c:pt>
                <c:pt idx="17">
                  <c:v>26.096481084823608</c:v>
                </c:pt>
                <c:pt idx="18">
                  <c:v>14.443673193454742</c:v>
                </c:pt>
                <c:pt idx="19">
                  <c:v>29.769489169120789</c:v>
                </c:pt>
                <c:pt idx="20">
                  <c:v>23.935835063457489</c:v>
                </c:pt>
                <c:pt idx="21">
                  <c:v>32.95535147190094</c:v>
                </c:pt>
                <c:pt idx="22">
                  <c:v>30.919194221496582</c:v>
                </c:pt>
                <c:pt idx="23">
                  <c:v>34.411874413490295</c:v>
                </c:pt>
                <c:pt idx="24">
                  <c:v>31.511306762695313</c:v>
                </c:pt>
                <c:pt idx="25">
                  <c:v>30.835068225860596</c:v>
                </c:pt>
                <c:pt idx="26">
                  <c:v>38.635525107383728</c:v>
                </c:pt>
                <c:pt idx="27">
                  <c:v>19.135116040706635</c:v>
                </c:pt>
                <c:pt idx="28">
                  <c:v>18.406400084495544</c:v>
                </c:pt>
                <c:pt idx="29">
                  <c:v>49.133804440498352</c:v>
                </c:pt>
                <c:pt idx="30">
                  <c:v>39.861992001533508</c:v>
                </c:pt>
                <c:pt idx="31">
                  <c:v>55.538690090179443</c:v>
                </c:pt>
                <c:pt idx="32">
                  <c:v>37.430885434150696</c:v>
                </c:pt>
                <c:pt idx="33">
                  <c:v>42.521703243255615</c:v>
                </c:pt>
                <c:pt idx="34">
                  <c:v>48.429480195045471</c:v>
                </c:pt>
                <c:pt idx="35">
                  <c:v>33.197212219238281</c:v>
                </c:pt>
              </c:numCache>
            </c:numRef>
          </c:val>
          <c:extLst>
            <c:ext xmlns:c16="http://schemas.microsoft.com/office/drawing/2014/chart" uri="{C3380CC4-5D6E-409C-BE32-E72D297353CC}">
              <c16:uniqueId val="{00000001-FB1B-412F-92BA-2614F425A754}"/>
            </c:ext>
          </c:extLst>
        </c:ser>
        <c:ser>
          <c:idx val="2"/>
          <c:order val="2"/>
          <c:tx>
            <c:strRef>
              <c:f>'HM1.3.1'!$P$4</c:f>
              <c:strCache>
                <c:ptCount val="1"/>
                <c:pt idx="0">
                  <c:v>Rent (private)</c:v>
                </c:pt>
              </c:strCache>
            </c:strRef>
          </c:tx>
          <c:spPr>
            <a:solidFill>
              <a:srgbClr val="A7B9E3"/>
            </a:solidFill>
            <a:ln w="6350" cmpd="sng">
              <a:solidFill>
                <a:srgbClr val="000000"/>
              </a:solidFill>
            </a:ln>
            <a:effectLst/>
          </c:spPr>
          <c:invertIfNegative val="0"/>
          <c:cat>
            <c:strRef>
              <c:f>'HM1.3.1'!$M$5:$M$40</c:f>
              <c:strCache>
                <c:ptCount val="36"/>
                <c:pt idx="0">
                  <c:v>Romania</c:v>
                </c:pt>
                <c:pt idx="1">
                  <c:v>Croatia</c:v>
                </c:pt>
                <c:pt idx="2">
                  <c:v>Bulgaria</c:v>
                </c:pt>
                <c:pt idx="3">
                  <c:v>Lithuania</c:v>
                </c:pt>
                <c:pt idx="4">
                  <c:v>Slovak Republic</c:v>
                </c:pt>
                <c:pt idx="5">
                  <c:v>Hungary</c:v>
                </c:pt>
                <c:pt idx="6">
                  <c:v>Latvia</c:v>
                </c:pt>
                <c:pt idx="7">
                  <c:v>Poland</c:v>
                </c:pt>
                <c:pt idx="8">
                  <c:v>Slovenia</c:v>
                </c:pt>
                <c:pt idx="9">
                  <c:v>Estonia</c:v>
                </c:pt>
                <c:pt idx="10">
                  <c:v>Italy</c:v>
                </c:pt>
                <c:pt idx="11">
                  <c:v>Greece</c:v>
                </c:pt>
                <c:pt idx="12">
                  <c:v>Czech Republic</c:v>
                </c:pt>
                <c:pt idx="13">
                  <c:v>Mexico</c:v>
                </c:pt>
                <c:pt idx="14">
                  <c:v>Malta</c:v>
                </c:pt>
                <c:pt idx="15">
                  <c:v>Spain</c:v>
                </c:pt>
                <c:pt idx="16">
                  <c:v>Chile</c:v>
                </c:pt>
                <c:pt idx="17">
                  <c:v>Ireland</c:v>
                </c:pt>
                <c:pt idx="18">
                  <c:v>Korea</c:v>
                </c:pt>
                <c:pt idx="19">
                  <c:v>Portugal</c:v>
                </c:pt>
                <c:pt idx="20">
                  <c:v>France</c:v>
                </c:pt>
                <c:pt idx="21">
                  <c:v>Belgium</c:v>
                </c:pt>
                <c:pt idx="22">
                  <c:v>United Kingdom</c:v>
                </c:pt>
                <c:pt idx="23">
                  <c:v>Luxembourg</c:v>
                </c:pt>
                <c:pt idx="24">
                  <c:v>Finland</c:v>
                </c:pt>
                <c:pt idx="25">
                  <c:v>Australia</c:v>
                </c:pt>
                <c:pt idx="26">
                  <c:v>Canada</c:v>
                </c:pt>
                <c:pt idx="27">
                  <c:v>Austria</c:v>
                </c:pt>
                <c:pt idx="28">
                  <c:v>Germany</c:v>
                </c:pt>
                <c:pt idx="29">
                  <c:v>Norway</c:v>
                </c:pt>
                <c:pt idx="30">
                  <c:v>United States</c:v>
                </c:pt>
                <c:pt idx="31">
                  <c:v>Iceland</c:v>
                </c:pt>
                <c:pt idx="32">
                  <c:v>Denmark</c:v>
                </c:pt>
                <c:pt idx="33">
                  <c:v>Sweden</c:v>
                </c:pt>
                <c:pt idx="34">
                  <c:v>Netherlands</c:v>
                </c:pt>
                <c:pt idx="35">
                  <c:v>Switzerland</c:v>
                </c:pt>
              </c:strCache>
            </c:strRef>
          </c:cat>
          <c:val>
            <c:numRef>
              <c:f>'HM1.3.1'!$P$5:$P$40</c:f>
              <c:numCache>
                <c:formatCode>0.00</c:formatCode>
                <c:ptCount val="36"/>
                <c:pt idx="0">
                  <c:v>1.3694707304239273</c:v>
                </c:pt>
                <c:pt idx="1">
                  <c:v>1.3257443904876709</c:v>
                </c:pt>
                <c:pt idx="2">
                  <c:v>2.8891017660498619</c:v>
                </c:pt>
                <c:pt idx="3">
                  <c:v>1.4437928795814514</c:v>
                </c:pt>
                <c:pt idx="4">
                  <c:v>8.4350548684597015</c:v>
                </c:pt>
                <c:pt idx="5">
                  <c:v>5.1903657615184784</c:v>
                </c:pt>
                <c:pt idx="6">
                  <c:v>7.5215078890323639</c:v>
                </c:pt>
                <c:pt idx="7">
                  <c:v>5.2279695868492126</c:v>
                </c:pt>
                <c:pt idx="8">
                  <c:v>6.1322487890720367</c:v>
                </c:pt>
                <c:pt idx="9">
                  <c:v>5.5085193365812302</c:v>
                </c:pt>
                <c:pt idx="10">
                  <c:v>19.068288803100586</c:v>
                </c:pt>
                <c:pt idx="11">
                  <c:v>21.497641503810883</c:v>
                </c:pt>
                <c:pt idx="12">
                  <c:v>17.489057779312134</c:v>
                </c:pt>
                <c:pt idx="13">
                  <c:v>14.505681395530701</c:v>
                </c:pt>
                <c:pt idx="14">
                  <c:v>8.1889837980270386</c:v>
                </c:pt>
                <c:pt idx="15">
                  <c:v>14.813204109668732</c:v>
                </c:pt>
                <c:pt idx="16">
                  <c:v>21.927200257778168</c:v>
                </c:pt>
                <c:pt idx="17">
                  <c:v>10.648060590028763</c:v>
                </c:pt>
                <c:pt idx="18">
                  <c:v>32.158493995666504</c:v>
                </c:pt>
                <c:pt idx="19">
                  <c:v>13.499753177165985</c:v>
                </c:pt>
                <c:pt idx="20">
                  <c:v>20.074711740016937</c:v>
                </c:pt>
                <c:pt idx="21">
                  <c:v>22.204840183258057</c:v>
                </c:pt>
                <c:pt idx="22">
                  <c:v>16.253161430358887</c:v>
                </c:pt>
                <c:pt idx="23">
                  <c:v>25.675123929977417</c:v>
                </c:pt>
                <c:pt idx="24">
                  <c:v>17.07196980714798</c:v>
                </c:pt>
                <c:pt idx="25">
                  <c:v>32.037967443466187</c:v>
                </c:pt>
                <c:pt idx="26">
                  <c:v>30.902662873268127</c:v>
                </c:pt>
                <c:pt idx="27">
                  <c:v>33.210128545761108</c:v>
                </c:pt>
                <c:pt idx="28">
                  <c:v>47.098371386528015</c:v>
                </c:pt>
                <c:pt idx="29">
                  <c:v>23.107868432998657</c:v>
                </c:pt>
                <c:pt idx="30">
                  <c:v>34.960469603538513</c:v>
                </c:pt>
                <c:pt idx="31">
                  <c:v>12.092461436986923</c:v>
                </c:pt>
                <c:pt idx="32">
                  <c:v>46.936315298080444</c:v>
                </c:pt>
                <c:pt idx="33">
                  <c:v>39.757484197616577</c:v>
                </c:pt>
                <c:pt idx="34">
                  <c:v>41.037470102310181</c:v>
                </c:pt>
                <c:pt idx="35">
                  <c:v>55.063366889953613</c:v>
                </c:pt>
              </c:numCache>
            </c:numRef>
          </c:val>
          <c:extLst>
            <c:ext xmlns:c16="http://schemas.microsoft.com/office/drawing/2014/chart" uri="{C3380CC4-5D6E-409C-BE32-E72D297353CC}">
              <c16:uniqueId val="{00000002-FB1B-412F-92BA-2614F425A754}"/>
            </c:ext>
          </c:extLst>
        </c:ser>
        <c:ser>
          <c:idx val="3"/>
          <c:order val="3"/>
          <c:tx>
            <c:strRef>
              <c:f>'HM1.3.1'!$Q$4</c:f>
              <c:strCache>
                <c:ptCount val="1"/>
                <c:pt idx="0">
                  <c:v>Rent (subsidized)</c:v>
                </c:pt>
              </c:strCache>
            </c:strRef>
          </c:tx>
          <c:spPr>
            <a:solidFill>
              <a:srgbClr val="929292"/>
            </a:solidFill>
            <a:ln w="6350" cmpd="sng">
              <a:solidFill>
                <a:srgbClr val="000000"/>
              </a:solidFill>
            </a:ln>
            <a:effectLst/>
          </c:spPr>
          <c:invertIfNegative val="0"/>
          <c:cat>
            <c:strRef>
              <c:f>'HM1.3.1'!$M$5:$M$40</c:f>
              <c:strCache>
                <c:ptCount val="36"/>
                <c:pt idx="0">
                  <c:v>Romania</c:v>
                </c:pt>
                <c:pt idx="1">
                  <c:v>Croatia</c:v>
                </c:pt>
                <c:pt idx="2">
                  <c:v>Bulgaria</c:v>
                </c:pt>
                <c:pt idx="3">
                  <c:v>Lithuania</c:v>
                </c:pt>
                <c:pt idx="4">
                  <c:v>Slovak Republic</c:v>
                </c:pt>
                <c:pt idx="5">
                  <c:v>Hungary</c:v>
                </c:pt>
                <c:pt idx="6">
                  <c:v>Latvia</c:v>
                </c:pt>
                <c:pt idx="7">
                  <c:v>Poland</c:v>
                </c:pt>
                <c:pt idx="8">
                  <c:v>Slovenia</c:v>
                </c:pt>
                <c:pt idx="9">
                  <c:v>Estonia</c:v>
                </c:pt>
                <c:pt idx="10">
                  <c:v>Italy</c:v>
                </c:pt>
                <c:pt idx="11">
                  <c:v>Greece</c:v>
                </c:pt>
                <c:pt idx="12">
                  <c:v>Czech Republic</c:v>
                </c:pt>
                <c:pt idx="13">
                  <c:v>Mexico</c:v>
                </c:pt>
                <c:pt idx="14">
                  <c:v>Malta</c:v>
                </c:pt>
                <c:pt idx="15">
                  <c:v>Spain</c:v>
                </c:pt>
                <c:pt idx="16">
                  <c:v>Chile</c:v>
                </c:pt>
                <c:pt idx="17">
                  <c:v>Ireland</c:v>
                </c:pt>
                <c:pt idx="18">
                  <c:v>Korea</c:v>
                </c:pt>
                <c:pt idx="19">
                  <c:v>Portugal</c:v>
                </c:pt>
                <c:pt idx="20">
                  <c:v>France</c:v>
                </c:pt>
                <c:pt idx="21">
                  <c:v>Belgium</c:v>
                </c:pt>
                <c:pt idx="22">
                  <c:v>United Kingdom</c:v>
                </c:pt>
                <c:pt idx="23">
                  <c:v>Luxembourg</c:v>
                </c:pt>
                <c:pt idx="24">
                  <c:v>Finland</c:v>
                </c:pt>
                <c:pt idx="25">
                  <c:v>Australia</c:v>
                </c:pt>
                <c:pt idx="26">
                  <c:v>Canada</c:v>
                </c:pt>
                <c:pt idx="27">
                  <c:v>Austria</c:v>
                </c:pt>
                <c:pt idx="28">
                  <c:v>Germany</c:v>
                </c:pt>
                <c:pt idx="29">
                  <c:v>Norway</c:v>
                </c:pt>
                <c:pt idx="30">
                  <c:v>United States</c:v>
                </c:pt>
                <c:pt idx="31">
                  <c:v>Iceland</c:v>
                </c:pt>
                <c:pt idx="32">
                  <c:v>Denmark</c:v>
                </c:pt>
                <c:pt idx="33">
                  <c:v>Sweden</c:v>
                </c:pt>
                <c:pt idx="34">
                  <c:v>Netherlands</c:v>
                </c:pt>
                <c:pt idx="35">
                  <c:v>Switzerland</c:v>
                </c:pt>
              </c:strCache>
            </c:strRef>
          </c:cat>
          <c:val>
            <c:numRef>
              <c:f>'HM1.3.1'!$Q$5:$Q$40</c:f>
              <c:numCache>
                <c:formatCode>0.00</c:formatCode>
                <c:ptCount val="36"/>
                <c:pt idx="0">
                  <c:v>0.78873112797737122</c:v>
                </c:pt>
                <c:pt idx="1">
                  <c:v>1.9751319661736488</c:v>
                </c:pt>
                <c:pt idx="2">
                  <c:v>1.5307583846151829</c:v>
                </c:pt>
                <c:pt idx="3">
                  <c:v>2.0627055317163467</c:v>
                </c:pt>
                <c:pt idx="4">
                  <c:v>0.38010370917618275</c:v>
                </c:pt>
                <c:pt idx="5">
                  <c:v>3.7420719861984253</c:v>
                </c:pt>
                <c:pt idx="6">
                  <c:v>4.9120638519525528</c:v>
                </c:pt>
                <c:pt idx="7">
                  <c:v>1.1923115700483322</c:v>
                </c:pt>
                <c:pt idx="8">
                  <c:v>4.5879080891609192</c:v>
                </c:pt>
                <c:pt idx="9">
                  <c:v>3.3683627843856812</c:v>
                </c:pt>
                <c:pt idx="10">
                  <c:v>1.707160659134388</c:v>
                </c:pt>
                <c:pt idx="11">
                  <c:v>0.25350518990308046</c:v>
                </c:pt>
                <c:pt idx="12">
                  <c:v>1.3948269188404083</c:v>
                </c:pt>
                <c:pt idx="13">
                  <c:v>0</c:v>
                </c:pt>
                <c:pt idx="14">
                  <c:v>8.1596538424491882</c:v>
                </c:pt>
                <c:pt idx="15">
                  <c:v>2.8063571080565453</c:v>
                </c:pt>
                <c:pt idx="16">
                  <c:v>0</c:v>
                </c:pt>
                <c:pt idx="17">
                  <c:v>14.339321851730347</c:v>
                </c:pt>
                <c:pt idx="18">
                  <c:v>4.8835933208465576</c:v>
                </c:pt>
                <c:pt idx="19">
                  <c:v>5.0183705985546112</c:v>
                </c:pt>
                <c:pt idx="20">
                  <c:v>14.914824068546295</c:v>
                </c:pt>
                <c:pt idx="21">
                  <c:v>8.5406869649887085</c:v>
                </c:pt>
                <c:pt idx="22">
                  <c:v>18.086437880992889</c:v>
                </c:pt>
                <c:pt idx="23">
                  <c:v>4.4079620391130447</c:v>
                </c:pt>
                <c:pt idx="24">
                  <c:v>17.019160091876984</c:v>
                </c:pt>
                <c:pt idx="25">
                  <c:v>0</c:v>
                </c:pt>
                <c:pt idx="26">
                  <c:v>0</c:v>
                </c:pt>
                <c:pt idx="27">
                  <c:v>9.9922120571136475</c:v>
                </c:pt>
                <c:pt idx="28">
                  <c:v>6.5086834132671356</c:v>
                </c:pt>
                <c:pt idx="29">
                  <c:v>1.0807530023157597</c:v>
                </c:pt>
                <c:pt idx="30">
                  <c:v>0</c:v>
                </c:pt>
                <c:pt idx="31">
                  <c:v>12.033969908952713</c:v>
                </c:pt>
                <c:pt idx="32">
                  <c:v>0</c:v>
                </c:pt>
                <c:pt idx="33">
                  <c:v>0</c:v>
                </c:pt>
                <c:pt idx="34">
                  <c:v>0</c:v>
                </c:pt>
                <c:pt idx="35">
                  <c:v>5.5299077183008194</c:v>
                </c:pt>
              </c:numCache>
            </c:numRef>
          </c:val>
          <c:extLst>
            <c:ext xmlns:c16="http://schemas.microsoft.com/office/drawing/2014/chart" uri="{C3380CC4-5D6E-409C-BE32-E72D297353CC}">
              <c16:uniqueId val="{00000003-FB1B-412F-92BA-2614F425A754}"/>
            </c:ext>
          </c:extLst>
        </c:ser>
        <c:ser>
          <c:idx val="4"/>
          <c:order val="4"/>
          <c:tx>
            <c:strRef>
              <c:f>'HM1.3.1'!$R$4</c:f>
              <c:strCache>
                <c:ptCount val="1"/>
                <c:pt idx="0">
                  <c:v>Other, unknown</c:v>
                </c:pt>
              </c:strCache>
            </c:strRef>
          </c:tx>
          <c:spPr>
            <a:solidFill>
              <a:srgbClr val="EDF0F7"/>
            </a:solidFill>
            <a:ln w="6350" cmpd="sng">
              <a:solidFill>
                <a:srgbClr val="000000"/>
              </a:solidFill>
            </a:ln>
            <a:effectLst/>
          </c:spPr>
          <c:invertIfNegative val="0"/>
          <c:cat>
            <c:strRef>
              <c:f>'HM1.3.1'!$M$5:$M$40</c:f>
              <c:strCache>
                <c:ptCount val="36"/>
                <c:pt idx="0">
                  <c:v>Romania</c:v>
                </c:pt>
                <c:pt idx="1">
                  <c:v>Croatia</c:v>
                </c:pt>
                <c:pt idx="2">
                  <c:v>Bulgaria</c:v>
                </c:pt>
                <c:pt idx="3">
                  <c:v>Lithuania</c:v>
                </c:pt>
                <c:pt idx="4">
                  <c:v>Slovak Republic</c:v>
                </c:pt>
                <c:pt idx="5">
                  <c:v>Hungary</c:v>
                </c:pt>
                <c:pt idx="6">
                  <c:v>Latvia</c:v>
                </c:pt>
                <c:pt idx="7">
                  <c:v>Poland</c:v>
                </c:pt>
                <c:pt idx="8">
                  <c:v>Slovenia</c:v>
                </c:pt>
                <c:pt idx="9">
                  <c:v>Estonia</c:v>
                </c:pt>
                <c:pt idx="10">
                  <c:v>Italy</c:v>
                </c:pt>
                <c:pt idx="11">
                  <c:v>Greece</c:v>
                </c:pt>
                <c:pt idx="12">
                  <c:v>Czech Republic</c:v>
                </c:pt>
                <c:pt idx="13">
                  <c:v>Mexico</c:v>
                </c:pt>
                <c:pt idx="14">
                  <c:v>Malta</c:v>
                </c:pt>
                <c:pt idx="15">
                  <c:v>Spain</c:v>
                </c:pt>
                <c:pt idx="16">
                  <c:v>Chile</c:v>
                </c:pt>
                <c:pt idx="17">
                  <c:v>Ireland</c:v>
                </c:pt>
                <c:pt idx="18">
                  <c:v>Korea</c:v>
                </c:pt>
                <c:pt idx="19">
                  <c:v>Portugal</c:v>
                </c:pt>
                <c:pt idx="20">
                  <c:v>France</c:v>
                </c:pt>
                <c:pt idx="21">
                  <c:v>Belgium</c:v>
                </c:pt>
                <c:pt idx="22">
                  <c:v>United Kingdom</c:v>
                </c:pt>
                <c:pt idx="23">
                  <c:v>Luxembourg</c:v>
                </c:pt>
                <c:pt idx="24">
                  <c:v>Finland</c:v>
                </c:pt>
                <c:pt idx="25">
                  <c:v>Australia</c:v>
                </c:pt>
                <c:pt idx="26">
                  <c:v>Canada</c:v>
                </c:pt>
                <c:pt idx="27">
                  <c:v>Austria</c:v>
                </c:pt>
                <c:pt idx="28">
                  <c:v>Germany</c:v>
                </c:pt>
                <c:pt idx="29">
                  <c:v>Norway</c:v>
                </c:pt>
                <c:pt idx="30">
                  <c:v>United States</c:v>
                </c:pt>
                <c:pt idx="31">
                  <c:v>Iceland</c:v>
                </c:pt>
                <c:pt idx="32">
                  <c:v>Denmark</c:v>
                </c:pt>
                <c:pt idx="33">
                  <c:v>Sweden</c:v>
                </c:pt>
                <c:pt idx="34">
                  <c:v>Netherlands</c:v>
                </c:pt>
                <c:pt idx="35">
                  <c:v>Switzerland</c:v>
                </c:pt>
              </c:strCache>
            </c:strRef>
          </c:cat>
          <c:val>
            <c:numRef>
              <c:f>'HM1.3.1'!$R$5:$R$40</c:f>
              <c:numCache>
                <c:formatCode>0.00</c:formatCode>
                <c:ptCount val="36"/>
                <c:pt idx="0">
                  <c:v>1.9080212339758873</c:v>
                </c:pt>
                <c:pt idx="1">
                  <c:v>6.9931112229824066</c:v>
                </c:pt>
                <c:pt idx="2">
                  <c:v>12.446768581867218</c:v>
                </c:pt>
                <c:pt idx="3">
                  <c:v>7.2169095277786255</c:v>
                </c:pt>
                <c:pt idx="4">
                  <c:v>1.5679225325584412</c:v>
                </c:pt>
                <c:pt idx="5">
                  <c:v>6.2792785465717316</c:v>
                </c:pt>
                <c:pt idx="6">
                  <c:v>7.766704261302948</c:v>
                </c:pt>
                <c:pt idx="7">
                  <c:v>12.534262239933014</c:v>
                </c:pt>
                <c:pt idx="8">
                  <c:v>14.837521314620972</c:v>
                </c:pt>
                <c:pt idx="9">
                  <c:v>13.701082766056061</c:v>
                </c:pt>
                <c:pt idx="10">
                  <c:v>7.9581588506698608</c:v>
                </c:pt>
                <c:pt idx="11">
                  <c:v>5.9057790786027908</c:v>
                </c:pt>
                <c:pt idx="12">
                  <c:v>5.7035375386476517</c:v>
                </c:pt>
                <c:pt idx="13">
                  <c:v>16.577586531639099</c:v>
                </c:pt>
                <c:pt idx="14">
                  <c:v>4.9294311553239822</c:v>
                </c:pt>
                <c:pt idx="15">
                  <c:v>6.4882159233093262</c:v>
                </c:pt>
                <c:pt idx="16">
                  <c:v>17.682136595249176</c:v>
                </c:pt>
                <c:pt idx="17">
                  <c:v>3.3910639584064484</c:v>
                </c:pt>
                <c:pt idx="18">
                  <c:v>3.8061905652284622</c:v>
                </c:pt>
                <c:pt idx="19">
                  <c:v>9.0173572301864624</c:v>
                </c:pt>
                <c:pt idx="20">
                  <c:v>3.0601482838392258</c:v>
                </c:pt>
                <c:pt idx="21">
                  <c:v>1.4756707474589348</c:v>
                </c:pt>
                <c:pt idx="22">
                  <c:v>1.0298981331288815</c:v>
                </c:pt>
                <c:pt idx="23">
                  <c:v>2.1162474527955055</c:v>
                </c:pt>
                <c:pt idx="24">
                  <c:v>1.2349881231784821</c:v>
                </c:pt>
                <c:pt idx="25">
                  <c:v>5.1714781671762466</c:v>
                </c:pt>
                <c:pt idx="26">
                  <c:v>0.96096005290746689</c:v>
                </c:pt>
                <c:pt idx="27">
                  <c:v>8.9422814548015594</c:v>
                </c:pt>
                <c:pt idx="28">
                  <c:v>2.3047130554914474</c:v>
                </c:pt>
                <c:pt idx="29">
                  <c:v>3.0778715386986732</c:v>
                </c:pt>
                <c:pt idx="30">
                  <c:v>1.8538540229201317</c:v>
                </c:pt>
                <c:pt idx="31">
                  <c:v>2.4592531844973564</c:v>
                </c:pt>
                <c:pt idx="32">
                  <c:v>9.7221776377409697E-2</c:v>
                </c:pt>
                <c:pt idx="33">
                  <c:v>2.5163326412439346</c:v>
                </c:pt>
                <c:pt idx="34">
                  <c:v>1.2635359540581703</c:v>
                </c:pt>
                <c:pt idx="35">
                  <c:v>1.4400355517864227</c:v>
                </c:pt>
              </c:numCache>
            </c:numRef>
          </c:val>
          <c:extLst>
            <c:ext xmlns:c16="http://schemas.microsoft.com/office/drawing/2014/chart" uri="{C3380CC4-5D6E-409C-BE32-E72D297353CC}">
              <c16:uniqueId val="{00000004-FB1B-412F-92BA-2614F425A754}"/>
            </c:ext>
          </c:extLst>
        </c:ser>
        <c:dLbls>
          <c:showLegendKey val="0"/>
          <c:showVal val="0"/>
          <c:showCatName val="0"/>
          <c:showSerName val="0"/>
          <c:showPercent val="0"/>
          <c:showBubbleSize val="0"/>
        </c:dLbls>
        <c:gapWidth val="150"/>
        <c:overlap val="100"/>
        <c:axId val="1071920824"/>
        <c:axId val="1071917544"/>
      </c:barChart>
      <c:catAx>
        <c:axId val="1071920824"/>
        <c:scaling>
          <c:orientation val="minMax"/>
        </c:scaling>
        <c:delete val="0"/>
        <c:axPos val="b"/>
        <c:majorGridlines>
          <c:spPr>
            <a:ln w="9525" cap="flat" cmpd="sng" algn="ctr">
              <a:solidFill>
                <a:srgbClr val="FFFFFF"/>
              </a:solidFill>
              <a:prstDash val="solid"/>
              <a:round/>
            </a:ln>
            <a:effectLst/>
          </c:spPr>
        </c:majorGridlines>
        <c:numFmt formatCode="General" sourceLinked="1"/>
        <c:majorTickMark val="in"/>
        <c:minorTickMark val="none"/>
        <c:tickLblPos val="low"/>
        <c:spPr>
          <a:noFill/>
          <a:ln w="9525" cap="flat" cmpd="sng" algn="ctr">
            <a:solidFill>
              <a:srgbClr val="000000"/>
            </a:solidFill>
            <a:prstDash val="solid"/>
            <a:round/>
          </a:ln>
          <a:effectLst/>
          <a:extLst>
            <a:ext uri="{909E8E84-426E-40DD-AFC4-6F175D3DCCD1}">
              <a14:hiddenFill xmlns:a14="http://schemas.microsoft.com/office/drawing/2010/main">
                <a:noFill/>
              </a14:hiddenFill>
            </a:ext>
          </a:extLst>
        </c:spPr>
        <c:txPr>
          <a:bodyPr rot="-2700000" spcFirstLastPara="1" vertOverflow="ellipsis" wrap="square" anchor="ctr" anchorCtr="1"/>
          <a:lstStyle/>
          <a:p>
            <a:pPr>
              <a:defRPr sz="1200" b="0" i="0" u="none" strike="noStrike" kern="1200" baseline="0">
                <a:solidFill>
                  <a:schemeClr val="bg2">
                    <a:lumMod val="10000"/>
                  </a:schemeClr>
                </a:solidFill>
                <a:latin typeface="Arial Narrow" panose="020B0606020202030204" pitchFamily="34" charset="0"/>
                <a:ea typeface="+mn-ea"/>
                <a:cs typeface="+mn-cs"/>
              </a:defRPr>
            </a:pPr>
            <a:endParaRPr lang="lv-LV"/>
          </a:p>
        </c:txPr>
        <c:crossAx val="1071917544"/>
        <c:crosses val="autoZero"/>
        <c:auto val="1"/>
        <c:lblAlgn val="ctr"/>
        <c:lblOffset val="0"/>
        <c:tickLblSkip val="1"/>
        <c:noMultiLvlLbl val="0"/>
      </c:catAx>
      <c:valAx>
        <c:axId val="1071917544"/>
        <c:scaling>
          <c:orientation val="minMax"/>
        </c:scaling>
        <c:delete val="0"/>
        <c:axPos val="l"/>
        <c:majorGridlines>
          <c:spPr>
            <a:ln w="9525" cap="flat" cmpd="sng" algn="ctr">
              <a:solidFill>
                <a:srgbClr val="FFFFFF"/>
              </a:solidFill>
              <a:prstDash val="solid"/>
              <a:round/>
            </a:ln>
            <a:effectLst/>
          </c:spPr>
        </c:majorGridlines>
        <c:numFmt formatCode="0%" sourceLinked="1"/>
        <c:majorTickMark val="in"/>
        <c:minorTickMark val="none"/>
        <c:tickLblPos val="nextTo"/>
        <c:spPr>
          <a:noFill/>
          <a:ln w="9525">
            <a:solidFill>
              <a:srgbClr val="000000"/>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bg2">
                    <a:lumMod val="10000"/>
                  </a:schemeClr>
                </a:solidFill>
                <a:latin typeface="Arial Narrow" panose="020B0606020202030204" pitchFamily="34" charset="0"/>
                <a:ea typeface="+mn-ea"/>
                <a:cs typeface="+mn-cs"/>
              </a:defRPr>
            </a:pPr>
            <a:endParaRPr lang="lv-LV"/>
          </a:p>
        </c:txPr>
        <c:crossAx val="1071920824"/>
        <c:crosses val="autoZero"/>
        <c:crossBetween val="between"/>
      </c:valAx>
      <c:spPr>
        <a:solidFill>
          <a:srgbClr val="F4FFFF"/>
        </a:solidFill>
        <a:ln w="9525">
          <a:solidFill>
            <a:srgbClr val="000000"/>
          </a:solidFill>
        </a:ln>
        <a:effectLst/>
      </c:spPr>
    </c:plotArea>
    <c:legend>
      <c:legendPos val="t"/>
      <c:layout>
        <c:manualLayout>
          <c:xMode val="edge"/>
          <c:yMode val="edge"/>
          <c:x val="5.8995315480650214E-2"/>
          <c:y val="1.9920803043647736E-2"/>
          <c:w val="0.92640303586682837"/>
          <c:h val="7.4703011413679007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rot="0" spcFirstLastPara="1" vertOverflow="ellipsis" vert="horz" wrap="square" anchor="ctr" anchorCtr="1"/>
        <a:lstStyle/>
        <a:p>
          <a:pPr>
            <a:defRPr sz="1600" b="0" i="0" u="none" strike="noStrike" kern="1200" baseline="0">
              <a:solidFill>
                <a:schemeClr val="bg2">
                  <a:lumMod val="10000"/>
                </a:schemeClr>
              </a:solidFill>
              <a:latin typeface="Arial Narrow" panose="020B0606020202030204" pitchFamily="34" charset="0"/>
              <a:ea typeface="+mn-ea"/>
              <a:cs typeface="+mn-cs"/>
            </a:defRPr>
          </a:pPr>
          <a:endParaRPr lang="lv-LV"/>
        </a:p>
      </c:txPr>
    </c:legend>
    <c:plotVisOnly val="1"/>
    <c:dispBlanksAs val="gap"/>
    <c:showDLblsOverMax val="0"/>
  </c:chart>
  <c:spPr>
    <a:noFill/>
    <a:ln w="9525" cap="flat" cmpd="sng" algn="ctr">
      <a:noFill/>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750">
          <a:solidFill>
            <a:schemeClr val="tx1">
              <a:lumMod val="95000"/>
              <a:lumOff val="5000"/>
            </a:schemeClr>
          </a:solidFill>
          <a:latin typeface="Arial Narrow" panose="020B0606020202030204" pitchFamily="34" charset="0"/>
        </a:defRPr>
      </a:pPr>
      <a:endParaRPr lang="lv-LV"/>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57478419056272045"/>
          <c:y val="4.5498023710883601E-2"/>
          <c:w val="0.40151912398586831"/>
          <c:h val="0.87863945401454391"/>
        </c:manualLayout>
      </c:layout>
      <c:barChart>
        <c:barDir val="bar"/>
        <c:grouping val="clustered"/>
        <c:varyColors val="0"/>
        <c:ser>
          <c:idx val="0"/>
          <c:order val="0"/>
          <c:spPr>
            <a:solidFill>
              <a:schemeClr val="accent1"/>
            </a:solidFill>
            <a:ln w="6350" cmpd="sng">
              <a:solidFill>
                <a:srgbClr val="000000"/>
              </a:solidFill>
              <a:round/>
            </a:ln>
            <a:effectLst/>
          </c:spPr>
          <c:invertIfNegative val="0"/>
          <c:dPt>
            <c:idx val="1"/>
            <c:invertIfNegative val="0"/>
            <c:bubble3D val="0"/>
            <c:spPr>
              <a:solidFill>
                <a:schemeClr val="accent1">
                  <a:lumMod val="60000"/>
                  <a:lumOff val="40000"/>
                </a:schemeClr>
              </a:solidFill>
              <a:ln w="6350" cmpd="sng">
                <a:solidFill>
                  <a:srgbClr val="000000"/>
                </a:solidFill>
                <a:round/>
              </a:ln>
              <a:effectLst/>
            </c:spPr>
            <c:extLst>
              <c:ext xmlns:c16="http://schemas.microsoft.com/office/drawing/2014/chart" uri="{C3380CC4-5D6E-409C-BE32-E72D297353CC}">
                <c16:uniqueId val="{00000001-B8BD-4D64-BFD5-8A3209E36548}"/>
              </c:ext>
            </c:extLst>
          </c:dPt>
          <c:dPt>
            <c:idx val="2"/>
            <c:invertIfNegative val="0"/>
            <c:bubble3D val="0"/>
            <c:spPr>
              <a:solidFill>
                <a:schemeClr val="accent1">
                  <a:lumMod val="60000"/>
                  <a:lumOff val="40000"/>
                </a:schemeClr>
              </a:solidFill>
              <a:ln w="6350" cmpd="sng">
                <a:solidFill>
                  <a:srgbClr val="000000"/>
                </a:solidFill>
                <a:round/>
              </a:ln>
              <a:effectLst/>
            </c:spPr>
            <c:extLst>
              <c:ext xmlns:c16="http://schemas.microsoft.com/office/drawing/2014/chart" uri="{C3380CC4-5D6E-409C-BE32-E72D297353CC}">
                <c16:uniqueId val="{00000003-B8BD-4D64-BFD5-8A3209E36548}"/>
              </c:ext>
            </c:extLst>
          </c:dPt>
          <c:dPt>
            <c:idx val="3"/>
            <c:invertIfNegative val="0"/>
            <c:bubble3D val="0"/>
            <c:spPr>
              <a:solidFill>
                <a:schemeClr val="accent1">
                  <a:lumMod val="60000"/>
                  <a:lumOff val="40000"/>
                </a:schemeClr>
              </a:solidFill>
              <a:ln w="6350" cmpd="sng">
                <a:solidFill>
                  <a:srgbClr val="000000"/>
                </a:solidFill>
                <a:round/>
              </a:ln>
              <a:effectLst/>
            </c:spPr>
            <c:extLst>
              <c:ext xmlns:c16="http://schemas.microsoft.com/office/drawing/2014/chart" uri="{C3380CC4-5D6E-409C-BE32-E72D297353CC}">
                <c16:uniqueId val="{00000005-B8BD-4D64-BFD5-8A3209E36548}"/>
              </c:ext>
            </c:extLst>
          </c:dPt>
          <c:dPt>
            <c:idx val="4"/>
            <c:invertIfNegative val="0"/>
            <c:bubble3D val="0"/>
            <c:spPr>
              <a:solidFill>
                <a:schemeClr val="accent1">
                  <a:lumMod val="60000"/>
                  <a:lumOff val="40000"/>
                </a:schemeClr>
              </a:solidFill>
              <a:ln w="6350" cmpd="sng">
                <a:solidFill>
                  <a:srgbClr val="000000"/>
                </a:solidFill>
                <a:round/>
              </a:ln>
              <a:effectLst/>
            </c:spPr>
            <c:extLst>
              <c:ext xmlns:c16="http://schemas.microsoft.com/office/drawing/2014/chart" uri="{C3380CC4-5D6E-409C-BE32-E72D297353CC}">
                <c16:uniqueId val="{00000007-B8BD-4D64-BFD5-8A3209E36548}"/>
              </c:ext>
            </c:extLst>
          </c:dPt>
          <c:dPt>
            <c:idx val="5"/>
            <c:invertIfNegative val="0"/>
            <c:bubble3D val="0"/>
            <c:spPr>
              <a:solidFill>
                <a:schemeClr val="accent1">
                  <a:lumMod val="60000"/>
                  <a:lumOff val="40000"/>
                </a:schemeClr>
              </a:solidFill>
              <a:ln w="6350" cmpd="sng">
                <a:solidFill>
                  <a:srgbClr val="000000"/>
                </a:solidFill>
                <a:round/>
              </a:ln>
              <a:effectLst/>
            </c:spPr>
            <c:extLst>
              <c:ext xmlns:c16="http://schemas.microsoft.com/office/drawing/2014/chart" uri="{C3380CC4-5D6E-409C-BE32-E72D297353CC}">
                <c16:uniqueId val="{00000009-B8BD-4D64-BFD5-8A3209E36548}"/>
              </c:ext>
            </c:extLst>
          </c:dPt>
          <c:dPt>
            <c:idx val="6"/>
            <c:invertIfNegative val="0"/>
            <c:bubble3D val="0"/>
            <c:extLst>
              <c:ext xmlns:c16="http://schemas.microsoft.com/office/drawing/2014/chart" uri="{C3380CC4-5D6E-409C-BE32-E72D297353CC}">
                <c16:uniqueId val="{0000000A-B8BD-4D64-BFD5-8A3209E36548}"/>
              </c:ext>
            </c:extLst>
          </c:dPt>
          <c:dPt>
            <c:idx val="7"/>
            <c:invertIfNegative val="0"/>
            <c:bubble3D val="0"/>
            <c:spPr>
              <a:solidFill>
                <a:schemeClr val="bg2">
                  <a:lumMod val="75000"/>
                </a:schemeClr>
              </a:solidFill>
              <a:ln w="6350" cmpd="sng">
                <a:solidFill>
                  <a:srgbClr val="000000"/>
                </a:solidFill>
                <a:round/>
              </a:ln>
              <a:effectLst/>
            </c:spPr>
            <c:extLst>
              <c:ext xmlns:c16="http://schemas.microsoft.com/office/drawing/2014/chart" uri="{C3380CC4-5D6E-409C-BE32-E72D297353CC}">
                <c16:uniqueId val="{0000000C-B8BD-4D64-BFD5-8A3209E36548}"/>
              </c:ext>
            </c:extLst>
          </c:dPt>
          <c:dPt>
            <c:idx val="8"/>
            <c:invertIfNegative val="0"/>
            <c:bubble3D val="0"/>
            <c:spPr>
              <a:solidFill>
                <a:schemeClr val="bg2">
                  <a:lumMod val="75000"/>
                </a:schemeClr>
              </a:solidFill>
              <a:ln w="6350" cmpd="sng">
                <a:solidFill>
                  <a:srgbClr val="000000"/>
                </a:solidFill>
                <a:round/>
              </a:ln>
              <a:effectLst/>
            </c:spPr>
            <c:extLst>
              <c:ext xmlns:c16="http://schemas.microsoft.com/office/drawing/2014/chart" uri="{C3380CC4-5D6E-409C-BE32-E72D297353CC}">
                <c16:uniqueId val="{0000001A-B8BD-4D64-BFD5-8A3209E36548}"/>
              </c:ext>
            </c:extLst>
          </c:dPt>
          <c:dPt>
            <c:idx val="10"/>
            <c:invertIfNegative val="0"/>
            <c:bubble3D val="0"/>
            <c:spPr>
              <a:solidFill>
                <a:schemeClr val="accent1">
                  <a:lumMod val="75000"/>
                </a:schemeClr>
              </a:solidFill>
              <a:ln w="6350" cmpd="sng">
                <a:solidFill>
                  <a:srgbClr val="000000"/>
                </a:solidFill>
                <a:round/>
              </a:ln>
              <a:effectLst/>
            </c:spPr>
            <c:extLst>
              <c:ext xmlns:c16="http://schemas.microsoft.com/office/drawing/2014/chart" uri="{C3380CC4-5D6E-409C-BE32-E72D297353CC}">
                <c16:uniqueId val="{0000000E-B8BD-4D64-BFD5-8A3209E36548}"/>
              </c:ext>
            </c:extLst>
          </c:dPt>
          <c:dPt>
            <c:idx val="11"/>
            <c:invertIfNegative val="0"/>
            <c:bubble3D val="0"/>
            <c:spPr>
              <a:solidFill>
                <a:schemeClr val="tx2"/>
              </a:solidFill>
              <a:ln w="6350" cmpd="sng">
                <a:solidFill>
                  <a:srgbClr val="000000"/>
                </a:solidFill>
                <a:round/>
              </a:ln>
              <a:effectLst/>
            </c:spPr>
            <c:extLst>
              <c:ext xmlns:c16="http://schemas.microsoft.com/office/drawing/2014/chart" uri="{C3380CC4-5D6E-409C-BE32-E72D297353CC}">
                <c16:uniqueId val="{00000010-B8BD-4D64-BFD5-8A3209E36548}"/>
              </c:ext>
            </c:extLst>
          </c:dPt>
          <c:dPt>
            <c:idx val="12"/>
            <c:invertIfNegative val="0"/>
            <c:bubble3D val="0"/>
            <c:spPr>
              <a:solidFill>
                <a:schemeClr val="tx2"/>
              </a:solidFill>
              <a:ln w="6350" cmpd="sng">
                <a:solidFill>
                  <a:srgbClr val="000000"/>
                </a:solidFill>
                <a:round/>
              </a:ln>
              <a:effectLst/>
            </c:spPr>
            <c:extLst>
              <c:ext xmlns:c16="http://schemas.microsoft.com/office/drawing/2014/chart" uri="{C3380CC4-5D6E-409C-BE32-E72D297353CC}">
                <c16:uniqueId val="{00000012-B8BD-4D64-BFD5-8A3209E36548}"/>
              </c:ext>
            </c:extLst>
          </c:dPt>
          <c:dPt>
            <c:idx val="13"/>
            <c:invertIfNegative val="0"/>
            <c:bubble3D val="0"/>
            <c:spPr>
              <a:solidFill>
                <a:schemeClr val="tx2"/>
              </a:solidFill>
              <a:ln w="6350" cmpd="sng">
                <a:solidFill>
                  <a:srgbClr val="000000"/>
                </a:solidFill>
                <a:round/>
              </a:ln>
              <a:effectLst/>
            </c:spPr>
            <c:extLst>
              <c:ext xmlns:c16="http://schemas.microsoft.com/office/drawing/2014/chart" uri="{C3380CC4-5D6E-409C-BE32-E72D297353CC}">
                <c16:uniqueId val="{00000014-B8BD-4D64-BFD5-8A3209E36548}"/>
              </c:ext>
            </c:extLst>
          </c:dPt>
          <c:dPt>
            <c:idx val="14"/>
            <c:invertIfNegative val="0"/>
            <c:bubble3D val="0"/>
            <c:spPr>
              <a:solidFill>
                <a:schemeClr val="tx2"/>
              </a:solidFill>
              <a:ln w="6350" cmpd="sng">
                <a:solidFill>
                  <a:srgbClr val="000000"/>
                </a:solidFill>
                <a:round/>
              </a:ln>
              <a:effectLst/>
            </c:spPr>
            <c:extLst>
              <c:ext xmlns:c16="http://schemas.microsoft.com/office/drawing/2014/chart" uri="{C3380CC4-5D6E-409C-BE32-E72D297353CC}">
                <c16:uniqueId val="{00000016-B8BD-4D64-BFD5-8A3209E36548}"/>
              </c:ext>
            </c:extLst>
          </c:dPt>
          <c:dPt>
            <c:idx val="15"/>
            <c:invertIfNegative val="0"/>
            <c:bubble3D val="0"/>
            <c:spPr>
              <a:solidFill>
                <a:schemeClr val="tx2"/>
              </a:solidFill>
              <a:ln w="6350" cmpd="sng">
                <a:solidFill>
                  <a:srgbClr val="000000"/>
                </a:solidFill>
                <a:round/>
              </a:ln>
              <a:effectLst/>
            </c:spPr>
            <c:extLst>
              <c:ext xmlns:c16="http://schemas.microsoft.com/office/drawing/2014/chart" uri="{C3380CC4-5D6E-409C-BE32-E72D297353CC}">
                <c16:uniqueId val="{00000018-B8BD-4D64-BFD5-8A3209E36548}"/>
              </c:ext>
            </c:extLst>
          </c:dPt>
          <c:dLbls>
            <c:spPr>
              <a:noFill/>
              <a:ln>
                <a:noFill/>
              </a:ln>
              <a:effectLst/>
            </c:spPr>
            <c:txPr>
              <a:bodyPr/>
              <a:lstStyle/>
              <a:p>
                <a:pPr>
                  <a:defRPr sz="1000" b="1">
                    <a:solidFill>
                      <a:schemeClr val="bg2">
                        <a:lumMod val="10000"/>
                      </a:schemeClr>
                    </a:solidFill>
                    <a:latin typeface="Arial" panose="020B0604020202020204" pitchFamily="34" charset="0"/>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'PH1.1.1'!$P$2:$P$17</c:f>
              <c:strCache>
                <c:ptCount val="16"/>
                <c:pt idx="1">
                  <c:v>Support to finance housing regeneration</c:v>
                </c:pt>
                <c:pt idx="2">
                  <c:v>Tax relief for access to home ownership</c:v>
                </c:pt>
                <c:pt idx="3">
                  <c:v>Subsidised mortgages and guarantees to home buyers</c:v>
                </c:pt>
                <c:pt idx="4">
                  <c:v>Subsidies to facilitate home ownership</c:v>
                </c:pt>
                <c:pt idx="5">
                  <c:v>Mortgage relief for over-indebted home owners</c:v>
                </c:pt>
                <c:pt idx="7">
                  <c:v>Housing allowances</c:v>
                </c:pt>
                <c:pt idx="8">
                  <c:v>Subsidies to develop affordable housing (other than social housing)</c:v>
                </c:pt>
                <c:pt idx="10">
                  <c:v>Social rental housing</c:v>
                </c:pt>
                <c:pt idx="11">
                  <c:v>Some form of rent controls (on initial levels and/or increases)</c:v>
                </c:pt>
                <c:pt idx="12">
                  <c:v>Minimum  quality regulations for rental dwellings</c:v>
                </c:pt>
                <c:pt idx="13">
                  <c:v>Measures to regulate short-term holiday rentals</c:v>
                </c:pt>
                <c:pt idx="14">
                  <c:v>Tax relief measures for rental costs</c:v>
                </c:pt>
                <c:pt idx="15">
                  <c:v>Rent guarantees and deposits</c:v>
                </c:pt>
              </c:strCache>
            </c:strRef>
          </c:cat>
          <c:val>
            <c:numRef>
              <c:f>'PH1.1.1'!$Q$2:$Q$17</c:f>
              <c:numCache>
                <c:formatCode>General</c:formatCode>
                <c:ptCount val="16"/>
                <c:pt idx="1">
                  <c:v>34</c:v>
                </c:pt>
                <c:pt idx="2">
                  <c:v>28</c:v>
                </c:pt>
                <c:pt idx="3">
                  <c:v>24</c:v>
                </c:pt>
                <c:pt idx="4">
                  <c:v>26</c:v>
                </c:pt>
                <c:pt idx="5">
                  <c:v>17</c:v>
                </c:pt>
                <c:pt idx="7">
                  <c:v>33</c:v>
                </c:pt>
                <c:pt idx="8">
                  <c:v>20</c:v>
                </c:pt>
                <c:pt idx="10">
                  <c:v>29</c:v>
                </c:pt>
                <c:pt idx="11">
                  <c:v>18</c:v>
                </c:pt>
                <c:pt idx="12">
                  <c:v>18</c:v>
                </c:pt>
                <c:pt idx="13">
                  <c:v>17</c:v>
                </c:pt>
                <c:pt idx="14">
                  <c:v>13</c:v>
                </c:pt>
                <c:pt idx="15">
                  <c:v>10</c:v>
                </c:pt>
              </c:numCache>
            </c:numRef>
          </c:val>
          <c:extLst>
            <c:ext xmlns:c16="http://schemas.microsoft.com/office/drawing/2014/chart" uri="{C3380CC4-5D6E-409C-BE32-E72D297353CC}">
              <c16:uniqueId val="{00000019-B8BD-4D64-BFD5-8A3209E36548}"/>
            </c:ext>
          </c:extLst>
        </c:ser>
        <c:dLbls>
          <c:showLegendKey val="0"/>
          <c:showVal val="0"/>
          <c:showCatName val="0"/>
          <c:showSerName val="0"/>
          <c:showPercent val="0"/>
          <c:showBubbleSize val="0"/>
        </c:dLbls>
        <c:gapWidth val="150"/>
        <c:axId val="59806080"/>
        <c:axId val="59809152"/>
      </c:barChart>
      <c:catAx>
        <c:axId val="59806080"/>
        <c:scaling>
          <c:orientation val="maxMin"/>
        </c:scaling>
        <c:delete val="0"/>
        <c:axPos val="l"/>
        <c:majorGridlines>
          <c:spPr>
            <a:ln w="9525" cmpd="sng">
              <a:solidFill>
                <a:srgbClr val="FFFFFF"/>
              </a:solidFill>
              <a:prstDash val="solid"/>
            </a:ln>
          </c:spPr>
        </c:majorGridlines>
        <c:numFmt formatCode="General" sourceLinked="0"/>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900" b="0" i="0">
                <a:solidFill>
                  <a:srgbClr val="000000"/>
                </a:solidFill>
                <a:latin typeface="Arial Narrow"/>
                <a:ea typeface="Arial Narrow"/>
                <a:cs typeface="Arial Narrow"/>
              </a:defRPr>
            </a:pPr>
            <a:endParaRPr lang="lv-LV"/>
          </a:p>
        </c:txPr>
        <c:crossAx val="59809152"/>
        <c:crosses val="autoZero"/>
        <c:auto val="1"/>
        <c:lblAlgn val="ctr"/>
        <c:lblOffset val="0"/>
        <c:tickLblSkip val="1"/>
        <c:noMultiLvlLbl val="0"/>
      </c:catAx>
      <c:valAx>
        <c:axId val="59809152"/>
        <c:scaling>
          <c:orientation val="minMax"/>
        </c:scaling>
        <c:delete val="0"/>
        <c:axPos val="t"/>
        <c:majorGridlines>
          <c:spPr>
            <a:ln w="9525" cmpd="sng">
              <a:solidFill>
                <a:srgbClr val="FFFFFF"/>
              </a:solidFill>
              <a:prstDash val="solid"/>
            </a:ln>
          </c:spPr>
        </c:majorGridlines>
        <c:numFmt formatCode="General" sourceLinked="1"/>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050" b="0" i="0">
                <a:solidFill>
                  <a:srgbClr val="000000"/>
                </a:solidFill>
                <a:latin typeface="Arial Narrow"/>
                <a:ea typeface="Arial Narrow"/>
                <a:cs typeface="Arial Narrow"/>
              </a:defRPr>
            </a:pPr>
            <a:endParaRPr lang="lv-LV"/>
          </a:p>
        </c:txPr>
        <c:crossAx val="59806080"/>
        <c:crosses val="autoZero"/>
        <c:crossBetween val="between"/>
      </c:valAx>
      <c:spPr>
        <a:solidFill>
          <a:schemeClr val="bg1">
            <a:lumMod val="95000"/>
          </a:schemeClr>
        </a:solidFill>
        <a:ln w="9525">
          <a:solidFill>
            <a:srgbClr val="000000"/>
          </a:solidFill>
        </a:ln>
      </c:spPr>
    </c:plotArea>
    <c:plotVisOnly val="1"/>
    <c:dispBlanksAs val="gap"/>
    <c:showDLblsOverMax val="1"/>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168092363698463E-2"/>
          <c:y val="0.18576567586066367"/>
          <c:w val="0.92504364985164278"/>
          <c:h val="0.65600884284965566"/>
        </c:manualLayout>
      </c:layout>
      <c:barChart>
        <c:barDir val="col"/>
        <c:grouping val="stacked"/>
        <c:varyColors val="0"/>
        <c:ser>
          <c:idx val="0"/>
          <c:order val="0"/>
          <c:tx>
            <c:strRef>
              <c:f>Fig_HH_2a!$S$5</c:f>
              <c:strCache>
                <c:ptCount val="1"/>
                <c:pt idx="0">
                  <c:v>Below missing middle</c:v>
                </c:pt>
              </c:strCache>
            </c:strRef>
          </c:tx>
          <c:spPr>
            <a:solidFill>
              <a:srgbClr val="4F81BD"/>
            </a:solidFill>
            <a:ln w="6350" cmpd="sng">
              <a:solidFill>
                <a:srgbClr val="000000"/>
              </a:solidFill>
            </a:ln>
            <a:effectLst/>
          </c:spPr>
          <c:invertIfNegative val="0"/>
          <c:cat>
            <c:numRef>
              <c:f>Fig_HH_2a!$M$6:$M$105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Fig_HH_2a!$S$6:$S$105</c:f>
              <c:numCache>
                <c:formatCode>General</c:formatCode>
                <c:ptCount val="100"/>
                <c:pt idx="0">
                  <c:v>0</c:v>
                </c:pt>
                <c:pt idx="1">
                  <c:v>0</c:v>
                </c:pt>
                <c:pt idx="2">
                  <c:v>6.583333333333333</c:v>
                </c:pt>
                <c:pt idx="3">
                  <c:v>31.25</c:v>
                </c:pt>
                <c:pt idx="4">
                  <c:v>68.769166666666663</c:v>
                </c:pt>
                <c:pt idx="5">
                  <c:v>97.78083333333332</c:v>
                </c:pt>
                <c:pt idx="6">
                  <c:v>136.815</c:v>
                </c:pt>
                <c:pt idx="7">
                  <c:v>165.58333333333334</c:v>
                </c:pt>
                <c:pt idx="8">
                  <c:v>229.82166666666669</c:v>
                </c:pt>
                <c:pt idx="9">
                  <c:v>253.54499999999999</c:v>
                </c:pt>
                <c:pt idx="10">
                  <c:v>288.24166666666667</c:v>
                </c:pt>
                <c:pt idx="11">
                  <c:v>331.35250000000002</c:v>
                </c:pt>
                <c:pt idx="12">
                  <c:v>347.48166666666663</c:v>
                </c:pt>
                <c:pt idx="13">
                  <c:v>376.33750000000003</c:v>
                </c:pt>
                <c:pt idx="14">
                  <c:v>400</c:v>
                </c:pt>
                <c:pt idx="15">
                  <c:v>414.1875</c:v>
                </c:pt>
                <c:pt idx="16">
                  <c:v>445.20666666666665</c:v>
                </c:pt>
                <c:pt idx="17">
                  <c:v>476.30416666666662</c:v>
                </c:pt>
                <c:pt idx="18">
                  <c:v>494.97333333333336</c:v>
                </c:pt>
                <c:pt idx="19">
                  <c:v>145.74132242113353</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numCache>
            </c:numRef>
          </c:val>
          <c:extLst>
            <c:ext xmlns:c16="http://schemas.microsoft.com/office/drawing/2014/chart" uri="{C3380CC4-5D6E-409C-BE32-E72D297353CC}">
              <c16:uniqueId val="{00000000-0735-4A78-BE3E-A5A73A9A93A8}"/>
            </c:ext>
          </c:extLst>
        </c:ser>
        <c:ser>
          <c:idx val="1"/>
          <c:order val="1"/>
          <c:tx>
            <c:strRef>
              <c:f>Fig_HH_2a!$T$5</c:f>
              <c:strCache>
                <c:ptCount val="1"/>
                <c:pt idx="0">
                  <c:v>Missing middle</c:v>
                </c:pt>
              </c:strCache>
            </c:strRef>
          </c:tx>
          <c:spPr>
            <a:solidFill>
              <a:schemeClr val="bg1">
                <a:lumMod val="95000"/>
              </a:schemeClr>
            </a:solidFill>
            <a:ln w="6350" cmpd="sng">
              <a:solidFill>
                <a:srgbClr val="000000"/>
              </a:solidFill>
            </a:ln>
            <a:effectLst/>
          </c:spPr>
          <c:invertIfNegative val="0"/>
          <c:cat>
            <c:numRef>
              <c:f>Fig_HH_2a!$M$6:$M$105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Fig_HH_2a!$T$6:$T$105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362.43617757886648</c:v>
                </c:pt>
                <c:pt idx="20">
                  <c:v>551.86666666666667</c:v>
                </c:pt>
                <c:pt idx="21">
                  <c:v>586.08749999999998</c:v>
                </c:pt>
                <c:pt idx="22">
                  <c:v>606.42416666666668</c:v>
                </c:pt>
                <c:pt idx="23">
                  <c:v>626.45749999999998</c:v>
                </c:pt>
                <c:pt idx="24">
                  <c:v>651.57333333333338</c:v>
                </c:pt>
                <c:pt idx="25">
                  <c:v>679.29166666666663</c:v>
                </c:pt>
                <c:pt idx="26">
                  <c:v>699.21833333333336</c:v>
                </c:pt>
                <c:pt idx="27">
                  <c:v>716.72416666666675</c:v>
                </c:pt>
                <c:pt idx="28">
                  <c:v>731.85666666666668</c:v>
                </c:pt>
                <c:pt idx="29">
                  <c:v>749.59666666666669</c:v>
                </c:pt>
                <c:pt idx="30">
                  <c:v>766.23166666666668</c:v>
                </c:pt>
                <c:pt idx="31">
                  <c:v>780.54666666666662</c:v>
                </c:pt>
                <c:pt idx="32">
                  <c:v>789.37416666666661</c:v>
                </c:pt>
                <c:pt idx="33">
                  <c:v>814.23666666666668</c:v>
                </c:pt>
                <c:pt idx="34">
                  <c:v>826.98500000000001</c:v>
                </c:pt>
                <c:pt idx="35">
                  <c:v>855.05666666666673</c:v>
                </c:pt>
                <c:pt idx="36">
                  <c:v>871.37666666666667</c:v>
                </c:pt>
                <c:pt idx="37">
                  <c:v>880.92833333333328</c:v>
                </c:pt>
                <c:pt idx="38">
                  <c:v>899.96750000000009</c:v>
                </c:pt>
                <c:pt idx="39">
                  <c:v>917.04666666666662</c:v>
                </c:pt>
                <c:pt idx="40">
                  <c:v>925.58749999999998</c:v>
                </c:pt>
                <c:pt idx="41">
                  <c:v>866.25402666702871</c:v>
                </c:pt>
                <c:pt idx="42">
                  <c:v>876.79022821575404</c:v>
                </c:pt>
                <c:pt idx="43">
                  <c:v>974.2116666666667</c:v>
                </c:pt>
                <c:pt idx="44">
                  <c:v>1002.0716666666667</c:v>
                </c:pt>
                <c:pt idx="45">
                  <c:v>1014.6558333333334</c:v>
                </c:pt>
                <c:pt idx="46">
                  <c:v>1045.7066666666667</c:v>
                </c:pt>
                <c:pt idx="47">
                  <c:v>1062.5858333333333</c:v>
                </c:pt>
                <c:pt idx="48">
                  <c:v>1067.3708333333334</c:v>
                </c:pt>
                <c:pt idx="49">
                  <c:v>1074.9466666666667</c:v>
                </c:pt>
                <c:pt idx="50">
                  <c:v>1089.9375</c:v>
                </c:pt>
                <c:pt idx="51">
                  <c:v>1100.3208333333334</c:v>
                </c:pt>
                <c:pt idx="52">
                  <c:v>904.9281775439282</c:v>
                </c:pt>
                <c:pt idx="53">
                  <c:v>1035.2714633387329</c:v>
                </c:pt>
                <c:pt idx="54">
                  <c:v>1146.3275000000001</c:v>
                </c:pt>
                <c:pt idx="55">
                  <c:v>1160.71</c:v>
                </c:pt>
                <c:pt idx="56">
                  <c:v>1115.1655485481024</c:v>
                </c:pt>
                <c:pt idx="57">
                  <c:v>680.65381138324733</c:v>
                </c:pt>
                <c:pt idx="58">
                  <c:v>960.41563498362905</c:v>
                </c:pt>
                <c:pt idx="59">
                  <c:v>1256.2674999999999</c:v>
                </c:pt>
                <c:pt idx="60">
                  <c:v>1154.65771165967</c:v>
                </c:pt>
                <c:pt idx="61">
                  <c:v>1291.665</c:v>
                </c:pt>
                <c:pt idx="62">
                  <c:v>1322.2941666666668</c:v>
                </c:pt>
                <c:pt idx="63">
                  <c:v>1217.2193221949042</c:v>
                </c:pt>
                <c:pt idx="64">
                  <c:v>660.79507268262398</c:v>
                </c:pt>
                <c:pt idx="65">
                  <c:v>441.77450137933096</c:v>
                </c:pt>
                <c:pt idx="66">
                  <c:v>454.55353697538374</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numCache>
            </c:numRef>
          </c:val>
          <c:extLst>
            <c:ext xmlns:c16="http://schemas.microsoft.com/office/drawing/2014/chart" uri="{C3380CC4-5D6E-409C-BE32-E72D297353CC}">
              <c16:uniqueId val="{00000001-0735-4A78-BE3E-A5A73A9A93A8}"/>
            </c:ext>
          </c:extLst>
        </c:ser>
        <c:ser>
          <c:idx val="2"/>
          <c:order val="2"/>
          <c:tx>
            <c:strRef>
              <c:f>Fig_HH_2a!$U$5</c:f>
              <c:strCache>
                <c:ptCount val="1"/>
                <c:pt idx="0">
                  <c:v>Above missing middle</c:v>
                </c:pt>
              </c:strCache>
            </c:strRef>
          </c:tx>
          <c:spPr>
            <a:solidFill>
              <a:srgbClr val="A7B9E3"/>
            </a:solidFill>
            <a:ln w="6350" cmpd="sng">
              <a:solidFill>
                <a:srgbClr val="000000"/>
              </a:solidFill>
            </a:ln>
            <a:effectLst/>
          </c:spPr>
          <c:invertIfNegative val="0"/>
          <c:cat>
            <c:numRef>
              <c:f>Fig_HH_2a!$M$6:$M$105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Fig_HH_2a!$U$6:$U$105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81.300125879980627</c:v>
                </c:pt>
                <c:pt idx="42">
                  <c:v>89.153967238292097</c:v>
                </c:pt>
                <c:pt idx="43">
                  <c:v>0</c:v>
                </c:pt>
                <c:pt idx="44">
                  <c:v>0</c:v>
                </c:pt>
                <c:pt idx="45">
                  <c:v>0</c:v>
                </c:pt>
                <c:pt idx="46">
                  <c:v>0</c:v>
                </c:pt>
                <c:pt idx="47">
                  <c:v>0</c:v>
                </c:pt>
                <c:pt idx="48">
                  <c:v>0</c:v>
                </c:pt>
                <c:pt idx="49">
                  <c:v>0</c:v>
                </c:pt>
                <c:pt idx="50">
                  <c:v>0</c:v>
                </c:pt>
                <c:pt idx="51">
                  <c:v>0</c:v>
                </c:pt>
                <c:pt idx="52">
                  <c:v>204.68762272027629</c:v>
                </c:pt>
                <c:pt idx="53">
                  <c:v>90.098528276607411</c:v>
                </c:pt>
                <c:pt idx="54">
                  <c:v>0</c:v>
                </c:pt>
                <c:pt idx="55">
                  <c:v>0</c:v>
                </c:pt>
                <c:pt idx="56">
                  <c:v>65.009486623853448</c:v>
                </c:pt>
                <c:pt idx="57">
                  <c:v>529.26205800838761</c:v>
                </c:pt>
                <c:pt idx="58">
                  <c:v>263.76018010806297</c:v>
                </c:pt>
                <c:pt idx="59">
                  <c:v>0</c:v>
                </c:pt>
                <c:pt idx="60">
                  <c:v>116.79477886727081</c:v>
                </c:pt>
                <c:pt idx="61">
                  <c:v>0</c:v>
                </c:pt>
                <c:pt idx="62">
                  <c:v>0</c:v>
                </c:pt>
                <c:pt idx="63">
                  <c:v>128.89814771702513</c:v>
                </c:pt>
                <c:pt idx="64">
                  <c:v>705.59413470561299</c:v>
                </c:pt>
                <c:pt idx="65">
                  <c:v>949.40883195400238</c:v>
                </c:pt>
                <c:pt idx="66">
                  <c:v>955.06646302461616</c:v>
                </c:pt>
                <c:pt idx="67">
                  <c:v>1451.5733333333335</c:v>
                </c:pt>
                <c:pt idx="68">
                  <c:v>1489.9733333333334</c:v>
                </c:pt>
                <c:pt idx="69">
                  <c:v>1501.7533333333333</c:v>
                </c:pt>
                <c:pt idx="70">
                  <c:v>1528.7616666666665</c:v>
                </c:pt>
                <c:pt idx="71">
                  <c:v>1550.7908333333335</c:v>
                </c:pt>
                <c:pt idx="72">
                  <c:v>1576.3958333333333</c:v>
                </c:pt>
                <c:pt idx="73">
                  <c:v>1588.2183333333332</c:v>
                </c:pt>
                <c:pt idx="74">
                  <c:v>1619.7566666666669</c:v>
                </c:pt>
                <c:pt idx="75">
                  <c:v>1643.3833333333332</c:v>
                </c:pt>
                <c:pt idx="76">
                  <c:v>1657.0566666666666</c:v>
                </c:pt>
                <c:pt idx="77">
                  <c:v>1663.3474999999999</c:v>
                </c:pt>
                <c:pt idx="78">
                  <c:v>1733.2749999999999</c:v>
                </c:pt>
                <c:pt idx="79">
                  <c:v>1753.4308333333331</c:v>
                </c:pt>
                <c:pt idx="80">
                  <c:v>1764.5066666666669</c:v>
                </c:pt>
                <c:pt idx="81">
                  <c:v>1793.9224999999999</c:v>
                </c:pt>
                <c:pt idx="82">
                  <c:v>1847.4841666666669</c:v>
                </c:pt>
                <c:pt idx="83">
                  <c:v>1892.8116666666667</c:v>
                </c:pt>
                <c:pt idx="84">
                  <c:v>1909.1766666666665</c:v>
                </c:pt>
                <c:pt idx="85">
                  <c:v>1991.0666666666666</c:v>
                </c:pt>
                <c:pt idx="86">
                  <c:v>2033.8100000000002</c:v>
                </c:pt>
                <c:pt idx="87">
                  <c:v>2079.9450000000002</c:v>
                </c:pt>
                <c:pt idx="88">
                  <c:v>2169.8449999999998</c:v>
                </c:pt>
                <c:pt idx="89">
                  <c:v>2221.1808333333333</c:v>
                </c:pt>
                <c:pt idx="90">
                  <c:v>2262.3083333333334</c:v>
                </c:pt>
                <c:pt idx="91">
                  <c:v>2417.9141666666669</c:v>
                </c:pt>
                <c:pt idx="92">
                  <c:v>2517.8316666666665</c:v>
                </c:pt>
                <c:pt idx="93">
                  <c:v>2632.7874999999999</c:v>
                </c:pt>
                <c:pt idx="94">
                  <c:v>2723.9008333333336</c:v>
                </c:pt>
                <c:pt idx="95">
                  <c:v>2915.0058333333332</c:v>
                </c:pt>
                <c:pt idx="96">
                  <c:v>3348.5925000000002</c:v>
                </c:pt>
                <c:pt idx="97">
                  <c:v>3670.5266666666666</c:v>
                </c:pt>
                <c:pt idx="98">
                  <c:v>4064.7649999999999</c:v>
                </c:pt>
                <c:pt idx="99">
                  <c:v>4332.4000000000005</c:v>
                </c:pt>
              </c:numCache>
            </c:numRef>
          </c:val>
          <c:extLst>
            <c:ext xmlns:c16="http://schemas.microsoft.com/office/drawing/2014/chart" uri="{C3380CC4-5D6E-409C-BE32-E72D297353CC}">
              <c16:uniqueId val="{00000002-0735-4A78-BE3E-A5A73A9A93A8}"/>
            </c:ext>
          </c:extLst>
        </c:ser>
        <c:dLbls>
          <c:showLegendKey val="0"/>
          <c:showVal val="0"/>
          <c:showCatName val="0"/>
          <c:showSerName val="0"/>
          <c:showPercent val="0"/>
          <c:showBubbleSize val="0"/>
        </c:dLbls>
        <c:gapWidth val="0"/>
        <c:overlap val="100"/>
        <c:axId val="840031464"/>
        <c:axId val="840034088"/>
      </c:barChart>
      <c:lineChart>
        <c:grouping val="standard"/>
        <c:varyColors val="0"/>
        <c:ser>
          <c:idx val="3"/>
          <c:order val="3"/>
          <c:tx>
            <c:v>1</c:v>
          </c:tx>
          <c:spPr>
            <a:ln w="12700" cap="rnd">
              <a:solidFill>
                <a:srgbClr val="000000"/>
              </a:solidFill>
              <a:prstDash val="dash"/>
              <a:round/>
            </a:ln>
            <a:effectLst/>
          </c:spPr>
          <c:marker>
            <c:symbol val="none"/>
          </c:marker>
          <c:val>
            <c:numRef>
              <c:f>Fig_HH_2a!$X$6:$X$105</c:f>
              <c:numCache>
                <c:formatCode>General</c:formatCode>
                <c:ptCount val="100"/>
                <c:pt idx="0">
                  <c:v>528</c:v>
                </c:pt>
                <c:pt idx="1">
                  <c:v>528</c:v>
                </c:pt>
                <c:pt idx="2">
                  <c:v>528</c:v>
                </c:pt>
                <c:pt idx="3">
                  <c:v>528</c:v>
                </c:pt>
                <c:pt idx="4">
                  <c:v>528</c:v>
                </c:pt>
                <c:pt idx="5">
                  <c:v>528</c:v>
                </c:pt>
                <c:pt idx="6">
                  <c:v>528</c:v>
                </c:pt>
                <c:pt idx="7">
                  <c:v>528</c:v>
                </c:pt>
                <c:pt idx="8">
                  <c:v>528</c:v>
                </c:pt>
                <c:pt idx="9">
                  <c:v>528</c:v>
                </c:pt>
                <c:pt idx="10">
                  <c:v>528</c:v>
                </c:pt>
                <c:pt idx="11">
                  <c:v>528</c:v>
                </c:pt>
                <c:pt idx="12">
                  <c:v>528</c:v>
                </c:pt>
                <c:pt idx="13">
                  <c:v>528</c:v>
                </c:pt>
                <c:pt idx="14">
                  <c:v>528</c:v>
                </c:pt>
                <c:pt idx="15">
                  <c:v>528</c:v>
                </c:pt>
                <c:pt idx="16">
                  <c:v>528</c:v>
                </c:pt>
                <c:pt idx="17">
                  <c:v>528</c:v>
                </c:pt>
                <c:pt idx="18">
                  <c:v>528</c:v>
                </c:pt>
                <c:pt idx="19">
                  <c:v>528</c:v>
                </c:pt>
              </c:numCache>
            </c:numRef>
          </c:val>
          <c:smooth val="0"/>
          <c:extLst>
            <c:ext xmlns:c16="http://schemas.microsoft.com/office/drawing/2014/chart" uri="{C3380CC4-5D6E-409C-BE32-E72D297353CC}">
              <c16:uniqueId val="{00000003-0735-4A78-BE3E-A5A73A9A93A8}"/>
            </c:ext>
          </c:extLst>
        </c:ser>
        <c:ser>
          <c:idx val="4"/>
          <c:order val="4"/>
          <c:tx>
            <c:v>2</c:v>
          </c:tx>
          <c:spPr>
            <a:ln w="12700" cap="rnd">
              <a:solidFill>
                <a:schemeClr val="tx1"/>
              </a:solidFill>
              <a:prstDash val="dash"/>
              <a:round/>
            </a:ln>
            <a:effectLst/>
          </c:spPr>
          <c:marker>
            <c:symbol val="none"/>
          </c:marker>
          <c:val>
            <c:numRef>
              <c:f>Fig_HH_2a!$Y$6:$Y$105</c:f>
              <c:numCache>
                <c:formatCode>General</c:formatCode>
                <c:ptCount val="100"/>
                <c:pt idx="0">
                  <c:v>947</c:v>
                </c:pt>
                <c:pt idx="1">
                  <c:v>947</c:v>
                </c:pt>
                <c:pt idx="2">
                  <c:v>947</c:v>
                </c:pt>
                <c:pt idx="3">
                  <c:v>947</c:v>
                </c:pt>
                <c:pt idx="4">
                  <c:v>947</c:v>
                </c:pt>
                <c:pt idx="5">
                  <c:v>947</c:v>
                </c:pt>
                <c:pt idx="6">
                  <c:v>947</c:v>
                </c:pt>
                <c:pt idx="7">
                  <c:v>947</c:v>
                </c:pt>
                <c:pt idx="8">
                  <c:v>947</c:v>
                </c:pt>
                <c:pt idx="9">
                  <c:v>947</c:v>
                </c:pt>
                <c:pt idx="10">
                  <c:v>947</c:v>
                </c:pt>
                <c:pt idx="11">
                  <c:v>947</c:v>
                </c:pt>
                <c:pt idx="12">
                  <c:v>947</c:v>
                </c:pt>
                <c:pt idx="13">
                  <c:v>947</c:v>
                </c:pt>
                <c:pt idx="14">
                  <c:v>947</c:v>
                </c:pt>
                <c:pt idx="15">
                  <c:v>947</c:v>
                </c:pt>
                <c:pt idx="16">
                  <c:v>947</c:v>
                </c:pt>
                <c:pt idx="17">
                  <c:v>947</c:v>
                </c:pt>
                <c:pt idx="18">
                  <c:v>947</c:v>
                </c:pt>
                <c:pt idx="19">
                  <c:v>947</c:v>
                </c:pt>
                <c:pt idx="20">
                  <c:v>947</c:v>
                </c:pt>
                <c:pt idx="21">
                  <c:v>947</c:v>
                </c:pt>
                <c:pt idx="22">
                  <c:v>947</c:v>
                </c:pt>
                <c:pt idx="23">
                  <c:v>947</c:v>
                </c:pt>
                <c:pt idx="24">
                  <c:v>947</c:v>
                </c:pt>
                <c:pt idx="25">
                  <c:v>947</c:v>
                </c:pt>
                <c:pt idx="26">
                  <c:v>947</c:v>
                </c:pt>
                <c:pt idx="27">
                  <c:v>947</c:v>
                </c:pt>
                <c:pt idx="28">
                  <c:v>947</c:v>
                </c:pt>
                <c:pt idx="29">
                  <c:v>947</c:v>
                </c:pt>
                <c:pt idx="30">
                  <c:v>947</c:v>
                </c:pt>
                <c:pt idx="31">
                  <c:v>947</c:v>
                </c:pt>
                <c:pt idx="32">
                  <c:v>947</c:v>
                </c:pt>
                <c:pt idx="33">
                  <c:v>947</c:v>
                </c:pt>
                <c:pt idx="34">
                  <c:v>947</c:v>
                </c:pt>
                <c:pt idx="35">
                  <c:v>947</c:v>
                </c:pt>
                <c:pt idx="36">
                  <c:v>947</c:v>
                </c:pt>
                <c:pt idx="37">
                  <c:v>947</c:v>
                </c:pt>
                <c:pt idx="38">
                  <c:v>947</c:v>
                </c:pt>
                <c:pt idx="39">
                  <c:v>947</c:v>
                </c:pt>
                <c:pt idx="40">
                  <c:v>947</c:v>
                </c:pt>
              </c:numCache>
            </c:numRef>
          </c:val>
          <c:smooth val="0"/>
          <c:extLst>
            <c:ext xmlns:c16="http://schemas.microsoft.com/office/drawing/2014/chart" uri="{C3380CC4-5D6E-409C-BE32-E72D297353CC}">
              <c16:uniqueId val="{00000004-0735-4A78-BE3E-A5A73A9A93A8}"/>
            </c:ext>
          </c:extLst>
        </c:ser>
        <c:ser>
          <c:idx val="5"/>
          <c:order val="5"/>
          <c:tx>
            <c:v>3</c:v>
          </c:tx>
          <c:spPr>
            <a:ln w="12700" cap="rnd">
              <a:solidFill>
                <a:schemeClr val="tx1"/>
              </a:solidFill>
              <a:prstDash val="dash"/>
              <a:round/>
            </a:ln>
            <a:effectLst/>
          </c:spPr>
          <c:marker>
            <c:symbol val="none"/>
          </c:marker>
          <c:val>
            <c:numRef>
              <c:f>Fig_HH_2a!$Z$6:$Z$105</c:f>
              <c:numCache>
                <c:formatCode>General</c:formatCode>
                <c:ptCount val="100"/>
                <c:pt idx="0">
                  <c:v>1421</c:v>
                </c:pt>
                <c:pt idx="1">
                  <c:v>1421</c:v>
                </c:pt>
                <c:pt idx="2">
                  <c:v>1421</c:v>
                </c:pt>
                <c:pt idx="3">
                  <c:v>1421</c:v>
                </c:pt>
                <c:pt idx="4">
                  <c:v>1421</c:v>
                </c:pt>
                <c:pt idx="5">
                  <c:v>1421</c:v>
                </c:pt>
                <c:pt idx="6">
                  <c:v>1421</c:v>
                </c:pt>
                <c:pt idx="7">
                  <c:v>1421</c:v>
                </c:pt>
                <c:pt idx="8">
                  <c:v>1421</c:v>
                </c:pt>
                <c:pt idx="9">
                  <c:v>1421</c:v>
                </c:pt>
                <c:pt idx="10">
                  <c:v>1421</c:v>
                </c:pt>
                <c:pt idx="11">
                  <c:v>1421</c:v>
                </c:pt>
                <c:pt idx="12">
                  <c:v>1421</c:v>
                </c:pt>
                <c:pt idx="13">
                  <c:v>1421</c:v>
                </c:pt>
                <c:pt idx="14">
                  <c:v>1421</c:v>
                </c:pt>
                <c:pt idx="15">
                  <c:v>1421</c:v>
                </c:pt>
                <c:pt idx="16">
                  <c:v>1421</c:v>
                </c:pt>
                <c:pt idx="17">
                  <c:v>1421</c:v>
                </c:pt>
                <c:pt idx="18">
                  <c:v>1421</c:v>
                </c:pt>
                <c:pt idx="19">
                  <c:v>1421</c:v>
                </c:pt>
                <c:pt idx="20">
                  <c:v>1421</c:v>
                </c:pt>
                <c:pt idx="21">
                  <c:v>1421</c:v>
                </c:pt>
                <c:pt idx="22">
                  <c:v>1421</c:v>
                </c:pt>
                <c:pt idx="23">
                  <c:v>1421</c:v>
                </c:pt>
                <c:pt idx="24">
                  <c:v>1421</c:v>
                </c:pt>
                <c:pt idx="25">
                  <c:v>1421</c:v>
                </c:pt>
                <c:pt idx="26">
                  <c:v>1421</c:v>
                </c:pt>
                <c:pt idx="27">
                  <c:v>1421</c:v>
                </c:pt>
                <c:pt idx="28">
                  <c:v>1421</c:v>
                </c:pt>
                <c:pt idx="29">
                  <c:v>1421</c:v>
                </c:pt>
                <c:pt idx="30">
                  <c:v>1421</c:v>
                </c:pt>
                <c:pt idx="31">
                  <c:v>1421</c:v>
                </c:pt>
                <c:pt idx="32">
                  <c:v>1421</c:v>
                </c:pt>
                <c:pt idx="33">
                  <c:v>1421</c:v>
                </c:pt>
                <c:pt idx="34">
                  <c:v>1421</c:v>
                </c:pt>
                <c:pt idx="35">
                  <c:v>1421</c:v>
                </c:pt>
                <c:pt idx="36">
                  <c:v>1421</c:v>
                </c:pt>
                <c:pt idx="37">
                  <c:v>1421</c:v>
                </c:pt>
                <c:pt idx="38">
                  <c:v>1421</c:v>
                </c:pt>
                <c:pt idx="39">
                  <c:v>1421</c:v>
                </c:pt>
                <c:pt idx="40">
                  <c:v>1421</c:v>
                </c:pt>
                <c:pt idx="41">
                  <c:v>1421</c:v>
                </c:pt>
                <c:pt idx="42">
                  <c:v>1421</c:v>
                </c:pt>
                <c:pt idx="43">
                  <c:v>1421</c:v>
                </c:pt>
                <c:pt idx="44">
                  <c:v>1421</c:v>
                </c:pt>
                <c:pt idx="45">
                  <c:v>1421</c:v>
                </c:pt>
                <c:pt idx="46">
                  <c:v>1421</c:v>
                </c:pt>
                <c:pt idx="47">
                  <c:v>1421</c:v>
                </c:pt>
                <c:pt idx="48">
                  <c:v>1421</c:v>
                </c:pt>
                <c:pt idx="49">
                  <c:v>1421</c:v>
                </c:pt>
                <c:pt idx="50">
                  <c:v>1421</c:v>
                </c:pt>
                <c:pt idx="51">
                  <c:v>1421</c:v>
                </c:pt>
                <c:pt idx="52">
                  <c:v>1421</c:v>
                </c:pt>
                <c:pt idx="53">
                  <c:v>1421</c:v>
                </c:pt>
                <c:pt idx="54">
                  <c:v>1421</c:v>
                </c:pt>
                <c:pt idx="55">
                  <c:v>1421</c:v>
                </c:pt>
                <c:pt idx="56">
                  <c:v>1421</c:v>
                </c:pt>
                <c:pt idx="57">
                  <c:v>1421</c:v>
                </c:pt>
                <c:pt idx="58">
                  <c:v>1421</c:v>
                </c:pt>
                <c:pt idx="59">
                  <c:v>1421</c:v>
                </c:pt>
                <c:pt idx="60">
                  <c:v>1421</c:v>
                </c:pt>
                <c:pt idx="61">
                  <c:v>1421</c:v>
                </c:pt>
                <c:pt idx="62">
                  <c:v>1421</c:v>
                </c:pt>
                <c:pt idx="63">
                  <c:v>1421</c:v>
                </c:pt>
                <c:pt idx="64">
                  <c:v>1421</c:v>
                </c:pt>
                <c:pt idx="65">
                  <c:v>1421</c:v>
                </c:pt>
                <c:pt idx="66">
                  <c:v>1421</c:v>
                </c:pt>
              </c:numCache>
            </c:numRef>
          </c:val>
          <c:smooth val="0"/>
          <c:extLst>
            <c:ext xmlns:c16="http://schemas.microsoft.com/office/drawing/2014/chart" uri="{C3380CC4-5D6E-409C-BE32-E72D297353CC}">
              <c16:uniqueId val="{00000005-0735-4A78-BE3E-A5A73A9A93A8}"/>
            </c:ext>
          </c:extLst>
        </c:ser>
        <c:dLbls>
          <c:showLegendKey val="0"/>
          <c:showVal val="0"/>
          <c:showCatName val="0"/>
          <c:showSerName val="0"/>
          <c:showPercent val="0"/>
          <c:showBubbleSize val="0"/>
        </c:dLbls>
        <c:marker val="1"/>
        <c:smooth val="0"/>
        <c:axId val="840031464"/>
        <c:axId val="840034088"/>
      </c:lineChart>
      <c:catAx>
        <c:axId val="840031464"/>
        <c:scaling>
          <c:orientation val="minMax"/>
        </c:scaling>
        <c:delete val="0"/>
        <c:axPos val="b"/>
        <c:majorGridlines>
          <c:spPr>
            <a:ln w="9525" cap="flat" cmpd="sng" algn="ctr">
              <a:solidFill>
                <a:srgbClr val="FFFFFF"/>
              </a:solidFill>
              <a:prstDash val="solid"/>
              <a:round/>
            </a:ln>
            <a:effectLst/>
          </c:spPr>
        </c:majorGridlines>
        <c:title>
          <c:tx>
            <c:rich>
              <a:bodyPr rot="0" spcFirstLastPara="1" vertOverflow="ellipsis" vert="horz" wrap="square" anchor="ctr" anchorCtr="1"/>
              <a:lstStyle/>
              <a:p>
                <a:pPr>
                  <a:defRPr sz="1100" b="0" i="0" u="none" strike="noStrike" kern="1200" baseline="0">
                    <a:solidFill>
                      <a:schemeClr val="tx1"/>
                    </a:solidFill>
                    <a:latin typeface="Arial Narrow" panose="020B0606020202030204" pitchFamily="34" charset="0"/>
                    <a:ea typeface="+mn-ea"/>
                    <a:cs typeface="+mn-cs"/>
                  </a:defRPr>
                </a:pPr>
                <a:r>
                  <a:rPr lang="en-GB" sz="1100"/>
                  <a:t>Before-transfer disposable income percentile</a:t>
                </a:r>
              </a:p>
            </c:rich>
          </c:tx>
          <c:layout>
            <c:manualLayout>
              <c:xMode val="edge"/>
              <c:yMode val="edge"/>
              <c:x val="0.70716614032288105"/>
              <c:y val="0.93129754229053163"/>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rial Narrow" panose="020B0606020202030204" pitchFamily="34" charset="0"/>
                  <a:ea typeface="+mn-ea"/>
                  <a:cs typeface="+mn-cs"/>
                </a:defRPr>
              </a:pPr>
              <a:endParaRPr lang="lv-LV"/>
            </a:p>
          </c:txPr>
        </c:title>
        <c:numFmt formatCode="General" sourceLinked="1"/>
        <c:majorTickMark val="in"/>
        <c:minorTickMark val="none"/>
        <c:tickLblPos val="low"/>
        <c:spPr>
          <a:noFill/>
          <a:ln w="9525" cap="flat" cmpd="sng" algn="ctr">
            <a:solidFill>
              <a:srgbClr val="000000"/>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crossAx val="840034088"/>
        <c:crosses val="autoZero"/>
        <c:auto val="1"/>
        <c:lblAlgn val="ctr"/>
        <c:lblOffset val="0"/>
        <c:tickLblSkip val="10"/>
        <c:noMultiLvlLbl val="0"/>
      </c:catAx>
      <c:valAx>
        <c:axId val="840034088"/>
        <c:scaling>
          <c:orientation val="minMax"/>
          <c:max val="6000"/>
        </c:scaling>
        <c:delete val="0"/>
        <c:axPos val="l"/>
        <c:majorGridlines>
          <c:spPr>
            <a:ln w="9525" cap="flat" cmpd="sng" algn="ctr">
              <a:solidFill>
                <a:srgbClr val="FFFFFF"/>
              </a:solidFill>
              <a:prstDash val="solid"/>
              <a:round/>
            </a:ln>
            <a:effectLst/>
          </c:spPr>
        </c:majorGridlines>
        <c:title>
          <c:tx>
            <c:rich>
              <a:bodyPr rot="0" spcFirstLastPara="1" vertOverflow="ellipsis" wrap="square" anchor="ctr" anchorCtr="1"/>
              <a:lstStyle/>
              <a:p>
                <a:pPr>
                  <a:defRPr sz="1100" b="0" i="0" u="none" strike="noStrike" kern="1200" baseline="0">
                    <a:solidFill>
                      <a:schemeClr val="tx1"/>
                    </a:solidFill>
                    <a:latin typeface="Arial Narrow" panose="020B0606020202030204" pitchFamily="34" charset="0"/>
                    <a:ea typeface="+mn-ea"/>
                    <a:cs typeface="+mn-cs"/>
                  </a:defRPr>
                </a:pPr>
                <a:r>
                  <a:rPr lang="en-GB" sz="1100"/>
                  <a:t>EUR per month</a:t>
                </a:r>
              </a:p>
            </c:rich>
          </c:tx>
          <c:layout>
            <c:manualLayout>
              <c:xMode val="edge"/>
              <c:yMode val="edge"/>
              <c:x val="6.4571521817361182E-3"/>
              <c:y val="0.10541725663948003"/>
            </c:manualLayout>
          </c:layout>
          <c:overlay val="0"/>
          <c:spPr>
            <a:noFill/>
            <a:ln>
              <a:noFill/>
            </a:ln>
            <a:effectLst/>
          </c:spPr>
          <c:txPr>
            <a:bodyPr rot="0" spcFirstLastPara="1" vertOverflow="ellipsis" wrap="square" anchor="ctr" anchorCtr="1"/>
            <a:lstStyle/>
            <a:p>
              <a:pPr>
                <a:defRPr sz="1100" b="0" i="0" u="none" strike="noStrike" kern="1200" baseline="0">
                  <a:solidFill>
                    <a:schemeClr val="tx1"/>
                  </a:solidFill>
                  <a:latin typeface="Arial Narrow" panose="020B0606020202030204" pitchFamily="34" charset="0"/>
                  <a:ea typeface="+mn-ea"/>
                  <a:cs typeface="+mn-cs"/>
                </a:defRPr>
              </a:pPr>
              <a:endParaRPr lang="lv-LV"/>
            </a:p>
          </c:txPr>
        </c:title>
        <c:numFmt formatCode="General" sourceLinked="1"/>
        <c:majorTickMark val="in"/>
        <c:minorTickMark val="none"/>
        <c:tickLblPos val="nextTo"/>
        <c:spPr>
          <a:noFill/>
          <a:ln w="9525">
            <a:solidFill>
              <a:srgbClr val="000000"/>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100" b="0" i="0" u="none" strike="noStrike" kern="1200" baseline="0">
                <a:solidFill>
                  <a:schemeClr val="tx1"/>
                </a:solidFill>
                <a:latin typeface="Arial Narrow" panose="020B0606020202030204" pitchFamily="34" charset="0"/>
                <a:ea typeface="+mn-ea"/>
                <a:cs typeface="+mn-cs"/>
              </a:defRPr>
            </a:pPr>
            <a:endParaRPr lang="lv-LV"/>
          </a:p>
        </c:txPr>
        <c:crossAx val="840031464"/>
        <c:crosses val="autoZero"/>
        <c:crossBetween val="between"/>
      </c:valAx>
      <c:spPr>
        <a:solidFill>
          <a:srgbClr val="F4FFFF"/>
        </a:solidFill>
        <a:ln w="9525">
          <a:solidFill>
            <a:srgbClr val="000000"/>
          </a:solidFill>
        </a:ln>
        <a:effectLst/>
      </c:spPr>
    </c:plotArea>
    <c:legend>
      <c:legendPos val="t"/>
      <c:legendEntry>
        <c:idx val="3"/>
        <c:delete val="1"/>
      </c:legendEntry>
      <c:legendEntry>
        <c:idx val="4"/>
        <c:delete val="1"/>
      </c:legendEntry>
      <c:legendEntry>
        <c:idx val="5"/>
        <c:delete val="1"/>
      </c:legendEntry>
      <c:layout>
        <c:manualLayout>
          <c:xMode val="edge"/>
          <c:yMode val="edge"/>
          <c:x val="5.3967498646467368E-2"/>
          <c:y val="1.9920803043647736E-2"/>
          <c:w val="0.92819829046035962"/>
          <c:h val="7.4703011413679007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rot="0" spcFirstLastPara="1" vertOverflow="ellipsis" vert="horz" wrap="square" anchor="ctr" anchorCtr="1"/>
        <a:lstStyle/>
        <a:p>
          <a:pPr>
            <a:defRPr sz="1400" b="0" i="0" u="none" strike="noStrike" kern="1200" baseline="0">
              <a:solidFill>
                <a:schemeClr val="tx1"/>
              </a:solidFill>
              <a:latin typeface="Arial Narrow" panose="020B0606020202030204" pitchFamily="34" charset="0"/>
              <a:ea typeface="+mn-ea"/>
              <a:cs typeface="+mn-cs"/>
            </a:defRPr>
          </a:pPr>
          <a:endParaRPr lang="lv-LV"/>
        </a:p>
      </c:txPr>
    </c:legend>
    <c:plotVisOnly val="1"/>
    <c:dispBlanksAs val="gap"/>
    <c:showDLblsOverMax val="1"/>
  </c:chart>
  <c:spPr>
    <a:noFill/>
    <a:ln w="9525" cap="flat" cmpd="sng" algn="ctr">
      <a:noFill/>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750">
          <a:solidFill>
            <a:schemeClr val="tx1"/>
          </a:solidFill>
          <a:latin typeface="Arial Narrow" panose="020B0606020202030204" pitchFamily="34" charset="0"/>
        </a:defRPr>
      </a:pPr>
      <a:endParaRPr lang="lv-LV"/>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4.1716869498749795E-2"/>
          <c:y val="0.11183086011024009"/>
          <c:w val="0.95076105474570016"/>
          <c:h val="0.64741560820599608"/>
        </c:manualLayout>
      </c:layout>
      <c:barChart>
        <c:barDir val="col"/>
        <c:grouping val="stacked"/>
        <c:varyColors val="0"/>
        <c:ser>
          <c:idx val="5"/>
          <c:order val="5"/>
          <c:tx>
            <c:strRef>
              <c:f>'[LVA-consumption-expenditure-housing_total hsg spending.xlsx]gX-X'!$N$4</c:f>
              <c:strCache>
                <c:ptCount val="1"/>
                <c:pt idx="0">
                  <c:v>Total housing, water, electricity, gas and other fuels</c:v>
                </c:pt>
              </c:strCache>
            </c:strRef>
          </c:tx>
          <c:spPr>
            <a:solidFill>
              <a:schemeClr val="accent1"/>
            </a:solidFill>
            <a:ln>
              <a:solidFill>
                <a:schemeClr val="bg2">
                  <a:lumMod val="10000"/>
                </a:schemeClr>
              </a:solidFill>
            </a:ln>
          </c:spPr>
          <c:invertIfNegative val="0"/>
          <c:dPt>
            <c:idx val="9"/>
            <c:invertIfNegative val="0"/>
            <c:bubble3D val="0"/>
            <c:spPr>
              <a:solidFill>
                <a:srgbClr val="FF0000"/>
              </a:solidFill>
              <a:ln>
                <a:solidFill>
                  <a:schemeClr val="bg2">
                    <a:lumMod val="10000"/>
                  </a:schemeClr>
                </a:solidFill>
              </a:ln>
            </c:spPr>
            <c:extLst>
              <c:ext xmlns:c16="http://schemas.microsoft.com/office/drawing/2014/chart" uri="{C3380CC4-5D6E-409C-BE32-E72D297353CC}">
                <c16:uniqueId val="{00000018-9CFB-496E-BC64-162399311862}"/>
              </c:ext>
            </c:extLst>
          </c:dPt>
          <c:dPt>
            <c:idx val="14"/>
            <c:invertIfNegative val="0"/>
            <c:bubble3D val="0"/>
            <c:spPr>
              <a:solidFill>
                <a:schemeClr val="bg2">
                  <a:lumMod val="10000"/>
                </a:schemeClr>
              </a:solidFill>
              <a:ln>
                <a:solidFill>
                  <a:schemeClr val="bg2">
                    <a:lumMod val="10000"/>
                  </a:schemeClr>
                </a:solidFill>
              </a:ln>
            </c:spPr>
            <c:extLst>
              <c:ext xmlns:c16="http://schemas.microsoft.com/office/drawing/2014/chart" uri="{C3380CC4-5D6E-409C-BE32-E72D297353CC}">
                <c16:uniqueId val="{00000019-9CFB-496E-BC64-162399311862}"/>
              </c:ext>
            </c:extLst>
          </c:dPt>
          <c:cat>
            <c:strRef>
              <c:f>'[LVA-consumption-expenditure-housing_total hsg spending.xlsx]gX-X'!$M$5:$M$35</c:f>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f>'[LVA-consumption-expenditure-housing_total hsg spending.xlsx]gX-X'!$N$5:$N$35</c:f>
              <c:numCache>
                <c:formatCode>0.000</c:formatCode>
                <c:ptCount val="31"/>
                <c:pt idx="0">
                  <c:v>14.987025177721463</c:v>
                </c:pt>
                <c:pt idx="1">
                  <c:v>17.563319598300325</c:v>
                </c:pt>
                <c:pt idx="2">
                  <c:v>17.57380427021041</c:v>
                </c:pt>
                <c:pt idx="3">
                  <c:v>18.08134043406934</c:v>
                </c:pt>
                <c:pt idx="4">
                  <c:v>18.909599477253664</c:v>
                </c:pt>
                <c:pt idx="5">
                  <c:v>19.067748920937497</c:v>
                </c:pt>
                <c:pt idx="6">
                  <c:v>19.09070446148592</c:v>
                </c:pt>
                <c:pt idx="7">
                  <c:v>19.824778182104382</c:v>
                </c:pt>
                <c:pt idx="8">
                  <c:v>20.462973848351325</c:v>
                </c:pt>
                <c:pt idx="9">
                  <c:v>21.350286373928874</c:v>
                </c:pt>
                <c:pt idx="10">
                  <c:v>21.850227288660033</c:v>
                </c:pt>
                <c:pt idx="11">
                  <c:v>22.125771356283284</c:v>
                </c:pt>
                <c:pt idx="12">
                  <c:v>22.24754230683882</c:v>
                </c:pt>
                <c:pt idx="13">
                  <c:v>22.408859064669628</c:v>
                </c:pt>
                <c:pt idx="14">
                  <c:v>22.636414778344829</c:v>
                </c:pt>
                <c:pt idx="15">
                  <c:v>22.738356062479671</c:v>
                </c:pt>
                <c:pt idx="16">
                  <c:v>22.957992077012133</c:v>
                </c:pt>
                <c:pt idx="17">
                  <c:v>23.626406089669004</c:v>
                </c:pt>
                <c:pt idx="18">
                  <c:v>23.930432710920517</c:v>
                </c:pt>
                <c:pt idx="19">
                  <c:v>23.96803287643063</c:v>
                </c:pt>
                <c:pt idx="20">
                  <c:v>24.211736447871729</c:v>
                </c:pt>
                <c:pt idx="21">
                  <c:v>24.292806528681798</c:v>
                </c:pt>
                <c:pt idx="22">
                  <c:v>24.339473352686415</c:v>
                </c:pt>
                <c:pt idx="23">
                  <c:v>25.231455820872611</c:v>
                </c:pt>
                <c:pt idx="24">
                  <c:v>25.75439625505258</c:v>
                </c:pt>
                <c:pt idx="25">
                  <c:v>25.898031627436012</c:v>
                </c:pt>
                <c:pt idx="26">
                  <c:v>25.955547455832022</c:v>
                </c:pt>
                <c:pt idx="27">
                  <c:v>26.276297641357655</c:v>
                </c:pt>
                <c:pt idx="28">
                  <c:v>27.736874053221339</c:v>
                </c:pt>
                <c:pt idx="29">
                  <c:v>28.115008543165033</c:v>
                </c:pt>
                <c:pt idx="30">
                  <c:v>28.515615046840892</c:v>
                </c:pt>
              </c:numCache>
            </c:numRef>
          </c:val>
          <c:extLst>
            <c:ext xmlns:c16="http://schemas.microsoft.com/office/drawing/2014/chart" uri="{C3380CC4-5D6E-409C-BE32-E72D297353CC}">
              <c16:uniqueId val="{00000000-9CFB-496E-BC64-162399311862}"/>
            </c:ext>
          </c:extLst>
        </c:ser>
        <c:dLbls>
          <c:showLegendKey val="0"/>
          <c:showVal val="0"/>
          <c:showCatName val="0"/>
          <c:showSerName val="0"/>
          <c:showPercent val="0"/>
          <c:showBubbleSize val="0"/>
        </c:dLbls>
        <c:gapWidth val="150"/>
        <c:overlap val="100"/>
        <c:axId val="227274112"/>
        <c:axId val="227275904"/>
        <c:extLst>
          <c:ext xmlns:c15="http://schemas.microsoft.com/office/drawing/2012/chart" uri="{02D57815-91ED-43cb-92C2-25804820EDAC}">
            <c15:filteredBarSeries>
              <c15:ser>
                <c:idx val="1"/>
                <c:order val="0"/>
                <c:tx>
                  <c:strRef>
                    <c:extLst>
                      <c:ext uri="{02D57815-91ED-43cb-92C2-25804820EDAC}">
                        <c15:formulaRef>
                          <c15:sqref>'[LVA-consumption-expenditure-housing_total hsg spending.xlsx]gX-X'!$O$4</c15:sqref>
                        </c15:formulaRef>
                      </c:ext>
                    </c:extLst>
                    <c:strCache>
                      <c:ptCount val="1"/>
                      <c:pt idx="0">
                        <c:v>Actual rentals for housing</c:v>
                      </c:pt>
                    </c:strCache>
                  </c:strRef>
                </c:tx>
                <c:spPr>
                  <a:solidFill>
                    <a:srgbClr val="4F81BD"/>
                  </a:solidFill>
                  <a:ln w="6350" cmpd="sng">
                    <a:solidFill>
                      <a:srgbClr val="000000"/>
                    </a:solidFill>
                    <a:round/>
                  </a:ln>
                  <a:effectLst/>
                </c:spPr>
                <c:invertIfNegative val="0"/>
                <c:dPt>
                  <c:idx val="0"/>
                  <c:invertIfNegative val="0"/>
                  <c:bubble3D val="0"/>
                  <c:extLst>
                    <c:ext xmlns:c16="http://schemas.microsoft.com/office/drawing/2014/chart" uri="{C3380CC4-5D6E-409C-BE32-E72D297353CC}">
                      <c16:uniqueId val="{00000001-9CFB-496E-BC64-162399311862}"/>
                    </c:ext>
                  </c:extLst>
                </c:dPt>
                <c:dPt>
                  <c:idx val="1"/>
                  <c:invertIfNegative val="0"/>
                  <c:bubble3D val="0"/>
                  <c:extLst>
                    <c:ext xmlns:c16="http://schemas.microsoft.com/office/drawing/2014/chart" uri="{C3380CC4-5D6E-409C-BE32-E72D297353CC}">
                      <c16:uniqueId val="{00000002-9CFB-496E-BC64-162399311862}"/>
                    </c:ext>
                  </c:extLst>
                </c:dPt>
                <c:dPt>
                  <c:idx val="9"/>
                  <c:invertIfNegative val="0"/>
                  <c:bubble3D val="0"/>
                  <c:extLst>
                    <c:ext xmlns:c16="http://schemas.microsoft.com/office/drawing/2014/chart" uri="{C3380CC4-5D6E-409C-BE32-E72D297353CC}">
                      <c16:uniqueId val="{00000003-9CFB-496E-BC64-162399311862}"/>
                    </c:ext>
                  </c:extLst>
                </c:dPt>
                <c:dPt>
                  <c:idx val="11"/>
                  <c:invertIfNegative val="0"/>
                  <c:bubble3D val="0"/>
                  <c:extLst>
                    <c:ext xmlns:c16="http://schemas.microsoft.com/office/drawing/2014/chart" uri="{C3380CC4-5D6E-409C-BE32-E72D297353CC}">
                      <c16:uniqueId val="{00000004-9CFB-496E-BC64-162399311862}"/>
                    </c:ext>
                  </c:extLst>
                </c:dPt>
                <c:dPt>
                  <c:idx val="13"/>
                  <c:invertIfNegative val="0"/>
                  <c:bubble3D val="0"/>
                  <c:extLst>
                    <c:ext xmlns:c16="http://schemas.microsoft.com/office/drawing/2014/chart" uri="{C3380CC4-5D6E-409C-BE32-E72D297353CC}">
                      <c16:uniqueId val="{00000005-9CFB-496E-BC64-162399311862}"/>
                    </c:ext>
                  </c:extLst>
                </c:dPt>
                <c:dPt>
                  <c:idx val="17"/>
                  <c:invertIfNegative val="0"/>
                  <c:bubble3D val="0"/>
                  <c:extLst>
                    <c:ext xmlns:c16="http://schemas.microsoft.com/office/drawing/2014/chart" uri="{C3380CC4-5D6E-409C-BE32-E72D297353CC}">
                      <c16:uniqueId val="{00000006-9CFB-496E-BC64-162399311862}"/>
                    </c:ext>
                  </c:extLst>
                </c:dPt>
                <c:dPt>
                  <c:idx val="18"/>
                  <c:invertIfNegative val="0"/>
                  <c:bubble3D val="0"/>
                  <c:extLst>
                    <c:ext xmlns:c16="http://schemas.microsoft.com/office/drawing/2014/chart" uri="{C3380CC4-5D6E-409C-BE32-E72D297353CC}">
                      <c16:uniqueId val="{00000007-9CFB-496E-BC64-162399311862}"/>
                    </c:ext>
                  </c:extLst>
                </c:dPt>
                <c:dPt>
                  <c:idx val="19"/>
                  <c:invertIfNegative val="0"/>
                  <c:bubble3D val="0"/>
                  <c:extLst>
                    <c:ext xmlns:c16="http://schemas.microsoft.com/office/drawing/2014/chart" uri="{C3380CC4-5D6E-409C-BE32-E72D297353CC}">
                      <c16:uniqueId val="{00000008-9CFB-496E-BC64-162399311862}"/>
                    </c:ext>
                  </c:extLst>
                </c:dPt>
                <c:dPt>
                  <c:idx val="20"/>
                  <c:invertIfNegative val="0"/>
                  <c:bubble3D val="0"/>
                  <c:extLst>
                    <c:ext xmlns:c16="http://schemas.microsoft.com/office/drawing/2014/chart" uri="{C3380CC4-5D6E-409C-BE32-E72D297353CC}">
                      <c16:uniqueId val="{00000009-9CFB-496E-BC64-162399311862}"/>
                    </c:ext>
                  </c:extLst>
                </c:dPt>
                <c:dPt>
                  <c:idx val="21"/>
                  <c:invertIfNegative val="0"/>
                  <c:bubble3D val="0"/>
                  <c:extLst>
                    <c:ext xmlns:c16="http://schemas.microsoft.com/office/drawing/2014/chart" uri="{C3380CC4-5D6E-409C-BE32-E72D297353CC}">
                      <c16:uniqueId val="{0000000A-9CFB-496E-BC64-162399311862}"/>
                    </c:ext>
                  </c:extLst>
                </c:dPt>
                <c:dPt>
                  <c:idx val="23"/>
                  <c:invertIfNegative val="0"/>
                  <c:bubble3D val="0"/>
                  <c:extLst>
                    <c:ext xmlns:c16="http://schemas.microsoft.com/office/drawing/2014/chart" uri="{C3380CC4-5D6E-409C-BE32-E72D297353CC}">
                      <c16:uniqueId val="{0000000B-9CFB-496E-BC64-162399311862}"/>
                    </c:ext>
                  </c:extLst>
                </c:dPt>
                <c:dPt>
                  <c:idx val="25"/>
                  <c:invertIfNegative val="0"/>
                  <c:bubble3D val="0"/>
                  <c:extLst>
                    <c:ext xmlns:c16="http://schemas.microsoft.com/office/drawing/2014/chart" uri="{C3380CC4-5D6E-409C-BE32-E72D297353CC}">
                      <c16:uniqueId val="{0000000C-9CFB-496E-BC64-162399311862}"/>
                    </c:ext>
                  </c:extLst>
                </c:dPt>
                <c:dPt>
                  <c:idx val="27"/>
                  <c:invertIfNegative val="0"/>
                  <c:bubble3D val="0"/>
                  <c:extLst>
                    <c:ext xmlns:c16="http://schemas.microsoft.com/office/drawing/2014/chart" uri="{C3380CC4-5D6E-409C-BE32-E72D297353CC}">
                      <c16:uniqueId val="{0000000D-9CFB-496E-BC64-162399311862}"/>
                    </c:ext>
                  </c:extLst>
                </c:dPt>
                <c:dPt>
                  <c:idx val="29"/>
                  <c:invertIfNegative val="0"/>
                  <c:bubble3D val="0"/>
                  <c:extLst>
                    <c:ext xmlns:c16="http://schemas.microsoft.com/office/drawing/2014/chart" uri="{C3380CC4-5D6E-409C-BE32-E72D297353CC}">
                      <c16:uniqueId val="{0000000E-9CFB-496E-BC64-162399311862}"/>
                    </c:ext>
                  </c:extLst>
                </c:dPt>
                <c:dPt>
                  <c:idx val="41"/>
                  <c:invertIfNegative val="0"/>
                  <c:bubble3D val="0"/>
                  <c:extLst>
                    <c:ext xmlns:c16="http://schemas.microsoft.com/office/drawing/2014/chart" uri="{C3380CC4-5D6E-409C-BE32-E72D297353CC}">
                      <c16:uniqueId val="{0000000F-9CFB-496E-BC64-162399311862}"/>
                    </c:ext>
                  </c:extLst>
                </c:dPt>
                <c:cat>
                  <c:strRef>
                    <c:extLst>
                      <c:ext uri="{02D57815-91ED-43cb-92C2-25804820EDAC}">
                        <c15:formulaRef>
                          <c15:sqref>'[LVA-consumption-expenditure-housing_total hsg spending.xlsx]gX-X'!$M$5:$M$35</c15:sqref>
                        </c15:formulaRef>
                      </c:ext>
                    </c:extLst>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extLst>
                      <c:ext uri="{02D57815-91ED-43cb-92C2-25804820EDAC}">
                        <c15:formulaRef>
                          <c15:sqref>'[LVA-consumption-expenditure-housing_total hsg spending.xlsx]gX-X'!$O$5:$O$35</c15:sqref>
                        </c15:formulaRef>
                      </c:ext>
                    </c:extLst>
                    <c:numCache>
                      <c:formatCode>0.000</c:formatCode>
                      <c:ptCount val="31"/>
                      <c:pt idx="0">
                        <c:v>0.84998027709548263</c:v>
                      </c:pt>
                      <c:pt idx="1">
                        <c:v>2.7210360465158003</c:v>
                      </c:pt>
                      <c:pt idx="2">
                        <c:v>2.9540296677368794</c:v>
                      </c:pt>
                      <c:pt idx="3">
                        <c:v>0.92921596108251192</c:v>
                      </c:pt>
                      <c:pt idx="4">
                        <c:v>0.58026137372154896</c:v>
                      </c:pt>
                      <c:pt idx="5">
                        <c:v>4.3779370387284002</c:v>
                      </c:pt>
                      <c:pt idx="6">
                        <c:v>2.2035766400695453</c:v>
                      </c:pt>
                      <c:pt idx="7">
                        <c:v>3.064073470606536</c:v>
                      </c:pt>
                      <c:pt idx="8">
                        <c:v>1.0736828221152921</c:v>
                      </c:pt>
                      <c:pt idx="9">
                        <c:v>1.0198639052009992</c:v>
                      </c:pt>
                      <c:pt idx="10">
                        <c:v>2.871933458787693</c:v>
                      </c:pt>
                      <c:pt idx="11">
                        <c:v>4.945941933407676</c:v>
                      </c:pt>
                      <c:pt idx="12">
                        <c:v>3.9352564400425525</c:v>
                      </c:pt>
                      <c:pt idx="13">
                        <c:v>4.191495303972153</c:v>
                      </c:pt>
                      <c:pt idx="14">
                        <c:v>3.9943190672312747</c:v>
                      </c:pt>
                      <c:pt idx="15">
                        <c:v>2.2130096040909399</c:v>
                      </c:pt>
                      <c:pt idx="16">
                        <c:v>4.5603622703372491</c:v>
                      </c:pt>
                      <c:pt idx="17">
                        <c:v>6.8938033783531223</c:v>
                      </c:pt>
                      <c:pt idx="18">
                        <c:v>6.1404449209327261</c:v>
                      </c:pt>
                      <c:pt idx="19">
                        <c:v>5.1819256745901692</c:v>
                      </c:pt>
                      <c:pt idx="20">
                        <c:v>5.1713670320186473</c:v>
                      </c:pt>
                      <c:pt idx="21">
                        <c:v>5.6476796973908909</c:v>
                      </c:pt>
                      <c:pt idx="22">
                        <c:v>5.0671539769117047</c:v>
                      </c:pt>
                      <c:pt idx="23">
                        <c:v>3.0888683374328578</c:v>
                      </c:pt>
                      <c:pt idx="24">
                        <c:v>4.479723816325099</c:v>
                      </c:pt>
                      <c:pt idx="25">
                        <c:v>9.2053156031497032</c:v>
                      </c:pt>
                      <c:pt idx="26">
                        <c:v>6.4842934244353057</c:v>
                      </c:pt>
                      <c:pt idx="27">
                        <c:v>4.6249569487540603</c:v>
                      </c:pt>
                      <c:pt idx="28">
                        <c:v>1.5307559677330338</c:v>
                      </c:pt>
                      <c:pt idx="29">
                        <c:v>7.6495005422462663</c:v>
                      </c:pt>
                      <c:pt idx="30">
                        <c:v>6.1721264831534155</c:v>
                      </c:pt>
                    </c:numCache>
                  </c:numRef>
                </c:val>
                <c:extLst>
                  <c:ext xmlns:c16="http://schemas.microsoft.com/office/drawing/2014/chart" uri="{C3380CC4-5D6E-409C-BE32-E72D297353CC}">
                    <c16:uniqueId val="{00000010-9CFB-496E-BC64-162399311862}"/>
                  </c:ext>
                </c:extLst>
              </c15:ser>
            </c15:filteredBarSeries>
            <c15:filteredBarSeries>
              <c15:ser>
                <c:idx val="0"/>
                <c:order val="1"/>
                <c:tx>
                  <c:strRef>
                    <c:extLst xmlns:c15="http://schemas.microsoft.com/office/drawing/2012/chart">
                      <c:ext xmlns:c15="http://schemas.microsoft.com/office/drawing/2012/chart" uri="{02D57815-91ED-43cb-92C2-25804820EDAC}">
                        <c15:formulaRef>
                          <c15:sqref>'[LVA-consumption-expenditure-housing_total hsg spending.xlsx]gX-X'!$P$4</c15:sqref>
                        </c15:formulaRef>
                      </c:ext>
                    </c:extLst>
                    <c:strCache>
                      <c:ptCount val="1"/>
                      <c:pt idx="0">
                        <c:v>Imputed rentals for housing</c:v>
                      </c:pt>
                    </c:strCache>
                  </c:strRef>
                </c:tx>
                <c:spPr>
                  <a:solidFill>
                    <a:srgbClr val="CCCCCC"/>
                  </a:solidFill>
                  <a:ln w="6350" cmpd="sng">
                    <a:solidFill>
                      <a:srgbClr val="000000"/>
                    </a:solidFill>
                  </a:ln>
                  <a:effectLst/>
                </c:spPr>
                <c:invertIfNegative val="0"/>
                <c:cat>
                  <c:strRef>
                    <c:extLst xmlns:c15="http://schemas.microsoft.com/office/drawing/2012/chart">
                      <c:ext xmlns:c15="http://schemas.microsoft.com/office/drawing/2012/chart" uri="{02D57815-91ED-43cb-92C2-25804820EDAC}">
                        <c15:formulaRef>
                          <c15:sqref>'[LVA-consumption-expenditure-housing_total hsg spending.xlsx]gX-X'!$M$5:$M$35</c15:sqref>
                        </c15:formulaRef>
                      </c:ext>
                    </c:extLst>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extLst xmlns:c15="http://schemas.microsoft.com/office/drawing/2012/chart">
                      <c:ext xmlns:c15="http://schemas.microsoft.com/office/drawing/2012/chart" uri="{02D57815-91ED-43cb-92C2-25804820EDAC}">
                        <c15:formulaRef>
                          <c15:sqref>'[LVA-consumption-expenditure-housing_total hsg spending.xlsx]gX-X'!$P$5:$P$35</c15:sqref>
                        </c15:formulaRef>
                      </c:ext>
                    </c:extLst>
                    <c:numCache>
                      <c:formatCode>0.000</c:formatCode>
                      <c:ptCount val="31"/>
                      <c:pt idx="0">
                        <c:v>6.7581298270821728</c:v>
                      </c:pt>
                      <c:pt idx="1">
                        <c:v>11.156943565886611</c:v>
                      </c:pt>
                      <c:pt idx="2">
                        <c:v>10.443227756396144</c:v>
                      </c:pt>
                      <c:pt idx="3">
                        <c:v>10.874388898418646</c:v>
                      </c:pt>
                      <c:pt idx="4">
                        <c:v>10.485390964900285</c:v>
                      </c:pt>
                      <c:pt idx="5">
                        <c:v>12.003100923648041</c:v>
                      </c:pt>
                      <c:pt idx="6">
                        <c:v>11.009655686298862</c:v>
                      </c:pt>
                      <c:pt idx="7">
                        <c:v>11.782152726448606</c:v>
                      </c:pt>
                      <c:pt idx="8">
                        <c:v>4.8607092809822472</c:v>
                      </c:pt>
                      <c:pt idx="9">
                        <c:v>13.758689947352066</c:v>
                      </c:pt>
                      <c:pt idx="10">
                        <c:v>12.714556508758207</c:v>
                      </c:pt>
                      <c:pt idx="11">
                        <c:v>13.304766318509298</c:v>
                      </c:pt>
                      <c:pt idx="12">
                        <c:v>11.051465051942348</c:v>
                      </c:pt>
                      <c:pt idx="13">
                        <c:v>13.053663159057932</c:v>
                      </c:pt>
                      <c:pt idx="14">
                        <c:v>12.554550146732081</c:v>
                      </c:pt>
                      <c:pt idx="15">
                        <c:v>14.211784818509679</c:v>
                      </c:pt>
                      <c:pt idx="16">
                        <c:v>14.783257349638944</c:v>
                      </c:pt>
                      <c:pt idx="17">
                        <c:v>9.5193280431765537</c:v>
                      </c:pt>
                      <c:pt idx="18">
                        <c:v>13.214509068167605</c:v>
                      </c:pt>
                      <c:pt idx="19">
                        <c:v>15.438218529300251</c:v>
                      </c:pt>
                      <c:pt idx="20">
                        <c:v>13.872359228242725</c:v>
                      </c:pt>
                      <c:pt idx="21">
                        <c:v>11.869831707313836</c:v>
                      </c:pt>
                      <c:pt idx="22">
                        <c:v>15.515916411331398</c:v>
                      </c:pt>
                      <c:pt idx="23">
                        <c:v>13.386646532096835</c:v>
                      </c:pt>
                      <c:pt idx="24">
                        <c:v>16.188930971673756</c:v>
                      </c:pt>
                      <c:pt idx="25">
                        <c:v>10.574009581049619</c:v>
                      </c:pt>
                      <c:pt idx="26">
                        <c:v>15.907267792295867</c:v>
                      </c:pt>
                      <c:pt idx="27">
                        <c:v>14.387039189973628</c:v>
                      </c:pt>
                      <c:pt idx="28">
                        <c:v>14.952960499106943</c:v>
                      </c:pt>
                      <c:pt idx="29">
                        <c:v>12.307584954337921</c:v>
                      </c:pt>
                      <c:pt idx="30">
                        <c:v>17.250019110065484</c:v>
                      </c:pt>
                    </c:numCache>
                  </c:numRef>
                </c:val>
                <c:extLst xmlns:c15="http://schemas.microsoft.com/office/drawing/2012/chart">
                  <c:ext xmlns:c16="http://schemas.microsoft.com/office/drawing/2014/chart" uri="{C3380CC4-5D6E-409C-BE32-E72D297353CC}">
                    <c16:uniqueId val="{00000011-9CFB-496E-BC64-162399311862}"/>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'[LVA-consumption-expenditure-housing_total hsg spending.xlsx]gX-X'!$Q$4</c15:sqref>
                        </c15:formulaRef>
                      </c:ext>
                    </c:extLst>
                    <c:strCache>
                      <c:ptCount val="1"/>
                      <c:pt idx="0">
                        <c:v>Maintenance and repair of the dwelling</c:v>
                      </c:pt>
                    </c:strCache>
                  </c:strRef>
                </c:tx>
                <c:spPr>
                  <a:solidFill>
                    <a:srgbClr val="A7B9E3"/>
                  </a:solidFill>
                  <a:ln w="6350" cmpd="sng">
                    <a:solidFill>
                      <a:srgbClr val="000000"/>
                    </a:solidFill>
                  </a:ln>
                  <a:effectLst/>
                </c:spPr>
                <c:invertIfNegative val="0"/>
                <c:cat>
                  <c:strRef>
                    <c:extLst xmlns:c15="http://schemas.microsoft.com/office/drawing/2012/chart">
                      <c:ext xmlns:c15="http://schemas.microsoft.com/office/drawing/2012/chart" uri="{02D57815-91ED-43cb-92C2-25804820EDAC}">
                        <c15:formulaRef>
                          <c15:sqref>'[LVA-consumption-expenditure-housing_total hsg spending.xlsx]gX-X'!$M$5:$M$35</c15:sqref>
                        </c15:formulaRef>
                      </c:ext>
                    </c:extLst>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extLst xmlns:c15="http://schemas.microsoft.com/office/drawing/2012/chart">
                      <c:ext xmlns:c15="http://schemas.microsoft.com/office/drawing/2012/chart" uri="{02D57815-91ED-43cb-92C2-25804820EDAC}">
                        <c15:formulaRef>
                          <c15:sqref>'[LVA-consumption-expenditure-housing_total hsg spending.xlsx]gX-X'!$Q$5:$Q$35</c15:sqref>
                        </c15:formulaRef>
                      </c:ext>
                    </c:extLst>
                    <c:numCache>
                      <c:formatCode>0.000</c:formatCode>
                      <c:ptCount val="31"/>
                      <c:pt idx="0">
                        <c:v>2.1748541446042284</c:v>
                      </c:pt>
                      <c:pt idx="1">
                        <c:v>1.3125033452204093</c:v>
                      </c:pt>
                      <c:pt idx="2">
                        <c:v>0.15439580030080449</c:v>
                      </c:pt>
                      <c:pt idx="3">
                        <c:v>0.25402978626736683</c:v>
                      </c:pt>
                      <c:pt idx="4">
                        <c:v>0.34366367835567513</c:v>
                      </c:pt>
                      <c:pt idx="5">
                        <c:v>0</c:v>
                      </c:pt>
                      <c:pt idx="6">
                        <c:v>0.19520941351796081</c:v>
                      </c:pt>
                      <c:pt idx="7">
                        <c:v>0.21525306785977871</c:v>
                      </c:pt>
                      <c:pt idx="8">
                        <c:v>3.9886353814688391</c:v>
                      </c:pt>
                      <c:pt idx="9">
                        <c:v>0.33875313422302816</c:v>
                      </c:pt>
                      <c:pt idx="10">
                        <c:v>0.77087076230705898</c:v>
                      </c:pt>
                      <c:pt idx="11">
                        <c:v>0.7187761149695826</c:v>
                      </c:pt>
                      <c:pt idx="12">
                        <c:v>1.1176292701514849</c:v>
                      </c:pt>
                      <c:pt idx="13">
                        <c:v>0.13706997229082449</c:v>
                      </c:pt>
                      <c:pt idx="14">
                        <c:v>0.7545801600587162</c:v>
                      </c:pt>
                      <c:pt idx="15">
                        <c:v>0.70711214264201327</c:v>
                      </c:pt>
                      <c:pt idx="16">
                        <c:v>0</c:v>
                      </c:pt>
                      <c:pt idx="17">
                        <c:v>0.77603971355501189</c:v>
                      </c:pt>
                      <c:pt idx="18">
                        <c:v>0.40382381845796478</c:v>
                      </c:pt>
                      <c:pt idx="19">
                        <c:v>0.29905920456517127</c:v>
                      </c:pt>
                      <c:pt idx="20">
                        <c:v>1.4978514696079857</c:v>
                      </c:pt>
                      <c:pt idx="21">
                        <c:v>0.34511705172065121</c:v>
                      </c:pt>
                      <c:pt idx="22">
                        <c:v>0.16077802262842292</c:v>
                      </c:pt>
                      <c:pt idx="23">
                        <c:v>0.84652015873028175</c:v>
                      </c:pt>
                      <c:pt idx="24">
                        <c:v>0.30667366500364585</c:v>
                      </c:pt>
                      <c:pt idx="25">
                        <c:v>0.43163625763741592</c:v>
                      </c:pt>
                      <c:pt idx="26">
                        <c:v>0.2317632981941434</c:v>
                      </c:pt>
                      <c:pt idx="27">
                        <c:v>1.5997277059223962</c:v>
                      </c:pt>
                      <c:pt idx="28">
                        <c:v>0.76371343951900705</c:v>
                      </c:pt>
                      <c:pt idx="29">
                        <c:v>0.88135612932113083</c:v>
                      </c:pt>
                      <c:pt idx="30">
                        <c:v>0.15542853260177172</c:v>
                      </c:pt>
                    </c:numCache>
                  </c:numRef>
                </c:val>
                <c:extLst xmlns:c15="http://schemas.microsoft.com/office/drawing/2012/chart">
                  <c:ext xmlns:c16="http://schemas.microsoft.com/office/drawing/2014/chart" uri="{C3380CC4-5D6E-409C-BE32-E72D297353CC}">
                    <c16:uniqueId val="{00000012-9CFB-496E-BC64-162399311862}"/>
                  </c:ext>
                </c:extLst>
              </c15:ser>
            </c15:filteredBarSeries>
            <c15:filteredBarSeries>
              <c15:ser>
                <c:idx val="3"/>
                <c:order val="3"/>
                <c:tx>
                  <c:strRef>
                    <c:extLst xmlns:c15="http://schemas.microsoft.com/office/drawing/2012/chart">
                      <c:ext xmlns:c15="http://schemas.microsoft.com/office/drawing/2012/chart" uri="{02D57815-91ED-43cb-92C2-25804820EDAC}">
                        <c15:formulaRef>
                          <c15:sqref>'[LVA-consumption-expenditure-housing_total hsg spending.xlsx]gX-X'!$R$4</c15:sqref>
                        </c15:formulaRef>
                      </c:ext>
                    </c:extLst>
                    <c:strCache>
                      <c:ptCount val="1"/>
                      <c:pt idx="0">
                        <c:v>Water supply and miscellaneous services relating to the dwelling</c:v>
                      </c:pt>
                    </c:strCache>
                  </c:strRef>
                </c:tx>
                <c:spPr>
                  <a:solidFill>
                    <a:srgbClr val="929292"/>
                  </a:solidFill>
                  <a:ln w="6350" cmpd="sng">
                    <a:solidFill>
                      <a:srgbClr val="000000"/>
                    </a:solidFill>
                  </a:ln>
                  <a:effectLst/>
                </c:spPr>
                <c:invertIfNegative val="0"/>
                <c:cat>
                  <c:strRef>
                    <c:extLst xmlns:c15="http://schemas.microsoft.com/office/drawing/2012/chart">
                      <c:ext xmlns:c15="http://schemas.microsoft.com/office/drawing/2012/chart" uri="{02D57815-91ED-43cb-92C2-25804820EDAC}">
                        <c15:formulaRef>
                          <c15:sqref>'[LVA-consumption-expenditure-housing_total hsg spending.xlsx]gX-X'!$M$5:$M$35</c15:sqref>
                        </c15:formulaRef>
                      </c:ext>
                    </c:extLst>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extLst xmlns:c15="http://schemas.microsoft.com/office/drawing/2012/chart">
                      <c:ext xmlns:c15="http://schemas.microsoft.com/office/drawing/2012/chart" uri="{02D57815-91ED-43cb-92C2-25804820EDAC}">
                        <c15:formulaRef>
                          <c15:sqref>'[LVA-consumption-expenditure-housing_total hsg spending.xlsx]gX-X'!$R$5:$R$35</c15:sqref>
                        </c15:formulaRef>
                      </c:ext>
                    </c:extLst>
                    <c:numCache>
                      <c:formatCode>0.000</c:formatCode>
                      <c:ptCount val="31"/>
                      <c:pt idx="0">
                        <c:v>0.95129775708970332</c:v>
                      </c:pt>
                      <c:pt idx="1">
                        <c:v>0.3618958123193311</c:v>
                      </c:pt>
                      <c:pt idx="2">
                        <c:v>0.94045309524880683</c:v>
                      </c:pt>
                      <c:pt idx="3">
                        <c:v>1.4639898656789949</c:v>
                      </c:pt>
                      <c:pt idx="4">
                        <c:v>2.2335541029041774</c:v>
                      </c:pt>
                      <c:pt idx="5">
                        <c:v>0.74993002666352404</c:v>
                      </c:pt>
                      <c:pt idx="6">
                        <c:v>1.0560712844236084</c:v>
                      </c:pt>
                      <c:pt idx="7">
                        <c:v>1.5089753506719241</c:v>
                      </c:pt>
                      <c:pt idx="8">
                        <c:v>2.534182129645294</c:v>
                      </c:pt>
                      <c:pt idx="9">
                        <c:v>1.1102335156810466</c:v>
                      </c:pt>
                      <c:pt idx="10">
                        <c:v>2.1557714274717554</c:v>
                      </c:pt>
                      <c:pt idx="11">
                        <c:v>1.0681569641340101</c:v>
                      </c:pt>
                      <c:pt idx="12">
                        <c:v>2.6060873366477346</c:v>
                      </c:pt>
                      <c:pt idx="13">
                        <c:v>1.6091151910010648</c:v>
                      </c:pt>
                      <c:pt idx="14">
                        <c:v>1.3969015779792424</c:v>
                      </c:pt>
                      <c:pt idx="15">
                        <c:v>2.0149895998170066</c:v>
                      </c:pt>
                      <c:pt idx="16">
                        <c:v>1.080242037033313</c:v>
                      </c:pt>
                      <c:pt idx="17">
                        <c:v>2.5110358972627598</c:v>
                      </c:pt>
                      <c:pt idx="18">
                        <c:v>0.8749516066589238</c:v>
                      </c:pt>
                      <c:pt idx="19">
                        <c:v>0.70037528998219944</c:v>
                      </c:pt>
                      <c:pt idx="20">
                        <c:v>1.1720056073048934</c:v>
                      </c:pt>
                      <c:pt idx="21">
                        <c:v>1.4175509212487936</c:v>
                      </c:pt>
                      <c:pt idx="22">
                        <c:v>0.36240118865353577</c:v>
                      </c:pt>
                      <c:pt idx="23">
                        <c:v>1.5207517595138555</c:v>
                      </c:pt>
                      <c:pt idx="24">
                        <c:v>2.848152582365814</c:v>
                      </c:pt>
                      <c:pt idx="25">
                        <c:v>0</c:v>
                      </c:pt>
                      <c:pt idx="26">
                        <c:v>0.77139907951953368</c:v>
                      </c:pt>
                      <c:pt idx="27">
                        <c:v>1.3952646054888924</c:v>
                      </c:pt>
                      <c:pt idx="28">
                        <c:v>2.0480143794129635</c:v>
                      </c:pt>
                      <c:pt idx="29">
                        <c:v>2.2966237295494656</c:v>
                      </c:pt>
                      <c:pt idx="30">
                        <c:v>0.54357519598433823</c:v>
                      </c:pt>
                    </c:numCache>
                  </c:numRef>
                </c:val>
                <c:extLst xmlns:c15="http://schemas.microsoft.com/office/drawing/2012/chart">
                  <c:ext xmlns:c16="http://schemas.microsoft.com/office/drawing/2014/chart" uri="{C3380CC4-5D6E-409C-BE32-E72D297353CC}">
                    <c16:uniqueId val="{00000013-9CFB-496E-BC64-162399311862}"/>
                  </c:ext>
                </c:extLst>
              </c15:ser>
            </c15:filteredBarSeries>
            <c15:filteredBarSeries>
              <c15:ser>
                <c:idx val="4"/>
                <c:order val="4"/>
                <c:tx>
                  <c:strRef>
                    <c:extLst xmlns:c15="http://schemas.microsoft.com/office/drawing/2012/chart">
                      <c:ext xmlns:c15="http://schemas.microsoft.com/office/drawing/2012/chart" uri="{02D57815-91ED-43cb-92C2-25804820EDAC}">
                        <c15:formulaRef>
                          <c15:sqref>'[LVA-consumption-expenditure-housing_total hsg spending.xlsx]gX-X'!$S$4</c15:sqref>
                        </c15:formulaRef>
                      </c:ext>
                    </c:extLst>
                    <c:strCache>
                      <c:ptCount val="1"/>
                      <c:pt idx="0">
                        <c:v>Electricity, gas and other fuels</c:v>
                      </c:pt>
                    </c:strCache>
                  </c:strRef>
                </c:tx>
                <c:spPr>
                  <a:solidFill>
                    <a:srgbClr val="EDF0F7"/>
                  </a:solidFill>
                  <a:ln w="6350" cmpd="sng">
                    <a:solidFill>
                      <a:srgbClr val="000000"/>
                    </a:solidFill>
                  </a:ln>
                  <a:effectLst/>
                </c:spPr>
                <c:invertIfNegative val="0"/>
                <c:cat>
                  <c:strRef>
                    <c:extLst xmlns:c15="http://schemas.microsoft.com/office/drawing/2012/chart">
                      <c:ext xmlns:c15="http://schemas.microsoft.com/office/drawing/2012/chart" uri="{02D57815-91ED-43cb-92C2-25804820EDAC}">
                        <c15:formulaRef>
                          <c15:sqref>'[LVA-consumption-expenditure-housing_total hsg spending.xlsx]gX-X'!$M$5:$M$35</c15:sqref>
                        </c15:formulaRef>
                      </c:ext>
                    </c:extLst>
                    <c:strCache>
                      <c:ptCount val="31"/>
                      <c:pt idx="0">
                        <c:v>Lithuania</c:v>
                      </c:pt>
                      <c:pt idx="1">
                        <c:v>Mexico</c:v>
                      </c:pt>
                      <c:pt idx="2">
                        <c:v>Portugal</c:v>
                      </c:pt>
                      <c:pt idx="3">
                        <c:v>Hungary</c:v>
                      </c:pt>
                      <c:pt idx="4">
                        <c:v>Slovenia</c:v>
                      </c:pt>
                      <c:pt idx="5">
                        <c:v>United States</c:v>
                      </c:pt>
                      <c:pt idx="6">
                        <c:v>Estonia</c:v>
                      </c:pt>
                      <c:pt idx="7">
                        <c:v>Greece</c:v>
                      </c:pt>
                      <c:pt idx="8">
                        <c:v>Poland</c:v>
                      </c:pt>
                      <c:pt idx="9">
                        <c:v>Latvia</c:v>
                      </c:pt>
                      <c:pt idx="10">
                        <c:v>Spain</c:v>
                      </c:pt>
                      <c:pt idx="11">
                        <c:v>Iceland</c:v>
                      </c:pt>
                      <c:pt idx="12">
                        <c:v>Austria</c:v>
                      </c:pt>
                      <c:pt idx="13">
                        <c:v>Norway</c:v>
                      </c:pt>
                      <c:pt idx="14">
                        <c:v>OECD-30 average</c:v>
                      </c:pt>
                      <c:pt idx="15">
                        <c:v>Italy</c:v>
                      </c:pt>
                      <c:pt idx="16">
                        <c:v>Australia</c:v>
                      </c:pt>
                      <c:pt idx="17">
                        <c:v>Germany</c:v>
                      </c:pt>
                      <c:pt idx="18">
                        <c:v>Netherlands</c:v>
                      </c:pt>
                      <c:pt idx="19">
                        <c:v>Canada</c:v>
                      </c:pt>
                      <c:pt idx="20">
                        <c:v>Luxembourg</c:v>
                      </c:pt>
                      <c:pt idx="21">
                        <c:v>Belgium</c:v>
                      </c:pt>
                      <c:pt idx="22">
                        <c:v>Ireland</c:v>
                      </c:pt>
                      <c:pt idx="23">
                        <c:v>Czech Republic</c:v>
                      </c:pt>
                      <c:pt idx="24">
                        <c:v>Israel</c:v>
                      </c:pt>
                      <c:pt idx="25">
                        <c:v>Sweden</c:v>
                      </c:pt>
                      <c:pt idx="26">
                        <c:v>United Kingdom</c:v>
                      </c:pt>
                      <c:pt idx="27">
                        <c:v>France</c:v>
                      </c:pt>
                      <c:pt idx="28">
                        <c:v>Slovak Republic</c:v>
                      </c:pt>
                      <c:pt idx="29">
                        <c:v>Denmark</c:v>
                      </c:pt>
                      <c:pt idx="30">
                        <c:v>Finland</c:v>
                      </c:pt>
                    </c:strCache>
                  </c:strRef>
                </c:cat>
                <c:val>
                  <c:numRef>
                    <c:extLst xmlns:c15="http://schemas.microsoft.com/office/drawing/2012/chart">
                      <c:ext xmlns:c15="http://schemas.microsoft.com/office/drawing/2012/chart" uri="{02D57815-91ED-43cb-92C2-25804820EDAC}">
                        <c15:formulaRef>
                          <c15:sqref>'[LVA-consumption-expenditure-housing_total hsg spending.xlsx]gX-X'!$S$5:$S$35</c15:sqref>
                        </c15:formulaRef>
                      </c:ext>
                    </c:extLst>
                    <c:numCache>
                      <c:formatCode>0.000</c:formatCode>
                      <c:ptCount val="31"/>
                      <c:pt idx="0">
                        <c:v>4.2527631718498782</c:v>
                      </c:pt>
                      <c:pt idx="1">
                        <c:v>2.0109408283581729</c:v>
                      </c:pt>
                      <c:pt idx="2">
                        <c:v>3.0816979505277708</c:v>
                      </c:pt>
                      <c:pt idx="3">
                        <c:v>4.5597159226218213</c:v>
                      </c:pt>
                      <c:pt idx="4">
                        <c:v>5.2667297534183328</c:v>
                      </c:pt>
                      <c:pt idx="5">
                        <c:v>1.9367809318975298</c:v>
                      </c:pt>
                      <c:pt idx="6">
                        <c:v>4.626269055233009</c:v>
                      </c:pt>
                      <c:pt idx="7">
                        <c:v>3.2543236425211122</c:v>
                      </c:pt>
                      <c:pt idx="8">
                        <c:v>8.0057642341396527</c:v>
                      </c:pt>
                      <c:pt idx="9">
                        <c:v>5.1227458714717349</c:v>
                      </c:pt>
                      <c:pt idx="10">
                        <c:v>3.3370951313353192</c:v>
                      </c:pt>
                      <c:pt idx="11">
                        <c:v>2.0881300252627177</c:v>
                      </c:pt>
                      <c:pt idx="12">
                        <c:v>3.5371042080547039</c:v>
                      </c:pt>
                      <c:pt idx="13">
                        <c:v>3.4175154383476523</c:v>
                      </c:pt>
                      <c:pt idx="14">
                        <c:v>3.9863679622879356</c:v>
                      </c:pt>
                      <c:pt idx="15">
                        <c:v>3.5914413231770608</c:v>
                      </c:pt>
                      <c:pt idx="16">
                        <c:v>2.5340346623537422</c:v>
                      </c:pt>
                      <c:pt idx="17">
                        <c:v>3.9261990573215533</c:v>
                      </c:pt>
                      <c:pt idx="18">
                        <c:v>3.296703296703297</c:v>
                      </c:pt>
                      <c:pt idx="19">
                        <c:v>2.3484541779928412</c:v>
                      </c:pt>
                      <c:pt idx="20">
                        <c:v>2.4981531106974808</c:v>
                      </c:pt>
                      <c:pt idx="21">
                        <c:v>5.0126271510076279</c:v>
                      </c:pt>
                      <c:pt idx="22">
                        <c:v>3.233223753161349</c:v>
                      </c:pt>
                      <c:pt idx="23">
                        <c:v>6.3886690330987834</c:v>
                      </c:pt>
                      <c:pt idx="24">
                        <c:v>1.9309152196842678</c:v>
                      </c:pt>
                      <c:pt idx="25">
                        <c:v>5.6870701855992758</c:v>
                      </c:pt>
                      <c:pt idx="26">
                        <c:v>2.5608238613871741</c:v>
                      </c:pt>
                      <c:pt idx="27">
                        <c:v>4.269309191218678</c:v>
                      </c:pt>
                      <c:pt idx="28">
                        <c:v>8.4414297674493923</c:v>
                      </c:pt>
                      <c:pt idx="29">
                        <c:v>4.9799431877102478</c:v>
                      </c:pt>
                      <c:pt idx="30">
                        <c:v>4.3944657250358841</c:v>
                      </c:pt>
                    </c:numCache>
                  </c:numRef>
                </c:val>
                <c:extLst xmlns:c15="http://schemas.microsoft.com/office/drawing/2012/chart">
                  <c:ext xmlns:c16="http://schemas.microsoft.com/office/drawing/2014/chart" uri="{C3380CC4-5D6E-409C-BE32-E72D297353CC}">
                    <c16:uniqueId val="{00000014-9CFB-496E-BC64-162399311862}"/>
                  </c:ext>
                </c:extLst>
              </c15:ser>
            </c15:filteredBarSeries>
          </c:ext>
        </c:extLst>
      </c:barChart>
      <c:catAx>
        <c:axId val="227274112"/>
        <c:scaling>
          <c:orientation val="minMax"/>
        </c:scaling>
        <c:delete val="0"/>
        <c:axPos val="b"/>
        <c:majorGridlines>
          <c:spPr>
            <a:ln w="9525" cmpd="sng">
              <a:solidFill>
                <a:srgbClr val="FFFFFF"/>
              </a:solidFill>
              <a:prstDash val="solid"/>
            </a:ln>
          </c:spPr>
        </c:majorGridlines>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100" b="0" i="0" u="none" strike="noStrike" baseline="0">
                <a:solidFill>
                  <a:srgbClr val="000000"/>
                </a:solidFill>
                <a:latin typeface="Arial Narrow"/>
                <a:ea typeface="Arial Narrow"/>
                <a:cs typeface="Arial Narrow"/>
              </a:defRPr>
            </a:pPr>
            <a:endParaRPr lang="lv-LV"/>
          </a:p>
        </c:txPr>
        <c:crossAx val="227275904"/>
        <c:crosses val="autoZero"/>
        <c:auto val="1"/>
        <c:lblAlgn val="ctr"/>
        <c:lblOffset val="0"/>
        <c:tickLblSkip val="1"/>
        <c:noMultiLvlLbl val="0"/>
      </c:catAx>
      <c:valAx>
        <c:axId val="227275904"/>
        <c:scaling>
          <c:orientation val="minMax"/>
          <c:max val="35"/>
        </c:scaling>
        <c:delete val="0"/>
        <c:axPos val="l"/>
        <c:majorGridlines>
          <c:spPr>
            <a:ln w="9525" cmpd="sng">
              <a:solidFill>
                <a:srgbClr val="FFFFFF"/>
              </a:solidFill>
              <a:prstDash val="solid"/>
            </a:ln>
          </c:spPr>
        </c:majorGridlines>
        <c:title>
          <c:tx>
            <c:rich>
              <a:bodyPr rot="0" vert="horz"/>
              <a:lstStyle/>
              <a:p>
                <a:pPr algn="l">
                  <a:defRPr sz="1200" b="0" i="0" u="none" strike="noStrike" baseline="0">
                    <a:solidFill>
                      <a:srgbClr val="000000"/>
                    </a:solidFill>
                    <a:latin typeface="Arial Narrow" panose="020B0606020202030204" pitchFamily="34" charset="0"/>
                    <a:ea typeface="Arial Narrow"/>
                    <a:cs typeface="Arial Narrow"/>
                  </a:defRPr>
                </a:pPr>
                <a:r>
                  <a:rPr lang="en-GB" sz="1200" b="0" i="0">
                    <a:solidFill>
                      <a:srgbClr val="000000"/>
                    </a:solidFill>
                    <a:latin typeface="Arial Narrow" panose="020B0606020202030204" pitchFamily="34" charset="0"/>
                  </a:rPr>
                  <a:t>%</a:t>
                </a:r>
              </a:p>
            </c:rich>
          </c:tx>
          <c:layout>
            <c:manualLayout>
              <c:xMode val="edge"/>
              <c:yMode val="edge"/>
              <c:x val="8.6860757994745592E-3"/>
              <c:y val="1.2251909169871652E-2"/>
            </c:manualLayout>
          </c:layout>
          <c:overlay val="0"/>
        </c:title>
        <c:numFmt formatCode="General" sourceLinked="0"/>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u="none" strike="noStrike" baseline="0">
                <a:solidFill>
                  <a:srgbClr val="000000"/>
                </a:solidFill>
                <a:latin typeface="Arial Narrow"/>
                <a:ea typeface="Arial Narrow"/>
                <a:cs typeface="Arial Narrow"/>
              </a:defRPr>
            </a:pPr>
            <a:endParaRPr lang="lv-LV"/>
          </a:p>
        </c:txPr>
        <c:crossAx val="227274112"/>
        <c:crosses val="autoZero"/>
        <c:crossBetween val="between"/>
      </c:valAx>
      <c:spPr>
        <a:solidFill>
          <a:srgbClr val="F4FFFF"/>
        </a:solidFill>
        <a:ln w="9525">
          <a:solidFill>
            <a:srgbClr val="000000"/>
          </a:solidFill>
        </a:ln>
      </c:spPr>
    </c:plotArea>
    <c:plotVisOnly val="1"/>
    <c:dispBlanksAs val="gap"/>
    <c:showDLblsOverMax val="1"/>
  </c:chart>
  <c:spPr>
    <a:noFill/>
    <a:ln>
      <a:noFill/>
    </a:ln>
    <a:extLst>
      <a:ext uri="{909E8E84-426E-40DD-AFC4-6F175D3DCCD1}">
        <a14:hiddenFill xmlns:a14="http://schemas.microsoft.com/office/drawing/2010/main">
          <a:solidFill>
            <a:sysClr val="window" lastClr="FFFFFF"/>
          </a:solidFill>
        </a14:hiddenFill>
      </a:ext>
    </a:extLst>
  </c:spPr>
  <c:txPr>
    <a:bodyPr/>
    <a:lstStyle/>
    <a:p>
      <a:pPr>
        <a:defRPr sz="800" b="0" i="0" u="none" strike="noStrike" baseline="0">
          <a:solidFill>
            <a:srgbClr val="000000"/>
          </a:solidFill>
          <a:latin typeface="Arial Narrow"/>
          <a:ea typeface="Arial Narrow"/>
          <a:cs typeface="Arial Narrow"/>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4.3343779549770568E-2"/>
          <c:y val="0.1695848453725893"/>
          <c:w val="0.94489073547864022"/>
          <c:h val="0.55046993038913616"/>
        </c:manualLayout>
      </c:layout>
      <c:barChart>
        <c:barDir val="col"/>
        <c:grouping val="stacked"/>
        <c:varyColors val="0"/>
        <c:ser>
          <c:idx val="1"/>
          <c:order val="0"/>
          <c:tx>
            <c:strRef>
              <c:f>'gX-X-totalHC'!$Q$4</c:f>
              <c:strCache>
                <c:ptCount val="1"/>
                <c:pt idx="0">
                  <c:v>Overburdened on mortgage and rent only</c:v>
                </c:pt>
              </c:strCache>
            </c:strRef>
          </c:tx>
          <c:spPr>
            <a:solidFill>
              <a:schemeClr val="accent1"/>
            </a:solidFill>
            <a:ln w="6350" cmpd="sng">
              <a:solidFill>
                <a:srgbClr val="000000"/>
              </a:solidFill>
              <a:round/>
            </a:ln>
            <a:effectLst/>
          </c:spPr>
          <c:invertIfNegative val="0"/>
          <c:dPt>
            <c:idx val="0"/>
            <c:invertIfNegative val="0"/>
            <c:bubble3D val="0"/>
            <c:extLst>
              <c:ext xmlns:c16="http://schemas.microsoft.com/office/drawing/2014/chart" uri="{C3380CC4-5D6E-409C-BE32-E72D297353CC}">
                <c16:uniqueId val="{00000000-5F9B-43A9-B1BE-1CD97706F6FF}"/>
              </c:ext>
            </c:extLst>
          </c:dPt>
          <c:dPt>
            <c:idx val="2"/>
            <c:invertIfNegative val="0"/>
            <c:bubble3D val="0"/>
            <c:extLst>
              <c:ext xmlns:c16="http://schemas.microsoft.com/office/drawing/2014/chart" uri="{C3380CC4-5D6E-409C-BE32-E72D297353CC}">
                <c16:uniqueId val="{00000001-5F9B-43A9-B1BE-1CD97706F6FF}"/>
              </c:ext>
            </c:extLst>
          </c:dPt>
          <c:dPt>
            <c:idx val="4"/>
            <c:invertIfNegative val="0"/>
            <c:bubble3D val="0"/>
            <c:extLst>
              <c:ext xmlns:c16="http://schemas.microsoft.com/office/drawing/2014/chart" uri="{C3380CC4-5D6E-409C-BE32-E72D297353CC}">
                <c16:uniqueId val="{00000002-5F9B-43A9-B1BE-1CD97706F6FF}"/>
              </c:ext>
            </c:extLst>
          </c:dPt>
          <c:dPt>
            <c:idx val="5"/>
            <c:invertIfNegative val="0"/>
            <c:bubble3D val="0"/>
            <c:extLst>
              <c:ext xmlns:c16="http://schemas.microsoft.com/office/drawing/2014/chart" uri="{C3380CC4-5D6E-409C-BE32-E72D297353CC}">
                <c16:uniqueId val="{00000003-5F9B-43A9-B1BE-1CD97706F6FF}"/>
              </c:ext>
            </c:extLst>
          </c:dPt>
          <c:dPt>
            <c:idx val="6"/>
            <c:invertIfNegative val="0"/>
            <c:bubble3D val="0"/>
            <c:extLst>
              <c:ext xmlns:c16="http://schemas.microsoft.com/office/drawing/2014/chart" uri="{C3380CC4-5D6E-409C-BE32-E72D297353CC}">
                <c16:uniqueId val="{00000004-5F9B-43A9-B1BE-1CD97706F6FF}"/>
              </c:ext>
            </c:extLst>
          </c:dPt>
          <c:dPt>
            <c:idx val="7"/>
            <c:invertIfNegative val="0"/>
            <c:bubble3D val="0"/>
            <c:extLst>
              <c:ext xmlns:c16="http://schemas.microsoft.com/office/drawing/2014/chart" uri="{C3380CC4-5D6E-409C-BE32-E72D297353CC}">
                <c16:uniqueId val="{00000005-5F9B-43A9-B1BE-1CD97706F6FF}"/>
              </c:ext>
            </c:extLst>
          </c:dPt>
          <c:dPt>
            <c:idx val="10"/>
            <c:invertIfNegative val="0"/>
            <c:bubble3D val="0"/>
            <c:spPr>
              <a:solidFill>
                <a:schemeClr val="bg2">
                  <a:lumMod val="10000"/>
                </a:schemeClr>
              </a:solidFill>
              <a:ln w="6350" cmpd="sng">
                <a:solidFill>
                  <a:srgbClr val="000000"/>
                </a:solidFill>
                <a:round/>
              </a:ln>
              <a:effectLst/>
            </c:spPr>
            <c:extLst>
              <c:ext xmlns:c16="http://schemas.microsoft.com/office/drawing/2014/chart" uri="{C3380CC4-5D6E-409C-BE32-E72D297353CC}">
                <c16:uniqueId val="{00000018-882B-4FDC-8183-D9E4BA7EB47D}"/>
              </c:ext>
            </c:extLst>
          </c:dPt>
          <c:dPt>
            <c:idx val="11"/>
            <c:invertIfNegative val="0"/>
            <c:bubble3D val="0"/>
            <c:extLst>
              <c:ext xmlns:c16="http://schemas.microsoft.com/office/drawing/2014/chart" uri="{C3380CC4-5D6E-409C-BE32-E72D297353CC}">
                <c16:uniqueId val="{00000007-5F9B-43A9-B1BE-1CD97706F6FF}"/>
              </c:ext>
            </c:extLst>
          </c:dPt>
          <c:dPt>
            <c:idx val="12"/>
            <c:invertIfNegative val="0"/>
            <c:bubble3D val="0"/>
            <c:extLst>
              <c:ext xmlns:c16="http://schemas.microsoft.com/office/drawing/2014/chart" uri="{C3380CC4-5D6E-409C-BE32-E72D297353CC}">
                <c16:uniqueId val="{00000008-5F9B-43A9-B1BE-1CD97706F6FF}"/>
              </c:ext>
            </c:extLst>
          </c:dPt>
          <c:dPt>
            <c:idx val="16"/>
            <c:invertIfNegative val="0"/>
            <c:bubble3D val="0"/>
            <c:extLst>
              <c:ext xmlns:c16="http://schemas.microsoft.com/office/drawing/2014/chart" uri="{C3380CC4-5D6E-409C-BE32-E72D297353CC}">
                <c16:uniqueId val="{0000000A-5F9B-43A9-B1BE-1CD97706F6FF}"/>
              </c:ext>
            </c:extLst>
          </c:dPt>
          <c:dPt>
            <c:idx val="17"/>
            <c:invertIfNegative val="0"/>
            <c:bubble3D val="0"/>
            <c:extLst>
              <c:ext xmlns:c16="http://schemas.microsoft.com/office/drawing/2014/chart" uri="{C3380CC4-5D6E-409C-BE32-E72D297353CC}">
                <c16:uniqueId val="{0000000B-5F9B-43A9-B1BE-1CD97706F6FF}"/>
              </c:ext>
            </c:extLst>
          </c:dPt>
          <c:dPt>
            <c:idx val="18"/>
            <c:invertIfNegative val="0"/>
            <c:bubble3D val="0"/>
            <c:extLst>
              <c:ext xmlns:c16="http://schemas.microsoft.com/office/drawing/2014/chart" uri="{C3380CC4-5D6E-409C-BE32-E72D297353CC}">
                <c16:uniqueId val="{0000000C-5F9B-43A9-B1BE-1CD97706F6FF}"/>
              </c:ext>
            </c:extLst>
          </c:dPt>
          <c:dPt>
            <c:idx val="19"/>
            <c:invertIfNegative val="0"/>
            <c:bubble3D val="0"/>
            <c:extLst>
              <c:ext xmlns:c16="http://schemas.microsoft.com/office/drawing/2014/chart" uri="{C3380CC4-5D6E-409C-BE32-E72D297353CC}">
                <c16:uniqueId val="{0000000D-5F9B-43A9-B1BE-1CD97706F6FF}"/>
              </c:ext>
            </c:extLst>
          </c:dPt>
          <c:dPt>
            <c:idx val="20"/>
            <c:invertIfNegative val="0"/>
            <c:bubble3D val="0"/>
            <c:extLst>
              <c:ext xmlns:c16="http://schemas.microsoft.com/office/drawing/2014/chart" uri="{C3380CC4-5D6E-409C-BE32-E72D297353CC}">
                <c16:uniqueId val="{0000000E-5F9B-43A9-B1BE-1CD97706F6FF}"/>
              </c:ext>
            </c:extLst>
          </c:dPt>
          <c:dPt>
            <c:idx val="22"/>
            <c:invertIfNegative val="0"/>
            <c:bubble3D val="0"/>
            <c:extLst>
              <c:ext xmlns:c16="http://schemas.microsoft.com/office/drawing/2014/chart" uri="{C3380CC4-5D6E-409C-BE32-E72D297353CC}">
                <c16:uniqueId val="{0000000F-5F9B-43A9-B1BE-1CD97706F6FF}"/>
              </c:ext>
            </c:extLst>
          </c:dPt>
          <c:dPt>
            <c:idx val="24"/>
            <c:invertIfNegative val="0"/>
            <c:bubble3D val="0"/>
            <c:spPr>
              <a:solidFill>
                <a:srgbClr val="FF0000"/>
              </a:solidFill>
              <a:ln w="6350" cmpd="sng">
                <a:solidFill>
                  <a:srgbClr val="000000"/>
                </a:solidFill>
                <a:round/>
              </a:ln>
              <a:effectLst/>
            </c:spPr>
            <c:extLst>
              <c:ext xmlns:c16="http://schemas.microsoft.com/office/drawing/2014/chart" uri="{C3380CC4-5D6E-409C-BE32-E72D297353CC}">
                <c16:uniqueId val="{00000010-5F9B-43A9-B1BE-1CD97706F6FF}"/>
              </c:ext>
            </c:extLst>
          </c:dPt>
          <c:dPt>
            <c:idx val="26"/>
            <c:invertIfNegative val="0"/>
            <c:bubble3D val="0"/>
            <c:extLst>
              <c:ext xmlns:c16="http://schemas.microsoft.com/office/drawing/2014/chart" uri="{C3380CC4-5D6E-409C-BE32-E72D297353CC}">
                <c16:uniqueId val="{00000014-5F9B-43A9-B1BE-1CD97706F6FF}"/>
              </c:ext>
            </c:extLst>
          </c:dPt>
          <c:dPt>
            <c:idx val="27"/>
            <c:invertIfNegative val="0"/>
            <c:bubble3D val="0"/>
            <c:extLst>
              <c:ext xmlns:c16="http://schemas.microsoft.com/office/drawing/2014/chart" uri="{C3380CC4-5D6E-409C-BE32-E72D297353CC}">
                <c16:uniqueId val="{00000015-5F9B-43A9-B1BE-1CD97706F6FF}"/>
              </c:ext>
            </c:extLst>
          </c:dPt>
          <c:dPt>
            <c:idx val="38"/>
            <c:invertIfNegative val="0"/>
            <c:bubble3D val="0"/>
            <c:extLst>
              <c:ext xmlns:c16="http://schemas.microsoft.com/office/drawing/2014/chart" uri="{C3380CC4-5D6E-409C-BE32-E72D297353CC}">
                <c16:uniqueId val="{00000016-5F9B-43A9-B1BE-1CD97706F6FF}"/>
              </c:ext>
            </c:extLst>
          </c:dPt>
          <c:cat>
            <c:strRef>
              <c:f>'gX-X-totalHC'!$P$5:$P$31</c:f>
              <c:strCache>
                <c:ptCount val="25"/>
                <c:pt idx="0">
                  <c:v>Denmark</c:v>
                </c:pt>
                <c:pt idx="1">
                  <c:v>Sweden</c:v>
                </c:pt>
                <c:pt idx="2">
                  <c:v>Luxembourg</c:v>
                </c:pt>
                <c:pt idx="3">
                  <c:v>United Kingdom</c:v>
                </c:pt>
                <c:pt idx="4">
                  <c:v>Norway</c:v>
                </c:pt>
                <c:pt idx="5">
                  <c:v>Switzerland</c:v>
                </c:pt>
                <c:pt idx="6">
                  <c:v>Finland</c:v>
                </c:pt>
                <c:pt idx="7">
                  <c:v>Netherlands</c:v>
                </c:pt>
                <c:pt idx="8">
                  <c:v>Belgium</c:v>
                </c:pt>
                <c:pt idx="9">
                  <c:v>Spain</c:v>
                </c:pt>
                <c:pt idx="10">
                  <c:v>OECD-Europe ave.</c:v>
                </c:pt>
                <c:pt idx="11">
                  <c:v>Ireland</c:v>
                </c:pt>
                <c:pt idx="12">
                  <c:v>Austria</c:v>
                </c:pt>
                <c:pt idx="13">
                  <c:v>France</c:v>
                </c:pt>
                <c:pt idx="14">
                  <c:v>Portugal</c:v>
                </c:pt>
                <c:pt idx="15">
                  <c:v>Germany</c:v>
                </c:pt>
                <c:pt idx="16">
                  <c:v>Italy</c:v>
                </c:pt>
                <c:pt idx="17">
                  <c:v>Hungary</c:v>
                </c:pt>
                <c:pt idx="18">
                  <c:v>Slovenia</c:v>
                </c:pt>
                <c:pt idx="19">
                  <c:v>Estonia</c:v>
                </c:pt>
                <c:pt idx="20">
                  <c:v>Czech Republic</c:v>
                </c:pt>
                <c:pt idx="21">
                  <c:v>Poland</c:v>
                </c:pt>
                <c:pt idx="22">
                  <c:v>Lithuania</c:v>
                </c:pt>
                <c:pt idx="23">
                  <c:v>Slovak Republic</c:v>
                </c:pt>
                <c:pt idx="24">
                  <c:v>Latvia</c:v>
                </c:pt>
              </c:strCache>
            </c:strRef>
          </c:cat>
          <c:val>
            <c:numRef>
              <c:f>'gX-X-totalHC'!$Q$5:$Q$31</c:f>
              <c:numCache>
                <c:formatCode>0.0</c:formatCode>
                <c:ptCount val="25"/>
                <c:pt idx="0">
                  <c:v>10.486046224832535</c:v>
                </c:pt>
                <c:pt idx="1">
                  <c:v>7.7965065836906433</c:v>
                </c:pt>
                <c:pt idx="2">
                  <c:v>7.3123425245285034</c:v>
                </c:pt>
                <c:pt idx="3">
                  <c:v>6.5330199897289276</c:v>
                </c:pt>
                <c:pt idx="4">
                  <c:v>6.1696972697973251</c:v>
                </c:pt>
                <c:pt idx="5">
                  <c:v>6.1071544885635376</c:v>
                </c:pt>
                <c:pt idx="6">
                  <c:v>6.0956425964832306</c:v>
                </c:pt>
                <c:pt idx="7">
                  <c:v>5.3896538913249969</c:v>
                </c:pt>
                <c:pt idx="8">
                  <c:v>4.8942796885967255</c:v>
                </c:pt>
                <c:pt idx="9">
                  <c:v>4.6254463493824005</c:v>
                </c:pt>
                <c:pt idx="10">
                  <c:v>3.7318147160112858</c:v>
                </c:pt>
                <c:pt idx="11">
                  <c:v>3.6319572478532791</c:v>
                </c:pt>
                <c:pt idx="12">
                  <c:v>3.450474888086319</c:v>
                </c:pt>
                <c:pt idx="13">
                  <c:v>3.12606580555439</c:v>
                </c:pt>
                <c:pt idx="14">
                  <c:v>3.0048703774809837</c:v>
                </c:pt>
                <c:pt idx="15">
                  <c:v>2.7903798967599869</c:v>
                </c:pt>
                <c:pt idx="16">
                  <c:v>2.559804730117321</c:v>
                </c:pt>
                <c:pt idx="17">
                  <c:v>1.8717000260949135</c:v>
                </c:pt>
                <c:pt idx="18">
                  <c:v>1.1908018961548805</c:v>
                </c:pt>
                <c:pt idx="19">
                  <c:v>0.99205551669001579</c:v>
                </c:pt>
                <c:pt idx="20">
                  <c:v>0.70425486192107201</c:v>
                </c:pt>
                <c:pt idx="21">
                  <c:v>0.50059943459928036</c:v>
                </c:pt>
                <c:pt idx="22">
                  <c:v>0.44314512051641941</c:v>
                </c:pt>
                <c:pt idx="23">
                  <c:v>0.41926605626940727</c:v>
                </c:pt>
                <c:pt idx="24">
                  <c:v>0.41547194123268127</c:v>
                </c:pt>
              </c:numCache>
            </c:numRef>
          </c:val>
          <c:extLst>
            <c:ext xmlns:c16="http://schemas.microsoft.com/office/drawing/2014/chart" uri="{C3380CC4-5D6E-409C-BE32-E72D297353CC}">
              <c16:uniqueId val="{00000017-5F9B-43A9-B1BE-1CD97706F6FF}"/>
            </c:ext>
          </c:extLst>
        </c:ser>
        <c:dLbls>
          <c:showLegendKey val="0"/>
          <c:showVal val="0"/>
          <c:showCatName val="0"/>
          <c:showSerName val="0"/>
          <c:showPercent val="0"/>
          <c:showBubbleSize val="0"/>
        </c:dLbls>
        <c:gapWidth val="150"/>
        <c:overlap val="100"/>
        <c:axId val="227274112"/>
        <c:axId val="227275904"/>
      </c:barChart>
      <c:lineChart>
        <c:grouping val="standard"/>
        <c:varyColors val="0"/>
        <c:ser>
          <c:idx val="0"/>
          <c:order val="1"/>
          <c:tx>
            <c:strRef>
              <c:f>'gX-X-totalHC'!$R$4</c:f>
              <c:strCache>
                <c:ptCount val="1"/>
                <c:pt idx="0">
                  <c:v>Overburden on total housing costs</c:v>
                </c:pt>
              </c:strCache>
            </c:strRef>
          </c:tx>
          <c:spPr>
            <a:ln w="6350" cap="rnd" cmpd="sng" algn="ctr">
              <a:noFill/>
              <a:prstDash val="solid"/>
              <a:round/>
            </a:ln>
            <a:effectLst/>
            <a:extLst>
              <a:ext uri="{91240B29-F687-4F45-9708-019B960494DF}">
                <a14:hiddenLine xmlns:a14="http://schemas.microsoft.com/office/drawing/2010/main" w="6350" cap="rnd" cmpd="sng" algn="ctr">
                  <a:solidFill>
                    <a:sysClr val="windowText" lastClr="000000"/>
                  </a:solidFill>
                  <a:prstDash val="solid"/>
                  <a:round/>
                </a14:hiddenLine>
              </a:ext>
            </a:extLst>
          </c:spPr>
          <c:marker>
            <c:symbol val="diamond"/>
            <c:size val="8"/>
            <c:spPr>
              <a:solidFill>
                <a:srgbClr val="FFFFFF"/>
              </a:solidFill>
              <a:ln w="3175">
                <a:solidFill>
                  <a:srgbClr val="000000"/>
                </a:solidFill>
                <a:prstDash val="solid"/>
              </a:ln>
              <a:effectLst/>
            </c:spPr>
          </c:marker>
          <c:cat>
            <c:strRef>
              <c:f>'gX-X-totalHC'!$P$5:$P$31</c:f>
              <c:strCache>
                <c:ptCount val="25"/>
                <c:pt idx="0">
                  <c:v>Denmark</c:v>
                </c:pt>
                <c:pt idx="1">
                  <c:v>Sweden</c:v>
                </c:pt>
                <c:pt idx="2">
                  <c:v>Luxembourg</c:v>
                </c:pt>
                <c:pt idx="3">
                  <c:v>United Kingdom</c:v>
                </c:pt>
                <c:pt idx="4">
                  <c:v>Norway</c:v>
                </c:pt>
                <c:pt idx="5">
                  <c:v>Switzerland</c:v>
                </c:pt>
                <c:pt idx="6">
                  <c:v>Finland</c:v>
                </c:pt>
                <c:pt idx="7">
                  <c:v>Netherlands</c:v>
                </c:pt>
                <c:pt idx="8">
                  <c:v>Belgium</c:v>
                </c:pt>
                <c:pt idx="9">
                  <c:v>Spain</c:v>
                </c:pt>
                <c:pt idx="10">
                  <c:v>OECD-Europe ave.</c:v>
                </c:pt>
                <c:pt idx="11">
                  <c:v>Ireland</c:v>
                </c:pt>
                <c:pt idx="12">
                  <c:v>Austria</c:v>
                </c:pt>
                <c:pt idx="13">
                  <c:v>France</c:v>
                </c:pt>
                <c:pt idx="14">
                  <c:v>Portugal</c:v>
                </c:pt>
                <c:pt idx="15">
                  <c:v>Germany</c:v>
                </c:pt>
                <c:pt idx="16">
                  <c:v>Italy</c:v>
                </c:pt>
                <c:pt idx="17">
                  <c:v>Hungary</c:v>
                </c:pt>
                <c:pt idx="18">
                  <c:v>Slovenia</c:v>
                </c:pt>
                <c:pt idx="19">
                  <c:v>Estonia</c:v>
                </c:pt>
                <c:pt idx="20">
                  <c:v>Czech Republic</c:v>
                </c:pt>
                <c:pt idx="21">
                  <c:v>Poland</c:v>
                </c:pt>
                <c:pt idx="22">
                  <c:v>Lithuania</c:v>
                </c:pt>
                <c:pt idx="23">
                  <c:v>Slovak Republic</c:v>
                </c:pt>
                <c:pt idx="24">
                  <c:v>Latvia</c:v>
                </c:pt>
              </c:strCache>
            </c:strRef>
          </c:cat>
          <c:val>
            <c:numRef>
              <c:f>'gX-X-totalHC'!$R$5:$R$31</c:f>
              <c:numCache>
                <c:formatCode>0.0</c:formatCode>
                <c:ptCount val="25"/>
                <c:pt idx="0">
                  <c:v>17.921029031276703</c:v>
                </c:pt>
                <c:pt idx="1">
                  <c:v>10.251377522945404</c:v>
                </c:pt>
                <c:pt idx="2">
                  <c:v>13.749037683010101</c:v>
                </c:pt>
                <c:pt idx="3">
                  <c:v>17.922492325305939</c:v>
                </c:pt>
                <c:pt idx="4">
                  <c:v>15.060874819755554</c:v>
                </c:pt>
                <c:pt idx="5">
                  <c:v>13.113555312156677</c:v>
                </c:pt>
                <c:pt idx="6">
                  <c:v>11.286802589893341</c:v>
                </c:pt>
                <c:pt idx="7">
                  <c:v>12.450423091650009</c:v>
                </c:pt>
                <c:pt idx="8">
                  <c:v>12.623569369316101</c:v>
                </c:pt>
                <c:pt idx="9">
                  <c:v>11.170482635498047</c:v>
                </c:pt>
                <c:pt idx="10">
                  <c:v>11.998282536864281</c:v>
                </c:pt>
                <c:pt idx="11">
                  <c:v>6.793193519115448</c:v>
                </c:pt>
                <c:pt idx="12">
                  <c:v>8.1089362502098083</c:v>
                </c:pt>
                <c:pt idx="13">
                  <c:v>10.116235166788101</c:v>
                </c:pt>
                <c:pt idx="14">
                  <c:v>10.861072689294815</c:v>
                </c:pt>
                <c:pt idx="15">
                  <c:v>19.124296307563782</c:v>
                </c:pt>
                <c:pt idx="16">
                  <c:v>7.313210517168045</c:v>
                </c:pt>
                <c:pt idx="17">
                  <c:v>10.902723670005798</c:v>
                </c:pt>
                <c:pt idx="18">
                  <c:v>6.5723314881324768</c:v>
                </c:pt>
                <c:pt idx="19">
                  <c:v>4.6200133860111237</c:v>
                </c:pt>
                <c:pt idx="20">
                  <c:v>10.760612040758133</c:v>
                </c:pt>
                <c:pt idx="21">
                  <c:v>6.0381658375263214</c:v>
                </c:pt>
                <c:pt idx="22">
                  <c:v>5.7040642946958542</c:v>
                </c:pt>
                <c:pt idx="23">
                  <c:v>10.467918217182159</c:v>
                </c:pt>
                <c:pt idx="24">
                  <c:v>7.5367532670497894</c:v>
                </c:pt>
              </c:numCache>
            </c:numRef>
          </c:val>
          <c:smooth val="0"/>
          <c:extLst>
            <c:ext xmlns:c16="http://schemas.microsoft.com/office/drawing/2014/chart" uri="{C3380CC4-5D6E-409C-BE32-E72D297353CC}">
              <c16:uniqueId val="{00000018-5F9B-43A9-B1BE-1CD97706F6FF}"/>
            </c:ext>
          </c:extLst>
        </c:ser>
        <c:dLbls>
          <c:showLegendKey val="0"/>
          <c:showVal val="0"/>
          <c:showCatName val="0"/>
          <c:showSerName val="0"/>
          <c:showPercent val="0"/>
          <c:showBubbleSize val="0"/>
        </c:dLbls>
        <c:dropLines>
          <c:spPr>
            <a:ln w="4445">
              <a:solidFill>
                <a:srgbClr val="000000"/>
              </a:solidFill>
            </a:ln>
          </c:spPr>
        </c:dropLines>
        <c:marker val="1"/>
        <c:smooth val="0"/>
        <c:axId val="227274112"/>
        <c:axId val="227275904"/>
      </c:lineChart>
      <c:catAx>
        <c:axId val="227274112"/>
        <c:scaling>
          <c:orientation val="minMax"/>
        </c:scaling>
        <c:delete val="0"/>
        <c:axPos val="b"/>
        <c:majorGridlines>
          <c:spPr>
            <a:ln w="9525" cmpd="sng">
              <a:solidFill>
                <a:srgbClr val="FFFFFF"/>
              </a:solidFill>
              <a:prstDash val="solid"/>
            </a:ln>
          </c:spPr>
        </c:majorGridlines>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2700000" vert="horz"/>
          <a:lstStyle/>
          <a:p>
            <a:pPr>
              <a:defRPr sz="1200" b="0" i="0" u="none" strike="noStrike" baseline="0">
                <a:solidFill>
                  <a:srgbClr val="000000"/>
                </a:solidFill>
                <a:latin typeface="Arial Narrow"/>
                <a:ea typeface="Arial Narrow"/>
                <a:cs typeface="Arial Narrow"/>
              </a:defRPr>
            </a:pPr>
            <a:endParaRPr lang="lv-LV"/>
          </a:p>
        </c:txPr>
        <c:crossAx val="227275904"/>
        <c:crosses val="autoZero"/>
        <c:auto val="1"/>
        <c:lblAlgn val="ctr"/>
        <c:lblOffset val="0"/>
        <c:tickLblSkip val="1"/>
        <c:noMultiLvlLbl val="0"/>
      </c:catAx>
      <c:valAx>
        <c:axId val="227275904"/>
        <c:scaling>
          <c:orientation val="minMax"/>
          <c:max val="20"/>
          <c:min val="0"/>
        </c:scaling>
        <c:delete val="0"/>
        <c:axPos val="l"/>
        <c:majorGridlines>
          <c:spPr>
            <a:ln w="9525" cmpd="sng">
              <a:solidFill>
                <a:srgbClr val="FFFFFF"/>
              </a:solidFill>
              <a:prstDash val="solid"/>
            </a:ln>
          </c:spPr>
        </c:majorGridlines>
        <c:title>
          <c:tx>
            <c:rich>
              <a:bodyPr rot="0" vert="horz"/>
              <a:lstStyle/>
              <a:p>
                <a:pPr algn="l">
                  <a:defRPr sz="1200" b="0" i="0" u="none" strike="noStrike" baseline="0">
                    <a:solidFill>
                      <a:srgbClr val="000000"/>
                    </a:solidFill>
                    <a:latin typeface="Arial Narrow" panose="020B0606020202030204" pitchFamily="34" charset="0"/>
                    <a:ea typeface="Arial Narrow"/>
                    <a:cs typeface="Arial Narrow"/>
                  </a:defRPr>
                </a:pPr>
                <a:r>
                  <a:rPr lang="en-GB" sz="1200" b="0" i="0">
                    <a:solidFill>
                      <a:srgbClr val="000000"/>
                    </a:solidFill>
                    <a:latin typeface="Arial Narrow" panose="020B0606020202030204" pitchFamily="34" charset="0"/>
                  </a:rPr>
                  <a:t>%</a:t>
                </a:r>
              </a:p>
            </c:rich>
          </c:tx>
          <c:layout>
            <c:manualLayout>
              <c:xMode val="edge"/>
              <c:yMode val="edge"/>
              <c:x val="8.3528266159179701E-3"/>
              <c:y val="6.318749286773935E-2"/>
            </c:manualLayout>
          </c:layout>
          <c:overlay val="0"/>
        </c:title>
        <c:numFmt formatCode="General" sourceLinked="0"/>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400" b="0" i="0" u="none" strike="noStrike" baseline="0">
                <a:solidFill>
                  <a:srgbClr val="000000"/>
                </a:solidFill>
                <a:latin typeface="Arial Narrow"/>
                <a:ea typeface="Arial Narrow"/>
                <a:cs typeface="Arial Narrow"/>
              </a:defRPr>
            </a:pPr>
            <a:endParaRPr lang="lv-LV"/>
          </a:p>
        </c:txPr>
        <c:crossAx val="227274112"/>
        <c:crosses val="autoZero"/>
        <c:crossBetween val="between"/>
      </c:valAx>
      <c:spPr>
        <a:solidFill>
          <a:srgbClr val="F4FFFF"/>
        </a:solidFill>
        <a:ln w="9525">
          <a:solidFill>
            <a:srgbClr val="000000"/>
          </a:solidFill>
        </a:ln>
      </c:spPr>
    </c:plotArea>
    <c:legend>
      <c:legendPos val="t"/>
      <c:layout>
        <c:manualLayout>
          <c:xMode val="edge"/>
          <c:yMode val="edge"/>
          <c:x val="4.1301613461006498E-2"/>
          <c:y val="1.9920803043647736E-2"/>
          <c:w val="0.94857946197768994"/>
          <c:h val="7.4703011413679007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a:lstStyle/>
        <a:p>
          <a:pPr>
            <a:defRPr sz="1600" b="0" i="0">
              <a:solidFill>
                <a:srgbClr val="000000"/>
              </a:solidFill>
              <a:latin typeface="Arial Narrow"/>
              <a:ea typeface="Arial Narrow"/>
              <a:cs typeface="Arial Narrow"/>
            </a:defRPr>
          </a:pPr>
          <a:endParaRPr lang="lv-LV"/>
        </a:p>
      </c:txPr>
    </c:legend>
    <c:plotVisOnly val="1"/>
    <c:dispBlanksAs val="gap"/>
    <c:showDLblsOverMax val="1"/>
  </c:chart>
  <c:spPr>
    <a:noFill/>
    <a:ln>
      <a:noFill/>
    </a:ln>
    <a:extLst>
      <a:ext uri="{909E8E84-426E-40DD-AFC4-6F175D3DCCD1}">
        <a14:hiddenFill xmlns:a14="http://schemas.microsoft.com/office/drawing/2010/main">
          <a:solidFill>
            <a:sysClr val="window" lastClr="FFFFFF"/>
          </a:solidFill>
        </a14:hiddenFill>
      </a:ext>
    </a:extLst>
  </c:spPr>
  <c:txPr>
    <a:bodyPr/>
    <a:lstStyle/>
    <a:p>
      <a:pPr>
        <a:defRPr sz="800" b="0" i="0" u="none" strike="noStrike" baseline="0">
          <a:solidFill>
            <a:srgbClr val="000000"/>
          </a:solidFill>
          <a:latin typeface="Arial Narrow"/>
          <a:ea typeface="Arial Narrow"/>
          <a:cs typeface="Arial Narrow"/>
        </a:defRPr>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401847467972234E-2"/>
          <c:y val="0.11766084235598023"/>
          <c:w val="0.92902968329197799"/>
          <c:h val="0.58524303240721776"/>
        </c:manualLayout>
      </c:layout>
      <c:barChart>
        <c:barDir val="col"/>
        <c:grouping val="clustered"/>
        <c:varyColors val="0"/>
        <c:ser>
          <c:idx val="0"/>
          <c:order val="0"/>
          <c:tx>
            <c:strRef>
              <c:f>'HC2.2.1'!$N$4</c:f>
              <c:strCache>
                <c:ptCount val="1"/>
                <c:pt idx="0">
                  <c:v>2017 or latest</c:v>
                </c:pt>
              </c:strCache>
            </c:strRef>
          </c:tx>
          <c:spPr>
            <a:solidFill>
              <a:schemeClr val="accent1"/>
            </a:solidFill>
            <a:ln w="6350" cmpd="sng">
              <a:solidFill>
                <a:srgbClr val="000000"/>
              </a:solidFill>
              <a:round/>
            </a:ln>
            <a:effectLst/>
          </c:spPr>
          <c:invertIfNegative val="0"/>
          <c:dPt>
            <c:idx val="23"/>
            <c:invertIfNegative val="0"/>
            <c:bubble3D val="0"/>
            <c:spPr>
              <a:solidFill>
                <a:schemeClr val="bg2">
                  <a:lumMod val="10000"/>
                </a:schemeClr>
              </a:solidFill>
              <a:ln w="6350" cmpd="sng">
                <a:solidFill>
                  <a:srgbClr val="000000"/>
                </a:solidFill>
                <a:round/>
              </a:ln>
              <a:effectLst/>
            </c:spPr>
            <c:extLst>
              <c:ext xmlns:c16="http://schemas.microsoft.com/office/drawing/2014/chart" uri="{C3380CC4-5D6E-409C-BE32-E72D297353CC}">
                <c16:uniqueId val="{00000001-BC8C-47C3-AD6D-D80F17D8C0A2}"/>
              </c:ext>
            </c:extLst>
          </c:dPt>
          <c:dPt>
            <c:idx val="28"/>
            <c:invertIfNegative val="0"/>
            <c:bubble3D val="0"/>
            <c:spPr>
              <a:solidFill>
                <a:srgbClr val="FF0000"/>
              </a:solidFill>
              <a:ln w="6350" cmpd="sng">
                <a:solidFill>
                  <a:srgbClr val="000000"/>
                </a:solidFill>
                <a:round/>
              </a:ln>
              <a:effectLst/>
            </c:spPr>
            <c:extLst>
              <c:ext xmlns:c16="http://schemas.microsoft.com/office/drawing/2014/chart" uri="{C3380CC4-5D6E-409C-BE32-E72D297353CC}">
                <c16:uniqueId val="{00000003-BC8C-47C3-AD6D-D80F17D8C0A2}"/>
              </c:ext>
            </c:extLst>
          </c:dPt>
          <c:cat>
            <c:strRef>
              <c:f>'HC2.2.1'!$M$5:$M$35</c:f>
              <c:strCache>
                <c:ptCount val="31"/>
                <c:pt idx="0">
                  <c:v>Germany</c:v>
                </c:pt>
                <c:pt idx="1">
                  <c:v>Iceland</c:v>
                </c:pt>
                <c:pt idx="2">
                  <c:v>Norway</c:v>
                </c:pt>
                <c:pt idx="3">
                  <c:v>Sweden</c:v>
                </c:pt>
                <c:pt idx="4">
                  <c:v>Switzerland</c:v>
                </c:pt>
                <c:pt idx="5">
                  <c:v>United Kingdom</c:v>
                </c:pt>
                <c:pt idx="6">
                  <c:v>Ireland</c:v>
                </c:pt>
                <c:pt idx="7">
                  <c:v>Spain</c:v>
                </c:pt>
                <c:pt idx="8">
                  <c:v>Luxembourg</c:v>
                </c:pt>
                <c:pt idx="9">
                  <c:v>United States</c:v>
                </c:pt>
                <c:pt idx="10">
                  <c:v>Greece</c:v>
                </c:pt>
                <c:pt idx="11">
                  <c:v>Italy</c:v>
                </c:pt>
                <c:pt idx="12">
                  <c:v>Netherlands</c:v>
                </c:pt>
                <c:pt idx="13">
                  <c:v>Czech Republic</c:v>
                </c:pt>
                <c:pt idx="14">
                  <c:v>Slovenia</c:v>
                </c:pt>
                <c:pt idx="15">
                  <c:v>Finland</c:v>
                </c:pt>
                <c:pt idx="16">
                  <c:v>Denmark</c:v>
                </c:pt>
                <c:pt idx="17">
                  <c:v>Austria</c:v>
                </c:pt>
                <c:pt idx="18">
                  <c:v>France</c:v>
                </c:pt>
                <c:pt idx="19">
                  <c:v>Korea</c:v>
                </c:pt>
                <c:pt idx="20">
                  <c:v>Belgium</c:v>
                </c:pt>
                <c:pt idx="21">
                  <c:v>Portugal</c:v>
                </c:pt>
                <c:pt idx="22">
                  <c:v>Chile</c:v>
                </c:pt>
                <c:pt idx="23">
                  <c:v>OECD average</c:v>
                </c:pt>
                <c:pt idx="24">
                  <c:v>Slovak Republic</c:v>
                </c:pt>
                <c:pt idx="25">
                  <c:v>Poland</c:v>
                </c:pt>
                <c:pt idx="26">
                  <c:v>Hungary</c:v>
                </c:pt>
                <c:pt idx="27">
                  <c:v>Estonia</c:v>
                </c:pt>
                <c:pt idx="28">
                  <c:v>Latvia</c:v>
                </c:pt>
                <c:pt idx="29">
                  <c:v>Lithuania</c:v>
                </c:pt>
                <c:pt idx="30">
                  <c:v>Mexico</c:v>
                </c:pt>
              </c:strCache>
            </c:strRef>
          </c:cat>
          <c:val>
            <c:numRef>
              <c:f>'HC2.2.1'!$N$5:$N$35</c:f>
              <c:numCache>
                <c:formatCode>0.0%</c:formatCode>
                <c:ptCount val="31"/>
                <c:pt idx="0">
                  <c:v>0</c:v>
                </c:pt>
                <c:pt idx="1">
                  <c:v>0</c:v>
                </c:pt>
                <c:pt idx="2">
                  <c:v>0</c:v>
                </c:pt>
                <c:pt idx="3">
                  <c:v>0</c:v>
                </c:pt>
                <c:pt idx="4">
                  <c:v>0</c:v>
                </c:pt>
                <c:pt idx="5">
                  <c:v>2.7074082754552364E-4</c:v>
                </c:pt>
                <c:pt idx="6">
                  <c:v>5.7254673447459936E-4</c:v>
                </c:pt>
                <c:pt idx="7">
                  <c:v>3.4110043197870255E-3</c:v>
                </c:pt>
                <c:pt idx="8">
                  <c:v>3.5710609517991543E-3</c:v>
                </c:pt>
                <c:pt idx="9">
                  <c:v>4.7869915142655373E-3</c:v>
                </c:pt>
                <c:pt idx="10">
                  <c:v>5.7920687831938267E-3</c:v>
                </c:pt>
                <c:pt idx="11">
                  <c:v>1.0493714362382889E-2</c:v>
                </c:pt>
                <c:pt idx="12">
                  <c:v>1.1547845788300037E-2</c:v>
                </c:pt>
                <c:pt idx="13">
                  <c:v>1.4945301227271557E-2</c:v>
                </c:pt>
                <c:pt idx="14">
                  <c:v>1.589505560696125E-2</c:v>
                </c:pt>
                <c:pt idx="15">
                  <c:v>2.094685472548008E-2</c:v>
                </c:pt>
                <c:pt idx="16">
                  <c:v>2.1177468821406364E-2</c:v>
                </c:pt>
                <c:pt idx="17">
                  <c:v>2.132074162364006E-2</c:v>
                </c:pt>
                <c:pt idx="18">
                  <c:v>2.5857361033558846E-2</c:v>
                </c:pt>
                <c:pt idx="19">
                  <c:v>3.0168836936354637E-2</c:v>
                </c:pt>
                <c:pt idx="20">
                  <c:v>3.5854294896125793E-2</c:v>
                </c:pt>
                <c:pt idx="21">
                  <c:v>4.2379278689622879E-2</c:v>
                </c:pt>
                <c:pt idx="22">
                  <c:v>5.5266253650188397E-2</c:v>
                </c:pt>
                <c:pt idx="23" formatCode="0.00%">
                  <c:v>6.8164461917088678E-2</c:v>
                </c:pt>
                <c:pt idx="24">
                  <c:v>8.266313374042511E-2</c:v>
                </c:pt>
                <c:pt idx="25">
                  <c:v>0.10665979981422424</c:v>
                </c:pt>
                <c:pt idx="26">
                  <c:v>0.13074640929698944</c:v>
                </c:pt>
                <c:pt idx="27">
                  <c:v>0.13825096189975739</c:v>
                </c:pt>
                <c:pt idx="28">
                  <c:v>0.25449025630950928</c:v>
                </c:pt>
                <c:pt idx="29">
                  <c:v>0.34364780783653259</c:v>
                </c:pt>
                <c:pt idx="30">
                  <c:v>0.66421806812286377</c:v>
                </c:pt>
              </c:numCache>
            </c:numRef>
          </c:val>
          <c:extLst>
            <c:ext xmlns:c16="http://schemas.microsoft.com/office/drawing/2014/chart" uri="{C3380CC4-5D6E-409C-BE32-E72D297353CC}">
              <c16:uniqueId val="{00000004-BC8C-47C3-AD6D-D80F17D8C0A2}"/>
            </c:ext>
          </c:extLst>
        </c:ser>
        <c:dLbls>
          <c:showLegendKey val="0"/>
          <c:showVal val="0"/>
          <c:showCatName val="0"/>
          <c:showSerName val="0"/>
          <c:showPercent val="0"/>
          <c:showBubbleSize val="0"/>
        </c:dLbls>
        <c:gapWidth val="150"/>
        <c:axId val="42726912"/>
        <c:axId val="42728448"/>
      </c:barChart>
      <c:lineChart>
        <c:grouping val="standard"/>
        <c:varyColors val="0"/>
        <c:ser>
          <c:idx val="1"/>
          <c:order val="1"/>
          <c:tx>
            <c:strRef>
              <c:f>'HC2.2.1'!$O$4</c:f>
              <c:strCache>
                <c:ptCount val="1"/>
                <c:pt idx="0">
                  <c:v>2010</c:v>
                </c:pt>
              </c:strCache>
            </c:strRef>
          </c:tx>
          <c:spPr>
            <a:ln>
              <a:noFill/>
            </a:ln>
          </c:spPr>
          <c:marker>
            <c:symbol val="triangle"/>
            <c:size val="9"/>
            <c:spPr>
              <a:solidFill>
                <a:schemeClr val="bg2">
                  <a:lumMod val="10000"/>
                </a:schemeClr>
              </a:solidFill>
              <a:ln>
                <a:solidFill>
                  <a:schemeClr val="tx1"/>
                </a:solidFill>
              </a:ln>
            </c:spPr>
          </c:marker>
          <c:val>
            <c:numRef>
              <c:f>'HC2.2.1'!$O$5:$O$35</c:f>
              <c:numCache>
                <c:formatCode>0.0%</c:formatCode>
                <c:ptCount val="31"/>
                <c:pt idx="0">
                  <c:v>0</c:v>
                </c:pt>
                <c:pt idx="1">
                  <c:v>0</c:v>
                </c:pt>
                <c:pt idx="2">
                  <c:v>0</c:v>
                </c:pt>
                <c:pt idx="3">
                  <c:v>0</c:v>
                </c:pt>
                <c:pt idx="4">
                  <c:v>4.8177833668887615E-3</c:v>
                </c:pt>
                <c:pt idx="5">
                  <c:v>0</c:v>
                </c:pt>
                <c:pt idx="6">
                  <c:v>8.9346608147025108E-3</c:v>
                </c:pt>
                <c:pt idx="7">
                  <c:v>0</c:v>
                </c:pt>
                <c:pt idx="8">
                  <c:v>0</c:v>
                </c:pt>
                <c:pt idx="9">
                  <c:v>7.5416816398501396E-3</c:v>
                </c:pt>
                <c:pt idx="10">
                  <c:v>2.2389121353626251E-2</c:v>
                </c:pt>
                <c:pt idx="11">
                  <c:v>4.0224413387477398E-3</c:v>
                </c:pt>
                <c:pt idx="12">
                  <c:v>0</c:v>
                </c:pt>
                <c:pt idx="13">
                  <c:v>5.5749710649251938E-2</c:v>
                </c:pt>
                <c:pt idx="14">
                  <c:v>3.6132577806711197E-2</c:v>
                </c:pt>
                <c:pt idx="15">
                  <c:v>2.9161131009459496E-2</c:v>
                </c:pt>
                <c:pt idx="16">
                  <c:v>4.0364198386669159E-2</c:v>
                </c:pt>
                <c:pt idx="17">
                  <c:v>5.4771129041910172E-2</c:v>
                </c:pt>
                <c:pt idx="18">
                  <c:v>2.2581348195672035E-2</c:v>
                </c:pt>
                <c:pt idx="19">
                  <c:v>0.11000079661607742</c:v>
                </c:pt>
                <c:pt idx="20">
                  <c:v>1.9029010087251663E-2</c:v>
                </c:pt>
                <c:pt idx="21">
                  <c:v>6.4394533634185791E-2</c:v>
                </c:pt>
                <c:pt idx="22">
                  <c:v>8.7736062705516815E-2</c:v>
                </c:pt>
                <c:pt idx="23">
                  <c:v>8.7999999999999995E-2</c:v>
                </c:pt>
                <c:pt idx="24">
                  <c:v>7.5410448014736176E-2</c:v>
                </c:pt>
                <c:pt idx="25">
                  <c:v>0.17483320832252502</c:v>
                </c:pt>
                <c:pt idx="26">
                  <c:v>0.24402272701263428</c:v>
                </c:pt>
                <c:pt idx="27">
                  <c:v>0.26349043846130371</c:v>
                </c:pt>
                <c:pt idx="28">
                  <c:v>0.3685876727104187</c:v>
                </c:pt>
                <c:pt idx="29">
                  <c:v>0.34408262372016907</c:v>
                </c:pt>
                <c:pt idx="30">
                  <c:v>0.60472553968429565</c:v>
                </c:pt>
              </c:numCache>
            </c:numRef>
          </c:val>
          <c:smooth val="0"/>
          <c:extLst>
            <c:ext xmlns:c16="http://schemas.microsoft.com/office/drawing/2014/chart" uri="{C3380CC4-5D6E-409C-BE32-E72D297353CC}">
              <c16:uniqueId val="{00000005-BC8C-47C3-AD6D-D80F17D8C0A2}"/>
            </c:ext>
          </c:extLst>
        </c:ser>
        <c:dLbls>
          <c:showLegendKey val="0"/>
          <c:showVal val="0"/>
          <c:showCatName val="0"/>
          <c:showSerName val="0"/>
          <c:showPercent val="0"/>
          <c:showBubbleSize val="0"/>
        </c:dLbls>
        <c:marker val="1"/>
        <c:smooth val="0"/>
        <c:axId val="42726912"/>
        <c:axId val="42728448"/>
      </c:lineChart>
      <c:catAx>
        <c:axId val="42726912"/>
        <c:scaling>
          <c:orientation val="minMax"/>
        </c:scaling>
        <c:delete val="0"/>
        <c:axPos val="b"/>
        <c:majorGridlines>
          <c:spPr>
            <a:ln w="9525" cmpd="sng">
              <a:solidFill>
                <a:srgbClr val="FFFFFF"/>
              </a:solidFill>
              <a:prstDash val="solid"/>
            </a:ln>
          </c:spPr>
        </c:majorGridlines>
        <c:numFmt formatCode="General" sourceLinked="0"/>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2700000" vert="horz"/>
          <a:lstStyle/>
          <a:p>
            <a:pPr>
              <a:defRPr sz="1200" b="0" i="0">
                <a:solidFill>
                  <a:srgbClr val="000000"/>
                </a:solidFill>
                <a:latin typeface="Arial Narrow"/>
                <a:ea typeface="Arial Narrow"/>
                <a:cs typeface="Arial Narrow"/>
              </a:defRPr>
            </a:pPr>
            <a:endParaRPr lang="lv-LV"/>
          </a:p>
        </c:txPr>
        <c:crossAx val="42728448"/>
        <c:crosses val="autoZero"/>
        <c:auto val="1"/>
        <c:lblAlgn val="ctr"/>
        <c:lblOffset val="0"/>
        <c:noMultiLvlLbl val="0"/>
      </c:catAx>
      <c:valAx>
        <c:axId val="42728448"/>
        <c:scaling>
          <c:orientation val="minMax"/>
        </c:scaling>
        <c:delete val="0"/>
        <c:axPos val="l"/>
        <c:majorGridlines>
          <c:spPr>
            <a:ln w="9525" cmpd="sng">
              <a:solidFill>
                <a:srgbClr val="FFFFFF"/>
              </a:solidFill>
              <a:prstDash val="solid"/>
            </a:ln>
          </c:spPr>
        </c:majorGridlines>
        <c:numFmt formatCode="0%" sourceLinked="0"/>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a:solidFill>
                  <a:srgbClr val="000000"/>
                </a:solidFill>
                <a:latin typeface="Arial Narrow"/>
                <a:ea typeface="Arial Narrow"/>
                <a:cs typeface="Arial Narrow"/>
              </a:defRPr>
            </a:pPr>
            <a:endParaRPr lang="lv-LV"/>
          </a:p>
        </c:txPr>
        <c:crossAx val="42726912"/>
        <c:crosses val="autoZero"/>
        <c:crossBetween val="between"/>
      </c:valAx>
      <c:spPr>
        <a:solidFill>
          <a:srgbClr val="F4FFFF"/>
        </a:solidFill>
        <a:ln w="9525">
          <a:solidFill>
            <a:srgbClr val="000000"/>
          </a:solidFill>
        </a:ln>
      </c:spPr>
    </c:plotArea>
    <c:legend>
      <c:legendPos val="t"/>
      <c:layout>
        <c:manualLayout>
          <c:xMode val="edge"/>
          <c:yMode val="edge"/>
          <c:x val="5.7968479466790353E-2"/>
          <c:y val="2.8845214760573362E-2"/>
          <c:w val="0.92424995416125277"/>
          <c:h val="5.8708340052527064E-2"/>
        </c:manualLayout>
      </c:layout>
      <c:overlay val="1"/>
      <c:spPr>
        <a:solidFill>
          <a:schemeClr val="bg1">
            <a:lumMod val="85000"/>
          </a:schemeClr>
        </a:solidFill>
      </c:spPr>
      <c:txPr>
        <a:bodyPr/>
        <a:lstStyle/>
        <a:p>
          <a:pPr>
            <a:defRPr sz="1600">
              <a:solidFill>
                <a:schemeClr val="bg2">
                  <a:lumMod val="10000"/>
                </a:schemeClr>
              </a:solidFill>
              <a:latin typeface="Arial Narrow" panose="020B0606020202030204" pitchFamily="34" charset="0"/>
            </a:defRPr>
          </a:pPr>
          <a:endParaRPr lang="lv-LV"/>
        </a:p>
      </c:txPr>
    </c:legend>
    <c:plotVisOnly val="1"/>
    <c:dispBlanksAs val="gap"/>
    <c:showDLblsOverMax val="1"/>
  </c:chart>
  <c:spPr>
    <a:noFill/>
    <a:ln w="9525" cap="flat" cmpd="sng" algn="ctr">
      <a:noFill/>
      <a:prstDash val="solid"/>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941350073176341E-2"/>
          <c:y val="0.15235931252395105"/>
          <c:w val="0.8801504650628349"/>
          <c:h val="0.65765890833893692"/>
        </c:manualLayout>
      </c:layout>
      <c:barChart>
        <c:barDir val="col"/>
        <c:grouping val="clustered"/>
        <c:varyColors val="0"/>
        <c:ser>
          <c:idx val="2"/>
          <c:order val="1"/>
          <c:tx>
            <c:strRef>
              <c:f>'HC2.3.1'!$N$4</c:f>
              <c:strCache>
                <c:ptCount val="1"/>
                <c:pt idx="0">
                  <c:v>3rd quintile</c:v>
                </c:pt>
              </c:strCache>
            </c:strRef>
          </c:tx>
          <c:spPr>
            <a:solidFill>
              <a:schemeClr val="bg1">
                <a:lumMod val="75000"/>
              </a:schemeClr>
            </a:solidFill>
            <a:ln w="12700" cap="rnd" cmpd="sng" algn="ctr">
              <a:solidFill>
                <a:schemeClr val="bg2">
                  <a:lumMod val="10000"/>
                </a:schemeClr>
              </a:solidFill>
              <a:prstDash val="solid"/>
              <a:round/>
            </a:ln>
            <a:effectLst/>
          </c:spPr>
          <c:invertIfNegative val="0"/>
          <c:dPt>
            <c:idx val="1"/>
            <c:invertIfNegative val="0"/>
            <c:bubble3D val="0"/>
            <c:spPr>
              <a:solidFill>
                <a:srgbClr val="FF0000"/>
              </a:solidFill>
              <a:ln w="12700" cap="rnd" cmpd="sng" algn="ctr">
                <a:solidFill>
                  <a:schemeClr val="bg2">
                    <a:lumMod val="10000"/>
                  </a:schemeClr>
                </a:solidFill>
                <a:prstDash val="solid"/>
                <a:round/>
              </a:ln>
              <a:effectLst/>
            </c:spPr>
            <c:extLst>
              <c:ext xmlns:c16="http://schemas.microsoft.com/office/drawing/2014/chart" uri="{C3380CC4-5D6E-409C-BE32-E72D297353CC}">
                <c16:uniqueId val="{00000001-DF68-4C78-A9A5-17A64700B7AF}"/>
              </c:ext>
            </c:extLst>
          </c:dPt>
          <c:cat>
            <c:strRef>
              <c:f>'HC2.3.1'!$L$5:$L$10</c:f>
              <c:strCache>
                <c:ptCount val="6"/>
                <c:pt idx="0">
                  <c:v>Mexico</c:v>
                </c:pt>
                <c:pt idx="1">
                  <c:v>Latvia</c:v>
                </c:pt>
                <c:pt idx="2">
                  <c:v>Lithuania</c:v>
                </c:pt>
                <c:pt idx="3">
                  <c:v>Hungary</c:v>
                </c:pt>
                <c:pt idx="4">
                  <c:v>Poland</c:v>
                </c:pt>
                <c:pt idx="5">
                  <c:v>Slovak Republic</c:v>
                </c:pt>
              </c:strCache>
            </c:strRef>
          </c:cat>
          <c:val>
            <c:numRef>
              <c:f>'HC2.3.1'!$N$5:$N$10</c:f>
              <c:numCache>
                <c:formatCode>0.0%</c:formatCode>
                <c:ptCount val="6"/>
                <c:pt idx="0">
                  <c:v>0.20846942067146301</c:v>
                </c:pt>
                <c:pt idx="1">
                  <c:v>4.0811117738485336E-2</c:v>
                </c:pt>
                <c:pt idx="2">
                  <c:v>3.8787264376878738E-2</c:v>
                </c:pt>
                <c:pt idx="3">
                  <c:v>1.7535906285047531E-2</c:v>
                </c:pt>
                <c:pt idx="4">
                  <c:v>7.6305875554680824E-3</c:v>
                </c:pt>
                <c:pt idx="5">
                  <c:v>5.8997790329158306E-3</c:v>
                </c:pt>
              </c:numCache>
            </c:numRef>
          </c:val>
          <c:extLst>
            <c:ext xmlns:c16="http://schemas.microsoft.com/office/drawing/2014/chart" uri="{C3380CC4-5D6E-409C-BE32-E72D297353CC}">
              <c16:uniqueId val="{00000002-DF68-4C78-A9A5-17A64700B7AF}"/>
            </c:ext>
          </c:extLst>
        </c:ser>
        <c:dLbls>
          <c:showLegendKey val="0"/>
          <c:showVal val="0"/>
          <c:showCatName val="0"/>
          <c:showSerName val="0"/>
          <c:showPercent val="0"/>
          <c:showBubbleSize val="0"/>
        </c:dLbls>
        <c:gapWidth val="150"/>
        <c:axId val="46465792"/>
        <c:axId val="46573056"/>
      </c:barChart>
      <c:lineChart>
        <c:grouping val="standard"/>
        <c:varyColors val="0"/>
        <c:ser>
          <c:idx val="0"/>
          <c:order val="0"/>
          <c:tx>
            <c:strRef>
              <c:f>'HC2.3.1'!$M$4</c:f>
              <c:strCache>
                <c:ptCount val="1"/>
                <c:pt idx="0">
                  <c:v>bottom quintile</c:v>
                </c:pt>
              </c:strCache>
            </c:strRef>
          </c:tx>
          <c:spPr>
            <a:ln w="12700" cap="rnd" cmpd="sng" algn="ctr">
              <a:noFill/>
              <a:prstDash val="solid"/>
              <a:round/>
            </a:ln>
            <a:effectLst/>
          </c:spPr>
          <c:marker>
            <c:symbol val="triangle"/>
            <c:size val="8"/>
            <c:spPr>
              <a:solidFill>
                <a:schemeClr val="accent1"/>
              </a:solidFill>
              <a:ln w="12700">
                <a:solidFill>
                  <a:srgbClr val="000000"/>
                </a:solidFill>
                <a:prstDash val="solid"/>
              </a:ln>
              <a:effectLst/>
            </c:spPr>
          </c:marker>
          <c:dPt>
            <c:idx val="1"/>
            <c:marker>
              <c:spPr>
                <a:solidFill>
                  <a:schemeClr val="bg2">
                    <a:lumMod val="10000"/>
                  </a:schemeClr>
                </a:solidFill>
                <a:ln w="12700">
                  <a:solidFill>
                    <a:srgbClr val="000000"/>
                  </a:solidFill>
                  <a:prstDash val="solid"/>
                </a:ln>
                <a:effectLst/>
              </c:spPr>
            </c:marker>
            <c:bubble3D val="0"/>
            <c:extLst>
              <c:ext xmlns:c16="http://schemas.microsoft.com/office/drawing/2014/chart" uri="{C3380CC4-5D6E-409C-BE32-E72D297353CC}">
                <c16:uniqueId val="{00000004-DF68-4C78-A9A5-17A64700B7AF}"/>
              </c:ext>
            </c:extLst>
          </c:dPt>
          <c:cat>
            <c:strRef>
              <c:f>'HC2.3.1'!$L$5:$L$10</c:f>
              <c:strCache>
                <c:ptCount val="6"/>
                <c:pt idx="0">
                  <c:v>Mexico</c:v>
                </c:pt>
                <c:pt idx="1">
                  <c:v>Latvia</c:v>
                </c:pt>
                <c:pt idx="2">
                  <c:v>Lithuania</c:v>
                </c:pt>
                <c:pt idx="3">
                  <c:v>Hungary</c:v>
                </c:pt>
                <c:pt idx="4">
                  <c:v>Poland</c:v>
                </c:pt>
                <c:pt idx="5">
                  <c:v>Slovak Republic</c:v>
                </c:pt>
              </c:strCache>
            </c:strRef>
          </c:cat>
          <c:val>
            <c:numRef>
              <c:f>'HC2.3.1'!$M$5:$M$10</c:f>
              <c:numCache>
                <c:formatCode>0.0%</c:formatCode>
                <c:ptCount val="6"/>
                <c:pt idx="0">
                  <c:v>0.43909826874732971</c:v>
                </c:pt>
                <c:pt idx="1">
                  <c:v>0.11354900151491165</c:v>
                </c:pt>
                <c:pt idx="2">
                  <c:v>6.4327165484428406E-2</c:v>
                </c:pt>
                <c:pt idx="3">
                  <c:v>5.0038512796163559E-2</c:v>
                </c:pt>
                <c:pt idx="4">
                  <c:v>4.6252638101577759E-2</c:v>
                </c:pt>
                <c:pt idx="5">
                  <c:v>4.0347646921873093E-2</c:v>
                </c:pt>
              </c:numCache>
            </c:numRef>
          </c:val>
          <c:smooth val="0"/>
          <c:extLst>
            <c:ext xmlns:c16="http://schemas.microsoft.com/office/drawing/2014/chart" uri="{C3380CC4-5D6E-409C-BE32-E72D297353CC}">
              <c16:uniqueId val="{00000003-DF68-4C78-A9A5-17A64700B7AF}"/>
            </c:ext>
          </c:extLst>
        </c:ser>
        <c:dLbls>
          <c:showLegendKey val="0"/>
          <c:showVal val="0"/>
          <c:showCatName val="0"/>
          <c:showSerName val="0"/>
          <c:showPercent val="0"/>
          <c:showBubbleSize val="0"/>
        </c:dLbls>
        <c:marker val="1"/>
        <c:smooth val="0"/>
        <c:axId val="46465792"/>
        <c:axId val="46573056"/>
      </c:lineChart>
      <c:catAx>
        <c:axId val="46465792"/>
        <c:scaling>
          <c:orientation val="minMax"/>
        </c:scaling>
        <c:delete val="0"/>
        <c:axPos val="b"/>
        <c:majorGridlines>
          <c:spPr>
            <a:ln w="9525" cmpd="sng">
              <a:solidFill>
                <a:srgbClr val="FFFFFF"/>
              </a:solidFill>
              <a:prstDash val="solid"/>
            </a:ln>
          </c:spPr>
        </c:majorGridlines>
        <c:numFmt formatCode="General" sourceLinked="0"/>
        <c:majorTickMark val="in"/>
        <c:minorTickMark val="none"/>
        <c:tickLblPos val="low"/>
        <c:spPr>
          <a:noFill/>
          <a:ln w="9525">
            <a:solidFill>
              <a:schemeClr val="tx1"/>
            </a:solidFill>
            <a:prstDash val="solid"/>
          </a:ln>
          <a:extLst>
            <a:ext uri="{909E8E84-426E-40DD-AFC4-6F175D3DCCD1}">
              <a14:hiddenFill xmlns:a14="http://schemas.microsoft.com/office/drawing/2010/main">
                <a:noFill/>
              </a14:hiddenFill>
            </a:ext>
          </a:extLst>
        </c:spPr>
        <c:txPr>
          <a:bodyPr rot="-2700000" vert="horz"/>
          <a:lstStyle/>
          <a:p>
            <a:pPr>
              <a:defRPr sz="1200" b="0" i="0">
                <a:solidFill>
                  <a:srgbClr val="000000"/>
                </a:solidFill>
                <a:latin typeface="Arial Narrow"/>
                <a:ea typeface="Arial Narrow"/>
                <a:cs typeface="Arial Narrow"/>
              </a:defRPr>
            </a:pPr>
            <a:endParaRPr lang="lv-LV"/>
          </a:p>
        </c:txPr>
        <c:crossAx val="46573056"/>
        <c:crosses val="autoZero"/>
        <c:auto val="1"/>
        <c:lblAlgn val="ctr"/>
        <c:lblOffset val="0"/>
        <c:tickLblSkip val="1"/>
        <c:noMultiLvlLbl val="0"/>
      </c:catAx>
      <c:valAx>
        <c:axId val="46573056"/>
        <c:scaling>
          <c:orientation val="minMax"/>
        </c:scaling>
        <c:delete val="0"/>
        <c:axPos val="l"/>
        <c:majorGridlines>
          <c:spPr>
            <a:ln w="9525" cmpd="sng">
              <a:solidFill>
                <a:srgbClr val="FFFFFF"/>
              </a:solidFill>
              <a:prstDash val="solid"/>
            </a:ln>
          </c:spPr>
        </c:majorGridlines>
        <c:numFmt formatCode="0%" sourceLinked="0"/>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a:solidFill>
                  <a:srgbClr val="000000"/>
                </a:solidFill>
                <a:latin typeface="Arial Narrow"/>
                <a:ea typeface="Arial Narrow"/>
                <a:cs typeface="Arial Narrow"/>
              </a:defRPr>
            </a:pPr>
            <a:endParaRPr lang="lv-LV"/>
          </a:p>
        </c:txPr>
        <c:crossAx val="46465792"/>
        <c:crosses val="autoZero"/>
        <c:crossBetween val="between"/>
      </c:valAx>
      <c:spPr>
        <a:solidFill>
          <a:srgbClr val="F4FFFF"/>
        </a:solidFill>
        <a:ln w="9525">
          <a:solidFill>
            <a:schemeClr val="bg2">
              <a:lumMod val="10000"/>
            </a:schemeClr>
          </a:solidFill>
        </a:ln>
      </c:spPr>
    </c:plotArea>
    <c:legend>
      <c:legendPos val="t"/>
      <c:layout>
        <c:manualLayout>
          <c:xMode val="edge"/>
          <c:yMode val="edge"/>
          <c:x val="5.3259826075819978E-2"/>
          <c:y val="1.9920803043647736E-2"/>
          <c:w val="0.9324348679439376"/>
          <c:h val="7.4703011413679007E-2"/>
        </c:manualLayout>
      </c:layout>
      <c:overlay val="1"/>
      <c:spPr>
        <a:solidFill>
          <a:srgbClr val="EAEAEA"/>
        </a:solidFill>
        <a:ln>
          <a:noFill/>
          <a:round/>
        </a:ln>
        <a:effectLst/>
        <a:extLst>
          <a:ext uri="{91240B29-F687-4F45-9708-019B960494DF}">
            <a14:hiddenLine xmlns:a14="http://schemas.microsoft.com/office/drawing/2010/main">
              <a:noFill/>
              <a:round/>
            </a14:hiddenLine>
          </a:ext>
        </a:extLst>
      </c:spPr>
      <c:txPr>
        <a:bodyPr/>
        <a:lstStyle/>
        <a:p>
          <a:pPr>
            <a:defRPr sz="1200" b="0" i="0">
              <a:solidFill>
                <a:srgbClr val="000000"/>
              </a:solidFill>
              <a:latin typeface="Arial Narrow"/>
              <a:ea typeface="Arial Narrow"/>
              <a:cs typeface="Arial Narrow"/>
            </a:defRPr>
          </a:pPr>
          <a:endParaRPr lang="lv-LV"/>
        </a:p>
      </c:txPr>
    </c:legend>
    <c:plotVisOnly val="1"/>
    <c:dispBlanksAs val="gap"/>
    <c:showDLblsOverMax val="1"/>
  </c:chart>
  <c:spPr>
    <a:solidFill>
      <a:sysClr val="window" lastClr="FFFFFF"/>
    </a:solidFill>
    <a:ln w="9525" cap="flat" cmpd="sng" algn="ctr">
      <a:noFill/>
      <a:prstDash val="solid"/>
      <a:round/>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11775791941962"/>
          <c:y val="0.13285769834326264"/>
          <c:w val="0.83692947171139975"/>
          <c:h val="0.79776625144079216"/>
        </c:manualLayout>
      </c:layout>
      <c:barChart>
        <c:barDir val="bar"/>
        <c:grouping val="percentStacked"/>
        <c:varyColors val="0"/>
        <c:ser>
          <c:idx val="0"/>
          <c:order val="0"/>
          <c:tx>
            <c:strRef>
              <c:f>'HC2.3.2'!$M$5:$M$6</c:f>
              <c:strCache>
                <c:ptCount val="2"/>
                <c:pt idx="1">
                  <c:v>Own outright</c:v>
                </c:pt>
              </c:strCache>
            </c:strRef>
          </c:tx>
          <c:spPr>
            <a:solidFill>
              <a:schemeClr val="accent1"/>
            </a:solidFill>
            <a:ln w="6350" cap="rnd" cmpd="sng" algn="ctr">
              <a:solidFill>
                <a:srgbClr val="000000"/>
              </a:solidFill>
              <a:prstDash val="solid"/>
              <a:round/>
            </a:ln>
            <a:effectLst/>
          </c:spPr>
          <c:invertIfNegative val="0"/>
          <c:dPt>
            <c:idx val="2"/>
            <c:invertIfNegative val="0"/>
            <c:bubble3D val="0"/>
            <c:spPr>
              <a:solidFill>
                <a:srgbClr val="FF0000"/>
              </a:solidFill>
              <a:ln w="6350" cap="rnd" cmpd="sng" algn="ctr">
                <a:solidFill>
                  <a:srgbClr val="000000"/>
                </a:solidFill>
                <a:prstDash val="solid"/>
                <a:round/>
              </a:ln>
              <a:effectLst/>
            </c:spPr>
            <c:extLst>
              <c:ext xmlns:c16="http://schemas.microsoft.com/office/drawing/2014/chart" uri="{C3380CC4-5D6E-409C-BE32-E72D297353CC}">
                <c16:uniqueId val="{00000001-6F07-48CE-858A-9A6FF390D233}"/>
              </c:ext>
            </c:extLst>
          </c:dPt>
          <c:cat>
            <c:strRef>
              <c:f>'HC2.3.2'!$L$7:$L$12</c:f>
              <c:strCache>
                <c:ptCount val="6"/>
                <c:pt idx="0">
                  <c:v>Mexico</c:v>
                </c:pt>
                <c:pt idx="1">
                  <c:v>Hungary</c:v>
                </c:pt>
                <c:pt idx="2">
                  <c:v>Latvia</c:v>
                </c:pt>
                <c:pt idx="3">
                  <c:v>Slovak Republic</c:v>
                </c:pt>
                <c:pt idx="4">
                  <c:v>Poland</c:v>
                </c:pt>
                <c:pt idx="5">
                  <c:v>Lithuania</c:v>
                </c:pt>
              </c:strCache>
            </c:strRef>
          </c:cat>
          <c:val>
            <c:numRef>
              <c:f>'HC2.3.2'!$M$7:$M$12</c:f>
              <c:numCache>
                <c:formatCode>0.0%</c:formatCode>
                <c:ptCount val="6"/>
                <c:pt idx="0">
                  <c:v>0.69481498003005981</c:v>
                </c:pt>
                <c:pt idx="1">
                  <c:v>0.59584707021713257</c:v>
                </c:pt>
                <c:pt idx="2">
                  <c:v>0.58627784252166748</c:v>
                </c:pt>
                <c:pt idx="3">
                  <c:v>0.53062617778778076</c:v>
                </c:pt>
                <c:pt idx="4">
                  <c:v>0.51853537559509277</c:v>
                </c:pt>
                <c:pt idx="5">
                  <c:v>0.5125352144241333</c:v>
                </c:pt>
              </c:numCache>
            </c:numRef>
          </c:val>
          <c:extLst>
            <c:ext xmlns:c16="http://schemas.microsoft.com/office/drawing/2014/chart" uri="{C3380CC4-5D6E-409C-BE32-E72D297353CC}">
              <c16:uniqueId val="{00000002-6F07-48CE-858A-9A6FF390D233}"/>
            </c:ext>
          </c:extLst>
        </c:ser>
        <c:ser>
          <c:idx val="1"/>
          <c:order val="1"/>
          <c:tx>
            <c:strRef>
              <c:f>'HC2.3.2'!$N$5:$N$6</c:f>
              <c:strCache>
                <c:ptCount val="2"/>
                <c:pt idx="1">
                  <c:v>Owner with mortgage</c:v>
                </c:pt>
              </c:strCache>
            </c:strRef>
          </c:tx>
          <c:spPr>
            <a:solidFill>
              <a:schemeClr val="bg1">
                <a:lumMod val="85000"/>
              </a:schemeClr>
            </a:solidFill>
            <a:ln w="6350" cap="rnd" cmpd="sng" algn="ctr">
              <a:solidFill>
                <a:srgbClr val="000000"/>
              </a:solidFill>
              <a:prstDash val="solid"/>
              <a:round/>
            </a:ln>
            <a:effectLst/>
          </c:spPr>
          <c:invertIfNegative val="0"/>
          <c:cat>
            <c:strRef>
              <c:f>'HC2.3.2'!$L$7:$L$12</c:f>
              <c:strCache>
                <c:ptCount val="6"/>
                <c:pt idx="0">
                  <c:v>Mexico</c:v>
                </c:pt>
                <c:pt idx="1">
                  <c:v>Hungary</c:v>
                </c:pt>
                <c:pt idx="2">
                  <c:v>Latvia</c:v>
                </c:pt>
                <c:pt idx="3">
                  <c:v>Slovak Republic</c:v>
                </c:pt>
                <c:pt idx="4">
                  <c:v>Poland</c:v>
                </c:pt>
                <c:pt idx="5">
                  <c:v>Lithuania</c:v>
                </c:pt>
              </c:strCache>
            </c:strRef>
          </c:cat>
          <c:val>
            <c:numRef>
              <c:f>'HC2.3.2'!$N$7:$N$12</c:f>
              <c:numCache>
                <c:formatCode>0.0%</c:formatCode>
                <c:ptCount val="6"/>
                <c:pt idx="0">
                  <c:v>9.7030894830822945E-3</c:v>
                </c:pt>
                <c:pt idx="1">
                  <c:v>4.3460439890623093E-2</c:v>
                </c:pt>
                <c:pt idx="2">
                  <c:v>1.4433699660003185E-2</c:v>
                </c:pt>
                <c:pt idx="3">
                  <c:v>0</c:v>
                </c:pt>
                <c:pt idx="4">
                  <c:v>0</c:v>
                </c:pt>
                <c:pt idx="5">
                  <c:v>0</c:v>
                </c:pt>
              </c:numCache>
            </c:numRef>
          </c:val>
          <c:extLst>
            <c:ext xmlns:c16="http://schemas.microsoft.com/office/drawing/2014/chart" uri="{C3380CC4-5D6E-409C-BE32-E72D297353CC}">
              <c16:uniqueId val="{00000003-6F07-48CE-858A-9A6FF390D233}"/>
            </c:ext>
          </c:extLst>
        </c:ser>
        <c:ser>
          <c:idx val="2"/>
          <c:order val="2"/>
          <c:tx>
            <c:strRef>
              <c:f>'HC2.3.2'!$O$5:$O$6</c:f>
              <c:strCache>
                <c:ptCount val="2"/>
                <c:pt idx="1">
                  <c:v>Rent (private)</c:v>
                </c:pt>
              </c:strCache>
            </c:strRef>
          </c:tx>
          <c:spPr>
            <a:solidFill>
              <a:srgbClr val="A7B9E3"/>
            </a:solidFill>
            <a:ln w="6350" cmpd="sng">
              <a:solidFill>
                <a:srgbClr val="000000"/>
              </a:solidFill>
              <a:round/>
            </a:ln>
            <a:effectLst/>
          </c:spPr>
          <c:invertIfNegative val="0"/>
          <c:cat>
            <c:strRef>
              <c:f>'HC2.3.2'!$L$7:$L$12</c:f>
              <c:strCache>
                <c:ptCount val="6"/>
                <c:pt idx="0">
                  <c:v>Mexico</c:v>
                </c:pt>
                <c:pt idx="1">
                  <c:v>Hungary</c:v>
                </c:pt>
                <c:pt idx="2">
                  <c:v>Latvia</c:v>
                </c:pt>
                <c:pt idx="3">
                  <c:v>Slovak Republic</c:v>
                </c:pt>
                <c:pt idx="4">
                  <c:v>Poland</c:v>
                </c:pt>
                <c:pt idx="5">
                  <c:v>Lithuania</c:v>
                </c:pt>
              </c:strCache>
            </c:strRef>
          </c:cat>
          <c:val>
            <c:numRef>
              <c:f>'HC2.3.2'!$O$7:$O$12</c:f>
              <c:numCache>
                <c:formatCode>0.0%</c:formatCode>
                <c:ptCount val="6"/>
                <c:pt idx="0">
                  <c:v>9.8448850214481354E-2</c:v>
                </c:pt>
                <c:pt idx="1">
                  <c:v>6.8151660263538361E-2</c:v>
                </c:pt>
                <c:pt idx="2">
                  <c:v>0.15168355405330658</c:v>
                </c:pt>
                <c:pt idx="3">
                  <c:v>9.6712559461593628E-2</c:v>
                </c:pt>
                <c:pt idx="4">
                  <c:v>2.1628584712743759E-2</c:v>
                </c:pt>
                <c:pt idx="5">
                  <c:v>0</c:v>
                </c:pt>
              </c:numCache>
            </c:numRef>
          </c:val>
          <c:extLst>
            <c:ext xmlns:c16="http://schemas.microsoft.com/office/drawing/2014/chart" uri="{C3380CC4-5D6E-409C-BE32-E72D297353CC}">
              <c16:uniqueId val="{00000004-6F07-48CE-858A-9A6FF390D233}"/>
            </c:ext>
          </c:extLst>
        </c:ser>
        <c:ser>
          <c:idx val="3"/>
          <c:order val="3"/>
          <c:tx>
            <c:strRef>
              <c:f>'HC2.3.2'!$P$5:$P$6</c:f>
              <c:strCache>
                <c:ptCount val="2"/>
                <c:pt idx="1">
                  <c:v>Rent (subsidized)</c:v>
                </c:pt>
              </c:strCache>
            </c:strRef>
          </c:tx>
          <c:spPr>
            <a:solidFill>
              <a:srgbClr val="929292"/>
            </a:solidFill>
            <a:ln w="6350" cmpd="sng">
              <a:solidFill>
                <a:srgbClr val="000000"/>
              </a:solidFill>
              <a:round/>
            </a:ln>
            <a:effectLst/>
          </c:spPr>
          <c:invertIfNegative val="0"/>
          <c:cat>
            <c:strRef>
              <c:f>'HC2.3.2'!$L$7:$L$12</c:f>
              <c:strCache>
                <c:ptCount val="6"/>
                <c:pt idx="0">
                  <c:v>Mexico</c:v>
                </c:pt>
                <c:pt idx="1">
                  <c:v>Hungary</c:v>
                </c:pt>
                <c:pt idx="2">
                  <c:v>Latvia</c:v>
                </c:pt>
                <c:pt idx="3">
                  <c:v>Slovak Republic</c:v>
                </c:pt>
                <c:pt idx="4">
                  <c:v>Poland</c:v>
                </c:pt>
                <c:pt idx="5">
                  <c:v>Lithuania</c:v>
                </c:pt>
              </c:strCache>
            </c:strRef>
          </c:cat>
          <c:val>
            <c:numRef>
              <c:f>'HC2.3.2'!$P$7:$P$12</c:f>
              <c:numCache>
                <c:formatCode>0.0%</c:formatCode>
                <c:ptCount val="6"/>
                <c:pt idx="0">
                  <c:v>0</c:v>
                </c:pt>
                <c:pt idx="1">
                  <c:v>0.16292540729045868</c:v>
                </c:pt>
                <c:pt idx="2">
                  <c:v>0.10615471005439758</c:v>
                </c:pt>
                <c:pt idx="3">
                  <c:v>0.2427055686712265</c:v>
                </c:pt>
                <c:pt idx="4">
                  <c:v>1.5568380244076252E-2</c:v>
                </c:pt>
                <c:pt idx="5">
                  <c:v>0.14967255294322968</c:v>
                </c:pt>
              </c:numCache>
            </c:numRef>
          </c:val>
          <c:extLst>
            <c:ext xmlns:c16="http://schemas.microsoft.com/office/drawing/2014/chart" uri="{C3380CC4-5D6E-409C-BE32-E72D297353CC}">
              <c16:uniqueId val="{00000005-6F07-48CE-858A-9A6FF390D233}"/>
            </c:ext>
          </c:extLst>
        </c:ser>
        <c:ser>
          <c:idx val="4"/>
          <c:order val="4"/>
          <c:tx>
            <c:strRef>
              <c:f>'HC2.3.2'!$Q$5:$Q$6</c:f>
              <c:strCache>
                <c:ptCount val="2"/>
                <c:pt idx="1">
                  <c:v>Other, unknown</c:v>
                </c:pt>
              </c:strCache>
            </c:strRef>
          </c:tx>
          <c:spPr>
            <a:solidFill>
              <a:srgbClr val="EDF0F7"/>
            </a:solidFill>
            <a:ln w="6350" cmpd="sng">
              <a:solidFill>
                <a:srgbClr val="000000"/>
              </a:solidFill>
              <a:round/>
            </a:ln>
            <a:effectLst/>
          </c:spPr>
          <c:invertIfNegative val="0"/>
          <c:cat>
            <c:strRef>
              <c:f>'HC2.3.2'!$L$7:$L$12</c:f>
              <c:strCache>
                <c:ptCount val="6"/>
                <c:pt idx="0">
                  <c:v>Mexico</c:v>
                </c:pt>
                <c:pt idx="1">
                  <c:v>Hungary</c:v>
                </c:pt>
                <c:pt idx="2">
                  <c:v>Latvia</c:v>
                </c:pt>
                <c:pt idx="3">
                  <c:v>Slovak Republic</c:v>
                </c:pt>
                <c:pt idx="4">
                  <c:v>Poland</c:v>
                </c:pt>
                <c:pt idx="5">
                  <c:v>Lithuania</c:v>
                </c:pt>
              </c:strCache>
            </c:strRef>
          </c:cat>
          <c:val>
            <c:numRef>
              <c:f>'HC2.3.2'!$Q$7:$Q$12</c:f>
              <c:numCache>
                <c:formatCode>0.0%</c:formatCode>
                <c:ptCount val="6"/>
                <c:pt idx="0">
                  <c:v>0.1970331072807312</c:v>
                </c:pt>
                <c:pt idx="1">
                  <c:v>0.12961544096469879</c:v>
                </c:pt>
                <c:pt idx="2">
                  <c:v>0.14145016670227051</c:v>
                </c:pt>
                <c:pt idx="3">
                  <c:v>0.1299557089805603</c:v>
                </c:pt>
                <c:pt idx="4">
                  <c:v>0.44426769018173218</c:v>
                </c:pt>
                <c:pt idx="5">
                  <c:v>0.33779224753379822</c:v>
                </c:pt>
              </c:numCache>
            </c:numRef>
          </c:val>
          <c:extLst>
            <c:ext xmlns:c16="http://schemas.microsoft.com/office/drawing/2014/chart" uri="{C3380CC4-5D6E-409C-BE32-E72D297353CC}">
              <c16:uniqueId val="{00000006-6F07-48CE-858A-9A6FF390D233}"/>
            </c:ext>
          </c:extLst>
        </c:ser>
        <c:dLbls>
          <c:showLegendKey val="0"/>
          <c:showVal val="0"/>
          <c:showCatName val="0"/>
          <c:showSerName val="0"/>
          <c:showPercent val="0"/>
          <c:showBubbleSize val="0"/>
        </c:dLbls>
        <c:gapWidth val="150"/>
        <c:overlap val="100"/>
        <c:axId val="104948096"/>
        <c:axId val="105251200"/>
      </c:barChart>
      <c:catAx>
        <c:axId val="104948096"/>
        <c:scaling>
          <c:orientation val="minMax"/>
        </c:scaling>
        <c:delete val="0"/>
        <c:axPos val="l"/>
        <c:majorGridlines>
          <c:spPr>
            <a:ln w="9525" cmpd="sng">
              <a:solidFill>
                <a:srgbClr val="FFFFFF"/>
              </a:solidFill>
              <a:prstDash val="solid"/>
            </a:ln>
          </c:spPr>
        </c:majorGridlines>
        <c:numFmt formatCode="General" sourceLinked="1"/>
        <c:majorTickMark val="in"/>
        <c:minorTickMark val="none"/>
        <c:tickLblPos val="low"/>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200" b="0" i="0">
                <a:solidFill>
                  <a:srgbClr val="000000"/>
                </a:solidFill>
                <a:latin typeface="Arial Narrow"/>
                <a:ea typeface="Arial Narrow"/>
                <a:cs typeface="Arial Narrow"/>
              </a:defRPr>
            </a:pPr>
            <a:endParaRPr lang="lv-LV"/>
          </a:p>
        </c:txPr>
        <c:crossAx val="105251200"/>
        <c:crosses val="autoZero"/>
        <c:auto val="1"/>
        <c:lblAlgn val="ctr"/>
        <c:lblOffset val="0"/>
        <c:tickLblSkip val="1"/>
        <c:noMultiLvlLbl val="0"/>
      </c:catAx>
      <c:valAx>
        <c:axId val="105251200"/>
        <c:scaling>
          <c:orientation val="minMax"/>
        </c:scaling>
        <c:delete val="0"/>
        <c:axPos val="b"/>
        <c:majorGridlines>
          <c:spPr>
            <a:ln w="9525" cmpd="sng">
              <a:solidFill>
                <a:srgbClr val="FFFFFF"/>
              </a:solidFill>
              <a:prstDash val="solid"/>
            </a:ln>
          </c:spPr>
        </c:majorGridlines>
        <c:numFmt formatCode="0%" sourceLinked="0"/>
        <c:majorTickMark val="in"/>
        <c:minorTickMark val="none"/>
        <c:tickLblPos val="nextTo"/>
        <c:spPr>
          <a:noFill/>
          <a:ln w="9525">
            <a:solidFill>
              <a:srgbClr val="000000"/>
            </a:solidFill>
            <a:prstDash val="solid"/>
          </a:ln>
          <a:extLst>
            <a:ext uri="{909E8E84-426E-40DD-AFC4-6F175D3DCCD1}">
              <a14:hiddenFill xmlns:a14="http://schemas.microsoft.com/office/drawing/2010/main">
                <a:noFill/>
              </a14:hiddenFill>
            </a:ext>
          </a:extLst>
        </c:spPr>
        <c:txPr>
          <a:bodyPr rot="-60000000" vert="horz"/>
          <a:lstStyle/>
          <a:p>
            <a:pPr>
              <a:defRPr sz="1050" b="0" i="0">
                <a:solidFill>
                  <a:srgbClr val="000000"/>
                </a:solidFill>
                <a:latin typeface="Arial Narrow"/>
                <a:ea typeface="Arial Narrow"/>
                <a:cs typeface="Arial Narrow"/>
              </a:defRPr>
            </a:pPr>
            <a:endParaRPr lang="lv-LV"/>
          </a:p>
        </c:txPr>
        <c:crossAx val="104948096"/>
        <c:crosses val="autoZero"/>
        <c:crossBetween val="between"/>
      </c:valAx>
      <c:spPr>
        <a:solidFill>
          <a:srgbClr val="F4FFFF"/>
        </a:solidFill>
        <a:ln w="9525">
          <a:solidFill>
            <a:srgbClr val="000000"/>
          </a:solidFill>
        </a:ln>
      </c:spPr>
    </c:plotArea>
    <c:legend>
      <c:legendPos val="t"/>
      <c:legendEntry>
        <c:idx val="0"/>
        <c:txPr>
          <a:bodyPr/>
          <a:lstStyle/>
          <a:p>
            <a:pPr>
              <a:defRPr sz="1000" b="0" i="0">
                <a:solidFill>
                  <a:srgbClr val="000000"/>
                </a:solidFill>
                <a:latin typeface="Arial Narrow"/>
                <a:ea typeface="Arial Narrow"/>
                <a:cs typeface="Arial Narrow"/>
              </a:defRPr>
            </a:pPr>
            <a:endParaRPr lang="lv-LV"/>
          </a:p>
        </c:txPr>
      </c:legendEntry>
      <c:layout>
        <c:manualLayout>
          <c:xMode val="edge"/>
          <c:yMode val="edge"/>
          <c:x val="4.3623350272705273E-2"/>
          <c:y val="1.9920803043647736E-2"/>
          <c:w val="0.9238796746151412"/>
          <c:h val="7.4703011413679007E-2"/>
        </c:manualLayout>
      </c:layout>
      <c:overlay val="1"/>
      <c:spPr>
        <a:solidFill>
          <a:srgbClr val="EAEAEA"/>
        </a:solidFill>
        <a:ln>
          <a:noFill/>
          <a:round/>
        </a:ln>
        <a:effectLst/>
        <a:extLst>
          <a:ext uri="{91240B29-F687-4F45-9708-019B960494DF}">
            <a14:hiddenLine xmlns:a14="http://schemas.microsoft.com/office/drawing/2010/main">
              <a:noFill/>
              <a:round/>
            </a14:hiddenLine>
          </a:ext>
        </a:extLst>
      </c:spPr>
      <c:txPr>
        <a:bodyPr/>
        <a:lstStyle/>
        <a:p>
          <a:pPr>
            <a:defRPr sz="1100" b="0" i="0">
              <a:solidFill>
                <a:srgbClr val="000000"/>
              </a:solidFill>
              <a:latin typeface="Arial Narrow"/>
              <a:ea typeface="Arial Narrow"/>
              <a:cs typeface="Arial Narrow"/>
            </a:defRPr>
          </a:pPr>
          <a:endParaRPr lang="lv-LV"/>
        </a:p>
      </c:txPr>
    </c:legend>
    <c:plotVisOnly val="1"/>
    <c:dispBlanksAs val="gap"/>
    <c:showDLblsOverMax val="1"/>
  </c:chart>
  <c:spPr>
    <a:solidFill>
      <a:sysClr val="window" lastClr="FFFFFF"/>
    </a:solidFill>
    <a:ln w="9525" cap="flat" cmpd="sng" algn="ctr">
      <a:noFill/>
      <a:prstDash val="solid"/>
      <a:round/>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231399406637446E-2"/>
          <c:y val="0.1512729055947746"/>
          <c:w val="0.96658245678087473"/>
          <c:h val="0.48476463102859768"/>
        </c:manualLayout>
      </c:layout>
      <c:barChart>
        <c:barDir val="col"/>
        <c:grouping val="clustered"/>
        <c:varyColors val="0"/>
        <c:ser>
          <c:idx val="0"/>
          <c:order val="0"/>
          <c:tx>
            <c:strRef>
              <c:f>Figure2.6!$N$6</c:f>
              <c:strCache>
                <c:ptCount val="1"/>
                <c:pt idx="0">
                  <c:v>50m2 apartment</c:v>
                </c:pt>
              </c:strCache>
            </c:strRef>
          </c:tx>
          <c:spPr>
            <a:solidFill>
              <a:srgbClr val="4F81BD"/>
            </a:solidFill>
            <a:ln w="6350" cmpd="sng">
              <a:solidFill>
                <a:srgbClr val="000000"/>
              </a:solidFill>
            </a:ln>
            <a:effectLst/>
          </c:spPr>
          <c:invertIfNegative val="0"/>
          <c:cat>
            <c:multiLvlStrRef>
              <c:f>Figure2.6!$L$7:$M$18</c:f>
              <c:multiLvlStrCache>
                <c:ptCount val="6"/>
                <c:lvl>
                  <c:pt idx="0">
                    <c:v>All households</c:v>
                  </c:pt>
                  <c:pt idx="1">
                    <c:v>Single person</c:v>
                  </c:pt>
                  <c:pt idx="2">
                    <c:v>Single adult 
with children</c:v>
                  </c:pt>
                  <c:pt idx="3">
                    <c:v>Two adults 
with children</c:v>
                  </c:pt>
                  <c:pt idx="4">
                    <c:v>Other households 
with children</c:v>
                  </c:pt>
                  <c:pt idx="5">
                    <c:v>Other household 
types</c:v>
                  </c:pt>
                </c:lvl>
                <c:lvl>
                  <c:pt idx="5">
                    <c:v> </c:v>
                  </c:pt>
                </c:lvl>
              </c:multiLvlStrCache>
              <c:extLst/>
            </c:multiLvlStrRef>
          </c:cat>
          <c:val>
            <c:numRef>
              <c:f>Figure2.6!$N$7:$N$19</c:f>
              <c:numCache>
                <c:formatCode>0.0</c:formatCode>
                <c:ptCount val="6"/>
                <c:pt idx="0">
                  <c:v>43.12228262424469</c:v>
                </c:pt>
                <c:pt idx="1">
                  <c:v>11.89887672662735</c:v>
                </c:pt>
                <c:pt idx="2">
                  <c:v>29.061686992645264</c:v>
                </c:pt>
                <c:pt idx="3">
                  <c:v>78.473979234695435</c:v>
                </c:pt>
                <c:pt idx="4">
                  <c:v>81.779241561889648</c:v>
                </c:pt>
                <c:pt idx="5">
                  <c:v>53.274548053741455</c:v>
                </c:pt>
              </c:numCache>
              <c:extLst/>
            </c:numRef>
          </c:val>
          <c:extLst>
            <c:ext xmlns:c16="http://schemas.microsoft.com/office/drawing/2014/chart" uri="{C3380CC4-5D6E-409C-BE32-E72D297353CC}">
              <c16:uniqueId val="{00000000-EAFD-4540-9C93-85D507A70A47}"/>
            </c:ext>
          </c:extLst>
        </c:ser>
        <c:ser>
          <c:idx val="1"/>
          <c:order val="1"/>
          <c:tx>
            <c:strRef>
              <c:f>Figure2.6!$O$6</c:f>
              <c:strCache>
                <c:ptCount val="1"/>
                <c:pt idx="0">
                  <c:v>75m2 apartment</c:v>
                </c:pt>
              </c:strCache>
            </c:strRef>
          </c:tx>
          <c:spPr>
            <a:solidFill>
              <a:srgbClr val="CCCCCC"/>
            </a:solidFill>
            <a:ln w="6350" cmpd="sng">
              <a:solidFill>
                <a:srgbClr val="000000"/>
              </a:solidFill>
            </a:ln>
            <a:effectLst/>
          </c:spPr>
          <c:invertIfNegative val="0"/>
          <c:cat>
            <c:multiLvlStrRef>
              <c:f>Figure2.6!$L$7:$M$18</c:f>
              <c:multiLvlStrCache>
                <c:ptCount val="6"/>
                <c:lvl>
                  <c:pt idx="0">
                    <c:v>All households</c:v>
                  </c:pt>
                  <c:pt idx="1">
                    <c:v>Single person</c:v>
                  </c:pt>
                  <c:pt idx="2">
                    <c:v>Single adult 
with children</c:v>
                  </c:pt>
                  <c:pt idx="3">
                    <c:v>Two adults 
with children</c:v>
                  </c:pt>
                  <c:pt idx="4">
                    <c:v>Other households 
with children</c:v>
                  </c:pt>
                  <c:pt idx="5">
                    <c:v>Other household 
types</c:v>
                  </c:pt>
                </c:lvl>
                <c:lvl>
                  <c:pt idx="5">
                    <c:v> </c:v>
                  </c:pt>
                </c:lvl>
              </c:multiLvlStrCache>
              <c:extLst/>
            </c:multiLvlStrRef>
          </c:cat>
          <c:val>
            <c:numRef>
              <c:f>Figure2.6!$O$7:$O$19</c:f>
              <c:numCache>
                <c:formatCode>0.0</c:formatCode>
                <c:ptCount val="6"/>
                <c:pt idx="0">
                  <c:v>26.765581965446472</c:v>
                </c:pt>
                <c:pt idx="1">
                  <c:v>5.3752146661281586</c:v>
                </c:pt>
                <c:pt idx="2">
                  <c:v>10.045215487480164</c:v>
                </c:pt>
                <c:pt idx="3">
                  <c:v>54.594361782073975</c:v>
                </c:pt>
                <c:pt idx="4">
                  <c:v>67.065393924713135</c:v>
                </c:pt>
                <c:pt idx="5">
                  <c:v>30.845421552658081</c:v>
                </c:pt>
              </c:numCache>
              <c:extLst/>
            </c:numRef>
          </c:val>
          <c:extLst>
            <c:ext xmlns:c16="http://schemas.microsoft.com/office/drawing/2014/chart" uri="{C3380CC4-5D6E-409C-BE32-E72D297353CC}">
              <c16:uniqueId val="{00000001-EAFD-4540-9C93-85D507A70A47}"/>
            </c:ext>
          </c:extLst>
        </c:ser>
        <c:dLbls>
          <c:showLegendKey val="0"/>
          <c:showVal val="0"/>
          <c:showCatName val="0"/>
          <c:showSerName val="0"/>
          <c:showPercent val="0"/>
          <c:showBubbleSize val="0"/>
        </c:dLbls>
        <c:gapWidth val="150"/>
        <c:axId val="652448320"/>
        <c:axId val="652448648"/>
      </c:barChart>
      <c:catAx>
        <c:axId val="652448320"/>
        <c:scaling>
          <c:orientation val="minMax"/>
        </c:scaling>
        <c:delete val="0"/>
        <c:axPos val="b"/>
        <c:majorGridlines>
          <c:spPr>
            <a:ln w="9525" cap="flat" cmpd="sng" algn="ctr">
              <a:solidFill>
                <a:srgbClr val="FFFFFF"/>
              </a:solidFill>
              <a:prstDash val="solid"/>
              <a:round/>
            </a:ln>
            <a:effectLst/>
          </c:spPr>
        </c:majorGridlines>
        <c:numFmt formatCode="General" sourceLinked="1"/>
        <c:majorTickMark val="in"/>
        <c:minorTickMark val="none"/>
        <c:tickLblPos val="low"/>
        <c:spPr>
          <a:noFill/>
          <a:ln w="9525" cap="flat" cmpd="sng" algn="ctr">
            <a:noFill/>
            <a:prstDash val="solid"/>
            <a:round/>
          </a:ln>
          <a:effectLst/>
          <a:extLst>
            <a:ext uri="{909E8E84-426E-40DD-AFC4-6F175D3DCCD1}">
              <a14:hiddenFill xmlns:a14="http://schemas.microsoft.com/office/drawing/2010/main">
                <a:noFill/>
              </a14:hiddenFill>
            </a:ext>
          </a:extLst>
        </c:spPr>
        <c:txPr>
          <a:bodyPr rot="-5400000" spcFirstLastPara="1" vertOverflow="ellipsis" wrap="square" anchor="ctr" anchorCtr="1"/>
          <a:lstStyle/>
          <a:p>
            <a:pPr>
              <a:defRPr sz="1400" b="0" i="0" u="none" strike="noStrike" kern="1200" baseline="0">
                <a:solidFill>
                  <a:srgbClr val="000000"/>
                </a:solidFill>
                <a:latin typeface="Arial Narrow"/>
                <a:ea typeface="Arial Narrow"/>
                <a:cs typeface="Arial Narrow"/>
              </a:defRPr>
            </a:pPr>
            <a:endParaRPr lang="lv-LV"/>
          </a:p>
        </c:txPr>
        <c:crossAx val="652448648"/>
        <c:crosses val="autoZero"/>
        <c:auto val="1"/>
        <c:lblAlgn val="ctr"/>
        <c:lblOffset val="0"/>
        <c:noMultiLvlLbl val="0"/>
      </c:catAx>
      <c:valAx>
        <c:axId val="652448648"/>
        <c:scaling>
          <c:orientation val="minMax"/>
          <c:max val="100"/>
        </c:scaling>
        <c:delete val="0"/>
        <c:axPos val="l"/>
        <c:majorGridlines>
          <c:spPr>
            <a:ln w="9525" cap="flat" cmpd="sng" algn="ctr">
              <a:solidFill>
                <a:srgbClr val="FFFFFF"/>
              </a:solidFill>
              <a:prstDash val="solid"/>
              <a:round/>
            </a:ln>
            <a:effectLst/>
          </c:spPr>
        </c:majorGridlines>
        <c:title>
          <c:tx>
            <c:rich>
              <a:bodyPr rot="0" spcFirstLastPara="1" vertOverflow="ellipsis" wrap="square" anchor="ctr" anchorCtr="1"/>
              <a:lstStyle/>
              <a:p>
                <a:pPr>
                  <a:defRPr sz="1200" b="0" i="0" u="none" strike="noStrike" kern="1200" baseline="0">
                    <a:solidFill>
                      <a:srgbClr val="000000"/>
                    </a:solidFill>
                    <a:latin typeface="Arial Narrow" panose="020B0606020202030204" pitchFamily="34" charset="0"/>
                    <a:ea typeface="+mn-ea"/>
                    <a:cs typeface="+mn-cs"/>
                  </a:defRPr>
                </a:pPr>
                <a:r>
                  <a:rPr lang="en-GB" sz="1200" b="0" i="0" dirty="0">
                    <a:solidFill>
                      <a:srgbClr val="000000"/>
                    </a:solidFill>
                    <a:latin typeface="Arial Narrow" panose="020B0606020202030204" pitchFamily="34" charset="0"/>
                  </a:rPr>
                  <a:t>%</a:t>
                </a:r>
              </a:p>
            </c:rich>
          </c:tx>
          <c:layout>
            <c:manualLayout>
              <c:xMode val="edge"/>
              <c:yMode val="edge"/>
              <c:x val="1.7965538406321466E-2"/>
              <c:y val="1.3345527100174304E-2"/>
            </c:manualLayout>
          </c:layout>
          <c:overlay val="0"/>
          <c:spPr>
            <a:noFill/>
            <a:ln>
              <a:noFill/>
            </a:ln>
            <a:effectLst/>
          </c:spPr>
          <c:txPr>
            <a:bodyPr rot="0" spcFirstLastPara="1" vertOverflow="ellipsis" wrap="square" anchor="ctr" anchorCtr="1"/>
            <a:lstStyle/>
            <a:p>
              <a:pPr>
                <a:defRPr sz="1200" b="0" i="0" u="none" strike="noStrike" kern="1200" baseline="0">
                  <a:solidFill>
                    <a:srgbClr val="000000"/>
                  </a:solidFill>
                  <a:latin typeface="Arial Narrow" panose="020B0606020202030204" pitchFamily="34" charset="0"/>
                  <a:ea typeface="+mn-ea"/>
                  <a:cs typeface="+mn-cs"/>
                </a:defRPr>
              </a:pPr>
              <a:endParaRPr lang="lv-LV"/>
            </a:p>
          </c:txPr>
        </c:title>
        <c:numFmt formatCode="General" sourceLinked="0"/>
        <c:majorTickMark val="in"/>
        <c:minorTickMark val="none"/>
        <c:tickLblPos val="nextTo"/>
        <c:spPr>
          <a:noFill/>
          <a:ln w="9525">
            <a:solidFill>
              <a:srgbClr val="000000"/>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rgbClr val="000000"/>
                </a:solidFill>
                <a:latin typeface="Arial Narrow"/>
                <a:ea typeface="Arial Narrow"/>
                <a:cs typeface="Arial Narrow"/>
              </a:defRPr>
            </a:pPr>
            <a:endParaRPr lang="lv-LV"/>
          </a:p>
        </c:txPr>
        <c:crossAx val="652448320"/>
        <c:crosses val="autoZero"/>
        <c:crossBetween val="between"/>
      </c:valAx>
      <c:spPr>
        <a:solidFill>
          <a:srgbClr val="F4FFFF"/>
        </a:solidFill>
        <a:ln w="9525">
          <a:solidFill>
            <a:srgbClr val="000000"/>
          </a:solidFill>
        </a:ln>
        <a:effectLst/>
      </c:spPr>
    </c:plotArea>
    <c:legend>
      <c:legendPos val="b"/>
      <c:layout>
        <c:manualLayout>
          <c:xMode val="edge"/>
          <c:yMode val="edge"/>
          <c:x val="4.877822902639261E-2"/>
          <c:y val="1.9920803043647736E-2"/>
          <c:w val="0.95122176611953857"/>
          <c:h val="7.1764692964740959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rot="0" spcFirstLastPara="1" vertOverflow="ellipsis" vert="horz" wrap="square" anchor="ctr" anchorCtr="1"/>
        <a:lstStyle/>
        <a:p>
          <a:pPr>
            <a:defRPr sz="1800" b="0" i="0" u="none" strike="noStrike" kern="1200" baseline="0">
              <a:solidFill>
                <a:srgbClr val="000000"/>
              </a:solidFill>
              <a:latin typeface="Arial Narrow"/>
              <a:ea typeface="Arial Narrow"/>
              <a:cs typeface="Arial Narrow"/>
            </a:defRPr>
          </a:pPr>
          <a:endParaRPr lang="lv-LV"/>
        </a:p>
      </c:txPr>
    </c:legend>
    <c:plotVisOnly val="1"/>
    <c:dispBlanksAs val="gap"/>
    <c:showDLblsOverMax val="1"/>
  </c:chart>
  <c:spPr>
    <a:noFill/>
    <a:ln w="9525" cap="flat" cmpd="sng" algn="ctr">
      <a:noFill/>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750">
          <a:solidFill>
            <a:schemeClr val="tx1"/>
          </a:solidFill>
          <a:latin typeface="Arial Narrow" panose="020B0606020202030204" pitchFamily="34" charset="0"/>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168092363698463E-2"/>
          <c:y val="0.18576567586066367"/>
          <c:w val="0.92504364985164278"/>
          <c:h val="0.70663895753763195"/>
        </c:manualLayout>
      </c:layout>
      <c:barChart>
        <c:barDir val="col"/>
        <c:grouping val="stacked"/>
        <c:varyColors val="0"/>
        <c:ser>
          <c:idx val="0"/>
          <c:order val="0"/>
          <c:tx>
            <c:strRef>
              <c:f>'Fig1'!$S$5</c:f>
              <c:strCache>
                <c:ptCount val="1"/>
                <c:pt idx="0">
                  <c:v>Below missing middle</c:v>
                </c:pt>
              </c:strCache>
            </c:strRef>
          </c:tx>
          <c:spPr>
            <a:solidFill>
              <a:srgbClr val="4F81BD"/>
            </a:solidFill>
            <a:ln w="6350" cmpd="sng">
              <a:solidFill>
                <a:srgbClr val="000000"/>
              </a:solidFill>
            </a:ln>
            <a:effectLst/>
          </c:spPr>
          <c:invertIfNegative val="0"/>
          <c:cat>
            <c:numRef>
              <c:f>'Fig1'!$M$6:$M$105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'Fig1'!$S$6:$S$105</c:f>
              <c:numCache>
                <c:formatCode>General</c:formatCode>
                <c:ptCount val="100"/>
                <c:pt idx="0">
                  <c:v>0</c:v>
                </c:pt>
                <c:pt idx="1">
                  <c:v>0</c:v>
                </c:pt>
                <c:pt idx="2">
                  <c:v>0</c:v>
                </c:pt>
                <c:pt idx="3">
                  <c:v>0</c:v>
                </c:pt>
                <c:pt idx="4">
                  <c:v>0</c:v>
                </c:pt>
                <c:pt idx="5">
                  <c:v>0.83333333333333337</c:v>
                </c:pt>
                <c:pt idx="6">
                  <c:v>25.666666666666668</c:v>
                </c:pt>
                <c:pt idx="7">
                  <c:v>50.119166056315102</c:v>
                </c:pt>
                <c:pt idx="8">
                  <c:v>73.669998168945313</c:v>
                </c:pt>
                <c:pt idx="9">
                  <c:v>88.143330891927079</c:v>
                </c:pt>
                <c:pt idx="10">
                  <c:v>101.01999918619792</c:v>
                </c:pt>
                <c:pt idx="11">
                  <c:v>124.4883321126302</c:v>
                </c:pt>
                <c:pt idx="12">
                  <c:v>145.8074951171875</c:v>
                </c:pt>
                <c:pt idx="13">
                  <c:v>163.20167032877603</c:v>
                </c:pt>
                <c:pt idx="14">
                  <c:v>186.80332438151041</c:v>
                </c:pt>
                <c:pt idx="15">
                  <c:v>197.34832763671875</c:v>
                </c:pt>
                <c:pt idx="16">
                  <c:v>209.12249755859375</c:v>
                </c:pt>
                <c:pt idx="17">
                  <c:v>217.18833414713541</c:v>
                </c:pt>
                <c:pt idx="18">
                  <c:v>220.927490234375</c:v>
                </c:pt>
                <c:pt idx="19">
                  <c:v>223.73834228515625</c:v>
                </c:pt>
                <c:pt idx="20">
                  <c:v>228.66916910807291</c:v>
                </c:pt>
                <c:pt idx="21">
                  <c:v>232.52500406901041</c:v>
                </c:pt>
                <c:pt idx="22">
                  <c:v>236.03916422526041</c:v>
                </c:pt>
                <c:pt idx="23">
                  <c:v>240.9324951171875</c:v>
                </c:pt>
                <c:pt idx="24">
                  <c:v>243.43833414713541</c:v>
                </c:pt>
                <c:pt idx="25">
                  <c:v>245.24249267578125</c:v>
                </c:pt>
                <c:pt idx="26">
                  <c:v>248.100830078125</c:v>
                </c:pt>
                <c:pt idx="27">
                  <c:v>250</c:v>
                </c:pt>
                <c:pt idx="28">
                  <c:v>251.55832926432291</c:v>
                </c:pt>
                <c:pt idx="29">
                  <c:v>253.4425048828125</c:v>
                </c:pt>
                <c:pt idx="30">
                  <c:v>256.1199951171875</c:v>
                </c:pt>
                <c:pt idx="31">
                  <c:v>258.51833089192706</c:v>
                </c:pt>
                <c:pt idx="32">
                  <c:v>261.27750651041669</c:v>
                </c:pt>
                <c:pt idx="33">
                  <c:v>263.85249837239581</c:v>
                </c:pt>
                <c:pt idx="34">
                  <c:v>11.870123703653917</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numCache>
            </c:numRef>
          </c:val>
          <c:extLst>
            <c:ext xmlns:c16="http://schemas.microsoft.com/office/drawing/2014/chart" uri="{C3380CC4-5D6E-409C-BE32-E72D297353CC}">
              <c16:uniqueId val="{00000000-65D4-4D2A-A79B-BDAB765756B5}"/>
            </c:ext>
          </c:extLst>
        </c:ser>
        <c:ser>
          <c:idx val="1"/>
          <c:order val="1"/>
          <c:tx>
            <c:strRef>
              <c:f>'Fig1'!$T$5</c:f>
              <c:strCache>
                <c:ptCount val="1"/>
                <c:pt idx="0">
                  <c:v>Missing middle</c:v>
                </c:pt>
              </c:strCache>
            </c:strRef>
          </c:tx>
          <c:spPr>
            <a:solidFill>
              <a:schemeClr val="bg1">
                <a:lumMod val="95000"/>
              </a:schemeClr>
            </a:solidFill>
            <a:ln w="6350" cmpd="sng">
              <a:solidFill>
                <a:srgbClr val="000000"/>
              </a:solidFill>
            </a:ln>
            <a:effectLst/>
          </c:spPr>
          <c:invertIfNegative val="0"/>
          <c:cat>
            <c:numRef>
              <c:f>'Fig1'!$M$6:$M$105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'Fig1'!$T$6:$T$105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254.82488759463013</c:v>
                </c:pt>
                <c:pt idx="35">
                  <c:v>269.96750895182294</c:v>
                </c:pt>
                <c:pt idx="36">
                  <c:v>273.13417561848956</c:v>
                </c:pt>
                <c:pt idx="37">
                  <c:v>276.27583821614581</c:v>
                </c:pt>
                <c:pt idx="38">
                  <c:v>279.87666829427081</c:v>
                </c:pt>
                <c:pt idx="39">
                  <c:v>284.40500895182294</c:v>
                </c:pt>
                <c:pt idx="40">
                  <c:v>287.12333170572919</c:v>
                </c:pt>
                <c:pt idx="41">
                  <c:v>291.61582438151044</c:v>
                </c:pt>
                <c:pt idx="42">
                  <c:v>295.54166666666669</c:v>
                </c:pt>
                <c:pt idx="43">
                  <c:v>298.44915771484375</c:v>
                </c:pt>
                <c:pt idx="44">
                  <c:v>302.87833658854169</c:v>
                </c:pt>
                <c:pt idx="45">
                  <c:v>308.38832600911456</c:v>
                </c:pt>
                <c:pt idx="46">
                  <c:v>312.69083658854169</c:v>
                </c:pt>
                <c:pt idx="47">
                  <c:v>317.09832763671875</c:v>
                </c:pt>
                <c:pt idx="48">
                  <c:v>321.76833089192706</c:v>
                </c:pt>
                <c:pt idx="49">
                  <c:v>327.114990234375</c:v>
                </c:pt>
                <c:pt idx="50">
                  <c:v>332.38749186197919</c:v>
                </c:pt>
                <c:pt idx="51">
                  <c:v>337.663330078125</c:v>
                </c:pt>
                <c:pt idx="52">
                  <c:v>345.01582845052081</c:v>
                </c:pt>
                <c:pt idx="53">
                  <c:v>353.54166666666669</c:v>
                </c:pt>
                <c:pt idx="54">
                  <c:v>361.47998046875</c:v>
                </c:pt>
                <c:pt idx="55">
                  <c:v>365.40083821614581</c:v>
                </c:pt>
                <c:pt idx="56">
                  <c:v>373.538330078125</c:v>
                </c:pt>
                <c:pt idx="57">
                  <c:v>383.9908447265625</c:v>
                </c:pt>
                <c:pt idx="58">
                  <c:v>396.8275146484375</c:v>
                </c:pt>
                <c:pt idx="59">
                  <c:v>400</c:v>
                </c:pt>
                <c:pt idx="60">
                  <c:v>409.56998697916669</c:v>
                </c:pt>
                <c:pt idx="61">
                  <c:v>416.66666666666669</c:v>
                </c:pt>
                <c:pt idx="62">
                  <c:v>427.27498372395831</c:v>
                </c:pt>
                <c:pt idx="63">
                  <c:v>445.78165690104169</c:v>
                </c:pt>
                <c:pt idx="64">
                  <c:v>454.64998372395831</c:v>
                </c:pt>
                <c:pt idx="65">
                  <c:v>470.68668619791669</c:v>
                </c:pt>
                <c:pt idx="66">
                  <c:v>478.17915852864581</c:v>
                </c:pt>
                <c:pt idx="67">
                  <c:v>498.65250651041669</c:v>
                </c:pt>
                <c:pt idx="68">
                  <c:v>514.1199951171875</c:v>
                </c:pt>
                <c:pt idx="69">
                  <c:v>524.19999186197913</c:v>
                </c:pt>
                <c:pt idx="70">
                  <c:v>541.1541748046875</c:v>
                </c:pt>
                <c:pt idx="71">
                  <c:v>554.45166015625</c:v>
                </c:pt>
                <c:pt idx="72">
                  <c:v>571.58251953125</c:v>
                </c:pt>
                <c:pt idx="73">
                  <c:v>579.83915201822913</c:v>
                </c:pt>
                <c:pt idx="74">
                  <c:v>590.60498046875</c:v>
                </c:pt>
                <c:pt idx="75">
                  <c:v>600</c:v>
                </c:pt>
                <c:pt idx="76">
                  <c:v>612.98583984375</c:v>
                </c:pt>
                <c:pt idx="77">
                  <c:v>628.683349609375</c:v>
                </c:pt>
                <c:pt idx="78">
                  <c:v>648</c:v>
                </c:pt>
                <c:pt idx="79">
                  <c:v>676.20833333333337</c:v>
                </c:pt>
                <c:pt idx="80">
                  <c:v>693.760009765625</c:v>
                </c:pt>
                <c:pt idx="81">
                  <c:v>719.44498697916663</c:v>
                </c:pt>
                <c:pt idx="82">
                  <c:v>740.53580729166663</c:v>
                </c:pt>
                <c:pt idx="83">
                  <c:v>759.5283203125</c:v>
                </c:pt>
                <c:pt idx="84">
                  <c:v>783.29915364583337</c:v>
                </c:pt>
                <c:pt idx="85">
                  <c:v>807.67415364583337</c:v>
                </c:pt>
                <c:pt idx="86">
                  <c:v>843.93912760416663</c:v>
                </c:pt>
                <c:pt idx="87">
                  <c:v>875</c:v>
                </c:pt>
                <c:pt idx="88">
                  <c:v>918.04085286458337</c:v>
                </c:pt>
                <c:pt idx="89">
                  <c:v>958.75748697916663</c:v>
                </c:pt>
                <c:pt idx="90">
                  <c:v>1016.1399739583334</c:v>
                </c:pt>
                <c:pt idx="91">
                  <c:v>1080.7674967447917</c:v>
                </c:pt>
                <c:pt idx="92">
                  <c:v>1157.5983072916667</c:v>
                </c:pt>
                <c:pt idx="93">
                  <c:v>1231.1650390625</c:v>
                </c:pt>
                <c:pt idx="94">
                  <c:v>1324.8775227864583</c:v>
                </c:pt>
                <c:pt idx="95">
                  <c:v>843.66649612761103</c:v>
                </c:pt>
                <c:pt idx="96">
                  <c:v>0</c:v>
                </c:pt>
                <c:pt idx="97">
                  <c:v>0</c:v>
                </c:pt>
                <c:pt idx="98">
                  <c:v>0</c:v>
                </c:pt>
                <c:pt idx="99">
                  <c:v>0</c:v>
                </c:pt>
              </c:numCache>
            </c:numRef>
          </c:val>
          <c:extLst>
            <c:ext xmlns:c16="http://schemas.microsoft.com/office/drawing/2014/chart" uri="{C3380CC4-5D6E-409C-BE32-E72D297353CC}">
              <c16:uniqueId val="{00000001-65D4-4D2A-A79B-BDAB765756B5}"/>
            </c:ext>
          </c:extLst>
        </c:ser>
        <c:ser>
          <c:idx val="2"/>
          <c:order val="2"/>
          <c:tx>
            <c:strRef>
              <c:f>'Fig1'!$U$5</c:f>
              <c:strCache>
                <c:ptCount val="1"/>
                <c:pt idx="0">
                  <c:v>Above missing middle</c:v>
                </c:pt>
              </c:strCache>
            </c:strRef>
          </c:tx>
          <c:spPr>
            <a:solidFill>
              <a:srgbClr val="A7B9E3"/>
            </a:solidFill>
            <a:ln w="6350" cmpd="sng">
              <a:solidFill>
                <a:srgbClr val="000000"/>
              </a:solidFill>
            </a:ln>
            <a:effectLst/>
          </c:spPr>
          <c:invertIfNegative val="0"/>
          <c:cat>
            <c:numRef>
              <c:f>'Fig1'!$M$6:$M$105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'Fig1'!$U$6:$U$105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618.62940230988897</c:v>
                </c:pt>
                <c:pt idx="96">
                  <c:v>1510.05419921875</c:v>
                </c:pt>
                <c:pt idx="97">
                  <c:v>1685.0475260416667</c:v>
                </c:pt>
                <c:pt idx="98">
                  <c:v>1951.5849609375</c:v>
                </c:pt>
                <c:pt idx="99">
                  <c:v>2510.2532552083335</c:v>
                </c:pt>
              </c:numCache>
            </c:numRef>
          </c:val>
          <c:extLst>
            <c:ext xmlns:c16="http://schemas.microsoft.com/office/drawing/2014/chart" uri="{C3380CC4-5D6E-409C-BE32-E72D297353CC}">
              <c16:uniqueId val="{00000002-65D4-4D2A-A79B-BDAB765756B5}"/>
            </c:ext>
          </c:extLst>
        </c:ser>
        <c:dLbls>
          <c:showLegendKey val="0"/>
          <c:showVal val="0"/>
          <c:showCatName val="0"/>
          <c:showSerName val="0"/>
          <c:showPercent val="0"/>
          <c:showBubbleSize val="0"/>
        </c:dLbls>
        <c:gapWidth val="0"/>
        <c:overlap val="100"/>
        <c:axId val="840031464"/>
        <c:axId val="840034088"/>
      </c:barChart>
      <c:lineChart>
        <c:grouping val="standard"/>
        <c:varyColors val="0"/>
        <c:ser>
          <c:idx val="3"/>
          <c:order val="3"/>
          <c:tx>
            <c:v>1</c:v>
          </c:tx>
          <c:spPr>
            <a:ln w="12700" cap="rnd">
              <a:solidFill>
                <a:srgbClr val="000000"/>
              </a:solidFill>
              <a:prstDash val="dash"/>
              <a:round/>
            </a:ln>
            <a:effectLst/>
          </c:spPr>
          <c:marker>
            <c:symbol val="none"/>
          </c:marker>
          <c:val>
            <c:numRef>
              <c:f>'Fig1'!$X$6:$X$105</c:f>
              <c:numCache>
                <c:formatCode>General</c:formatCode>
                <c:ptCount val="100"/>
                <c:pt idx="0">
                  <c:v>264</c:v>
                </c:pt>
                <c:pt idx="1">
                  <c:v>264</c:v>
                </c:pt>
                <c:pt idx="2">
                  <c:v>264</c:v>
                </c:pt>
                <c:pt idx="3">
                  <c:v>264</c:v>
                </c:pt>
                <c:pt idx="4">
                  <c:v>264</c:v>
                </c:pt>
                <c:pt idx="5">
                  <c:v>264</c:v>
                </c:pt>
                <c:pt idx="6">
                  <c:v>264</c:v>
                </c:pt>
                <c:pt idx="7">
                  <c:v>264</c:v>
                </c:pt>
                <c:pt idx="8">
                  <c:v>264</c:v>
                </c:pt>
                <c:pt idx="9">
                  <c:v>264</c:v>
                </c:pt>
                <c:pt idx="10">
                  <c:v>264</c:v>
                </c:pt>
                <c:pt idx="11">
                  <c:v>264</c:v>
                </c:pt>
                <c:pt idx="12">
                  <c:v>264</c:v>
                </c:pt>
                <c:pt idx="13">
                  <c:v>264</c:v>
                </c:pt>
                <c:pt idx="14">
                  <c:v>264</c:v>
                </c:pt>
                <c:pt idx="15">
                  <c:v>264</c:v>
                </c:pt>
                <c:pt idx="16">
                  <c:v>264</c:v>
                </c:pt>
                <c:pt idx="17">
                  <c:v>264</c:v>
                </c:pt>
                <c:pt idx="18">
                  <c:v>264</c:v>
                </c:pt>
                <c:pt idx="19">
                  <c:v>264</c:v>
                </c:pt>
                <c:pt idx="20">
                  <c:v>264</c:v>
                </c:pt>
                <c:pt idx="21">
                  <c:v>264</c:v>
                </c:pt>
                <c:pt idx="22">
                  <c:v>264</c:v>
                </c:pt>
                <c:pt idx="23">
                  <c:v>264</c:v>
                </c:pt>
                <c:pt idx="24">
                  <c:v>264</c:v>
                </c:pt>
                <c:pt idx="25">
                  <c:v>264</c:v>
                </c:pt>
                <c:pt idx="26">
                  <c:v>264</c:v>
                </c:pt>
                <c:pt idx="27">
                  <c:v>264</c:v>
                </c:pt>
                <c:pt idx="28">
                  <c:v>264</c:v>
                </c:pt>
                <c:pt idx="29">
                  <c:v>264</c:v>
                </c:pt>
                <c:pt idx="30">
                  <c:v>264</c:v>
                </c:pt>
                <c:pt idx="31">
                  <c:v>264</c:v>
                </c:pt>
                <c:pt idx="32">
                  <c:v>264</c:v>
                </c:pt>
                <c:pt idx="33">
                  <c:v>264</c:v>
                </c:pt>
              </c:numCache>
            </c:numRef>
          </c:val>
          <c:smooth val="0"/>
          <c:extLst>
            <c:ext xmlns:c16="http://schemas.microsoft.com/office/drawing/2014/chart" uri="{C3380CC4-5D6E-409C-BE32-E72D297353CC}">
              <c16:uniqueId val="{00000003-65D4-4D2A-A79B-BDAB765756B5}"/>
            </c:ext>
          </c:extLst>
        </c:ser>
        <c:ser>
          <c:idx val="4"/>
          <c:order val="4"/>
          <c:tx>
            <c:v>2</c:v>
          </c:tx>
          <c:spPr>
            <a:ln w="12700" cap="rnd">
              <a:solidFill>
                <a:schemeClr val="tx1"/>
              </a:solidFill>
              <a:prstDash val="dash"/>
              <a:round/>
            </a:ln>
            <a:effectLst/>
          </c:spPr>
          <c:marker>
            <c:symbol val="none"/>
          </c:marker>
          <c:val>
            <c:numRef>
              <c:f>'Fig1'!$Y$6:$Y$105</c:f>
              <c:numCache>
                <c:formatCode>General</c:formatCode>
                <c:ptCount val="100"/>
                <c:pt idx="0">
                  <c:v>947</c:v>
                </c:pt>
                <c:pt idx="1">
                  <c:v>947</c:v>
                </c:pt>
                <c:pt idx="2">
                  <c:v>947</c:v>
                </c:pt>
                <c:pt idx="3">
                  <c:v>947</c:v>
                </c:pt>
                <c:pt idx="4">
                  <c:v>947</c:v>
                </c:pt>
                <c:pt idx="5">
                  <c:v>947</c:v>
                </c:pt>
                <c:pt idx="6">
                  <c:v>947</c:v>
                </c:pt>
                <c:pt idx="7">
                  <c:v>947</c:v>
                </c:pt>
                <c:pt idx="8">
                  <c:v>947</c:v>
                </c:pt>
                <c:pt idx="9">
                  <c:v>947</c:v>
                </c:pt>
                <c:pt idx="10">
                  <c:v>947</c:v>
                </c:pt>
                <c:pt idx="11">
                  <c:v>947</c:v>
                </c:pt>
                <c:pt idx="12">
                  <c:v>947</c:v>
                </c:pt>
                <c:pt idx="13">
                  <c:v>947</c:v>
                </c:pt>
                <c:pt idx="14">
                  <c:v>947</c:v>
                </c:pt>
                <c:pt idx="15">
                  <c:v>947</c:v>
                </c:pt>
                <c:pt idx="16">
                  <c:v>947</c:v>
                </c:pt>
                <c:pt idx="17">
                  <c:v>947</c:v>
                </c:pt>
                <c:pt idx="18">
                  <c:v>947</c:v>
                </c:pt>
                <c:pt idx="19">
                  <c:v>947</c:v>
                </c:pt>
                <c:pt idx="20">
                  <c:v>947</c:v>
                </c:pt>
                <c:pt idx="21">
                  <c:v>947</c:v>
                </c:pt>
                <c:pt idx="22">
                  <c:v>947</c:v>
                </c:pt>
                <c:pt idx="23">
                  <c:v>947</c:v>
                </c:pt>
                <c:pt idx="24">
                  <c:v>947</c:v>
                </c:pt>
                <c:pt idx="25">
                  <c:v>947</c:v>
                </c:pt>
                <c:pt idx="26">
                  <c:v>947</c:v>
                </c:pt>
                <c:pt idx="27">
                  <c:v>947</c:v>
                </c:pt>
                <c:pt idx="28">
                  <c:v>947</c:v>
                </c:pt>
                <c:pt idx="29">
                  <c:v>947</c:v>
                </c:pt>
                <c:pt idx="30">
                  <c:v>947</c:v>
                </c:pt>
                <c:pt idx="31">
                  <c:v>947</c:v>
                </c:pt>
                <c:pt idx="32">
                  <c:v>947</c:v>
                </c:pt>
                <c:pt idx="33">
                  <c:v>947</c:v>
                </c:pt>
                <c:pt idx="34">
                  <c:v>947</c:v>
                </c:pt>
                <c:pt idx="35">
                  <c:v>947</c:v>
                </c:pt>
                <c:pt idx="36">
                  <c:v>947</c:v>
                </c:pt>
                <c:pt idx="37">
                  <c:v>947</c:v>
                </c:pt>
                <c:pt idx="38">
                  <c:v>947</c:v>
                </c:pt>
                <c:pt idx="39">
                  <c:v>947</c:v>
                </c:pt>
                <c:pt idx="40">
                  <c:v>947</c:v>
                </c:pt>
                <c:pt idx="41">
                  <c:v>947</c:v>
                </c:pt>
                <c:pt idx="42">
                  <c:v>947</c:v>
                </c:pt>
                <c:pt idx="43">
                  <c:v>947</c:v>
                </c:pt>
                <c:pt idx="44">
                  <c:v>947</c:v>
                </c:pt>
                <c:pt idx="45">
                  <c:v>947</c:v>
                </c:pt>
                <c:pt idx="46">
                  <c:v>947</c:v>
                </c:pt>
                <c:pt idx="47">
                  <c:v>947</c:v>
                </c:pt>
                <c:pt idx="48">
                  <c:v>947</c:v>
                </c:pt>
                <c:pt idx="49">
                  <c:v>947</c:v>
                </c:pt>
                <c:pt idx="50">
                  <c:v>947</c:v>
                </c:pt>
                <c:pt idx="51">
                  <c:v>947</c:v>
                </c:pt>
                <c:pt idx="52">
                  <c:v>947</c:v>
                </c:pt>
                <c:pt idx="53">
                  <c:v>947</c:v>
                </c:pt>
                <c:pt idx="54">
                  <c:v>947</c:v>
                </c:pt>
                <c:pt idx="55">
                  <c:v>947</c:v>
                </c:pt>
                <c:pt idx="56">
                  <c:v>947</c:v>
                </c:pt>
                <c:pt idx="57">
                  <c:v>947</c:v>
                </c:pt>
                <c:pt idx="58">
                  <c:v>947</c:v>
                </c:pt>
                <c:pt idx="59">
                  <c:v>947</c:v>
                </c:pt>
                <c:pt idx="60">
                  <c:v>947</c:v>
                </c:pt>
                <c:pt idx="61">
                  <c:v>947</c:v>
                </c:pt>
                <c:pt idx="62">
                  <c:v>947</c:v>
                </c:pt>
                <c:pt idx="63">
                  <c:v>947</c:v>
                </c:pt>
                <c:pt idx="64">
                  <c:v>947</c:v>
                </c:pt>
                <c:pt idx="65">
                  <c:v>947</c:v>
                </c:pt>
                <c:pt idx="66">
                  <c:v>947</c:v>
                </c:pt>
                <c:pt idx="67">
                  <c:v>947</c:v>
                </c:pt>
                <c:pt idx="68">
                  <c:v>947</c:v>
                </c:pt>
                <c:pt idx="69">
                  <c:v>947</c:v>
                </c:pt>
                <c:pt idx="70">
                  <c:v>947</c:v>
                </c:pt>
                <c:pt idx="71">
                  <c:v>947</c:v>
                </c:pt>
                <c:pt idx="72">
                  <c:v>947</c:v>
                </c:pt>
                <c:pt idx="73">
                  <c:v>947</c:v>
                </c:pt>
                <c:pt idx="74">
                  <c:v>947</c:v>
                </c:pt>
                <c:pt idx="75">
                  <c:v>947</c:v>
                </c:pt>
                <c:pt idx="76">
                  <c:v>947</c:v>
                </c:pt>
                <c:pt idx="77">
                  <c:v>947</c:v>
                </c:pt>
                <c:pt idx="78">
                  <c:v>947</c:v>
                </c:pt>
                <c:pt idx="79">
                  <c:v>947</c:v>
                </c:pt>
                <c:pt idx="80">
                  <c:v>947</c:v>
                </c:pt>
                <c:pt idx="81">
                  <c:v>947</c:v>
                </c:pt>
                <c:pt idx="82">
                  <c:v>947</c:v>
                </c:pt>
                <c:pt idx="83">
                  <c:v>947</c:v>
                </c:pt>
                <c:pt idx="84">
                  <c:v>947</c:v>
                </c:pt>
                <c:pt idx="85">
                  <c:v>947</c:v>
                </c:pt>
                <c:pt idx="86">
                  <c:v>947</c:v>
                </c:pt>
                <c:pt idx="87">
                  <c:v>947</c:v>
                </c:pt>
                <c:pt idx="88">
                  <c:v>947</c:v>
                </c:pt>
                <c:pt idx="89">
                  <c:v>947</c:v>
                </c:pt>
              </c:numCache>
            </c:numRef>
          </c:val>
          <c:smooth val="0"/>
          <c:extLst>
            <c:ext xmlns:c16="http://schemas.microsoft.com/office/drawing/2014/chart" uri="{C3380CC4-5D6E-409C-BE32-E72D297353CC}">
              <c16:uniqueId val="{00000004-65D4-4D2A-A79B-BDAB765756B5}"/>
            </c:ext>
          </c:extLst>
        </c:ser>
        <c:ser>
          <c:idx val="5"/>
          <c:order val="5"/>
          <c:tx>
            <c:v>3</c:v>
          </c:tx>
          <c:spPr>
            <a:ln w="12700" cap="rnd">
              <a:solidFill>
                <a:schemeClr val="tx1"/>
              </a:solidFill>
              <a:prstDash val="dash"/>
              <a:round/>
            </a:ln>
            <a:effectLst/>
          </c:spPr>
          <c:marker>
            <c:symbol val="none"/>
          </c:marker>
          <c:val>
            <c:numRef>
              <c:f>'Fig1'!$Z$6:$Z$105</c:f>
              <c:numCache>
                <c:formatCode>General</c:formatCode>
                <c:ptCount val="100"/>
                <c:pt idx="0">
                  <c:v>1421</c:v>
                </c:pt>
                <c:pt idx="1">
                  <c:v>1421</c:v>
                </c:pt>
                <c:pt idx="2">
                  <c:v>1421</c:v>
                </c:pt>
                <c:pt idx="3">
                  <c:v>1421</c:v>
                </c:pt>
                <c:pt idx="4">
                  <c:v>1421</c:v>
                </c:pt>
                <c:pt idx="5">
                  <c:v>1421</c:v>
                </c:pt>
                <c:pt idx="6">
                  <c:v>1421</c:v>
                </c:pt>
                <c:pt idx="7">
                  <c:v>1421</c:v>
                </c:pt>
                <c:pt idx="8">
                  <c:v>1421</c:v>
                </c:pt>
                <c:pt idx="9">
                  <c:v>1421</c:v>
                </c:pt>
                <c:pt idx="10">
                  <c:v>1421</c:v>
                </c:pt>
                <c:pt idx="11">
                  <c:v>1421</c:v>
                </c:pt>
                <c:pt idx="12">
                  <c:v>1421</c:v>
                </c:pt>
                <c:pt idx="13">
                  <c:v>1421</c:v>
                </c:pt>
                <c:pt idx="14">
                  <c:v>1421</c:v>
                </c:pt>
                <c:pt idx="15">
                  <c:v>1421</c:v>
                </c:pt>
                <c:pt idx="16">
                  <c:v>1421</c:v>
                </c:pt>
                <c:pt idx="17">
                  <c:v>1421</c:v>
                </c:pt>
                <c:pt idx="18">
                  <c:v>1421</c:v>
                </c:pt>
                <c:pt idx="19">
                  <c:v>1421</c:v>
                </c:pt>
                <c:pt idx="20">
                  <c:v>1421</c:v>
                </c:pt>
                <c:pt idx="21">
                  <c:v>1421</c:v>
                </c:pt>
                <c:pt idx="22">
                  <c:v>1421</c:v>
                </c:pt>
                <c:pt idx="23">
                  <c:v>1421</c:v>
                </c:pt>
                <c:pt idx="24">
                  <c:v>1421</c:v>
                </c:pt>
                <c:pt idx="25">
                  <c:v>1421</c:v>
                </c:pt>
                <c:pt idx="26">
                  <c:v>1421</c:v>
                </c:pt>
                <c:pt idx="27">
                  <c:v>1421</c:v>
                </c:pt>
                <c:pt idx="28">
                  <c:v>1421</c:v>
                </c:pt>
                <c:pt idx="29">
                  <c:v>1421</c:v>
                </c:pt>
                <c:pt idx="30">
                  <c:v>1421</c:v>
                </c:pt>
                <c:pt idx="31">
                  <c:v>1421</c:v>
                </c:pt>
                <c:pt idx="32">
                  <c:v>1421</c:v>
                </c:pt>
                <c:pt idx="33">
                  <c:v>1421</c:v>
                </c:pt>
                <c:pt idx="34">
                  <c:v>1421</c:v>
                </c:pt>
                <c:pt idx="35">
                  <c:v>1421</c:v>
                </c:pt>
                <c:pt idx="36">
                  <c:v>1421</c:v>
                </c:pt>
                <c:pt idx="37">
                  <c:v>1421</c:v>
                </c:pt>
                <c:pt idx="38">
                  <c:v>1421</c:v>
                </c:pt>
                <c:pt idx="39">
                  <c:v>1421</c:v>
                </c:pt>
                <c:pt idx="40">
                  <c:v>1421</c:v>
                </c:pt>
                <c:pt idx="41">
                  <c:v>1421</c:v>
                </c:pt>
                <c:pt idx="42">
                  <c:v>1421</c:v>
                </c:pt>
                <c:pt idx="43">
                  <c:v>1421</c:v>
                </c:pt>
                <c:pt idx="44">
                  <c:v>1421</c:v>
                </c:pt>
                <c:pt idx="45">
                  <c:v>1421</c:v>
                </c:pt>
                <c:pt idx="46">
                  <c:v>1421</c:v>
                </c:pt>
                <c:pt idx="47">
                  <c:v>1421</c:v>
                </c:pt>
                <c:pt idx="48">
                  <c:v>1421</c:v>
                </c:pt>
                <c:pt idx="49">
                  <c:v>1421</c:v>
                </c:pt>
                <c:pt idx="50">
                  <c:v>1421</c:v>
                </c:pt>
                <c:pt idx="51">
                  <c:v>1421</c:v>
                </c:pt>
                <c:pt idx="52">
                  <c:v>1421</c:v>
                </c:pt>
                <c:pt idx="53">
                  <c:v>1421</c:v>
                </c:pt>
                <c:pt idx="54">
                  <c:v>1421</c:v>
                </c:pt>
                <c:pt idx="55">
                  <c:v>1421</c:v>
                </c:pt>
                <c:pt idx="56">
                  <c:v>1421</c:v>
                </c:pt>
                <c:pt idx="57">
                  <c:v>1421</c:v>
                </c:pt>
                <c:pt idx="58">
                  <c:v>1421</c:v>
                </c:pt>
                <c:pt idx="59">
                  <c:v>1421</c:v>
                </c:pt>
                <c:pt idx="60">
                  <c:v>1421</c:v>
                </c:pt>
                <c:pt idx="61">
                  <c:v>1421</c:v>
                </c:pt>
                <c:pt idx="62">
                  <c:v>1421</c:v>
                </c:pt>
                <c:pt idx="63">
                  <c:v>1421</c:v>
                </c:pt>
                <c:pt idx="64">
                  <c:v>1421</c:v>
                </c:pt>
                <c:pt idx="65">
                  <c:v>1421</c:v>
                </c:pt>
                <c:pt idx="66">
                  <c:v>1421</c:v>
                </c:pt>
                <c:pt idx="67">
                  <c:v>1421</c:v>
                </c:pt>
                <c:pt idx="68">
                  <c:v>1421</c:v>
                </c:pt>
                <c:pt idx="69">
                  <c:v>1421</c:v>
                </c:pt>
                <c:pt idx="70">
                  <c:v>1421</c:v>
                </c:pt>
                <c:pt idx="71">
                  <c:v>1421</c:v>
                </c:pt>
                <c:pt idx="72">
                  <c:v>1421</c:v>
                </c:pt>
                <c:pt idx="73">
                  <c:v>1421</c:v>
                </c:pt>
                <c:pt idx="74">
                  <c:v>1421</c:v>
                </c:pt>
                <c:pt idx="75">
                  <c:v>1421</c:v>
                </c:pt>
                <c:pt idx="76">
                  <c:v>1421</c:v>
                </c:pt>
                <c:pt idx="77">
                  <c:v>1421</c:v>
                </c:pt>
                <c:pt idx="78">
                  <c:v>1421</c:v>
                </c:pt>
                <c:pt idx="79">
                  <c:v>1421</c:v>
                </c:pt>
                <c:pt idx="80">
                  <c:v>1421</c:v>
                </c:pt>
                <c:pt idx="81">
                  <c:v>1421</c:v>
                </c:pt>
                <c:pt idx="82">
                  <c:v>1421</c:v>
                </c:pt>
                <c:pt idx="83">
                  <c:v>1421</c:v>
                </c:pt>
                <c:pt idx="84">
                  <c:v>1421</c:v>
                </c:pt>
                <c:pt idx="85">
                  <c:v>1421</c:v>
                </c:pt>
                <c:pt idx="86">
                  <c:v>1421</c:v>
                </c:pt>
                <c:pt idx="87">
                  <c:v>1421</c:v>
                </c:pt>
                <c:pt idx="88">
                  <c:v>1421</c:v>
                </c:pt>
                <c:pt idx="89">
                  <c:v>1421</c:v>
                </c:pt>
                <c:pt idx="90">
                  <c:v>1421</c:v>
                </c:pt>
                <c:pt idx="91">
                  <c:v>1421</c:v>
                </c:pt>
                <c:pt idx="92">
                  <c:v>1421</c:v>
                </c:pt>
                <c:pt idx="93">
                  <c:v>1421</c:v>
                </c:pt>
                <c:pt idx="94">
                  <c:v>1421</c:v>
                </c:pt>
              </c:numCache>
            </c:numRef>
          </c:val>
          <c:smooth val="0"/>
          <c:extLst>
            <c:ext xmlns:c16="http://schemas.microsoft.com/office/drawing/2014/chart" uri="{C3380CC4-5D6E-409C-BE32-E72D297353CC}">
              <c16:uniqueId val="{00000005-65D4-4D2A-A79B-BDAB765756B5}"/>
            </c:ext>
          </c:extLst>
        </c:ser>
        <c:ser>
          <c:idx val="6"/>
          <c:order val="6"/>
          <c:tx>
            <c:v>4</c:v>
          </c:tx>
          <c:spPr>
            <a:ln w="12700" cap="rnd">
              <a:solidFill>
                <a:schemeClr val="tx1"/>
              </a:solidFill>
              <a:prstDash val="dash"/>
              <a:round/>
            </a:ln>
            <a:effectLst/>
          </c:spPr>
          <c:marker>
            <c:symbol val="none"/>
          </c:marker>
          <c:val>
            <c:numRef>
              <c:f>'Fig1'!$W$6:$W$105</c:f>
              <c:numCache>
                <c:formatCode>General</c:formatCode>
                <c:ptCount val="100"/>
                <c:pt idx="0">
                  <c:v>128</c:v>
                </c:pt>
                <c:pt idx="1">
                  <c:v>128</c:v>
                </c:pt>
                <c:pt idx="2">
                  <c:v>128</c:v>
                </c:pt>
                <c:pt idx="3">
                  <c:v>128</c:v>
                </c:pt>
                <c:pt idx="4">
                  <c:v>128</c:v>
                </c:pt>
                <c:pt idx="5">
                  <c:v>128</c:v>
                </c:pt>
                <c:pt idx="6">
                  <c:v>128</c:v>
                </c:pt>
                <c:pt idx="7">
                  <c:v>128</c:v>
                </c:pt>
                <c:pt idx="8">
                  <c:v>128</c:v>
                </c:pt>
                <c:pt idx="9">
                  <c:v>128</c:v>
                </c:pt>
                <c:pt idx="10">
                  <c:v>128</c:v>
                </c:pt>
                <c:pt idx="11">
                  <c:v>128</c:v>
                </c:pt>
              </c:numCache>
            </c:numRef>
          </c:val>
          <c:smooth val="0"/>
          <c:extLst>
            <c:ext xmlns:c16="http://schemas.microsoft.com/office/drawing/2014/chart" uri="{C3380CC4-5D6E-409C-BE32-E72D297353CC}">
              <c16:uniqueId val="{00000006-65D4-4D2A-A79B-BDAB765756B5}"/>
            </c:ext>
          </c:extLst>
        </c:ser>
        <c:dLbls>
          <c:showLegendKey val="0"/>
          <c:showVal val="0"/>
          <c:showCatName val="0"/>
          <c:showSerName val="0"/>
          <c:showPercent val="0"/>
          <c:showBubbleSize val="0"/>
        </c:dLbls>
        <c:marker val="1"/>
        <c:smooth val="0"/>
        <c:axId val="840031464"/>
        <c:axId val="840034088"/>
      </c:lineChart>
      <c:catAx>
        <c:axId val="840031464"/>
        <c:scaling>
          <c:orientation val="minMax"/>
        </c:scaling>
        <c:delete val="0"/>
        <c:axPos val="b"/>
        <c:majorGridlines>
          <c:spPr>
            <a:ln w="9525" cap="flat" cmpd="sng" algn="ctr">
              <a:solidFill>
                <a:srgbClr val="FFFFFF"/>
              </a:solidFill>
              <a:prstDash val="solid"/>
              <a:round/>
            </a:ln>
            <a:effectLst/>
          </c:spPr>
        </c:majorGridlines>
        <c:title>
          <c:tx>
            <c:rich>
              <a:bodyPr rot="0" spcFirstLastPara="1" vertOverflow="ellipsis" vert="horz" wrap="square" anchor="ctr" anchorCtr="1"/>
              <a:lstStyle/>
              <a:p>
                <a:pPr>
                  <a:defRPr sz="1050" b="0" i="0" u="none" strike="noStrike" kern="1200" baseline="0">
                    <a:solidFill>
                      <a:schemeClr val="bg2">
                        <a:lumMod val="10000"/>
                      </a:schemeClr>
                    </a:solidFill>
                    <a:latin typeface="Arial Narrow" panose="020B0606020202030204" pitchFamily="34" charset="0"/>
                    <a:ea typeface="+mn-ea"/>
                    <a:cs typeface="+mn-cs"/>
                  </a:defRPr>
                </a:pPr>
                <a:r>
                  <a:rPr lang="en-GB" sz="1050">
                    <a:solidFill>
                      <a:schemeClr val="bg2">
                        <a:lumMod val="10000"/>
                      </a:schemeClr>
                    </a:solidFill>
                  </a:rPr>
                  <a:t>Before-transfer disposable income percentile</a:t>
                </a:r>
              </a:p>
            </c:rich>
          </c:tx>
          <c:layout>
            <c:manualLayout>
              <c:xMode val="edge"/>
              <c:yMode val="edge"/>
              <c:x val="0.70716613891360069"/>
              <c:y val="0.96117471495894713"/>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bg2">
                      <a:lumMod val="10000"/>
                    </a:schemeClr>
                  </a:solidFill>
                  <a:latin typeface="Arial Narrow" panose="020B0606020202030204" pitchFamily="34" charset="0"/>
                  <a:ea typeface="+mn-ea"/>
                  <a:cs typeface="+mn-cs"/>
                </a:defRPr>
              </a:pPr>
              <a:endParaRPr lang="lv-LV"/>
            </a:p>
          </c:txPr>
        </c:title>
        <c:numFmt formatCode="General" sourceLinked="1"/>
        <c:majorTickMark val="in"/>
        <c:minorTickMark val="none"/>
        <c:tickLblPos val="low"/>
        <c:spPr>
          <a:noFill/>
          <a:ln w="9525" cap="flat" cmpd="sng" algn="ctr">
            <a:solidFill>
              <a:srgbClr val="000000"/>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bg2">
                    <a:lumMod val="10000"/>
                  </a:schemeClr>
                </a:solidFill>
                <a:latin typeface="Arial Narrow" panose="020B0606020202030204" pitchFamily="34" charset="0"/>
                <a:ea typeface="+mn-ea"/>
                <a:cs typeface="+mn-cs"/>
              </a:defRPr>
            </a:pPr>
            <a:endParaRPr lang="lv-LV"/>
          </a:p>
        </c:txPr>
        <c:crossAx val="840034088"/>
        <c:crosses val="autoZero"/>
        <c:auto val="1"/>
        <c:lblAlgn val="ctr"/>
        <c:lblOffset val="0"/>
        <c:tickLblSkip val="10"/>
        <c:noMultiLvlLbl val="0"/>
      </c:catAx>
      <c:valAx>
        <c:axId val="840034088"/>
        <c:scaling>
          <c:orientation val="minMax"/>
        </c:scaling>
        <c:delete val="0"/>
        <c:axPos val="l"/>
        <c:majorGridlines>
          <c:spPr>
            <a:ln w="9525" cap="flat" cmpd="sng" algn="ctr">
              <a:solidFill>
                <a:srgbClr val="FFFFFF"/>
              </a:solidFill>
              <a:prstDash val="solid"/>
              <a:round/>
            </a:ln>
            <a:effectLst/>
          </c:spPr>
        </c:majorGridlines>
        <c:title>
          <c:tx>
            <c:rich>
              <a:bodyPr rot="0" spcFirstLastPara="1" vertOverflow="ellipsis" wrap="square" anchor="ctr" anchorCtr="1"/>
              <a:lstStyle/>
              <a:p>
                <a:pPr>
                  <a:defRPr sz="1000" b="0" i="0" u="none" strike="noStrike" kern="1200" baseline="0">
                    <a:solidFill>
                      <a:schemeClr val="bg2">
                        <a:lumMod val="10000"/>
                      </a:schemeClr>
                    </a:solidFill>
                    <a:latin typeface="Arial Narrow" panose="020B0606020202030204" pitchFamily="34" charset="0"/>
                    <a:ea typeface="+mn-ea"/>
                    <a:cs typeface="+mn-cs"/>
                  </a:defRPr>
                </a:pPr>
                <a:r>
                  <a:rPr lang="en-GB" sz="1000">
                    <a:solidFill>
                      <a:schemeClr val="bg2">
                        <a:lumMod val="10000"/>
                      </a:schemeClr>
                    </a:solidFill>
                  </a:rPr>
                  <a:t>EUR per month</a:t>
                </a:r>
              </a:p>
            </c:rich>
          </c:tx>
          <c:layout>
            <c:manualLayout>
              <c:xMode val="edge"/>
              <c:yMode val="edge"/>
              <c:x val="6.4571521817361182E-3"/>
              <c:y val="0.10541725663948003"/>
            </c:manualLayout>
          </c:layout>
          <c:overlay val="0"/>
          <c:spPr>
            <a:noFill/>
            <a:ln>
              <a:noFill/>
            </a:ln>
            <a:effectLst/>
          </c:spPr>
          <c:txPr>
            <a:bodyPr rot="0" spcFirstLastPara="1" vertOverflow="ellipsis" wrap="square" anchor="ctr" anchorCtr="1"/>
            <a:lstStyle/>
            <a:p>
              <a:pPr>
                <a:defRPr sz="1000" b="0" i="0" u="none" strike="noStrike" kern="1200" baseline="0">
                  <a:solidFill>
                    <a:schemeClr val="bg2">
                      <a:lumMod val="10000"/>
                    </a:schemeClr>
                  </a:solidFill>
                  <a:latin typeface="Arial Narrow" panose="020B0606020202030204" pitchFamily="34" charset="0"/>
                  <a:ea typeface="+mn-ea"/>
                  <a:cs typeface="+mn-cs"/>
                </a:defRPr>
              </a:pPr>
              <a:endParaRPr lang="lv-LV"/>
            </a:p>
          </c:txPr>
        </c:title>
        <c:numFmt formatCode="General" sourceLinked="1"/>
        <c:majorTickMark val="in"/>
        <c:minorTickMark val="none"/>
        <c:tickLblPos val="nextTo"/>
        <c:spPr>
          <a:noFill/>
          <a:ln w="9525">
            <a:solidFill>
              <a:srgbClr val="000000"/>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bg2">
                    <a:lumMod val="10000"/>
                  </a:schemeClr>
                </a:solidFill>
                <a:latin typeface="Arial Narrow" panose="020B0606020202030204" pitchFamily="34" charset="0"/>
                <a:ea typeface="+mn-ea"/>
                <a:cs typeface="+mn-cs"/>
              </a:defRPr>
            </a:pPr>
            <a:endParaRPr lang="lv-LV"/>
          </a:p>
        </c:txPr>
        <c:crossAx val="840031464"/>
        <c:crosses val="autoZero"/>
        <c:crossBetween val="between"/>
      </c:valAx>
      <c:spPr>
        <a:solidFill>
          <a:srgbClr val="F4FFFF"/>
        </a:solidFill>
        <a:ln w="9525">
          <a:solidFill>
            <a:srgbClr val="000000"/>
          </a:solidFill>
        </a:ln>
        <a:effectLst/>
      </c:spPr>
    </c:plotArea>
    <c:legend>
      <c:legendPos val="t"/>
      <c:legendEntry>
        <c:idx val="3"/>
        <c:delete val="1"/>
      </c:legendEntry>
      <c:legendEntry>
        <c:idx val="4"/>
        <c:delete val="1"/>
      </c:legendEntry>
      <c:legendEntry>
        <c:idx val="5"/>
        <c:delete val="1"/>
      </c:legendEntry>
      <c:legendEntry>
        <c:idx val="6"/>
        <c:delete val="1"/>
      </c:legendEntry>
      <c:layout>
        <c:manualLayout>
          <c:xMode val="edge"/>
          <c:yMode val="edge"/>
          <c:x val="5.3967498646467368E-2"/>
          <c:y val="1.9920803043647736E-2"/>
          <c:w val="0.92819829046035962"/>
          <c:h val="7.4703011413679007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rot="0" spcFirstLastPara="1" vertOverflow="ellipsis" vert="horz" wrap="square" anchor="ctr" anchorCtr="1"/>
        <a:lstStyle/>
        <a:p>
          <a:pPr>
            <a:defRPr sz="1200" b="0" i="0" u="none" strike="noStrike" kern="1200" baseline="0">
              <a:solidFill>
                <a:schemeClr val="bg2">
                  <a:lumMod val="10000"/>
                </a:schemeClr>
              </a:solidFill>
              <a:latin typeface="Arial Narrow" panose="020B0606020202030204" pitchFamily="34" charset="0"/>
              <a:ea typeface="+mn-ea"/>
              <a:cs typeface="+mn-cs"/>
            </a:defRPr>
          </a:pPr>
          <a:endParaRPr lang="lv-LV"/>
        </a:p>
      </c:txPr>
    </c:legend>
    <c:plotVisOnly val="1"/>
    <c:dispBlanksAs val="gap"/>
    <c:showDLblsOverMax val="1"/>
  </c:chart>
  <c:spPr>
    <a:noFill/>
    <a:ln w="9525" cap="flat" cmpd="sng" algn="ctr">
      <a:noFill/>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750">
          <a:solidFill>
            <a:schemeClr val="tx1"/>
          </a:solidFill>
          <a:latin typeface="Arial Narrow" panose="020B0606020202030204" pitchFamily="34" charset="0"/>
        </a:defRPr>
      </a:pPr>
      <a:endParaRPr lang="lv-LV"/>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168092363698463E-2"/>
          <c:y val="0.18576567586066367"/>
          <c:w val="0.92504364985164278"/>
          <c:h val="0.64315909629614432"/>
        </c:manualLayout>
      </c:layout>
      <c:barChart>
        <c:barDir val="col"/>
        <c:grouping val="stacked"/>
        <c:varyColors val="0"/>
        <c:ser>
          <c:idx val="0"/>
          <c:order val="0"/>
          <c:tx>
            <c:strRef>
              <c:f>Fig_HH_2a2c!$S$5</c:f>
              <c:strCache>
                <c:ptCount val="1"/>
                <c:pt idx="0">
                  <c:v>Below missing middle</c:v>
                </c:pt>
              </c:strCache>
            </c:strRef>
          </c:tx>
          <c:spPr>
            <a:solidFill>
              <a:srgbClr val="4F81BD"/>
            </a:solidFill>
            <a:ln w="6350" cmpd="sng">
              <a:solidFill>
                <a:srgbClr val="000000"/>
              </a:solidFill>
            </a:ln>
            <a:effectLst/>
          </c:spPr>
          <c:invertIfNegative val="0"/>
          <c:cat>
            <c:numRef>
              <c:f>Fig_HH_2a2c!$M$6:$M$105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Fig_HH_2a2c!$S$6:$S$105</c:f>
              <c:numCache>
                <c:formatCode>General</c:formatCode>
                <c:ptCount val="100"/>
                <c:pt idx="0">
                  <c:v>0</c:v>
                </c:pt>
                <c:pt idx="1">
                  <c:v>75</c:v>
                </c:pt>
                <c:pt idx="2">
                  <c:v>179.16666666666666</c:v>
                </c:pt>
                <c:pt idx="3">
                  <c:v>259.32083333333333</c:v>
                </c:pt>
                <c:pt idx="4">
                  <c:v>344.62666666666672</c:v>
                </c:pt>
                <c:pt idx="5">
                  <c:v>397.93833333333333</c:v>
                </c:pt>
                <c:pt idx="6">
                  <c:v>469.19083333333333</c:v>
                </c:pt>
                <c:pt idx="7">
                  <c:v>492.5</c:v>
                </c:pt>
                <c:pt idx="8">
                  <c:v>521.51583333333326</c:v>
                </c:pt>
                <c:pt idx="9">
                  <c:v>587.83333333333337</c:v>
                </c:pt>
                <c:pt idx="10">
                  <c:v>597.96833333333336</c:v>
                </c:pt>
                <c:pt idx="11">
                  <c:v>660.91666666666663</c:v>
                </c:pt>
                <c:pt idx="12">
                  <c:v>679.57</c:v>
                </c:pt>
                <c:pt idx="13">
                  <c:v>702.14333333333332</c:v>
                </c:pt>
                <c:pt idx="14">
                  <c:v>723.9475000000001</c:v>
                </c:pt>
                <c:pt idx="15">
                  <c:v>758.30499999999995</c:v>
                </c:pt>
                <c:pt idx="16">
                  <c:v>588.17407743424178</c:v>
                </c:pt>
                <c:pt idx="17">
                  <c:v>577.04846336185938</c:v>
                </c:pt>
                <c:pt idx="18">
                  <c:v>795</c:v>
                </c:pt>
                <c:pt idx="19">
                  <c:v>615.25325679779053</c:v>
                </c:pt>
                <c:pt idx="20">
                  <c:v>817.35249999999996</c:v>
                </c:pt>
                <c:pt idx="21">
                  <c:v>824.005</c:v>
                </c:pt>
                <c:pt idx="22">
                  <c:v>844.08416666666665</c:v>
                </c:pt>
                <c:pt idx="23">
                  <c:v>862.37083333333339</c:v>
                </c:pt>
                <c:pt idx="24">
                  <c:v>896.30583333333334</c:v>
                </c:pt>
                <c:pt idx="25">
                  <c:v>920.40166666666664</c:v>
                </c:pt>
                <c:pt idx="26">
                  <c:v>842.84200015068052</c:v>
                </c:pt>
                <c:pt idx="27">
                  <c:v>719.27189005951084</c:v>
                </c:pt>
                <c:pt idx="28">
                  <c:v>946.49333333333334</c:v>
                </c:pt>
                <c:pt idx="29">
                  <c:v>719.33905850559472</c:v>
                </c:pt>
                <c:pt idx="30">
                  <c:v>989.72416666666675</c:v>
                </c:pt>
                <c:pt idx="31">
                  <c:v>1005.0833333333334</c:v>
                </c:pt>
                <c:pt idx="32">
                  <c:v>469.9230431516965</c:v>
                </c:pt>
                <c:pt idx="33">
                  <c:v>302.65141453742979</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numCache>
            </c:numRef>
          </c:val>
          <c:extLst>
            <c:ext xmlns:c16="http://schemas.microsoft.com/office/drawing/2014/chart" uri="{C3380CC4-5D6E-409C-BE32-E72D297353CC}">
              <c16:uniqueId val="{00000000-93E1-4A03-9DAE-A3ABA42A422C}"/>
            </c:ext>
          </c:extLst>
        </c:ser>
        <c:ser>
          <c:idx val="1"/>
          <c:order val="1"/>
          <c:tx>
            <c:strRef>
              <c:f>Fig_HH_2a2c!$T$5</c:f>
              <c:strCache>
                <c:ptCount val="1"/>
                <c:pt idx="0">
                  <c:v>Missing middle</c:v>
                </c:pt>
              </c:strCache>
            </c:strRef>
          </c:tx>
          <c:spPr>
            <a:solidFill>
              <a:schemeClr val="bg1">
                <a:lumMod val="95000"/>
              </a:schemeClr>
            </a:solidFill>
            <a:ln w="6350" cmpd="sng">
              <a:solidFill>
                <a:srgbClr val="000000"/>
              </a:solidFill>
            </a:ln>
            <a:effectLst/>
          </c:spPr>
          <c:invertIfNegative val="0"/>
          <c:cat>
            <c:numRef>
              <c:f>Fig_HH_2a2c!$M$6:$M$105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Fig_HH_2a2c!$T$6:$T$105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486.66319919526569</c:v>
                </c:pt>
                <c:pt idx="34">
                  <c:v>1076.9066666666665</c:v>
                </c:pt>
                <c:pt idx="35">
                  <c:v>947.17848007579641</c:v>
                </c:pt>
                <c:pt idx="36">
                  <c:v>1096.8433333333335</c:v>
                </c:pt>
                <c:pt idx="37">
                  <c:v>889.85266716152444</c:v>
                </c:pt>
                <c:pt idx="38">
                  <c:v>914.88063766042399</c:v>
                </c:pt>
                <c:pt idx="39">
                  <c:v>1180.3641666666667</c:v>
                </c:pt>
                <c:pt idx="40">
                  <c:v>1194.7266666666667</c:v>
                </c:pt>
                <c:pt idx="41">
                  <c:v>1205.9416666666666</c:v>
                </c:pt>
                <c:pt idx="42">
                  <c:v>1214.2358333333334</c:v>
                </c:pt>
                <c:pt idx="43">
                  <c:v>1228.4675</c:v>
                </c:pt>
                <c:pt idx="44">
                  <c:v>636.50864981651307</c:v>
                </c:pt>
                <c:pt idx="45">
                  <c:v>806.66467399001124</c:v>
                </c:pt>
                <c:pt idx="46">
                  <c:v>934.22355175018311</c:v>
                </c:pt>
                <c:pt idx="47">
                  <c:v>826.55053320651257</c:v>
                </c:pt>
                <c:pt idx="48">
                  <c:v>632.48453900416689</c:v>
                </c:pt>
                <c:pt idx="49">
                  <c:v>949.68017299200108</c:v>
                </c:pt>
                <c:pt idx="50">
                  <c:v>1019.4950609885653</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pt idx="70">
                  <c:v>0</c:v>
                </c:pt>
                <c:pt idx="71">
                  <c:v>0</c:v>
                </c:pt>
                <c:pt idx="72">
                  <c:v>0</c:v>
                </c:pt>
                <c:pt idx="73">
                  <c:v>0</c:v>
                </c:pt>
                <c:pt idx="74">
                  <c:v>0</c:v>
                </c:pt>
                <c:pt idx="75">
                  <c:v>0</c:v>
                </c:pt>
                <c:pt idx="76">
                  <c:v>0</c:v>
                </c:pt>
                <c:pt idx="77">
                  <c:v>0</c:v>
                </c:pt>
                <c:pt idx="78">
                  <c:v>0</c:v>
                </c:pt>
                <c:pt idx="79">
                  <c:v>0</c:v>
                </c:pt>
                <c:pt idx="80">
                  <c:v>0</c:v>
                </c:pt>
                <c:pt idx="81">
                  <c:v>0</c:v>
                </c:pt>
                <c:pt idx="82">
                  <c:v>0</c:v>
                </c:pt>
                <c:pt idx="83">
                  <c:v>0</c:v>
                </c:pt>
                <c:pt idx="84">
                  <c:v>0</c:v>
                </c:pt>
                <c:pt idx="85">
                  <c:v>0</c:v>
                </c:pt>
                <c:pt idx="86">
                  <c:v>0</c:v>
                </c:pt>
                <c:pt idx="87">
                  <c:v>0</c:v>
                </c:pt>
                <c:pt idx="88">
                  <c:v>0</c:v>
                </c:pt>
                <c:pt idx="89">
                  <c:v>0</c:v>
                </c:pt>
                <c:pt idx="90">
                  <c:v>0</c:v>
                </c:pt>
                <c:pt idx="91">
                  <c:v>0</c:v>
                </c:pt>
                <c:pt idx="92">
                  <c:v>0</c:v>
                </c:pt>
                <c:pt idx="93">
                  <c:v>0</c:v>
                </c:pt>
                <c:pt idx="94">
                  <c:v>0</c:v>
                </c:pt>
                <c:pt idx="95">
                  <c:v>0</c:v>
                </c:pt>
                <c:pt idx="96">
                  <c:v>0</c:v>
                </c:pt>
                <c:pt idx="97">
                  <c:v>0</c:v>
                </c:pt>
                <c:pt idx="98">
                  <c:v>0</c:v>
                </c:pt>
                <c:pt idx="99">
                  <c:v>0</c:v>
                </c:pt>
              </c:numCache>
            </c:numRef>
          </c:val>
          <c:extLst>
            <c:ext xmlns:c16="http://schemas.microsoft.com/office/drawing/2014/chart" uri="{C3380CC4-5D6E-409C-BE32-E72D297353CC}">
              <c16:uniqueId val="{00000001-93E1-4A03-9DAE-A3ABA42A422C}"/>
            </c:ext>
          </c:extLst>
        </c:ser>
        <c:ser>
          <c:idx val="2"/>
          <c:order val="2"/>
          <c:tx>
            <c:strRef>
              <c:f>Fig_HH_2a2c!$U$5</c:f>
              <c:strCache>
                <c:ptCount val="1"/>
                <c:pt idx="0">
                  <c:v>Above missing middle</c:v>
                </c:pt>
              </c:strCache>
            </c:strRef>
          </c:tx>
          <c:spPr>
            <a:solidFill>
              <a:srgbClr val="A7B9E3"/>
            </a:solidFill>
            <a:ln w="6350" cmpd="sng">
              <a:solidFill>
                <a:srgbClr val="000000"/>
              </a:solidFill>
            </a:ln>
            <a:effectLst/>
          </c:spPr>
          <c:invertIfNegative val="0"/>
          <c:cat>
            <c:numRef>
              <c:f>Fig_HH_2a2c!$M$6:$M$105</c:f>
              <c:numCache>
                <c:formatCode>General</c:formatCode>
                <c:ptCount val="100"/>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numCache>
            </c:numRef>
          </c:cat>
          <c:val>
            <c:numRef>
              <c:f>Fig_HH_2a2c!$U$6:$U$105</c:f>
              <c:numCache>
                <c:formatCode>General</c:formatCode>
                <c:ptCount val="100"/>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173.9450665195038</c:v>
                </c:pt>
                <c:pt idx="17">
                  <c:v>206.88236997147402</c:v>
                </c:pt>
                <c:pt idx="18">
                  <c:v>0</c:v>
                </c:pt>
                <c:pt idx="19">
                  <c:v>190.0800525347392</c:v>
                </c:pt>
                <c:pt idx="20">
                  <c:v>0</c:v>
                </c:pt>
                <c:pt idx="21">
                  <c:v>0</c:v>
                </c:pt>
                <c:pt idx="22">
                  <c:v>0</c:v>
                </c:pt>
                <c:pt idx="23">
                  <c:v>0</c:v>
                </c:pt>
                <c:pt idx="24">
                  <c:v>0</c:v>
                </c:pt>
                <c:pt idx="25">
                  <c:v>0</c:v>
                </c:pt>
                <c:pt idx="26">
                  <c:v>90.224673467874524</c:v>
                </c:pt>
                <c:pt idx="27">
                  <c:v>225.49145735189319</c:v>
                </c:pt>
                <c:pt idx="28">
                  <c:v>0</c:v>
                </c:pt>
                <c:pt idx="29">
                  <c:v>244.3992461060981</c:v>
                </c:pt>
                <c:pt idx="30">
                  <c:v>0</c:v>
                </c:pt>
                <c:pt idx="31">
                  <c:v>0</c:v>
                </c:pt>
                <c:pt idx="32">
                  <c:v>551.74362351497007</c:v>
                </c:pt>
                <c:pt idx="33">
                  <c:v>263.58538626730439</c:v>
                </c:pt>
                <c:pt idx="34">
                  <c:v>0</c:v>
                </c:pt>
                <c:pt idx="35">
                  <c:v>137.71317042472461</c:v>
                </c:pt>
                <c:pt idx="36">
                  <c:v>0</c:v>
                </c:pt>
                <c:pt idx="37">
                  <c:v>231.92151622088008</c:v>
                </c:pt>
                <c:pt idx="38">
                  <c:v>252.04606378336749</c:v>
                </c:pt>
                <c:pt idx="39">
                  <c:v>0</c:v>
                </c:pt>
                <c:pt idx="40">
                  <c:v>0</c:v>
                </c:pt>
                <c:pt idx="41">
                  <c:v>0</c:v>
                </c:pt>
                <c:pt idx="42">
                  <c:v>0</c:v>
                </c:pt>
                <c:pt idx="43">
                  <c:v>0</c:v>
                </c:pt>
                <c:pt idx="44">
                  <c:v>635.83888810239739</c:v>
                </c:pt>
                <c:pt idx="45">
                  <c:v>490.44612068640691</c:v>
                </c:pt>
                <c:pt idx="46">
                  <c:v>367.44311491648358</c:v>
                </c:pt>
                <c:pt idx="47">
                  <c:v>490.55367271291715</c:v>
                </c:pt>
                <c:pt idx="48">
                  <c:v>705.92212766249963</c:v>
                </c:pt>
                <c:pt idx="49">
                  <c:v>416.05399367466572</c:v>
                </c:pt>
                <c:pt idx="50">
                  <c:v>354.67073139143491</c:v>
                </c:pt>
                <c:pt idx="51">
                  <c:v>1391.4208333333333</c:v>
                </c:pt>
                <c:pt idx="52">
                  <c:v>1399.2216666666666</c:v>
                </c:pt>
                <c:pt idx="53">
                  <c:v>1433.3333333333333</c:v>
                </c:pt>
                <c:pt idx="54">
                  <c:v>1441.5683333333334</c:v>
                </c:pt>
                <c:pt idx="55">
                  <c:v>1483.3333333333333</c:v>
                </c:pt>
                <c:pt idx="56">
                  <c:v>1497.3208333333332</c:v>
                </c:pt>
                <c:pt idx="57">
                  <c:v>1509.5216666666665</c:v>
                </c:pt>
                <c:pt idx="58">
                  <c:v>1526.4825000000001</c:v>
                </c:pt>
                <c:pt idx="59">
                  <c:v>1546.2208333333335</c:v>
                </c:pt>
                <c:pt idx="60">
                  <c:v>1570.6108333333334</c:v>
                </c:pt>
                <c:pt idx="61">
                  <c:v>1597.9558333333334</c:v>
                </c:pt>
                <c:pt idx="62">
                  <c:v>1614.1375</c:v>
                </c:pt>
                <c:pt idx="63">
                  <c:v>1618.7175</c:v>
                </c:pt>
                <c:pt idx="64">
                  <c:v>1633.2108333333333</c:v>
                </c:pt>
                <c:pt idx="65">
                  <c:v>1660.8333333333333</c:v>
                </c:pt>
                <c:pt idx="66">
                  <c:v>1705.1733333333334</c:v>
                </c:pt>
                <c:pt idx="67">
                  <c:v>1723.0333333333335</c:v>
                </c:pt>
                <c:pt idx="68">
                  <c:v>1758.8933333333334</c:v>
                </c:pt>
                <c:pt idx="69">
                  <c:v>1769.4633333333334</c:v>
                </c:pt>
                <c:pt idx="70">
                  <c:v>1832.1949999999999</c:v>
                </c:pt>
                <c:pt idx="71">
                  <c:v>1850.8025</c:v>
                </c:pt>
                <c:pt idx="72">
                  <c:v>1886.0725</c:v>
                </c:pt>
                <c:pt idx="73">
                  <c:v>1953.8241666666665</c:v>
                </c:pt>
                <c:pt idx="74">
                  <c:v>2011.1158333333333</c:v>
                </c:pt>
                <c:pt idx="75">
                  <c:v>2057.6849999999999</c:v>
                </c:pt>
                <c:pt idx="76">
                  <c:v>2070.6833333333334</c:v>
                </c:pt>
                <c:pt idx="77">
                  <c:v>2100.3441666666668</c:v>
                </c:pt>
                <c:pt idx="78">
                  <c:v>2128.3333333333335</c:v>
                </c:pt>
                <c:pt idx="79">
                  <c:v>2143.4299999999998</c:v>
                </c:pt>
                <c:pt idx="80">
                  <c:v>2251.3041666666668</c:v>
                </c:pt>
                <c:pt idx="81">
                  <c:v>2265.0558333333333</c:v>
                </c:pt>
                <c:pt idx="82">
                  <c:v>2334.7158333333332</c:v>
                </c:pt>
                <c:pt idx="83">
                  <c:v>2368.2125000000001</c:v>
                </c:pt>
                <c:pt idx="84">
                  <c:v>2474.6833333333334</c:v>
                </c:pt>
                <c:pt idx="85">
                  <c:v>2540.3325</c:v>
                </c:pt>
                <c:pt idx="86">
                  <c:v>2650</c:v>
                </c:pt>
                <c:pt idx="87">
                  <c:v>2672.6516666666666</c:v>
                </c:pt>
                <c:pt idx="88">
                  <c:v>2754.5791666666664</c:v>
                </c:pt>
                <c:pt idx="89">
                  <c:v>2865.0658333333336</c:v>
                </c:pt>
                <c:pt idx="90">
                  <c:v>3062.4325000000003</c:v>
                </c:pt>
                <c:pt idx="91">
                  <c:v>3178.5041666666671</c:v>
                </c:pt>
                <c:pt idx="92">
                  <c:v>3241.8766666666666</c:v>
                </c:pt>
                <c:pt idx="93">
                  <c:v>3296.8333333333335</c:v>
                </c:pt>
                <c:pt idx="94">
                  <c:v>3607.8199999999997</c:v>
                </c:pt>
                <c:pt idx="95">
                  <c:v>3704.8933333333334</c:v>
                </c:pt>
                <c:pt idx="96">
                  <c:v>3869.8216666666667</c:v>
                </c:pt>
                <c:pt idx="97">
                  <c:v>4291.8433333333332</c:v>
                </c:pt>
                <c:pt idx="98">
                  <c:v>5244.7066666666669</c:v>
                </c:pt>
                <c:pt idx="99">
                  <c:v>5767.5374999999995</c:v>
                </c:pt>
              </c:numCache>
            </c:numRef>
          </c:val>
          <c:extLst>
            <c:ext xmlns:c16="http://schemas.microsoft.com/office/drawing/2014/chart" uri="{C3380CC4-5D6E-409C-BE32-E72D297353CC}">
              <c16:uniqueId val="{00000002-93E1-4A03-9DAE-A3ABA42A422C}"/>
            </c:ext>
          </c:extLst>
        </c:ser>
        <c:dLbls>
          <c:showLegendKey val="0"/>
          <c:showVal val="0"/>
          <c:showCatName val="0"/>
          <c:showSerName val="0"/>
          <c:showPercent val="0"/>
          <c:showBubbleSize val="0"/>
        </c:dLbls>
        <c:gapWidth val="0"/>
        <c:overlap val="100"/>
        <c:axId val="840031464"/>
        <c:axId val="840034088"/>
      </c:barChart>
      <c:lineChart>
        <c:grouping val="standard"/>
        <c:varyColors val="0"/>
        <c:ser>
          <c:idx val="3"/>
          <c:order val="3"/>
          <c:tx>
            <c:v>1</c:v>
          </c:tx>
          <c:spPr>
            <a:ln w="12700" cap="rnd">
              <a:solidFill>
                <a:srgbClr val="000000"/>
              </a:solidFill>
              <a:prstDash val="dash"/>
              <a:round/>
            </a:ln>
            <a:effectLst/>
          </c:spPr>
          <c:marker>
            <c:symbol val="none"/>
          </c:marker>
          <c:val>
            <c:numRef>
              <c:f>Fig_HH_2a2c!$X$6:$X$105</c:f>
              <c:numCache>
                <c:formatCode>General</c:formatCode>
                <c:ptCount val="100"/>
                <c:pt idx="0">
                  <c:v>1056</c:v>
                </c:pt>
                <c:pt idx="1">
                  <c:v>1056</c:v>
                </c:pt>
                <c:pt idx="2">
                  <c:v>1056</c:v>
                </c:pt>
                <c:pt idx="3">
                  <c:v>1056</c:v>
                </c:pt>
                <c:pt idx="4">
                  <c:v>1056</c:v>
                </c:pt>
                <c:pt idx="5">
                  <c:v>1056</c:v>
                </c:pt>
                <c:pt idx="6">
                  <c:v>1056</c:v>
                </c:pt>
                <c:pt idx="7">
                  <c:v>1056</c:v>
                </c:pt>
                <c:pt idx="8">
                  <c:v>1056</c:v>
                </c:pt>
                <c:pt idx="9">
                  <c:v>1056</c:v>
                </c:pt>
                <c:pt idx="10">
                  <c:v>1056</c:v>
                </c:pt>
                <c:pt idx="11">
                  <c:v>1056</c:v>
                </c:pt>
                <c:pt idx="12">
                  <c:v>1056</c:v>
                </c:pt>
                <c:pt idx="13">
                  <c:v>1056</c:v>
                </c:pt>
                <c:pt idx="14">
                  <c:v>1056</c:v>
                </c:pt>
                <c:pt idx="15">
                  <c:v>1056</c:v>
                </c:pt>
                <c:pt idx="16">
                  <c:v>1056</c:v>
                </c:pt>
                <c:pt idx="17">
                  <c:v>1056</c:v>
                </c:pt>
                <c:pt idx="18">
                  <c:v>1056</c:v>
                </c:pt>
                <c:pt idx="19">
                  <c:v>1056</c:v>
                </c:pt>
                <c:pt idx="20">
                  <c:v>1056</c:v>
                </c:pt>
                <c:pt idx="21">
                  <c:v>1056</c:v>
                </c:pt>
                <c:pt idx="22">
                  <c:v>1056</c:v>
                </c:pt>
                <c:pt idx="23">
                  <c:v>1056</c:v>
                </c:pt>
                <c:pt idx="24">
                  <c:v>1056</c:v>
                </c:pt>
                <c:pt idx="25">
                  <c:v>1056</c:v>
                </c:pt>
                <c:pt idx="26">
                  <c:v>1056</c:v>
                </c:pt>
                <c:pt idx="27">
                  <c:v>1056</c:v>
                </c:pt>
                <c:pt idx="28">
                  <c:v>1056</c:v>
                </c:pt>
                <c:pt idx="29">
                  <c:v>1056</c:v>
                </c:pt>
                <c:pt idx="30">
                  <c:v>1056</c:v>
                </c:pt>
                <c:pt idx="31">
                  <c:v>1056</c:v>
                </c:pt>
                <c:pt idx="32">
                  <c:v>1056</c:v>
                </c:pt>
                <c:pt idx="33">
                  <c:v>1056</c:v>
                </c:pt>
              </c:numCache>
            </c:numRef>
          </c:val>
          <c:smooth val="0"/>
          <c:extLst>
            <c:ext xmlns:c16="http://schemas.microsoft.com/office/drawing/2014/chart" uri="{C3380CC4-5D6E-409C-BE32-E72D297353CC}">
              <c16:uniqueId val="{00000003-93E1-4A03-9DAE-A3ABA42A422C}"/>
            </c:ext>
          </c:extLst>
        </c:ser>
        <c:ser>
          <c:idx val="4"/>
          <c:order val="4"/>
          <c:tx>
            <c:v>2</c:v>
          </c:tx>
          <c:spPr>
            <a:ln w="12700" cap="rnd">
              <a:solidFill>
                <a:schemeClr val="tx1"/>
              </a:solidFill>
              <a:prstDash val="dash"/>
              <a:round/>
            </a:ln>
            <a:effectLst/>
          </c:spPr>
          <c:marker>
            <c:symbol val="none"/>
          </c:marker>
          <c:val>
            <c:numRef>
              <c:f>Fig_HH_2a2c!$Y$6:$Y$105</c:f>
              <c:numCache>
                <c:formatCode>General</c:formatCode>
                <c:ptCount val="100"/>
                <c:pt idx="0">
                  <c:v>947</c:v>
                </c:pt>
                <c:pt idx="1">
                  <c:v>947</c:v>
                </c:pt>
                <c:pt idx="2">
                  <c:v>947</c:v>
                </c:pt>
                <c:pt idx="3">
                  <c:v>947</c:v>
                </c:pt>
                <c:pt idx="4">
                  <c:v>947</c:v>
                </c:pt>
                <c:pt idx="5">
                  <c:v>947</c:v>
                </c:pt>
                <c:pt idx="6">
                  <c:v>947</c:v>
                </c:pt>
                <c:pt idx="7">
                  <c:v>947</c:v>
                </c:pt>
                <c:pt idx="8">
                  <c:v>947</c:v>
                </c:pt>
                <c:pt idx="9">
                  <c:v>947</c:v>
                </c:pt>
                <c:pt idx="10">
                  <c:v>947</c:v>
                </c:pt>
                <c:pt idx="11">
                  <c:v>947</c:v>
                </c:pt>
                <c:pt idx="12">
                  <c:v>947</c:v>
                </c:pt>
                <c:pt idx="13">
                  <c:v>947</c:v>
                </c:pt>
                <c:pt idx="14">
                  <c:v>947</c:v>
                </c:pt>
                <c:pt idx="15">
                  <c:v>947</c:v>
                </c:pt>
                <c:pt idx="16">
                  <c:v>947</c:v>
                </c:pt>
                <c:pt idx="17">
                  <c:v>947</c:v>
                </c:pt>
                <c:pt idx="18">
                  <c:v>947</c:v>
                </c:pt>
                <c:pt idx="19">
                  <c:v>947</c:v>
                </c:pt>
                <c:pt idx="20">
                  <c:v>947</c:v>
                </c:pt>
                <c:pt idx="21">
                  <c:v>947</c:v>
                </c:pt>
                <c:pt idx="22">
                  <c:v>947</c:v>
                </c:pt>
                <c:pt idx="23">
                  <c:v>947</c:v>
                </c:pt>
                <c:pt idx="24">
                  <c:v>947</c:v>
                </c:pt>
                <c:pt idx="25">
                  <c:v>947</c:v>
                </c:pt>
                <c:pt idx="26">
                  <c:v>947</c:v>
                </c:pt>
                <c:pt idx="27">
                  <c:v>947</c:v>
                </c:pt>
                <c:pt idx="28">
                  <c:v>947</c:v>
                </c:pt>
              </c:numCache>
            </c:numRef>
          </c:val>
          <c:smooth val="0"/>
          <c:extLst>
            <c:ext xmlns:c16="http://schemas.microsoft.com/office/drawing/2014/chart" uri="{C3380CC4-5D6E-409C-BE32-E72D297353CC}">
              <c16:uniqueId val="{00000004-93E1-4A03-9DAE-A3ABA42A422C}"/>
            </c:ext>
          </c:extLst>
        </c:ser>
        <c:ser>
          <c:idx val="5"/>
          <c:order val="5"/>
          <c:tx>
            <c:v>3</c:v>
          </c:tx>
          <c:spPr>
            <a:ln w="12700" cap="rnd">
              <a:solidFill>
                <a:schemeClr val="tx1"/>
              </a:solidFill>
              <a:prstDash val="dash"/>
              <a:round/>
            </a:ln>
            <a:effectLst/>
          </c:spPr>
          <c:marker>
            <c:symbol val="none"/>
          </c:marker>
          <c:val>
            <c:numRef>
              <c:f>Fig_HH_2a2c!$Z$6:$Z$105</c:f>
              <c:numCache>
                <c:formatCode>General</c:formatCode>
                <c:ptCount val="100"/>
                <c:pt idx="0">
                  <c:v>1421</c:v>
                </c:pt>
                <c:pt idx="1">
                  <c:v>1421</c:v>
                </c:pt>
                <c:pt idx="2">
                  <c:v>1421</c:v>
                </c:pt>
                <c:pt idx="3">
                  <c:v>1421</c:v>
                </c:pt>
                <c:pt idx="4">
                  <c:v>1421</c:v>
                </c:pt>
                <c:pt idx="5">
                  <c:v>1421</c:v>
                </c:pt>
                <c:pt idx="6">
                  <c:v>1421</c:v>
                </c:pt>
                <c:pt idx="7">
                  <c:v>1421</c:v>
                </c:pt>
                <c:pt idx="8">
                  <c:v>1421</c:v>
                </c:pt>
                <c:pt idx="9">
                  <c:v>1421</c:v>
                </c:pt>
                <c:pt idx="10">
                  <c:v>1421</c:v>
                </c:pt>
                <c:pt idx="11">
                  <c:v>1421</c:v>
                </c:pt>
                <c:pt idx="12">
                  <c:v>1421</c:v>
                </c:pt>
                <c:pt idx="13">
                  <c:v>1421</c:v>
                </c:pt>
                <c:pt idx="14">
                  <c:v>1421</c:v>
                </c:pt>
                <c:pt idx="15">
                  <c:v>1421</c:v>
                </c:pt>
                <c:pt idx="16">
                  <c:v>1421</c:v>
                </c:pt>
                <c:pt idx="17">
                  <c:v>1421</c:v>
                </c:pt>
                <c:pt idx="18">
                  <c:v>1421</c:v>
                </c:pt>
                <c:pt idx="19">
                  <c:v>1421</c:v>
                </c:pt>
                <c:pt idx="20">
                  <c:v>1421</c:v>
                </c:pt>
                <c:pt idx="21">
                  <c:v>1421</c:v>
                </c:pt>
                <c:pt idx="22">
                  <c:v>1421</c:v>
                </c:pt>
                <c:pt idx="23">
                  <c:v>1421</c:v>
                </c:pt>
                <c:pt idx="24">
                  <c:v>1421</c:v>
                </c:pt>
                <c:pt idx="25">
                  <c:v>1421</c:v>
                </c:pt>
                <c:pt idx="26">
                  <c:v>1421</c:v>
                </c:pt>
                <c:pt idx="27">
                  <c:v>1421</c:v>
                </c:pt>
                <c:pt idx="28">
                  <c:v>1421</c:v>
                </c:pt>
                <c:pt idx="29">
                  <c:v>1421</c:v>
                </c:pt>
                <c:pt idx="30">
                  <c:v>1421</c:v>
                </c:pt>
                <c:pt idx="31">
                  <c:v>1421</c:v>
                </c:pt>
                <c:pt idx="32">
                  <c:v>1421</c:v>
                </c:pt>
                <c:pt idx="33">
                  <c:v>1421</c:v>
                </c:pt>
                <c:pt idx="34">
                  <c:v>1421</c:v>
                </c:pt>
                <c:pt idx="35">
                  <c:v>1421</c:v>
                </c:pt>
                <c:pt idx="36">
                  <c:v>1421</c:v>
                </c:pt>
                <c:pt idx="37">
                  <c:v>1421</c:v>
                </c:pt>
                <c:pt idx="38">
                  <c:v>1421</c:v>
                </c:pt>
                <c:pt idx="39">
                  <c:v>1421</c:v>
                </c:pt>
                <c:pt idx="40">
                  <c:v>1421</c:v>
                </c:pt>
                <c:pt idx="41">
                  <c:v>1421</c:v>
                </c:pt>
                <c:pt idx="42">
                  <c:v>1421</c:v>
                </c:pt>
                <c:pt idx="43">
                  <c:v>1421</c:v>
                </c:pt>
                <c:pt idx="44">
                  <c:v>1421</c:v>
                </c:pt>
                <c:pt idx="45">
                  <c:v>1421</c:v>
                </c:pt>
                <c:pt idx="46">
                  <c:v>1421</c:v>
                </c:pt>
                <c:pt idx="47">
                  <c:v>1421</c:v>
                </c:pt>
                <c:pt idx="48">
                  <c:v>1421</c:v>
                </c:pt>
                <c:pt idx="49">
                  <c:v>1421</c:v>
                </c:pt>
                <c:pt idx="50">
                  <c:v>1421</c:v>
                </c:pt>
                <c:pt idx="51">
                  <c:v>1421</c:v>
                </c:pt>
                <c:pt idx="52">
                  <c:v>1421</c:v>
                </c:pt>
              </c:numCache>
            </c:numRef>
          </c:val>
          <c:smooth val="0"/>
          <c:extLst>
            <c:ext xmlns:c16="http://schemas.microsoft.com/office/drawing/2014/chart" uri="{C3380CC4-5D6E-409C-BE32-E72D297353CC}">
              <c16:uniqueId val="{00000005-93E1-4A03-9DAE-A3ABA42A422C}"/>
            </c:ext>
          </c:extLst>
        </c:ser>
        <c:dLbls>
          <c:showLegendKey val="0"/>
          <c:showVal val="0"/>
          <c:showCatName val="0"/>
          <c:showSerName val="0"/>
          <c:showPercent val="0"/>
          <c:showBubbleSize val="0"/>
        </c:dLbls>
        <c:marker val="1"/>
        <c:smooth val="0"/>
        <c:axId val="840031464"/>
        <c:axId val="840034088"/>
      </c:lineChart>
      <c:catAx>
        <c:axId val="840031464"/>
        <c:scaling>
          <c:orientation val="minMax"/>
        </c:scaling>
        <c:delete val="0"/>
        <c:axPos val="b"/>
        <c:majorGridlines>
          <c:spPr>
            <a:ln w="9525" cap="flat" cmpd="sng" algn="ctr">
              <a:solidFill>
                <a:srgbClr val="FFFFFF"/>
              </a:solidFill>
              <a:prstDash val="solid"/>
              <a:round/>
            </a:ln>
            <a:effectLst/>
          </c:spPr>
        </c:majorGridlines>
        <c:title>
          <c:tx>
            <c:rich>
              <a:bodyPr rot="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r>
                  <a:rPr lang="en-GB" sz="1200"/>
                  <a:t>Before-transfer disposable income percentile</a:t>
                </a:r>
              </a:p>
            </c:rich>
          </c:tx>
          <c:layout>
            <c:manualLayout>
              <c:xMode val="edge"/>
              <c:yMode val="edge"/>
              <c:x val="0.70716614032288105"/>
              <c:y val="0.9312975422905316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title>
        <c:numFmt formatCode="General" sourceLinked="1"/>
        <c:majorTickMark val="in"/>
        <c:minorTickMark val="none"/>
        <c:tickLblPos val="low"/>
        <c:spPr>
          <a:noFill/>
          <a:ln w="9525" cap="flat" cmpd="sng" algn="ctr">
            <a:solidFill>
              <a:srgbClr val="000000"/>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crossAx val="840034088"/>
        <c:crosses val="autoZero"/>
        <c:auto val="1"/>
        <c:lblAlgn val="ctr"/>
        <c:lblOffset val="0"/>
        <c:tickLblSkip val="10"/>
        <c:noMultiLvlLbl val="0"/>
      </c:catAx>
      <c:valAx>
        <c:axId val="840034088"/>
        <c:scaling>
          <c:orientation val="minMax"/>
          <c:max val="6000"/>
        </c:scaling>
        <c:delete val="0"/>
        <c:axPos val="l"/>
        <c:majorGridlines>
          <c:spPr>
            <a:ln w="9525" cap="flat" cmpd="sng" algn="ctr">
              <a:solidFill>
                <a:srgbClr val="FFFFFF"/>
              </a:solidFill>
              <a:prstDash val="solid"/>
              <a:round/>
            </a:ln>
            <a:effectLst/>
          </c:spPr>
        </c:majorGridlines>
        <c:title>
          <c:tx>
            <c:rich>
              <a:bodyPr rot="0" spcFirstLastPara="1" vertOverflow="ellipsis" wrap="square" anchor="ctr" anchorCtr="1"/>
              <a:lstStyle/>
              <a:p>
                <a:pPr>
                  <a:defRPr sz="1200" b="0" i="0" u="none" strike="noStrike" kern="1200" baseline="0">
                    <a:solidFill>
                      <a:schemeClr val="tx1"/>
                    </a:solidFill>
                    <a:latin typeface="Arial Narrow" panose="020B0606020202030204" pitchFamily="34" charset="0"/>
                    <a:ea typeface="+mn-ea"/>
                    <a:cs typeface="+mn-cs"/>
                  </a:defRPr>
                </a:pPr>
                <a:r>
                  <a:rPr lang="en-GB" sz="1200"/>
                  <a:t>EUR per month</a:t>
                </a:r>
              </a:p>
            </c:rich>
          </c:tx>
          <c:layout>
            <c:manualLayout>
              <c:xMode val="edge"/>
              <c:yMode val="edge"/>
              <c:x val="6.4571521817361182E-3"/>
              <c:y val="0.10541725663948003"/>
            </c:manualLayout>
          </c:layout>
          <c:overlay val="0"/>
          <c:spPr>
            <a:noFill/>
            <a:ln>
              <a:noFill/>
            </a:ln>
            <a:effectLst/>
          </c:spPr>
          <c:txPr>
            <a:bodyPr rot="0" spcFirstLastPara="1" vertOverflow="ellipsis"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title>
        <c:numFmt formatCode="General" sourceLinked="1"/>
        <c:majorTickMark val="in"/>
        <c:minorTickMark val="none"/>
        <c:tickLblPos val="nextTo"/>
        <c:spPr>
          <a:noFill/>
          <a:ln w="9525">
            <a:solidFill>
              <a:srgbClr val="000000"/>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crossAx val="840031464"/>
        <c:crosses val="autoZero"/>
        <c:crossBetween val="between"/>
      </c:valAx>
      <c:spPr>
        <a:solidFill>
          <a:srgbClr val="F4FFFF"/>
        </a:solidFill>
        <a:ln w="9525">
          <a:solidFill>
            <a:srgbClr val="000000"/>
          </a:solidFill>
        </a:ln>
        <a:effectLst/>
      </c:spPr>
    </c:plotArea>
    <c:legend>
      <c:legendPos val="t"/>
      <c:legendEntry>
        <c:idx val="3"/>
        <c:delete val="1"/>
      </c:legendEntry>
      <c:legendEntry>
        <c:idx val="4"/>
        <c:delete val="1"/>
      </c:legendEntry>
      <c:legendEntry>
        <c:idx val="5"/>
        <c:delete val="1"/>
      </c:legendEntry>
      <c:layout>
        <c:manualLayout>
          <c:xMode val="edge"/>
          <c:yMode val="edge"/>
          <c:x val="5.3967498646467368E-2"/>
          <c:y val="1.9920803043647736E-2"/>
          <c:w val="0.92819829046035962"/>
          <c:h val="7.4703011413679007E-2"/>
        </c:manualLayout>
      </c:layout>
      <c:overlay val="1"/>
      <c:spPr>
        <a:solidFill>
          <a:srgbClr val="EAEAEA"/>
        </a:solidFill>
        <a:ln>
          <a:noFill/>
        </a:ln>
        <a:effectLst/>
        <a:extLst>
          <a:ext uri="{91240B29-F687-4F45-9708-019B960494DF}">
            <a14:hiddenLine xmlns:a14="http://schemas.microsoft.com/office/drawing/2010/main">
              <a:noFill/>
            </a14:hiddenLine>
          </a:ext>
        </a:extLst>
      </c:spPr>
      <c:txPr>
        <a:bodyPr rot="0" spcFirstLastPara="1" vertOverflow="ellipsis" vert="horz" wrap="square" anchor="ctr" anchorCtr="1"/>
        <a:lstStyle/>
        <a:p>
          <a:pPr>
            <a:defRPr sz="1200" b="0" i="0" u="none" strike="noStrike" kern="1200" baseline="0">
              <a:solidFill>
                <a:schemeClr val="tx1"/>
              </a:solidFill>
              <a:latin typeface="Arial Narrow" panose="020B0606020202030204" pitchFamily="34" charset="0"/>
              <a:ea typeface="+mn-ea"/>
              <a:cs typeface="+mn-cs"/>
            </a:defRPr>
          </a:pPr>
          <a:endParaRPr lang="lv-LV"/>
        </a:p>
      </c:txPr>
    </c:legend>
    <c:plotVisOnly val="1"/>
    <c:dispBlanksAs val="gap"/>
    <c:showDLblsOverMax val="1"/>
  </c:chart>
  <c:spPr>
    <a:noFill/>
    <a:ln w="9525" cap="flat" cmpd="sng" algn="ctr">
      <a:noFill/>
      <a:round/>
    </a:ln>
    <a:effectLst/>
    <a:extLst>
      <a:ext uri="{909E8E84-426E-40DD-AFC4-6F175D3DCCD1}">
        <a14:hiddenFill xmlns:a14="http://schemas.microsoft.com/office/drawing/2010/main">
          <a:solidFill>
            <a:sysClr val="window" lastClr="FFFFFF"/>
          </a:solidFill>
        </a14:hiddenFill>
      </a:ex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sz="750">
          <a:solidFill>
            <a:schemeClr val="tx1"/>
          </a:solidFill>
          <a:latin typeface="Arial Narrow" panose="020B0606020202030204" pitchFamily="34" charset="0"/>
        </a:defRPr>
      </a:pPr>
      <a:endParaRPr lang="lv-LV"/>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0.07606</cdr:x>
      <cdr:y>0.22188</cdr:y>
    </cdr:from>
    <cdr:to>
      <cdr:x>0.24532</cdr:x>
      <cdr:y>0.86003</cdr:y>
    </cdr:to>
    <cdr:grpSp>
      <cdr:nvGrpSpPr>
        <cdr:cNvPr id="2" name="Group 1">
          <a:extLst xmlns:a="http://schemas.openxmlformats.org/drawingml/2006/main">
            <a:ext uri="{FF2B5EF4-FFF2-40B4-BE49-F238E27FC236}">
              <a16:creationId xmlns:a16="http://schemas.microsoft.com/office/drawing/2014/main" id="{4C78F60E-C3B0-644E-BCEC-2F7EADE5E9DF}"/>
            </a:ext>
          </a:extLst>
        </cdr:cNvPr>
        <cdr:cNvGrpSpPr/>
      </cdr:nvGrpSpPr>
      <cdr:grpSpPr>
        <a:xfrm xmlns:a="http://schemas.openxmlformats.org/drawingml/2006/main">
          <a:off x="789692" y="848841"/>
          <a:ext cx="1757340" cy="2441356"/>
          <a:chOff x="626948" y="848841"/>
          <a:chExt cx="1395177" cy="2441356"/>
        </a:xfrm>
      </cdr:grpSpPr>
      <cdr:sp macro="" textlink="">
        <cdr:nvSpPr>
          <cdr:cNvPr id="17" name="TextBox 1"/>
          <cdr:cNvSpPr txBox="1"/>
        </cdr:nvSpPr>
        <cdr:spPr>
          <a:xfrm xmlns:a="http://schemas.openxmlformats.org/drawingml/2006/main">
            <a:off x="626948" y="848841"/>
            <a:ext cx="1395177" cy="73973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dirty="0">
                <a:latin typeface="Arial Nat"/>
              </a:rPr>
              <a:t>Upper income limit for social</a:t>
            </a:r>
            <a:r>
              <a:rPr lang="en-GB" sz="1000" baseline="0" dirty="0">
                <a:latin typeface="Arial Nat"/>
              </a:rPr>
              <a:t> housing eligibility (EUR 128/month)</a:t>
            </a:r>
            <a:endParaRPr lang="en-GB" sz="1000" dirty="0">
              <a:latin typeface="Arial Nat"/>
            </a:endParaRPr>
          </a:p>
        </cdr:txBody>
      </cdr:sp>
      <cdr:cxnSp macro="">
        <cdr:nvCxnSpPr>
          <cdr:cNvPr id="19" name="Straight Arrow Connector 18">
            <a:extLst xmlns:a="http://schemas.openxmlformats.org/drawingml/2006/main">
              <a:ext uri="{FF2B5EF4-FFF2-40B4-BE49-F238E27FC236}">
                <a16:creationId xmlns:a16="http://schemas.microsoft.com/office/drawing/2014/main" id="{AEC101E8-044F-4A4A-A939-FCE06511F87C}"/>
              </a:ext>
            </a:extLst>
          </cdr:cNvPr>
          <cdr:cNvCxnSpPr/>
        </cdr:nvCxnSpPr>
        <cdr:spPr>
          <a:xfrm xmlns:a="http://schemas.openxmlformats.org/drawingml/2006/main">
            <a:off x="862610" y="1540983"/>
            <a:ext cx="0" cy="1749214"/>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dr:relSizeAnchor xmlns:cdr="http://schemas.openxmlformats.org/drawingml/2006/chartDrawing">
    <cdr:from>
      <cdr:x>0.18871</cdr:x>
      <cdr:y>0.22188</cdr:y>
    </cdr:from>
    <cdr:to>
      <cdr:x>0.47521</cdr:x>
      <cdr:y>0.82271</cdr:y>
    </cdr:to>
    <cdr:grpSp>
      <cdr:nvGrpSpPr>
        <cdr:cNvPr id="3" name="Group 2">
          <a:extLst xmlns:a="http://schemas.openxmlformats.org/drawingml/2006/main">
            <a:ext uri="{FF2B5EF4-FFF2-40B4-BE49-F238E27FC236}">
              <a16:creationId xmlns:a16="http://schemas.microsoft.com/office/drawing/2014/main" id="{6AB00767-D77C-F146-BF7C-D91EFE26ED7F}"/>
            </a:ext>
          </a:extLst>
        </cdr:cNvPr>
        <cdr:cNvGrpSpPr/>
      </cdr:nvGrpSpPr>
      <cdr:grpSpPr>
        <a:xfrm xmlns:a="http://schemas.openxmlformats.org/drawingml/2006/main">
          <a:off x="1959280" y="848841"/>
          <a:ext cx="2974583" cy="2298582"/>
          <a:chOff x="1555500" y="848841"/>
          <a:chExt cx="2361564" cy="2298582"/>
        </a:xfrm>
      </cdr:grpSpPr>
      <cdr:sp macro="" textlink="">
        <cdr:nvSpPr>
          <cdr:cNvPr id="16" name="TextBox 1"/>
          <cdr:cNvSpPr txBox="1"/>
        </cdr:nvSpPr>
        <cdr:spPr>
          <a:xfrm xmlns:a="http://schemas.openxmlformats.org/drawingml/2006/main">
            <a:off x="1956183" y="848841"/>
            <a:ext cx="1960881" cy="76352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dirty="0">
                <a:latin typeface="Arial Nat"/>
              </a:rPr>
              <a:t>Average income threshold</a:t>
            </a:r>
            <a:r>
              <a:rPr lang="en-GB" sz="1000" baseline="0" dirty="0">
                <a:latin typeface="Arial Nat"/>
              </a:rPr>
              <a:t> </a:t>
            </a:r>
            <a:r>
              <a:rPr lang="en-GB" sz="1000" dirty="0">
                <a:latin typeface="Arial Nat"/>
              </a:rPr>
              <a:t>across municipalities to</a:t>
            </a:r>
            <a:r>
              <a:rPr lang="en-GB" sz="1000" baseline="0" dirty="0">
                <a:latin typeface="Arial Nat"/>
              </a:rPr>
              <a:t> </a:t>
            </a:r>
            <a:r>
              <a:rPr lang="en-GB" sz="1000" dirty="0">
                <a:latin typeface="Arial Nat"/>
              </a:rPr>
              <a:t>be eligible for housing benefit (EUR 264/month, per</a:t>
            </a:r>
            <a:r>
              <a:rPr lang="en-GB" sz="1000" baseline="0" dirty="0">
                <a:latin typeface="Arial Nat"/>
              </a:rPr>
              <a:t> person</a:t>
            </a:r>
            <a:r>
              <a:rPr lang="en-GB" sz="1000" dirty="0">
                <a:latin typeface="Arial Nat"/>
              </a:rPr>
              <a:t>)</a:t>
            </a:r>
          </a:p>
        </cdr:txBody>
      </cdr:sp>
      <cdr:cxnSp macro="">
        <cdr:nvCxnSpPr>
          <cdr:cNvPr id="22" name="Straight Arrow Connector 21">
            <a:extLst xmlns:a="http://schemas.openxmlformats.org/drawingml/2006/main">
              <a:ext uri="{FF2B5EF4-FFF2-40B4-BE49-F238E27FC236}">
                <a16:creationId xmlns:a16="http://schemas.microsoft.com/office/drawing/2014/main" id="{828D793F-0F31-B845-8E1D-9541AB9ACD91}"/>
              </a:ext>
            </a:extLst>
          </cdr:cNvPr>
          <cdr:cNvCxnSpPr/>
        </cdr:nvCxnSpPr>
        <cdr:spPr>
          <a:xfrm xmlns:a="http://schemas.openxmlformats.org/drawingml/2006/main" flipH="1">
            <a:off x="1555500" y="1659961"/>
            <a:ext cx="480803" cy="1487462"/>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dr:relSizeAnchor xmlns:cdr="http://schemas.openxmlformats.org/drawingml/2006/chartDrawing">
    <cdr:from>
      <cdr:x>0.47006</cdr:x>
      <cdr:y>0.22188</cdr:y>
    </cdr:from>
    <cdr:to>
      <cdr:x>0.7274</cdr:x>
      <cdr:y>0.65422</cdr:y>
    </cdr:to>
    <cdr:grpSp>
      <cdr:nvGrpSpPr>
        <cdr:cNvPr id="4" name="Group 3">
          <a:extLst xmlns:a="http://schemas.openxmlformats.org/drawingml/2006/main">
            <a:ext uri="{FF2B5EF4-FFF2-40B4-BE49-F238E27FC236}">
              <a16:creationId xmlns:a16="http://schemas.microsoft.com/office/drawing/2014/main" id="{49855963-CAB1-7B4E-8D84-7F0BC0E6C62F}"/>
            </a:ext>
          </a:extLst>
        </cdr:cNvPr>
        <cdr:cNvGrpSpPr/>
      </cdr:nvGrpSpPr>
      <cdr:grpSpPr>
        <a:xfrm xmlns:a="http://schemas.openxmlformats.org/drawingml/2006/main">
          <a:off x="4880393" y="848841"/>
          <a:ext cx="2671830" cy="1653993"/>
          <a:chOff x="3874614" y="848841"/>
          <a:chExt cx="2121204" cy="1653993"/>
        </a:xfrm>
      </cdr:grpSpPr>
      <cdr:sp macro="" textlink="">
        <cdr:nvSpPr>
          <cdr:cNvPr id="15" name="TextBox 1"/>
          <cdr:cNvSpPr txBox="1"/>
        </cdr:nvSpPr>
        <cdr:spPr>
          <a:xfrm xmlns:a="http://schemas.openxmlformats.org/drawingml/2006/main">
            <a:off x="3874614" y="848841"/>
            <a:ext cx="2121204" cy="58506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dirty="0">
                <a:latin typeface="Arial Nat"/>
              </a:rPr>
              <a:t>Approximate minimum</a:t>
            </a:r>
            <a:r>
              <a:rPr lang="en-GB" sz="1000" baseline="0" dirty="0">
                <a:latin typeface="Arial Nat"/>
              </a:rPr>
              <a:t> income to afford a mortgage on a 50m2 apartment</a:t>
            </a:r>
            <a:r>
              <a:rPr lang="en-GB" sz="1000" dirty="0">
                <a:latin typeface="Arial Nat"/>
              </a:rPr>
              <a:t> (EUR 950/month per household)</a:t>
            </a:r>
          </a:p>
        </cdr:txBody>
      </cdr:sp>
      <cdr:cxnSp macro="">
        <cdr:nvCxnSpPr>
          <cdr:cNvPr id="25" name="Straight Arrow Connector 24">
            <a:extLst xmlns:a="http://schemas.openxmlformats.org/drawingml/2006/main">
              <a:ext uri="{FF2B5EF4-FFF2-40B4-BE49-F238E27FC236}">
                <a16:creationId xmlns:a16="http://schemas.microsoft.com/office/drawing/2014/main" id="{DB8809E3-846F-A242-A587-7109E4E10150}"/>
              </a:ext>
            </a:extLst>
          </cdr:cNvPr>
          <cdr:cNvCxnSpPr/>
        </cdr:nvCxnSpPr>
        <cdr:spPr>
          <a:xfrm xmlns:a="http://schemas.openxmlformats.org/drawingml/2006/main" flipH="1">
            <a:off x="4289474" y="1576676"/>
            <a:ext cx="23492" cy="926158"/>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dr:relSizeAnchor xmlns:cdr="http://schemas.openxmlformats.org/drawingml/2006/chartDrawing">
    <cdr:from>
      <cdr:x>0.71196</cdr:x>
      <cdr:y>0.2224</cdr:y>
    </cdr:from>
    <cdr:to>
      <cdr:x>0.97272</cdr:x>
      <cdr:y>0.53344</cdr:y>
    </cdr:to>
    <cdr:grpSp>
      <cdr:nvGrpSpPr>
        <cdr:cNvPr id="5" name="Group 4">
          <a:extLst xmlns:a="http://schemas.openxmlformats.org/drawingml/2006/main">
            <a:ext uri="{FF2B5EF4-FFF2-40B4-BE49-F238E27FC236}">
              <a16:creationId xmlns:a16="http://schemas.microsoft.com/office/drawing/2014/main" id="{81AB082E-85B1-9D48-8411-F461ED99B7BA}"/>
            </a:ext>
          </a:extLst>
        </cdr:cNvPr>
        <cdr:cNvGrpSpPr/>
      </cdr:nvGrpSpPr>
      <cdr:grpSpPr>
        <a:xfrm xmlns:a="http://schemas.openxmlformats.org/drawingml/2006/main">
          <a:off x="7391918" y="850831"/>
          <a:ext cx="2707338" cy="1189938"/>
          <a:chOff x="5868549" y="850831"/>
          <a:chExt cx="2149394" cy="1189938"/>
        </a:xfrm>
      </cdr:grpSpPr>
      <cdr:sp macro="" textlink="">
        <cdr:nvSpPr>
          <cdr:cNvPr id="14" name="TextBox 13"/>
          <cdr:cNvSpPr txBox="1"/>
        </cdr:nvSpPr>
        <cdr:spPr>
          <a:xfrm xmlns:a="http://schemas.openxmlformats.org/drawingml/2006/main">
            <a:off x="5868549" y="850831"/>
            <a:ext cx="2149394" cy="71394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000" dirty="0">
                <a:latin typeface="Arial Nat"/>
              </a:rPr>
              <a:t>Approximate minimum</a:t>
            </a:r>
            <a:r>
              <a:rPr lang="en-GB" sz="1000" baseline="0" dirty="0">
                <a:latin typeface="Arial Nat"/>
              </a:rPr>
              <a:t> income to afford a mortgage on a 75m2 apartment (EUR 1420/month per household)</a:t>
            </a:r>
            <a:r>
              <a:rPr lang="en-GB" sz="1000" dirty="0">
                <a:latin typeface="Arial Nat"/>
              </a:rPr>
              <a:t> </a:t>
            </a:r>
          </a:p>
        </cdr:txBody>
      </cdr:sp>
      <cdr:cxnSp macro="">
        <cdr:nvCxnSpPr>
          <cdr:cNvPr id="28" name="Straight Arrow Connector 27">
            <a:extLst xmlns:a="http://schemas.openxmlformats.org/drawingml/2006/main">
              <a:ext uri="{FF2B5EF4-FFF2-40B4-BE49-F238E27FC236}">
                <a16:creationId xmlns:a16="http://schemas.microsoft.com/office/drawing/2014/main" id="{D0329D43-87C2-0240-895F-F64552A6371F}"/>
              </a:ext>
            </a:extLst>
          </cdr:cNvPr>
          <cdr:cNvCxnSpPr/>
        </cdr:nvCxnSpPr>
        <cdr:spPr>
          <a:xfrm xmlns:a="http://schemas.openxmlformats.org/drawingml/2006/main" flipH="1">
            <a:off x="6731076" y="1503300"/>
            <a:ext cx="14178" cy="537469"/>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userShapes>
</file>

<file path=ppt/drawings/drawing2.xml><?xml version="1.0" encoding="utf-8"?>
<c:userShapes xmlns:c="http://schemas.openxmlformats.org/drawingml/2006/chart">
  <cdr:relSizeAnchor xmlns:cdr="http://schemas.openxmlformats.org/drawingml/2006/chartDrawing">
    <cdr:from>
      <cdr:x>0.63304</cdr:x>
      <cdr:y>0.24106</cdr:y>
    </cdr:from>
    <cdr:to>
      <cdr:x>0.8938</cdr:x>
      <cdr:y>0.42768</cdr:y>
    </cdr:to>
    <cdr:sp macro="" textlink="">
      <cdr:nvSpPr>
        <cdr:cNvPr id="14" name="TextBox 13"/>
        <cdr:cNvSpPr txBox="1"/>
      </cdr:nvSpPr>
      <cdr:spPr>
        <a:xfrm xmlns:a="http://schemas.openxmlformats.org/drawingml/2006/main">
          <a:off x="3514750" y="738203"/>
          <a:ext cx="1447776" cy="5714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750">
              <a:latin typeface="Arial Nat"/>
            </a:rPr>
            <a:t>Approximate minimum</a:t>
          </a:r>
          <a:r>
            <a:rPr lang="en-GB" sz="750" baseline="0">
              <a:latin typeface="Arial Nat"/>
            </a:rPr>
            <a:t> income to afford a mortgage on a 75m2 apartment (EUR 1420/month per household)</a:t>
          </a:r>
          <a:r>
            <a:rPr lang="en-GB" sz="750">
              <a:latin typeface="Arial Nat"/>
            </a:rPr>
            <a:t> </a:t>
          </a:r>
        </a:p>
      </cdr:txBody>
    </cdr:sp>
  </cdr:relSizeAnchor>
  <cdr:relSizeAnchor xmlns:cdr="http://schemas.openxmlformats.org/drawingml/2006/chartDrawing">
    <cdr:from>
      <cdr:x>0.34482</cdr:x>
      <cdr:y>0.23432</cdr:y>
    </cdr:from>
    <cdr:to>
      <cdr:x>0.60216</cdr:x>
      <cdr:y>0.38725</cdr:y>
    </cdr:to>
    <cdr:sp macro="" textlink="">
      <cdr:nvSpPr>
        <cdr:cNvPr id="15" name="TextBox 1"/>
        <cdr:cNvSpPr txBox="1"/>
      </cdr:nvSpPr>
      <cdr:spPr>
        <a:xfrm xmlns:a="http://schemas.openxmlformats.org/drawingml/2006/main">
          <a:off x="1914513" y="717560"/>
          <a:ext cx="1428787" cy="4683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750">
              <a:latin typeface="Arial Nat"/>
            </a:rPr>
            <a:t>Approximate minimum</a:t>
          </a:r>
          <a:r>
            <a:rPr lang="en-GB" sz="750" baseline="0">
              <a:latin typeface="Arial Nat"/>
            </a:rPr>
            <a:t> income to afford a mortgage on a 50m2 apartment</a:t>
          </a:r>
          <a:r>
            <a:rPr lang="en-GB" sz="750">
              <a:latin typeface="Arial Nat"/>
            </a:rPr>
            <a:t> (EUR 950/month per household)</a:t>
          </a:r>
        </a:p>
      </cdr:txBody>
    </cdr:sp>
  </cdr:relSizeAnchor>
  <cdr:relSizeAnchor xmlns:cdr="http://schemas.openxmlformats.org/drawingml/2006/chartDrawing">
    <cdr:from>
      <cdr:x>0.07434</cdr:x>
      <cdr:y>0.22188</cdr:y>
    </cdr:from>
    <cdr:to>
      <cdr:x>0.31223</cdr:x>
      <cdr:y>0.42146</cdr:y>
    </cdr:to>
    <cdr:sp macro="" textlink="">
      <cdr:nvSpPr>
        <cdr:cNvPr id="16" name="TextBox 1"/>
        <cdr:cNvSpPr txBox="1"/>
      </cdr:nvSpPr>
      <cdr:spPr>
        <a:xfrm xmlns:a="http://schemas.openxmlformats.org/drawingml/2006/main">
          <a:off x="412758" y="679460"/>
          <a:ext cx="1320798" cy="61117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750">
              <a:latin typeface="Arial Nat"/>
            </a:rPr>
            <a:t>Average income threshold</a:t>
          </a:r>
          <a:r>
            <a:rPr lang="en-GB" sz="750" baseline="0">
              <a:latin typeface="Arial Nat"/>
            </a:rPr>
            <a:t> </a:t>
          </a:r>
          <a:r>
            <a:rPr lang="en-GB" sz="750">
              <a:latin typeface="Arial Nat"/>
            </a:rPr>
            <a:t>across municipalities to</a:t>
          </a:r>
          <a:r>
            <a:rPr lang="en-GB" sz="750" baseline="0">
              <a:latin typeface="Arial Nat"/>
            </a:rPr>
            <a:t> </a:t>
          </a:r>
          <a:r>
            <a:rPr lang="en-GB" sz="750">
              <a:latin typeface="Arial Nat"/>
            </a:rPr>
            <a:t>be eligible for housing benefit (EUR 264/month, per</a:t>
          </a:r>
          <a:r>
            <a:rPr lang="en-GB" sz="750" baseline="0">
              <a:latin typeface="Arial Nat"/>
            </a:rPr>
            <a:t> person</a:t>
          </a:r>
          <a:r>
            <a:rPr lang="en-GB" sz="750">
              <a:latin typeface="Arial Nat"/>
            </a:rPr>
            <a:t>)</a:t>
          </a:r>
        </a:p>
      </cdr:txBody>
    </cdr:sp>
  </cdr:relSizeAnchor>
  <cdr:relSizeAnchor xmlns:cdr="http://schemas.openxmlformats.org/drawingml/2006/chartDrawing">
    <cdr:from>
      <cdr:x>0.12352</cdr:x>
      <cdr:y>0.44635</cdr:y>
    </cdr:from>
    <cdr:to>
      <cdr:x>0.12524</cdr:x>
      <cdr:y>0.76672</cdr:y>
    </cdr:to>
    <cdr:cxnSp macro="">
      <cdr:nvCxnSpPr>
        <cdr:cNvPr id="22" name="Straight Arrow Connector 21">
          <a:extLst xmlns:a="http://schemas.openxmlformats.org/drawingml/2006/main">
            <a:ext uri="{FF2B5EF4-FFF2-40B4-BE49-F238E27FC236}">
              <a16:creationId xmlns:a16="http://schemas.microsoft.com/office/drawing/2014/main" id="{DFEF7EC0-6B60-8048-A7FA-7A48654B77D4}"/>
            </a:ext>
          </a:extLst>
        </cdr:cNvPr>
        <cdr:cNvCxnSpPr/>
      </cdr:nvCxnSpPr>
      <cdr:spPr>
        <a:xfrm xmlns:a="http://schemas.openxmlformats.org/drawingml/2006/main">
          <a:off x="685800" y="1366852"/>
          <a:ext cx="9525" cy="981061"/>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0.26934</cdr:x>
      <cdr:y>0.43079</cdr:y>
    </cdr:from>
    <cdr:to>
      <cdr:x>0.36198</cdr:x>
      <cdr:y>0.77916</cdr:y>
    </cdr:to>
    <cdr:cxnSp macro="">
      <cdr:nvCxnSpPr>
        <cdr:cNvPr id="25" name="Straight Arrow Connector 24">
          <a:extLst xmlns:a="http://schemas.openxmlformats.org/drawingml/2006/main">
            <a:ext uri="{FF2B5EF4-FFF2-40B4-BE49-F238E27FC236}">
              <a16:creationId xmlns:a16="http://schemas.microsoft.com/office/drawing/2014/main" id="{9FF0D174-1431-ED40-8E30-3C8E079B8683}"/>
            </a:ext>
          </a:extLst>
        </cdr:cNvPr>
        <cdr:cNvCxnSpPr/>
      </cdr:nvCxnSpPr>
      <cdr:spPr>
        <a:xfrm xmlns:a="http://schemas.openxmlformats.org/drawingml/2006/main" flipH="1">
          <a:off x="1495425" y="1319213"/>
          <a:ext cx="514351" cy="1066800"/>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0.49065</cdr:x>
      <cdr:y>0.40539</cdr:y>
    </cdr:from>
    <cdr:to>
      <cdr:x>0.63647</cdr:x>
      <cdr:y>0.7014</cdr:y>
    </cdr:to>
    <cdr:cxnSp macro="">
      <cdr:nvCxnSpPr>
        <cdr:cNvPr id="28" name="Straight Arrow Connector 27">
          <a:extLst xmlns:a="http://schemas.openxmlformats.org/drawingml/2006/main">
            <a:ext uri="{FF2B5EF4-FFF2-40B4-BE49-F238E27FC236}">
              <a16:creationId xmlns:a16="http://schemas.microsoft.com/office/drawing/2014/main" id="{A7415EE4-E6D1-CD47-8E25-DC46B924B7F8}"/>
            </a:ext>
          </a:extLst>
        </cdr:cNvPr>
        <cdr:cNvCxnSpPr/>
      </cdr:nvCxnSpPr>
      <cdr:spPr>
        <a:xfrm xmlns:a="http://schemas.openxmlformats.org/drawingml/2006/main" flipH="1">
          <a:off x="2724150" y="1241426"/>
          <a:ext cx="809632" cy="906462"/>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0.01174</cdr:x>
      <cdr:y>0.44348</cdr:y>
    </cdr:from>
    <cdr:to>
      <cdr:x>0.56966</cdr:x>
      <cdr:y>0.59708</cdr:y>
    </cdr:to>
    <cdr:sp macro="" textlink="">
      <cdr:nvSpPr>
        <cdr:cNvPr id="4" name="TextBox 1"/>
        <cdr:cNvSpPr txBox="1"/>
      </cdr:nvSpPr>
      <cdr:spPr>
        <a:xfrm xmlns:a="http://schemas.openxmlformats.org/drawingml/2006/main">
          <a:off x="97678" y="1562100"/>
          <a:ext cx="4641952" cy="541020"/>
        </a:xfrm>
        <a:prstGeom xmlns:a="http://schemas.openxmlformats.org/drawingml/2006/main" prst="rect">
          <a:avLst/>
        </a:prstGeom>
        <a:solidFill xmlns:a="http://schemas.openxmlformats.org/drawingml/2006/main">
          <a:schemeClr val="bg1">
            <a:lumMod val="85000"/>
            <a:alpha val="32000"/>
          </a:schemeClr>
        </a:solidFill>
        <a:ln xmlns:a="http://schemas.openxmlformats.org/drawingml/2006/main" cap="rnd">
          <a:solidFill>
            <a:schemeClr val="tx1"/>
          </a:solidFill>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GB" sz="1100" b="1" dirty="0"/>
            <a:t>Schemes for </a:t>
          </a:r>
          <a:r>
            <a:rPr lang="en-GB" sz="1100" b="1" dirty="0">
              <a:effectLst/>
            </a:rPr>
            <a:t>homeowners and tenants</a:t>
          </a:r>
          <a:endParaRPr lang="en-GB" dirty="0">
            <a:effectLst/>
          </a:endParaRPr>
        </a:p>
        <a:p xmlns:a="http://schemas.openxmlformats.org/drawingml/2006/main">
          <a:endParaRPr lang="en-GB" sz="1100" b="1" dirty="0">
            <a:latin typeface="Arial Narrow" panose="020B0606020202030204" pitchFamily="34" charset="0"/>
          </a:endParaRPr>
        </a:p>
      </cdr:txBody>
    </cdr:sp>
  </cdr:relSizeAnchor>
  <cdr:relSizeAnchor xmlns:cdr="http://schemas.openxmlformats.org/drawingml/2006/chartDrawing">
    <cdr:from>
      <cdr:x>0.01148</cdr:x>
      <cdr:y>0.62304</cdr:y>
    </cdr:from>
    <cdr:to>
      <cdr:x>0.57058</cdr:x>
      <cdr:y>0.96917</cdr:y>
    </cdr:to>
    <cdr:sp macro="" textlink="">
      <cdr:nvSpPr>
        <cdr:cNvPr id="3" name="TextBox 1"/>
        <cdr:cNvSpPr txBox="1"/>
      </cdr:nvSpPr>
      <cdr:spPr>
        <a:xfrm xmlns:a="http://schemas.openxmlformats.org/drawingml/2006/main">
          <a:off x="95515" y="2194560"/>
          <a:ext cx="4651770" cy="1219191"/>
        </a:xfrm>
        <a:prstGeom xmlns:a="http://schemas.openxmlformats.org/drawingml/2006/main" prst="rect">
          <a:avLst/>
        </a:prstGeom>
        <a:solidFill xmlns:a="http://schemas.openxmlformats.org/drawingml/2006/main">
          <a:srgbClr val="C6D9F1">
            <a:alpha val="29020"/>
          </a:srgbClr>
        </a:solidFill>
        <a:ln xmlns:a="http://schemas.openxmlformats.org/drawingml/2006/main">
          <a:solidFill>
            <a:schemeClr val="tx1"/>
          </a:solidFill>
        </a:l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100" b="1" dirty="0"/>
            <a:t>Schemes for renters</a:t>
          </a:r>
        </a:p>
      </cdr:txBody>
    </cdr:sp>
  </cdr:relSizeAnchor>
  <cdr:relSizeAnchor xmlns:cdr="http://schemas.openxmlformats.org/drawingml/2006/chartDrawing">
    <cdr:from>
      <cdr:x>0.01099</cdr:x>
      <cdr:y>0.07591</cdr:y>
    </cdr:from>
    <cdr:to>
      <cdr:x>0.56875</cdr:x>
      <cdr:y>0.41536</cdr:y>
    </cdr:to>
    <cdr:sp macro="" textlink="">
      <cdr:nvSpPr>
        <cdr:cNvPr id="2" name="TextBox 1"/>
        <cdr:cNvSpPr txBox="1"/>
      </cdr:nvSpPr>
      <cdr:spPr>
        <a:xfrm xmlns:a="http://schemas.openxmlformats.org/drawingml/2006/main">
          <a:off x="91438" y="267381"/>
          <a:ext cx="4640621" cy="1195659"/>
        </a:xfrm>
        <a:prstGeom xmlns:a="http://schemas.openxmlformats.org/drawingml/2006/main" prst="rect">
          <a:avLst/>
        </a:prstGeom>
        <a:solidFill xmlns:a="http://schemas.openxmlformats.org/drawingml/2006/main">
          <a:srgbClr val="C6D9F1">
            <a:alpha val="28627"/>
          </a:srgbClr>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en-GB" sz="1100" b="1" dirty="0"/>
            <a:t>Schemes for </a:t>
          </a:r>
          <a:r>
            <a:rPr lang="en-GB" sz="1100" b="1" dirty="0">
              <a:effectLst/>
            </a:rPr>
            <a:t>homeowners/buyers</a:t>
          </a:r>
          <a:endParaRPr lang="en-GB" dirty="0">
            <a:effectLst/>
          </a:endParaRPr>
        </a:p>
        <a:p xmlns:a="http://schemas.openxmlformats.org/drawingml/2006/main">
          <a:endParaRPr lang="en-GB" sz="1100" b="1" dirty="0">
            <a:latin typeface="Arial Narrow" panose="020B060602020203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0.56785</cdr:x>
      <cdr:y>0.23484</cdr:y>
    </cdr:from>
    <cdr:to>
      <cdr:x>0.82861</cdr:x>
      <cdr:y>0.42146</cdr:y>
    </cdr:to>
    <cdr:sp macro="" textlink="">
      <cdr:nvSpPr>
        <cdr:cNvPr id="14" name="TextBox 13"/>
        <cdr:cNvSpPr txBox="1"/>
      </cdr:nvSpPr>
      <cdr:spPr>
        <a:xfrm xmlns:a="http://schemas.openxmlformats.org/drawingml/2006/main">
          <a:off x="3152800" y="719153"/>
          <a:ext cx="1447776" cy="5714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000" dirty="0">
              <a:latin typeface="Arial Nat"/>
            </a:rPr>
            <a:t>Approximate minimum</a:t>
          </a:r>
          <a:r>
            <a:rPr lang="en-GB" sz="1000" baseline="0" dirty="0">
              <a:latin typeface="Arial Nat"/>
            </a:rPr>
            <a:t> income to afford a mortgage on a </a:t>
          </a:r>
          <a:r>
            <a:rPr lang="en-GB" b="1" baseline="0" dirty="0">
              <a:latin typeface="Arial Nat"/>
            </a:rPr>
            <a:t>75m2</a:t>
          </a:r>
          <a:r>
            <a:rPr lang="en-GB" sz="1000" baseline="0" dirty="0">
              <a:latin typeface="Arial Nat"/>
            </a:rPr>
            <a:t> apartment (EUR 1420/month per household)</a:t>
          </a:r>
          <a:r>
            <a:rPr lang="en-GB" sz="1000" dirty="0">
              <a:latin typeface="Arial Nat"/>
            </a:rPr>
            <a:t> </a:t>
          </a:r>
        </a:p>
      </cdr:txBody>
    </cdr:sp>
  </cdr:relSizeAnchor>
  <cdr:relSizeAnchor xmlns:cdr="http://schemas.openxmlformats.org/drawingml/2006/chartDrawing">
    <cdr:from>
      <cdr:x>0.31051</cdr:x>
      <cdr:y>0.23432</cdr:y>
    </cdr:from>
    <cdr:to>
      <cdr:x>0.56785</cdr:x>
      <cdr:y>0.38725</cdr:y>
    </cdr:to>
    <cdr:sp macro="" textlink="">
      <cdr:nvSpPr>
        <cdr:cNvPr id="15" name="TextBox 1"/>
        <cdr:cNvSpPr txBox="1"/>
      </cdr:nvSpPr>
      <cdr:spPr>
        <a:xfrm xmlns:a="http://schemas.openxmlformats.org/drawingml/2006/main">
          <a:off x="1724013" y="717560"/>
          <a:ext cx="1428787" cy="4683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dirty="0">
              <a:latin typeface="Arial Nat"/>
            </a:rPr>
            <a:t>Approximate minimum</a:t>
          </a:r>
          <a:r>
            <a:rPr lang="en-GB" sz="1000" baseline="0" dirty="0">
              <a:latin typeface="Arial Nat"/>
            </a:rPr>
            <a:t> income to afford a mortgage on a </a:t>
          </a:r>
          <a:r>
            <a:rPr lang="en-GB" b="1" baseline="0" dirty="0">
              <a:latin typeface="Arial Nat"/>
            </a:rPr>
            <a:t>50m2</a:t>
          </a:r>
          <a:r>
            <a:rPr lang="en-GB" sz="1000" baseline="0" dirty="0">
              <a:latin typeface="Arial Nat"/>
            </a:rPr>
            <a:t> apartment</a:t>
          </a:r>
          <a:r>
            <a:rPr lang="en-GB" sz="1000" dirty="0">
              <a:latin typeface="Arial Nat"/>
            </a:rPr>
            <a:t> (EUR 950/month per household)</a:t>
          </a:r>
        </a:p>
      </cdr:txBody>
    </cdr:sp>
  </cdr:relSizeAnchor>
  <cdr:relSizeAnchor xmlns:cdr="http://schemas.openxmlformats.org/drawingml/2006/chartDrawing">
    <cdr:from>
      <cdr:x>0.07434</cdr:x>
      <cdr:y>0.22188</cdr:y>
    </cdr:from>
    <cdr:to>
      <cdr:x>0.31223</cdr:x>
      <cdr:y>0.76518</cdr:y>
    </cdr:to>
    <cdr:grpSp>
      <cdr:nvGrpSpPr>
        <cdr:cNvPr id="2" name="Group 1">
          <a:extLst xmlns:a="http://schemas.openxmlformats.org/drawingml/2006/main">
            <a:ext uri="{FF2B5EF4-FFF2-40B4-BE49-F238E27FC236}">
              <a16:creationId xmlns:a16="http://schemas.microsoft.com/office/drawing/2014/main" id="{900041F4-83F8-AE4B-A89D-6972CA493E3F}"/>
            </a:ext>
          </a:extLst>
        </cdr:cNvPr>
        <cdr:cNvGrpSpPr/>
      </cdr:nvGrpSpPr>
      <cdr:grpSpPr>
        <a:xfrm xmlns:a="http://schemas.openxmlformats.org/drawingml/2006/main">
          <a:off x="769845" y="834843"/>
          <a:ext cx="2463524" cy="2044214"/>
          <a:chOff x="769845" y="834843"/>
          <a:chExt cx="2463524" cy="2044221"/>
        </a:xfrm>
      </cdr:grpSpPr>
      <cdr:sp macro="" textlink="">
        <cdr:nvSpPr>
          <cdr:cNvPr id="16" name="TextBox 1"/>
          <cdr:cNvSpPr txBox="1"/>
        </cdr:nvSpPr>
        <cdr:spPr>
          <a:xfrm xmlns:a="http://schemas.openxmlformats.org/drawingml/2006/main">
            <a:off x="769845" y="834843"/>
            <a:ext cx="2463524" cy="75093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000" dirty="0">
                <a:latin typeface="Arial Nat"/>
              </a:rPr>
              <a:t>Average income threshold</a:t>
            </a:r>
            <a:r>
              <a:rPr lang="en-GB" sz="1000" baseline="0" dirty="0">
                <a:latin typeface="Arial Nat"/>
              </a:rPr>
              <a:t> </a:t>
            </a:r>
            <a:r>
              <a:rPr lang="en-GB" sz="1000" dirty="0">
                <a:latin typeface="Arial Nat"/>
              </a:rPr>
              <a:t>across municipalities to</a:t>
            </a:r>
            <a:r>
              <a:rPr lang="en-GB" sz="1000" baseline="0" dirty="0">
                <a:latin typeface="Arial Nat"/>
              </a:rPr>
              <a:t> </a:t>
            </a:r>
            <a:r>
              <a:rPr lang="en-GB" sz="1000" dirty="0">
                <a:latin typeface="Arial Nat"/>
              </a:rPr>
              <a:t>be </a:t>
            </a:r>
            <a:r>
              <a:rPr lang="en-GB" b="1" dirty="0">
                <a:latin typeface="Arial Nat"/>
              </a:rPr>
              <a:t>eligible for housing benefit</a:t>
            </a:r>
            <a:r>
              <a:rPr lang="en-GB" sz="1000" dirty="0">
                <a:latin typeface="Arial Nat"/>
              </a:rPr>
              <a:t> (EUR 264/month, per</a:t>
            </a:r>
            <a:r>
              <a:rPr lang="en-GB" sz="1000" baseline="0" dirty="0">
                <a:latin typeface="Arial Nat"/>
              </a:rPr>
              <a:t> person</a:t>
            </a:r>
            <a:r>
              <a:rPr lang="en-GB" sz="1000" dirty="0">
                <a:latin typeface="Arial Nat"/>
              </a:rPr>
              <a:t>)</a:t>
            </a:r>
          </a:p>
        </cdr:txBody>
      </cdr:sp>
      <cdr:cxnSp macro="">
        <cdr:nvCxnSpPr>
          <cdr:cNvPr id="22" name="Straight Arrow Connector 21">
            <a:extLst xmlns:a="http://schemas.openxmlformats.org/drawingml/2006/main">
              <a:ext uri="{FF2B5EF4-FFF2-40B4-BE49-F238E27FC236}">
                <a16:creationId xmlns:a16="http://schemas.microsoft.com/office/drawing/2014/main" id="{0F5DBAB2-1A3F-8745-8A8E-83A1119DBEDE}"/>
              </a:ext>
            </a:extLst>
          </cdr:cNvPr>
          <cdr:cNvCxnSpPr/>
        </cdr:nvCxnSpPr>
        <cdr:spPr>
          <a:xfrm xmlns:a="http://schemas.openxmlformats.org/drawingml/2006/main">
            <a:off x="1205987" y="1454290"/>
            <a:ext cx="4109" cy="1424774"/>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dr:relSizeAnchor xmlns:cdr="http://schemas.openxmlformats.org/drawingml/2006/chartDrawing">
    <cdr:from>
      <cdr:x>0.3637</cdr:x>
      <cdr:y>0.37955</cdr:y>
    </cdr:from>
    <cdr:to>
      <cdr:x>0.36527</cdr:x>
      <cdr:y>0.72306</cdr:y>
    </cdr:to>
    <cdr:cxnSp macro="">
      <cdr:nvCxnSpPr>
        <cdr:cNvPr id="25" name="Straight Arrow Connector 24">
          <a:extLst xmlns:a="http://schemas.openxmlformats.org/drawingml/2006/main">
            <a:ext uri="{FF2B5EF4-FFF2-40B4-BE49-F238E27FC236}">
              <a16:creationId xmlns:a16="http://schemas.microsoft.com/office/drawing/2014/main" id="{3716A180-DD12-F04C-9F0E-36E441AA7D37}"/>
            </a:ext>
          </a:extLst>
        </cdr:cNvPr>
        <cdr:cNvCxnSpPr/>
      </cdr:nvCxnSpPr>
      <cdr:spPr>
        <a:xfrm xmlns:a="http://schemas.openxmlformats.org/drawingml/2006/main">
          <a:off x="3766378" y="1428095"/>
          <a:ext cx="16230" cy="1292473"/>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0.61839</cdr:x>
      <cdr:y>0.3962</cdr:y>
    </cdr:from>
    <cdr:to>
      <cdr:x>0.61932</cdr:x>
      <cdr:y>0.67121</cdr:y>
    </cdr:to>
    <cdr:cxnSp macro="">
      <cdr:nvCxnSpPr>
        <cdr:cNvPr id="28" name="Straight Arrow Connector 27">
          <a:extLst xmlns:a="http://schemas.openxmlformats.org/drawingml/2006/main">
            <a:ext uri="{FF2B5EF4-FFF2-40B4-BE49-F238E27FC236}">
              <a16:creationId xmlns:a16="http://schemas.microsoft.com/office/drawing/2014/main" id="{A21220C2-200B-A04A-BFF4-423BF3676A5D}"/>
            </a:ext>
          </a:extLst>
        </cdr:cNvPr>
        <cdr:cNvCxnSpPr/>
      </cdr:nvCxnSpPr>
      <cdr:spPr>
        <a:xfrm xmlns:a="http://schemas.openxmlformats.org/drawingml/2006/main" flipH="1">
          <a:off x="6403888" y="1490753"/>
          <a:ext cx="9621" cy="1034743"/>
        </a:xfrm>
        <a:prstGeom xmlns:a="http://schemas.openxmlformats.org/drawingml/2006/main" prst="straightConnector1">
          <a:avLst/>
        </a:prstGeom>
        <a:ln xmlns:a="http://schemas.openxmlformats.org/drawingml/2006/main" w="3175">
          <a:solidFill>
            <a:schemeClr val="tx1"/>
          </a:solidFill>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932"/>
          </a:xfrm>
          <a:prstGeom prst="rect">
            <a:avLst/>
          </a:prstGeom>
        </p:spPr>
        <p:txBody>
          <a:bodyPr vert="horz" lIns="91440" tIns="45720" rIns="91440" bIns="45720" rtlCol="0"/>
          <a:lstStyle>
            <a:lvl1pPr algn="r">
              <a:defRPr sz="1200"/>
            </a:lvl1pPr>
          </a:lstStyle>
          <a:p>
            <a:fld id="{9AF272A9-50EA-4317-9909-5ECB881C4C69}" type="datetimeFigureOut">
              <a:rPr lang="en-GB" smtClean="0"/>
              <a:t>17/06/2020</a:t>
            </a:fld>
            <a:endParaRPr lang="en-GB"/>
          </a:p>
        </p:txBody>
      </p:sp>
      <p:sp>
        <p:nvSpPr>
          <p:cNvPr id="4" name="Footer Placeholder 3"/>
          <p:cNvSpPr>
            <a:spLocks noGrp="1"/>
          </p:cNvSpPr>
          <p:nvPr>
            <p:ph type="ftr" sz="quarter" idx="2"/>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0FA2D649-9BE9-4717-A419-BC37777FAC79}" type="slidenum">
              <a:rPr lang="en-GB" smtClean="0"/>
              <a:t>‹#›</a:t>
            </a:fld>
            <a:endParaRPr lang="en-GB"/>
          </a:p>
        </p:txBody>
      </p:sp>
    </p:spTree>
    <p:extLst>
      <p:ext uri="{BB962C8B-B14F-4D97-AF65-F5344CB8AC3E}">
        <p14:creationId xmlns:p14="http://schemas.microsoft.com/office/powerpoint/2010/main" val="3750164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129F43DB-292F-46E5-8D8A-454B73DAFCC1}" type="datetimeFigureOut">
              <a:rPr lang="en-GB" smtClean="0"/>
              <a:t>17/06/2020</a:t>
            </a:fld>
            <a:endParaRPr lang="en-GB"/>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64A9C330-DD31-44CE-950B-D19C05E477BF}" type="slidenum">
              <a:rPr lang="en-GB" smtClean="0"/>
              <a:t>‹#›</a:t>
            </a:fld>
            <a:endParaRPr lang="en-GB"/>
          </a:p>
        </p:txBody>
      </p:sp>
    </p:spTree>
    <p:extLst>
      <p:ext uri="{BB962C8B-B14F-4D97-AF65-F5344CB8AC3E}">
        <p14:creationId xmlns:p14="http://schemas.microsoft.com/office/powerpoint/2010/main" val="973598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1</a:t>
            </a:fld>
            <a:endParaRPr lang="en-GB"/>
          </a:p>
        </p:txBody>
      </p:sp>
    </p:spTree>
    <p:extLst>
      <p:ext uri="{BB962C8B-B14F-4D97-AF65-F5344CB8AC3E}">
        <p14:creationId xmlns:p14="http://schemas.microsoft.com/office/powerpoint/2010/main" val="2734788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685540"/>
            <a:ext cx="5964237" cy="3355975"/>
          </a:xfrm>
        </p:spPr>
      </p:sp>
      <p:sp>
        <p:nvSpPr>
          <p:cNvPr id="3" name="Notes Placeholder 2"/>
          <p:cNvSpPr>
            <a:spLocks noGrp="1"/>
          </p:cNvSpPr>
          <p:nvPr>
            <p:ph type="body" idx="1"/>
          </p:nvPr>
        </p:nvSpPr>
        <p:spPr>
          <a:xfrm>
            <a:off x="680562" y="4402184"/>
            <a:ext cx="5444490" cy="4298904"/>
          </a:xfrm>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1" i="1" kern="1200" dirty="0">
                <a:solidFill>
                  <a:schemeClr val="tx1"/>
                </a:solidFill>
                <a:effectLst/>
                <a:latin typeface="+mn-lt"/>
                <a:ea typeface="+mn-ea"/>
                <a:cs typeface="+mn-cs"/>
              </a:rPr>
              <a:t>By income</a:t>
            </a:r>
            <a:r>
              <a:rPr lang="en-GB" sz="1200" b="1" i="1" kern="1200" baseline="0" dirty="0">
                <a:solidFill>
                  <a:schemeClr val="tx1"/>
                </a:solidFill>
                <a:effectLst/>
                <a:latin typeface="+mn-lt"/>
                <a:ea typeface="+mn-ea"/>
                <a:cs typeface="+mn-cs"/>
              </a:rPr>
              <a:t> level</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Nearly 2/3 of households in the second income quintile and over 80% of households in the third income quintile fall into the “missing middle.”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In addition, more than a quarter (26%) of households in the first income quintile </a:t>
            </a:r>
            <a:r>
              <a:rPr lang="en-GB" sz="1200" i="1" kern="1200" dirty="0">
                <a:solidFill>
                  <a:schemeClr val="tx1"/>
                </a:solidFill>
                <a:effectLst/>
                <a:latin typeface="+mn-lt"/>
                <a:ea typeface="+mn-ea"/>
                <a:cs typeface="+mn-cs"/>
              </a:rPr>
              <a:t>also</a:t>
            </a:r>
            <a:r>
              <a:rPr lang="en-GB" sz="1200" kern="1200" dirty="0">
                <a:solidFill>
                  <a:schemeClr val="tx1"/>
                </a:solidFill>
                <a:effectLst/>
                <a:latin typeface="+mn-lt"/>
                <a:ea typeface="+mn-ea"/>
                <a:cs typeface="+mn-cs"/>
              </a:rPr>
              <a:t> fall into the missing middle, </a:t>
            </a:r>
            <a:r>
              <a:rPr lang="en-GB" sz="1200" b="1" kern="1200" dirty="0">
                <a:solidFill>
                  <a:schemeClr val="tx1"/>
                </a:solidFill>
                <a:effectLst/>
                <a:latin typeface="+mn-lt"/>
                <a:ea typeface="+mn-ea"/>
                <a:cs typeface="+mn-cs"/>
              </a:rPr>
              <a:t>suggesting that there could be scope to adjust the eligibility threshold for “needy persons” upwards, in order to provide a broader segment of the low-income population with housing support.</a:t>
            </a: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GB" sz="1200" b="1" i="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1" i="1" kern="1200" dirty="0">
                <a:solidFill>
                  <a:schemeClr val="tx1"/>
                </a:solidFill>
                <a:effectLst/>
                <a:latin typeface="+mn-lt"/>
                <a:ea typeface="+mn-ea"/>
                <a:cs typeface="+mn-cs"/>
              </a:rPr>
              <a:t>By household type</a:t>
            </a:r>
            <a:r>
              <a:rPr lang="en-GB" sz="1200" kern="1200" dirty="0">
                <a:solidFill>
                  <a:schemeClr val="tx1"/>
                </a:solidFill>
                <a:effectLst/>
                <a:latin typeface="+mn-lt"/>
                <a:ea typeface="+mn-ea"/>
                <a:cs typeface="+mn-cs"/>
              </a:rPr>
              <a:t>: Around 2/3 of single-</a:t>
            </a:r>
            <a:r>
              <a:rPr lang="en-GB" sz="1200" i="1" kern="1200" dirty="0">
                <a:solidFill>
                  <a:schemeClr val="tx1"/>
                </a:solidFill>
                <a:effectLst/>
                <a:latin typeface="+mn-lt"/>
                <a:ea typeface="+mn-ea"/>
                <a:cs typeface="+mn-cs"/>
              </a:rPr>
              <a:t>person</a:t>
            </a:r>
            <a:r>
              <a:rPr lang="en-GB" sz="1200" kern="1200" dirty="0">
                <a:solidFill>
                  <a:schemeClr val="tx1"/>
                </a:solidFill>
                <a:effectLst/>
                <a:latin typeface="+mn-lt"/>
                <a:ea typeface="+mn-ea"/>
                <a:cs typeface="+mn-cs"/>
              </a:rPr>
              <a:t> households and 42% of single-</a:t>
            </a:r>
            <a:r>
              <a:rPr lang="en-GB" sz="1200" i="1" kern="1200" dirty="0">
                <a:solidFill>
                  <a:schemeClr val="tx1"/>
                </a:solidFill>
                <a:effectLst/>
                <a:latin typeface="+mn-lt"/>
                <a:ea typeface="+mn-ea"/>
                <a:cs typeface="+mn-cs"/>
              </a:rPr>
              <a:t>parent</a:t>
            </a:r>
            <a:r>
              <a:rPr lang="en-GB" sz="1200" kern="1200" dirty="0">
                <a:solidFill>
                  <a:schemeClr val="tx1"/>
                </a:solidFill>
                <a:effectLst/>
                <a:latin typeface="+mn-lt"/>
                <a:ea typeface="+mn-ea"/>
                <a:cs typeface="+mn-cs"/>
              </a:rPr>
              <a:t> households with dependent children fall into the “missing middle”.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Just under half of “other households” (which include couples without dependent children, elderly couples, as well as housing shares, e.g. roommates) also fall into the missing middle.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Households with two parents + dependent children are less likely than others to find themselves in the “missing middle”</a:t>
            </a:r>
            <a:r>
              <a:rPr lang="en-GB" sz="1200" kern="1200" baseline="0" dirty="0">
                <a:solidFill>
                  <a:schemeClr val="tx1"/>
                </a:solidFill>
                <a:effectLst/>
                <a:latin typeface="+mn-lt"/>
                <a:ea typeface="+mn-ea"/>
                <a:cs typeface="+mn-cs"/>
              </a:rPr>
              <a:t> (a</a:t>
            </a:r>
            <a:r>
              <a:rPr lang="en-GB" sz="1200" kern="1200" dirty="0">
                <a:solidFill>
                  <a:schemeClr val="tx1"/>
                </a:solidFill>
                <a:effectLst/>
                <a:latin typeface="+mn-lt"/>
                <a:ea typeface="+mn-ea"/>
                <a:cs typeface="+mn-cs"/>
              </a:rPr>
              <a:t>lmost one-in-five (18%))</a:t>
            </a:r>
          </a:p>
          <a:p>
            <a:pPr marL="628650" marR="0" lvl="1" indent="-171450" algn="l" defTabSz="914400" rtl="0" eaLnBrk="1" fontAlgn="auto" latinLnBrk="0" hangingPunct="1">
              <a:lnSpc>
                <a:spcPct val="100000"/>
              </a:lnSpc>
              <a:spcBef>
                <a:spcPts val="0"/>
              </a:spcBef>
              <a:spcAft>
                <a:spcPts val="0"/>
              </a:spcAft>
              <a:buClrTx/>
              <a:buSzTx/>
              <a:buFontTx/>
              <a:buChar char="-"/>
              <a:tabLst/>
              <a:defRPr/>
            </a:pPr>
            <a:endParaRPr lang="en-GB" sz="1200" i="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1" i="1" kern="1200" dirty="0">
                <a:solidFill>
                  <a:schemeClr val="tx1"/>
                </a:solidFill>
                <a:effectLst/>
                <a:latin typeface="+mn-lt"/>
                <a:ea typeface="+mn-ea"/>
                <a:cs typeface="+mn-cs"/>
              </a:rPr>
              <a:t>By tenure</a:t>
            </a:r>
            <a:r>
              <a:rPr lang="en-GB" sz="1200" kern="1200" dirty="0">
                <a:solidFill>
                  <a:schemeClr val="tx1"/>
                </a:solidFill>
                <a:effectLst/>
                <a:latin typeface="+mn-lt"/>
                <a:ea typeface="+mn-ea"/>
                <a:cs typeface="+mn-cs"/>
              </a:rPr>
              <a:t>: Almost 43% of renters in the private rental market as well as nearly 46% of outright owners and 28% of owners with a mortgage fall into the “missing middle”.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sz="1200" i="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b="1" i="1" kern="1200" dirty="0">
                <a:solidFill>
                  <a:schemeClr val="tx1"/>
                </a:solidFill>
                <a:effectLst/>
                <a:latin typeface="+mn-lt"/>
                <a:ea typeface="+mn-ea"/>
                <a:cs typeface="+mn-cs"/>
              </a:rPr>
              <a:t>By age</a:t>
            </a:r>
            <a:r>
              <a:rPr lang="en-GB" sz="1200" i="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Just over half of people aged 65 and over fall into the “missing middle”, as do around 1/3 of the population aged 30 to 64. </a:t>
            </a:r>
          </a:p>
          <a:p>
            <a:pPr marL="0" indent="0">
              <a:buFontTx/>
              <a:buNone/>
            </a:pPr>
            <a:endParaRPr lang="en-GB" b="1" dirty="0"/>
          </a:p>
          <a:p>
            <a:pPr marL="228600" indent="-228600">
              <a:buAutoNum type="arabicParenR"/>
            </a:pPr>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10</a:t>
            </a:fld>
            <a:endParaRPr lang="en-GB"/>
          </a:p>
        </p:txBody>
      </p:sp>
    </p:spTree>
    <p:extLst>
      <p:ext uri="{BB962C8B-B14F-4D97-AF65-F5344CB8AC3E}">
        <p14:creationId xmlns:p14="http://schemas.microsoft.com/office/powerpoint/2010/main" val="10381145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11</a:t>
            </a:fld>
            <a:endParaRPr lang="en-GB"/>
          </a:p>
        </p:txBody>
      </p:sp>
    </p:spTree>
    <p:extLst>
      <p:ext uri="{BB962C8B-B14F-4D97-AF65-F5344CB8AC3E}">
        <p14:creationId xmlns:p14="http://schemas.microsoft.com/office/powerpoint/2010/main" val="7605747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r>
              <a:rPr lang="en-GB" dirty="0"/>
              <a:t>A central message of the report is that Latvia should develop a </a:t>
            </a:r>
            <a:r>
              <a:rPr lang="en-GB" b="1" dirty="0"/>
              <a:t>comprehensive housing strategy  informed by four main policy directions:</a:t>
            </a:r>
          </a:p>
          <a:p>
            <a:endParaRPr lang="en-GB" b="1" dirty="0"/>
          </a:p>
          <a:p>
            <a:pPr marL="228600" indent="-228600">
              <a:buAutoNum type="arabicParenR"/>
            </a:pPr>
            <a:r>
              <a:rPr lang="en-GB" dirty="0"/>
              <a:t>Improve the assessment of the quality of dwellings to determine the renovation and investment needs </a:t>
            </a:r>
          </a:p>
          <a:p>
            <a:pPr marL="228600" indent="-228600">
              <a:buAutoNum type="arabicParenR"/>
            </a:pPr>
            <a:r>
              <a:rPr lang="en-GB" dirty="0"/>
              <a:t>Invest more in good quality housing to provide greater access to affordable housing options</a:t>
            </a:r>
          </a:p>
          <a:p>
            <a:pPr marL="228600" marR="0" lvl="0" indent="-228600" fontAlgn="auto">
              <a:lnSpc>
                <a:spcPct val="100000"/>
              </a:lnSpc>
              <a:spcBef>
                <a:spcPts val="0"/>
              </a:spcBef>
              <a:spcAft>
                <a:spcPts val="0"/>
              </a:spcAft>
              <a:buClrTx/>
              <a:buSzTx/>
              <a:buFontTx/>
              <a:buAutoNum type="arabicParenR"/>
              <a:tabLst/>
              <a:defRPr/>
            </a:pPr>
            <a:r>
              <a:rPr lang="en-GB" dirty="0"/>
              <a:t>Diversify and expand the private rental market to provide households with more affordable housing options, including through new providers like housing associations and not-for-profit developers</a:t>
            </a:r>
          </a:p>
          <a:p>
            <a:pPr marL="228600" marR="0" lvl="0" indent="-228600" fontAlgn="auto">
              <a:lnSpc>
                <a:spcPct val="100000"/>
              </a:lnSpc>
              <a:spcBef>
                <a:spcPts val="0"/>
              </a:spcBef>
              <a:spcAft>
                <a:spcPts val="0"/>
              </a:spcAft>
              <a:buClrTx/>
              <a:buSzTx/>
              <a:buFontTx/>
              <a:buAutoNum type="arabicParenR"/>
              <a:tabLst/>
              <a:defRPr/>
            </a:pPr>
            <a:r>
              <a:rPr lang="en-GB" dirty="0"/>
              <a:t>Close the gap among the “missing middle” </a:t>
            </a:r>
            <a:r>
              <a:rPr lang="en-US" dirty="0"/>
              <a:t>by better targeting support to different household types</a:t>
            </a:r>
          </a:p>
          <a:p>
            <a:endParaRPr lang="en-GB" dirty="0"/>
          </a:p>
          <a:p>
            <a:r>
              <a:rPr lang="en-GB" dirty="0"/>
              <a:t>Among these policy directions, the report identifies four key priority actions…[next slides]</a:t>
            </a:r>
          </a:p>
          <a:p>
            <a:pPr marL="228600" indent="-228600">
              <a:buAutoNum type="arabicParenR"/>
            </a:pPr>
            <a:endParaRPr lang="en-GB" dirty="0"/>
          </a:p>
          <a:p>
            <a:pPr marL="228600" indent="-228600">
              <a:buAutoNum type="arabicParenR"/>
            </a:pPr>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12</a:t>
            </a:fld>
            <a:endParaRPr lang="en-GB"/>
          </a:p>
        </p:txBody>
      </p:sp>
    </p:spTree>
    <p:extLst>
      <p:ext uri="{BB962C8B-B14F-4D97-AF65-F5344CB8AC3E}">
        <p14:creationId xmlns:p14="http://schemas.microsoft.com/office/powerpoint/2010/main" val="3536136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Improve data on housing, by conducting a comprehensive assessment of the state of the housing stock</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A number of challenges facing the Latvian housing stock are not well understood.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The Latvian authorities could build on the audit of a portion of the housing stock, and find inspiration in housing surveys that have been undertaken in Canada, France a the Slovak Republic (among many others), in order to assess: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the (technical) quality of housing;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the share of housing that is currently vacant, as well as the reason for the vacancy;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household spending on housing; and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housing constraints and preferences of households (e.g. with respect to changing residences, etc.).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Such data collection efforts could also contribute to more detailed regional housing data, which are currently lacking.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Such an assessment could go a long way to understanding the needs of Latvian households, as well as tracking the government’s progress in improving housing conditions over time. </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13</a:t>
            </a:fld>
            <a:endParaRPr lang="en-GB"/>
          </a:p>
        </p:txBody>
      </p:sp>
    </p:spTree>
    <p:extLst>
      <p:ext uri="{BB962C8B-B14F-4D97-AF65-F5344CB8AC3E}">
        <p14:creationId xmlns:p14="http://schemas.microsoft.com/office/powerpoint/2010/main" val="2745088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Set up a revolving fund that could provide cheap long-term financing via loans for new housing development and maintenance.</a:t>
            </a:r>
            <a:r>
              <a:rPr lang="en-GB" sz="1200" kern="1200" dirty="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The fund could finance new developments and maintenance through government-guaranteed loans and private loans.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Financing periods can span over 50 years at a lower-than-market rate,</a:t>
            </a:r>
            <a:r>
              <a:rPr lang="en-GB" sz="1200" kern="1200" baseline="0" dirty="0">
                <a:solidFill>
                  <a:schemeClr val="tx1"/>
                </a:solidFill>
                <a:effectLst/>
                <a:latin typeface="+mn-lt"/>
                <a:ea typeface="+mn-ea"/>
                <a:cs typeface="+mn-cs"/>
              </a:rPr>
              <a:t> with a</a:t>
            </a:r>
            <a:r>
              <a:rPr lang="en-GB" sz="1200" kern="1200" dirty="0">
                <a:solidFill>
                  <a:schemeClr val="tx1"/>
                </a:solidFill>
                <a:effectLst/>
                <a:latin typeface="+mn-lt"/>
                <a:ea typeface="+mn-ea"/>
                <a:cs typeface="+mn-cs"/>
              </a:rPr>
              <a:t> share of the rents could be used to pay back the loans.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Rents could contribute to the fund to help finance new developments and maintenance.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A small mark-up could be added to the rents to build savings and maintenance (for example, in Austria housing associations charge a 3.5% interest on equity investment and 2% mark-up for risk mitigation).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Operating costs for administering the fund would be relatively limited and included in the rents. </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14</a:t>
            </a:fld>
            <a:endParaRPr lang="en-GB"/>
          </a:p>
        </p:txBody>
      </p:sp>
    </p:spTree>
    <p:extLst>
      <p:ext uri="{BB962C8B-B14F-4D97-AF65-F5344CB8AC3E}">
        <p14:creationId xmlns:p14="http://schemas.microsoft.com/office/powerpoint/2010/main" val="1477989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indent="0">
              <a:buFontTx/>
              <a:buNone/>
            </a:pPr>
            <a:r>
              <a:rPr lang="en-US" dirty="0">
                <a:solidFill>
                  <a:schemeClr val="bg2">
                    <a:lumMod val="10000"/>
                  </a:schemeClr>
                </a:solidFill>
              </a:rPr>
              <a:t>Diversify and expand the rental market </a:t>
            </a:r>
            <a:r>
              <a:rPr lang="en-GB" dirty="0">
                <a:solidFill>
                  <a:schemeClr val="bg2">
                    <a:lumMod val="10000"/>
                  </a:schemeClr>
                </a:solidFill>
              </a:rPr>
              <a:t>to provide households with more affordable housing options. </a:t>
            </a:r>
            <a:br>
              <a:rPr lang="en-US" dirty="0">
                <a:solidFill>
                  <a:schemeClr val="bg2">
                    <a:lumMod val="10000"/>
                  </a:schemeClr>
                </a:solidFill>
                <a:latin typeface="Arial Narrow" panose="020B0606020202030204" pitchFamily="34" charset="0"/>
              </a:rPr>
            </a:br>
            <a:endParaRPr lang="en-US" dirty="0">
              <a:solidFill>
                <a:schemeClr val="bg2">
                  <a:lumMod val="10000"/>
                </a:schemeClr>
              </a:solidFill>
              <a:latin typeface="Arial Narrow" panose="020B0606020202030204" pitchFamily="34" charset="0"/>
            </a:endParaRPr>
          </a:p>
          <a:p>
            <a:pPr marL="457200" indent="-457200">
              <a:buFont typeface="Arial" panose="020B0604020202020204" pitchFamily="34" charset="0"/>
              <a:buChar char="•"/>
            </a:pPr>
            <a:r>
              <a:rPr lang="en-US" sz="1200" b="1" dirty="0">
                <a:solidFill>
                  <a:schemeClr val="bg2">
                    <a:lumMod val="10000"/>
                  </a:schemeClr>
                </a:solidFill>
                <a:latin typeface="Arial Narrow" panose="020B0606020202030204" pitchFamily="34" charset="0"/>
              </a:rPr>
              <a:t>Pursue the pending legislative reform aiming to rebalance tenant-landlord relations</a:t>
            </a:r>
          </a:p>
          <a:p>
            <a:pPr marL="457200" indent="-457200">
              <a:buFont typeface="Arial" panose="020B0604020202020204" pitchFamily="34" charset="0"/>
              <a:buChar char="•"/>
            </a:pPr>
            <a:r>
              <a:rPr lang="en-US" sz="1200" b="1" dirty="0">
                <a:solidFill>
                  <a:schemeClr val="bg2">
                    <a:lumMod val="10000"/>
                  </a:schemeClr>
                </a:solidFill>
                <a:latin typeface="Arial Narrow" panose="020B0606020202030204" pitchFamily="34" charset="0"/>
              </a:rPr>
              <a:t>Consider expanding the competencies of municipal housing companies to include the development and management of rental or mixed-tenure properties</a:t>
            </a:r>
            <a:endParaRPr lang="en-GB" sz="1200" b="1" dirty="0">
              <a:solidFill>
                <a:schemeClr val="bg2">
                  <a:lumMod val="10000"/>
                </a:schemeClr>
              </a:solidFill>
              <a:latin typeface="Arial Narrow" panose="020B0606020202030204" pitchFamily="34" charset="0"/>
            </a:endParaRPr>
          </a:p>
          <a:p>
            <a:pPr marL="457200" indent="-457200">
              <a:buFont typeface="Arial" panose="020B0604020202020204" pitchFamily="34" charset="0"/>
              <a:buChar char="•"/>
            </a:pPr>
            <a:r>
              <a:rPr lang="en-US" sz="1200" b="1" dirty="0">
                <a:solidFill>
                  <a:schemeClr val="bg2">
                    <a:lumMod val="10000"/>
                  </a:schemeClr>
                </a:solidFill>
                <a:latin typeface="Arial Narrow" panose="020B0606020202030204" pitchFamily="34" charset="0"/>
              </a:rPr>
              <a:t>Facilitate the development of non-profit and/or limited-profit providers </a:t>
            </a:r>
          </a:p>
          <a:p>
            <a:pPr marL="0" indent="0">
              <a:buFontTx/>
              <a:buNone/>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chemeClr val="bg2">
                    <a:lumMod val="10000"/>
                  </a:schemeClr>
                </a:solidFill>
                <a:latin typeface="Arial Narrow" panose="020B0606020202030204" pitchFamily="34" charset="0"/>
              </a:rPr>
              <a:t>Examples: </a:t>
            </a:r>
            <a:r>
              <a:rPr lang="en-US" sz="1200" b="1" i="1" dirty="0">
                <a:solidFill>
                  <a:schemeClr val="bg2">
                    <a:lumMod val="10000"/>
                  </a:schemeClr>
                </a:solidFill>
                <a:latin typeface="Arial Narrow" panose="020B0606020202030204" pitchFamily="34" charset="0"/>
              </a:rPr>
              <a:t>Austria</a:t>
            </a:r>
            <a:r>
              <a:rPr lang="en-US" sz="1200" b="1" dirty="0">
                <a:solidFill>
                  <a:schemeClr val="bg2">
                    <a:lumMod val="10000"/>
                  </a:schemeClr>
                </a:solidFill>
                <a:latin typeface="Arial Narrow" panose="020B0606020202030204" pitchFamily="34" charset="0"/>
              </a:rPr>
              <a:t> finances rental housing through housing associations; </a:t>
            </a:r>
            <a:r>
              <a:rPr lang="en-US" sz="1200" b="1" i="1" dirty="0">
                <a:solidFill>
                  <a:schemeClr val="bg2">
                    <a:lumMod val="10000"/>
                  </a:schemeClr>
                </a:solidFill>
                <a:latin typeface="Arial Narrow" panose="020B0606020202030204" pitchFamily="34" charset="0"/>
              </a:rPr>
              <a:t>Germany</a:t>
            </a:r>
            <a:r>
              <a:rPr lang="en-US" sz="1200" b="1" dirty="0">
                <a:solidFill>
                  <a:schemeClr val="bg2">
                    <a:lumMod val="10000"/>
                  </a:schemeClr>
                </a:solidFill>
                <a:latin typeface="Arial Narrow" panose="020B0606020202030204" pitchFamily="34" charset="0"/>
              </a:rPr>
              <a:t> offers affordable rental housing through various providers, including housing co-operatives. </a:t>
            </a:r>
            <a:endParaRPr lang="en-US" sz="1400" b="1" dirty="0">
              <a:solidFill>
                <a:schemeClr val="bg2">
                  <a:lumMod val="10000"/>
                </a:schemeClr>
              </a:solidFill>
              <a:latin typeface="Arial Narrow" panose="020B0606020202030204" pitchFamily="34" charset="0"/>
            </a:endParaRPr>
          </a:p>
          <a:p>
            <a:pPr marL="0" indent="0">
              <a:buFontTx/>
              <a:buNone/>
            </a:pPr>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15</a:t>
            </a:fld>
            <a:endParaRPr lang="en-GB"/>
          </a:p>
        </p:txBody>
      </p:sp>
    </p:spTree>
    <p:extLst>
      <p:ext uri="{BB962C8B-B14F-4D97-AF65-F5344CB8AC3E}">
        <p14:creationId xmlns:p14="http://schemas.microsoft.com/office/powerpoint/2010/main" val="6436611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Consider different strategies to close the gap among the “missing middle” households, </a:t>
            </a:r>
            <a:r>
              <a:rPr lang="en-GB" sz="1200" b="1" dirty="0">
                <a:solidFill>
                  <a:schemeClr val="bg2">
                    <a:lumMod val="10000"/>
                  </a:schemeClr>
                </a:solidFill>
              </a:rPr>
              <a:t>who are currently left out of public support</a:t>
            </a:r>
            <a:endParaRPr lang="en-US" sz="3600" b="1" dirty="0">
              <a:solidFill>
                <a:schemeClr val="bg2">
                  <a:lumMod val="10000"/>
                </a:schemeClr>
              </a:solidFill>
              <a:latin typeface="Arial Narrow" panose="020B0606020202030204" pitchFamily="34"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To recall, fewer than half of all households in Latvia can currently afford a commercial mortgage on a 50m2 apartment without spending more than 30% of their disposable income on housing costs; only 27% of households could afford the mortgage on a 75m2 apartment.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This OECD report simulated a range of strategies to support households in accessing quality, affordable housing, including demand-side support (housing allowances), as well as supply-side support (provision of social housing, grants, loans, etc.):</a:t>
            </a:r>
            <a:r>
              <a:rPr lang="en-GB" sz="1200" kern="1200" baseline="0" dirty="0">
                <a:solidFill>
                  <a:schemeClr val="tx1"/>
                </a:solidFill>
                <a:effectLst/>
                <a:latin typeface="+mn-lt"/>
                <a:ea typeface="+mn-ea"/>
                <a:cs typeface="+mn-cs"/>
              </a:rPr>
              <a:t> </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i="0" kern="1200" dirty="0">
                <a:solidFill>
                  <a:schemeClr val="tx1"/>
                </a:solidFill>
                <a:effectLst/>
                <a:latin typeface="+mn-lt"/>
                <a:ea typeface="+mn-ea"/>
                <a:cs typeface="+mn-cs"/>
              </a:rPr>
              <a:t>A </a:t>
            </a:r>
            <a:r>
              <a:rPr lang="en-GB" sz="1200" kern="1200" dirty="0">
                <a:solidFill>
                  <a:schemeClr val="tx1"/>
                </a:solidFill>
                <a:effectLst/>
                <a:latin typeface="+mn-lt"/>
                <a:ea typeface="+mn-ea"/>
                <a:cs typeface="+mn-cs"/>
              </a:rPr>
              <a:t>housing refurbishment programme could provide financial support to conduct structural and technical upgrades (e.g. plumbing, roofing), as well as energy efficiency upgrades</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i="0" kern="1200" dirty="0">
                <a:solidFill>
                  <a:schemeClr val="tx1"/>
                </a:solidFill>
                <a:effectLst/>
                <a:latin typeface="+mn-lt"/>
                <a:ea typeface="+mn-ea"/>
                <a:cs typeface="+mn-cs"/>
              </a:rPr>
              <a:t>For households at the lower end of the “missing middle,” </a:t>
            </a:r>
            <a:r>
              <a:rPr lang="en-GB" sz="1200" kern="1200" dirty="0">
                <a:solidFill>
                  <a:schemeClr val="tx1"/>
                </a:solidFill>
                <a:effectLst/>
                <a:latin typeface="+mn-lt"/>
                <a:ea typeface="+mn-ea"/>
                <a:cs typeface="+mn-cs"/>
              </a:rPr>
              <a:t>reforms could be considered to the housing benefit scheme, in order to increase both the coverage and amount of the benefit.</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OECD simulated several different types of </a:t>
            </a:r>
            <a:r>
              <a:rPr lang="en-GB" kern="1200" dirty="0">
                <a:solidFill>
                  <a:schemeClr val="tx1"/>
                </a:solidFill>
                <a:effectLst/>
              </a:rPr>
              <a:t>reforms in the Report to determine which might be most impactful:</a:t>
            </a:r>
            <a:r>
              <a:rPr lang="en-GB" kern="1200" baseline="0" dirty="0">
                <a:solidFill>
                  <a:schemeClr val="tx1"/>
                </a:solidFill>
                <a:effectLst/>
              </a:rPr>
              <a:t> </a:t>
            </a:r>
            <a:endParaRPr lang="en-GB" kern="1200" dirty="0">
              <a:solidFill>
                <a:schemeClr val="tx1"/>
              </a:solidFill>
              <a:effectLst/>
            </a:endParaRPr>
          </a:p>
          <a:p>
            <a:pPr marL="1085850" marR="0" lvl="2" indent="-171450" algn="l" defTabSz="914400" rtl="0" eaLnBrk="1" fontAlgn="auto" latinLnBrk="0" hangingPunct="1">
              <a:lnSpc>
                <a:spcPct val="100000"/>
              </a:lnSpc>
              <a:spcBef>
                <a:spcPts val="0"/>
              </a:spcBef>
              <a:spcAft>
                <a:spcPts val="0"/>
              </a:spcAft>
              <a:buClrTx/>
              <a:buSzTx/>
              <a:buFontTx/>
              <a:buChar char="-"/>
              <a:tabLst/>
              <a:defRPr/>
            </a:pPr>
            <a:r>
              <a:rPr lang="en-GB" dirty="0">
                <a:solidFill>
                  <a:schemeClr val="bg2">
                    <a:lumMod val="10000"/>
                  </a:schemeClr>
                </a:solidFill>
              </a:rPr>
              <a:t>Introducing an </a:t>
            </a:r>
            <a:r>
              <a:rPr lang="en-GB" b="1" i="1" dirty="0">
                <a:solidFill>
                  <a:schemeClr val="bg2">
                    <a:lumMod val="10000"/>
                  </a:schemeClr>
                </a:solidFill>
              </a:rPr>
              <a:t>earnings disregard </a:t>
            </a:r>
            <a:r>
              <a:rPr lang="en-GB" dirty="0">
                <a:solidFill>
                  <a:schemeClr val="bg2">
                    <a:lumMod val="10000"/>
                  </a:schemeClr>
                </a:solidFill>
              </a:rPr>
              <a:t>in calculating households’ eligibility for the housing benefit could </a:t>
            </a:r>
            <a:r>
              <a:rPr lang="en-GB" b="1" dirty="0">
                <a:solidFill>
                  <a:schemeClr val="bg2">
                    <a:lumMod val="10000"/>
                  </a:schemeClr>
                </a:solidFill>
              </a:rPr>
              <a:t>meaningfully increase the coverage and generosity </a:t>
            </a:r>
            <a:r>
              <a:rPr lang="en-GB" dirty="0">
                <a:solidFill>
                  <a:schemeClr val="bg2">
                    <a:lumMod val="10000"/>
                  </a:schemeClr>
                </a:solidFill>
              </a:rPr>
              <a:t>of the benefit.</a:t>
            </a:r>
          </a:p>
          <a:p>
            <a:pPr marL="1085850" marR="0" lvl="2" indent="-171450" algn="l" defTabSz="914400" rtl="0" eaLnBrk="1" fontAlgn="auto" latinLnBrk="0" hangingPunct="1">
              <a:lnSpc>
                <a:spcPct val="100000"/>
              </a:lnSpc>
              <a:spcBef>
                <a:spcPts val="0"/>
              </a:spcBef>
              <a:spcAft>
                <a:spcPts val="0"/>
              </a:spcAft>
              <a:buClrTx/>
              <a:buSzTx/>
              <a:buFontTx/>
              <a:buChar char="-"/>
              <a:tabLst/>
              <a:defRPr/>
            </a:pPr>
            <a:r>
              <a:rPr lang="en-GB" dirty="0">
                <a:solidFill>
                  <a:schemeClr val="bg2">
                    <a:lumMod val="10000"/>
                  </a:schemeClr>
                </a:solidFill>
              </a:rPr>
              <a:t>Such a reform could extend coverage to more </a:t>
            </a:r>
            <a:r>
              <a:rPr lang="en-GB" b="1" dirty="0">
                <a:solidFill>
                  <a:schemeClr val="bg2">
                    <a:lumMod val="10000"/>
                  </a:schemeClr>
                </a:solidFill>
              </a:rPr>
              <a:t>single parents</a:t>
            </a:r>
            <a:r>
              <a:rPr lang="en-GB" dirty="0">
                <a:solidFill>
                  <a:schemeClr val="bg2">
                    <a:lumMod val="10000"/>
                  </a:schemeClr>
                </a:solidFill>
              </a:rPr>
              <a:t>, </a:t>
            </a:r>
            <a:r>
              <a:rPr lang="en-GB" b="1" dirty="0">
                <a:solidFill>
                  <a:schemeClr val="bg2">
                    <a:lumMod val="10000"/>
                  </a:schemeClr>
                </a:solidFill>
              </a:rPr>
              <a:t>dependent children </a:t>
            </a:r>
            <a:r>
              <a:rPr lang="en-GB" dirty="0">
                <a:solidFill>
                  <a:schemeClr val="bg2">
                    <a:lumMod val="10000"/>
                  </a:schemeClr>
                </a:solidFill>
              </a:rPr>
              <a:t>and </a:t>
            </a:r>
            <a:r>
              <a:rPr lang="en-GB" b="1" dirty="0">
                <a:solidFill>
                  <a:schemeClr val="bg2">
                    <a:lumMod val="10000"/>
                  </a:schemeClr>
                </a:solidFill>
              </a:rPr>
              <a:t>working adults </a:t>
            </a:r>
            <a:r>
              <a:rPr lang="en-GB" dirty="0">
                <a:solidFill>
                  <a:schemeClr val="bg2">
                    <a:lumMod val="10000"/>
                  </a:schemeClr>
                </a:solidFill>
              </a:rPr>
              <a:t>and could help </a:t>
            </a:r>
            <a:r>
              <a:rPr lang="en-GB" b="1" dirty="0">
                <a:solidFill>
                  <a:schemeClr val="bg2">
                    <a:lumMod val="10000"/>
                  </a:schemeClr>
                </a:solidFill>
              </a:rPr>
              <a:t>lift up to 19 000 people out of poverty</a:t>
            </a:r>
            <a:r>
              <a:rPr lang="en-GB" dirty="0">
                <a:solidFill>
                  <a:schemeClr val="bg2">
                    <a:lumMod val="10000"/>
                  </a:schemeClr>
                </a:solidFill>
              </a:rPr>
              <a:t>. </a:t>
            </a:r>
          </a:p>
          <a:p>
            <a:pPr marL="1085850" marR="0" lvl="2" indent="-171450" algn="l" defTabSz="914400" rtl="0" eaLnBrk="1" fontAlgn="auto" latinLnBrk="0" hangingPunct="1">
              <a:lnSpc>
                <a:spcPct val="100000"/>
              </a:lnSpc>
              <a:spcBef>
                <a:spcPts val="0"/>
              </a:spcBef>
              <a:spcAft>
                <a:spcPts val="0"/>
              </a:spcAft>
              <a:buClrTx/>
              <a:buSzTx/>
              <a:buFontTx/>
              <a:buChar char="-"/>
              <a:tabLst/>
              <a:defRPr/>
            </a:pPr>
            <a:endParaRPr lang="en-GB" kern="1200" dirty="0">
              <a:solidFill>
                <a:schemeClr val="tx1"/>
              </a:solidFill>
              <a:effectLst/>
            </a:endParaRP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i="0" kern="1200" dirty="0">
                <a:solidFill>
                  <a:schemeClr val="tx1"/>
                </a:solidFill>
                <a:effectLst/>
              </a:rPr>
              <a:t>Moderate-income households in the “missing middle”</a:t>
            </a:r>
            <a:r>
              <a:rPr lang="en-GB" i="0" kern="1200" baseline="0" dirty="0">
                <a:solidFill>
                  <a:schemeClr val="tx1"/>
                </a:solidFill>
                <a:effectLst/>
              </a:rPr>
              <a:t> </a:t>
            </a:r>
            <a:r>
              <a:rPr lang="en-GB" i="1" kern="1200" baseline="0" dirty="0">
                <a:solidFill>
                  <a:schemeClr val="tx1"/>
                </a:solidFill>
                <a:effectLst/>
              </a:rPr>
              <a:t>–</a:t>
            </a:r>
            <a:r>
              <a:rPr lang="en-GB" kern="1200" dirty="0">
                <a:solidFill>
                  <a:schemeClr val="tx1"/>
                </a:solidFill>
                <a:effectLst/>
              </a:rPr>
              <a:t> particularly families – could benefit from increased housing support, through an expansion of the current mortgage guarantee programme or the introduction of new support measures.</a:t>
            </a:r>
            <a:r>
              <a:rPr lang="en-GB" kern="1200" baseline="0" dirty="0">
                <a:solidFill>
                  <a:schemeClr val="tx1"/>
                </a:solidFill>
                <a:effectLst/>
              </a:rPr>
              <a:t> </a:t>
            </a:r>
            <a:r>
              <a:rPr lang="en-GB" kern="1200" dirty="0">
                <a:solidFill>
                  <a:schemeClr val="tx1"/>
                </a:solidFill>
                <a:effectLst/>
              </a:rPr>
              <a:t>  </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16</a:t>
            </a:fld>
            <a:endParaRPr lang="en-GB"/>
          </a:p>
        </p:txBody>
      </p:sp>
    </p:spTree>
    <p:extLst>
      <p:ext uri="{BB962C8B-B14F-4D97-AF65-F5344CB8AC3E}">
        <p14:creationId xmlns:p14="http://schemas.microsoft.com/office/powerpoint/2010/main" val="2144972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17</a:t>
            </a:fld>
            <a:endParaRPr lang="en-GB"/>
          </a:p>
        </p:txBody>
      </p:sp>
    </p:spTree>
    <p:extLst>
      <p:ext uri="{BB962C8B-B14F-4D97-AF65-F5344CB8AC3E}">
        <p14:creationId xmlns:p14="http://schemas.microsoft.com/office/powerpoint/2010/main" val="36638662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18</a:t>
            </a:fld>
            <a:endParaRPr lang="en-GB"/>
          </a:p>
        </p:txBody>
      </p:sp>
    </p:spTree>
    <p:extLst>
      <p:ext uri="{BB962C8B-B14F-4D97-AF65-F5344CB8AC3E}">
        <p14:creationId xmlns:p14="http://schemas.microsoft.com/office/powerpoint/2010/main" val="2099813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22388" y="211138"/>
            <a:ext cx="4171950" cy="2347912"/>
          </a:xfrm>
        </p:spPr>
      </p:sp>
      <p:sp>
        <p:nvSpPr>
          <p:cNvPr id="3" name="Notes Placeholder 2"/>
          <p:cNvSpPr>
            <a:spLocks noGrp="1"/>
          </p:cNvSpPr>
          <p:nvPr>
            <p:ph type="body" idx="1"/>
          </p:nvPr>
        </p:nvSpPr>
        <p:spPr>
          <a:xfrm>
            <a:off x="693625" y="2809285"/>
            <a:ext cx="5444490" cy="6885350"/>
          </a:xfrm>
        </p:spPr>
        <p:txBody>
          <a:bodyPr/>
          <a:lstStyle/>
          <a:p>
            <a:r>
              <a:rPr lang="en-US" b="1" u="sng" dirty="0"/>
              <a:t>ILLUSTRATIVE</a:t>
            </a:r>
            <a:r>
              <a:rPr lang="en-US" b="1" u="sng" baseline="0" dirty="0"/>
              <a:t> EXAMPLE FOR A SINGLE-PERSON HH: </a:t>
            </a:r>
          </a:p>
          <a:p>
            <a:endParaRPr lang="en-US" dirty="0"/>
          </a:p>
          <a:p>
            <a:r>
              <a:rPr lang="en-US" dirty="0"/>
              <a:t>SHOWING BEFORE TRANSFERS</a:t>
            </a:r>
          </a:p>
          <a:p>
            <a:r>
              <a:rPr lang="en-US" dirty="0"/>
              <a:t>Eligibility based on net income </a:t>
            </a:r>
            <a:r>
              <a:rPr lang="en-US" u="sng" dirty="0"/>
              <a:t>after taxes</a:t>
            </a:r>
            <a:r>
              <a:rPr lang="en-US" dirty="0"/>
              <a:t>, but excludes</a:t>
            </a:r>
            <a:r>
              <a:rPr lang="en-US" baseline="0" dirty="0"/>
              <a:t> various kinds of benefits you may receive </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system of current housing supports in Latvia means that a large share of the population is either too rich to qualify for social housing or the housing benefit, or too poor to afford a commercial loan to purchase a decently-sized dwelling – that is, without spending more than 30% of their income on housing costs.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Notes: "Can afford a mortgage" means that </a:t>
            </a:r>
            <a:r>
              <a:rPr lang="en-US" sz="1200" kern="1200" dirty="0" err="1">
                <a:solidFill>
                  <a:schemeClr val="tx1"/>
                </a:solidFill>
                <a:effectLst/>
                <a:latin typeface="+mn-lt"/>
                <a:ea typeface="+mn-ea"/>
                <a:cs typeface="+mn-cs"/>
              </a:rPr>
              <a:t>equivalised</a:t>
            </a:r>
            <a:r>
              <a:rPr lang="en-US" sz="1200" kern="1200" dirty="0">
                <a:solidFill>
                  <a:schemeClr val="tx1"/>
                </a:solidFill>
                <a:effectLst/>
                <a:latin typeface="+mn-lt"/>
                <a:ea typeface="+mn-ea"/>
                <a:cs typeface="+mn-cs"/>
              </a:rPr>
              <a:t> total housing costs (including utilities and </a:t>
            </a:r>
            <a:r>
              <a:rPr lang="en-US" sz="1200" kern="1200" dirty="0" err="1">
                <a:solidFill>
                  <a:schemeClr val="tx1"/>
                </a:solidFill>
                <a:effectLst/>
                <a:latin typeface="+mn-lt"/>
                <a:ea typeface="+mn-ea"/>
                <a:cs typeface="+mn-cs"/>
              </a:rPr>
              <a:t>maintaince</a:t>
            </a:r>
            <a:r>
              <a:rPr lang="en-US" sz="1200" kern="1200" dirty="0">
                <a:solidFill>
                  <a:schemeClr val="tx1"/>
                </a:solidFill>
                <a:effectLst/>
                <a:latin typeface="+mn-lt"/>
                <a:ea typeface="+mn-ea"/>
                <a:cs typeface="+mn-cs"/>
              </a:rPr>
              <a:t>) consume less than 30% of total </a:t>
            </a:r>
            <a:r>
              <a:rPr lang="en-US" sz="1200" kern="1200" dirty="0" err="1">
                <a:solidFill>
                  <a:schemeClr val="tx1"/>
                </a:solidFill>
                <a:effectLst/>
                <a:latin typeface="+mn-lt"/>
                <a:ea typeface="+mn-ea"/>
                <a:cs typeface="+mn-cs"/>
              </a:rPr>
              <a:t>equivalised</a:t>
            </a:r>
            <a:r>
              <a:rPr lang="en-US" sz="1200" kern="1200" dirty="0">
                <a:solidFill>
                  <a:schemeClr val="tx1"/>
                </a:solidFill>
                <a:effectLst/>
                <a:latin typeface="+mn-lt"/>
                <a:ea typeface="+mn-ea"/>
                <a:cs typeface="+mn-cs"/>
              </a:rPr>
              <a:t> after-transfer household disposable income. Estimates based on the average transaction price for apartments in Riga (EUR 900 per m2). The "missing middle" are defined as those that are not eligible for housing benefit and cannot afford a mortgage on a 75m2 apartment. Average income threshold across municipalities in order to be eligible for housing support is weighted by population size of the respective municipalities. Across municipalities, this threshold can range between EUR 128 and EUR 430. Note that the figure is illustrative only; in particular, please note that </a:t>
            </a:r>
            <a:r>
              <a:rPr lang="en-US" sz="1200" kern="1200" dirty="0" err="1">
                <a:solidFill>
                  <a:schemeClr val="tx1"/>
                </a:solidFill>
                <a:effectLst/>
                <a:latin typeface="+mn-lt"/>
                <a:ea typeface="+mn-ea"/>
                <a:cs typeface="+mn-cs"/>
              </a:rPr>
              <a:t>moertgage</a:t>
            </a:r>
            <a:r>
              <a:rPr lang="en-US" sz="1200" kern="1200" dirty="0">
                <a:solidFill>
                  <a:schemeClr val="tx1"/>
                </a:solidFill>
                <a:effectLst/>
                <a:latin typeface="+mn-lt"/>
                <a:ea typeface="+mn-ea"/>
                <a:cs typeface="+mn-cs"/>
              </a:rPr>
              <a:t> affordability is determined using after-transfer disposable income, while the figure uses before-transfer disposable income as its scale.</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Around one-third of the population are in households categorised as the “missing middle,” which represents around 44% of all households in Latvia. This “missing middle” spans much of Latvia’s income distribution; it includes at least some people from the 11th through to the 89th percentiles of the </a:t>
            </a:r>
            <a:r>
              <a:rPr lang="en-GB" sz="1200" kern="1200" dirty="0" err="1">
                <a:solidFill>
                  <a:schemeClr val="tx1"/>
                </a:solidFill>
                <a:effectLst/>
                <a:latin typeface="+mn-lt"/>
                <a:ea typeface="+mn-ea"/>
                <a:cs typeface="+mn-cs"/>
              </a:rPr>
              <a:t>equivalised</a:t>
            </a:r>
            <a:r>
              <a:rPr lang="en-GB" sz="1200" kern="1200" dirty="0">
                <a:solidFill>
                  <a:schemeClr val="tx1"/>
                </a:solidFill>
                <a:effectLst/>
                <a:latin typeface="+mn-lt"/>
                <a:ea typeface="+mn-ea"/>
                <a:cs typeface="+mn-cs"/>
              </a:rPr>
              <a:t> after-transfer disposable income distribution. However, most of the “missing middle” are concentrated between the 20th and 60th percentiles of the income distribution – in other words, in lower-middle and middle-income households (Figure 3.6).</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19</a:t>
            </a:fld>
            <a:endParaRPr lang="en-GB"/>
          </a:p>
        </p:txBody>
      </p:sp>
    </p:spTree>
    <p:extLst>
      <p:ext uri="{BB962C8B-B14F-4D97-AF65-F5344CB8AC3E}">
        <p14:creationId xmlns:p14="http://schemas.microsoft.com/office/powerpoint/2010/main" val="2751290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2</a:t>
            </a:fld>
            <a:endParaRPr lang="en-GB"/>
          </a:p>
        </p:txBody>
      </p:sp>
    </p:spTree>
    <p:extLst>
      <p:ext uri="{BB962C8B-B14F-4D97-AF65-F5344CB8AC3E}">
        <p14:creationId xmlns:p14="http://schemas.microsoft.com/office/powerpoint/2010/main" val="1903833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r>
              <a:rPr lang="en-US" dirty="0"/>
              <a:t>The “missing middle” includes people across the income distribution, with most falling into the second and third income quintiles. </a:t>
            </a:r>
          </a:p>
          <a:p>
            <a:endParaRPr lang="en-US" dirty="0"/>
          </a:p>
          <a:p>
            <a:r>
              <a:rPr lang="en-US" dirty="0"/>
              <a:t>SHOWING BEFORE TRANSFERS</a:t>
            </a:r>
          </a:p>
          <a:p>
            <a:r>
              <a:rPr lang="en-US" dirty="0"/>
              <a:t>Eligibility based on net income after taxes, but excludes</a:t>
            </a:r>
            <a:r>
              <a:rPr lang="en-US" baseline="0" dirty="0"/>
              <a:t> various kinds of benefits you may receive </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system of current housing supports in Latvia means that a large share of the population is either too rich to qualify for social housing or the housing benefit, or too poor to afford a commercial loan to purchase a decently-sized dwelling – that is, without spending more than 30% of their income on housing costs.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Notes: "Can afford a mortgage" means that </a:t>
            </a:r>
            <a:r>
              <a:rPr lang="en-US" sz="1200" kern="1200" dirty="0" err="1">
                <a:solidFill>
                  <a:schemeClr val="tx1"/>
                </a:solidFill>
                <a:effectLst/>
                <a:latin typeface="+mn-lt"/>
                <a:ea typeface="+mn-ea"/>
                <a:cs typeface="+mn-cs"/>
              </a:rPr>
              <a:t>equivalised</a:t>
            </a:r>
            <a:r>
              <a:rPr lang="en-US" sz="1200" kern="1200" dirty="0">
                <a:solidFill>
                  <a:schemeClr val="tx1"/>
                </a:solidFill>
                <a:effectLst/>
                <a:latin typeface="+mn-lt"/>
                <a:ea typeface="+mn-ea"/>
                <a:cs typeface="+mn-cs"/>
              </a:rPr>
              <a:t> total housing costs (including utilities and </a:t>
            </a:r>
            <a:r>
              <a:rPr lang="en-US" sz="1200" kern="1200" dirty="0" err="1">
                <a:solidFill>
                  <a:schemeClr val="tx1"/>
                </a:solidFill>
                <a:effectLst/>
                <a:latin typeface="+mn-lt"/>
                <a:ea typeface="+mn-ea"/>
                <a:cs typeface="+mn-cs"/>
              </a:rPr>
              <a:t>maintaince</a:t>
            </a:r>
            <a:r>
              <a:rPr lang="en-US" sz="1200" kern="1200" dirty="0">
                <a:solidFill>
                  <a:schemeClr val="tx1"/>
                </a:solidFill>
                <a:effectLst/>
                <a:latin typeface="+mn-lt"/>
                <a:ea typeface="+mn-ea"/>
                <a:cs typeface="+mn-cs"/>
              </a:rPr>
              <a:t>) consume less than 30% of total </a:t>
            </a:r>
            <a:r>
              <a:rPr lang="en-US" sz="1200" kern="1200" dirty="0" err="1">
                <a:solidFill>
                  <a:schemeClr val="tx1"/>
                </a:solidFill>
                <a:effectLst/>
                <a:latin typeface="+mn-lt"/>
                <a:ea typeface="+mn-ea"/>
                <a:cs typeface="+mn-cs"/>
              </a:rPr>
              <a:t>equivalised</a:t>
            </a:r>
            <a:r>
              <a:rPr lang="en-US" sz="1200" kern="1200" dirty="0">
                <a:solidFill>
                  <a:schemeClr val="tx1"/>
                </a:solidFill>
                <a:effectLst/>
                <a:latin typeface="+mn-lt"/>
                <a:ea typeface="+mn-ea"/>
                <a:cs typeface="+mn-cs"/>
              </a:rPr>
              <a:t> after-transfer household disposable income. Estimates based on the average transaction price for apartments in Riga (EUR 900 per m2). The "missing middle" are defined as those that are not eligible for housing benefit and cannot afford a mortgage on a 75m2 apartment. Average income threshold across municipalities in order to be eligible for housing support is weighted by population size of the respective municipalities. Across municipalities, this threshold can range between EUR 128 and EUR 430. Note that the figure is illustrative only; in particular, please note that </a:t>
            </a:r>
            <a:r>
              <a:rPr lang="en-US" sz="1200" kern="1200" dirty="0" err="1">
                <a:solidFill>
                  <a:schemeClr val="tx1"/>
                </a:solidFill>
                <a:effectLst/>
                <a:latin typeface="+mn-lt"/>
                <a:ea typeface="+mn-ea"/>
                <a:cs typeface="+mn-cs"/>
              </a:rPr>
              <a:t>moertgage</a:t>
            </a:r>
            <a:r>
              <a:rPr lang="en-US" sz="1200" kern="1200" dirty="0">
                <a:solidFill>
                  <a:schemeClr val="tx1"/>
                </a:solidFill>
                <a:effectLst/>
                <a:latin typeface="+mn-lt"/>
                <a:ea typeface="+mn-ea"/>
                <a:cs typeface="+mn-cs"/>
              </a:rPr>
              <a:t> affordability is determined using after-transfer disposable income, while the figure uses before-transfer disposable income as its scale.</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Around one-third of the population are in households categorised as the “missing middle,” which represents around 44% of all households in Latvia. This “missing middle” spans much of Latvia’s income distribution; it includes at least some people from the 11th through to the 89th percentiles of the </a:t>
            </a:r>
            <a:r>
              <a:rPr lang="en-GB" sz="1200" kern="1200" dirty="0" err="1">
                <a:solidFill>
                  <a:schemeClr val="tx1"/>
                </a:solidFill>
                <a:effectLst/>
                <a:latin typeface="+mn-lt"/>
                <a:ea typeface="+mn-ea"/>
                <a:cs typeface="+mn-cs"/>
              </a:rPr>
              <a:t>equivalised</a:t>
            </a:r>
            <a:r>
              <a:rPr lang="en-GB" sz="1200" kern="1200" dirty="0">
                <a:solidFill>
                  <a:schemeClr val="tx1"/>
                </a:solidFill>
                <a:effectLst/>
                <a:latin typeface="+mn-lt"/>
                <a:ea typeface="+mn-ea"/>
                <a:cs typeface="+mn-cs"/>
              </a:rPr>
              <a:t> after-transfer disposable income distribution. However, most of the “missing middle” are concentrated between the 20th and 60th percentiles of the income distribution – in other words, in lower-middle and middle-income households (Figure 3.6).</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20</a:t>
            </a:fld>
            <a:endParaRPr lang="en-GB"/>
          </a:p>
        </p:txBody>
      </p:sp>
    </p:spTree>
    <p:extLst>
      <p:ext uri="{BB962C8B-B14F-4D97-AF65-F5344CB8AC3E}">
        <p14:creationId xmlns:p14="http://schemas.microsoft.com/office/powerpoint/2010/main" val="14702009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21</a:t>
            </a:fld>
            <a:endParaRPr lang="en-GB"/>
          </a:p>
        </p:txBody>
      </p:sp>
    </p:spTree>
    <p:extLst>
      <p:ext uri="{BB962C8B-B14F-4D97-AF65-F5344CB8AC3E}">
        <p14:creationId xmlns:p14="http://schemas.microsoft.com/office/powerpoint/2010/main" val="40266887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r>
              <a:rPr lang="en-US" b="1" dirty="0"/>
              <a:t>Public support for housing is limited, and many people do not receive any support:</a:t>
            </a:r>
          </a:p>
          <a:p>
            <a:r>
              <a:rPr lang="en-GB" dirty="0"/>
              <a:t>Latvia offers three main forms of housing policy support to eligible households:</a:t>
            </a:r>
          </a:p>
          <a:p>
            <a:endParaRPr lang="en-GB" dirty="0"/>
          </a:p>
          <a:p>
            <a:r>
              <a:rPr lang="en-GB" b="1" i="1" dirty="0"/>
              <a:t>For low-income and vulnerable households:</a:t>
            </a:r>
          </a:p>
          <a:p>
            <a:pPr marL="285750" indent="-285750">
              <a:buFontTx/>
              <a:buChar char="-"/>
            </a:pPr>
            <a:r>
              <a:rPr lang="en-GB" dirty="0"/>
              <a:t>Small share of </a:t>
            </a:r>
            <a:r>
              <a:rPr lang="en-GB" b="1" dirty="0"/>
              <a:t>social and municipal housing </a:t>
            </a:r>
            <a:r>
              <a:rPr lang="en-GB" dirty="0"/>
              <a:t>(less than 2% of housing stock)</a:t>
            </a:r>
            <a:endParaRPr lang="en-GB" dirty="0">
              <a:solidFill>
                <a:srgbClr val="FF0000"/>
              </a:solidFill>
            </a:endParaRPr>
          </a:p>
          <a:p>
            <a:pPr marL="285750" indent="-285750">
              <a:buFontTx/>
              <a:buChar char="-"/>
            </a:pPr>
            <a:r>
              <a:rPr lang="en-GB" dirty="0"/>
              <a:t>Coverage and generosity of </a:t>
            </a:r>
            <a:r>
              <a:rPr lang="en-GB" b="1" dirty="0"/>
              <a:t>housing benefit </a:t>
            </a:r>
            <a:r>
              <a:rPr lang="en-GB" dirty="0"/>
              <a:t>is low from an international perspective</a:t>
            </a:r>
          </a:p>
          <a:p>
            <a:pPr marL="285750" indent="-285750">
              <a:buFontTx/>
              <a:buChar char="-"/>
            </a:pPr>
            <a:endParaRPr lang="en-GB" dirty="0"/>
          </a:p>
          <a:p>
            <a:r>
              <a:rPr lang="en-GB" b="1" dirty="0"/>
              <a:t>For moderate- to higher-income households: </a:t>
            </a:r>
          </a:p>
          <a:p>
            <a:pPr marL="285750" indent="-285750">
              <a:buFontTx/>
              <a:buChar char="-"/>
            </a:pPr>
            <a:r>
              <a:rPr lang="en-GB" dirty="0"/>
              <a:t>Mortgage guarantee, administered by ALTUM, for eligible families and young professionals</a:t>
            </a:r>
          </a:p>
          <a:p>
            <a:pPr marL="285750" indent="-285750">
              <a:buFontTx/>
              <a:buChar char="-"/>
            </a:pPr>
            <a:r>
              <a:rPr lang="en-GB" dirty="0"/>
              <a:t>…resulting in around 44% of all households (= 1/3 of population) who are too rich to qualify for social housing and the housing benefit, and too poor to afford a mortgage</a:t>
            </a:r>
          </a:p>
          <a:p>
            <a:endParaRPr lang="en-US" dirty="0"/>
          </a:p>
          <a:p>
            <a:r>
              <a:rPr lang="en-US" dirty="0"/>
              <a:t>SHOWING BEFORE TRANSFERS</a:t>
            </a:r>
          </a:p>
          <a:p>
            <a:r>
              <a:rPr lang="en-US" dirty="0"/>
              <a:t>Eligibility based on net income after taxes, but excludes</a:t>
            </a:r>
            <a:r>
              <a:rPr lang="en-US" baseline="0" dirty="0"/>
              <a:t> various kinds of benefits you may receive </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Notes: "Can afford a mortgage" means that equivalised total housing costs (including utilities and maintenance) consume less than 30% of total equivalised after-transfer household disposable income. Estimates based on the average transaction price for apartments in Riga (EUR 900 per m2). The "missing middle" are defined as those that are not eligible for housing benefit and cannot afford a mortgage on a 75m2 apartment. Average income threshold across municipalities in order to be eligible for housing support is weighted by population size of the respective municipalities. Across municipalities, this threshold can range between EUR 128 and EUR 430. Note that the figure is illustrative only; in particular, please note that mortgage affordability is determined using after-transfer disposable income, while the figure uses before-transfer disposable income as its scale.</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endParaRPr lang="en-GB" dirty="0"/>
          </a:p>
        </p:txBody>
      </p:sp>
    </p:spTree>
    <p:extLst>
      <p:ext uri="{BB962C8B-B14F-4D97-AF65-F5344CB8AC3E}">
        <p14:creationId xmlns:p14="http://schemas.microsoft.com/office/powerpoint/2010/main" val="10105699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A9C330-DD31-44CE-950B-D19C05E477BF}" type="slidenum">
              <a:rPr lang="en-GB" smtClean="0"/>
              <a:t>23</a:t>
            </a:fld>
            <a:endParaRPr lang="en-GB"/>
          </a:p>
        </p:txBody>
      </p:sp>
    </p:spTree>
    <p:extLst>
      <p:ext uri="{BB962C8B-B14F-4D97-AF65-F5344CB8AC3E}">
        <p14:creationId xmlns:p14="http://schemas.microsoft.com/office/powerpoint/2010/main" val="1177784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Like many former Communist countries in Central and Eastern Europe, home ownership is by far the dominant tenure in the Latvian housing market.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Just over 7 out of 10 Latvian households live in housing that is owned outright (e.g. without an outstanding mortgage or housing loan), which is well above the OECD average of just under 43%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Fewer than 9% of Latvian households live in owner-occupied housing with a mortgage, which is significantly lower than the OECD average of almost 25%.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Meanwhile, Latvia’s rental market, consisting of both private and subsidised rentals, is very small from an international perspective, representing around 12% of all household tenures; the rental housing makes up on average 28% of housing tenure in the OECD.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There is a sizeable “shadow” rental market in Latvia (European Commission, 2019</a:t>
            </a:r>
            <a:r>
              <a:rPr lang="en-GB" sz="1200" kern="1200" baseline="-25000" dirty="0">
                <a:solidFill>
                  <a:schemeClr val="tx1"/>
                </a:solidFill>
                <a:effectLst/>
                <a:latin typeface="+mn-lt"/>
                <a:ea typeface="+mn-ea"/>
                <a:cs typeface="+mn-cs"/>
              </a:rPr>
              <a:t>[1]</a:t>
            </a:r>
            <a:r>
              <a:rPr lang="en-GB" sz="1200" kern="1200" dirty="0">
                <a:solidFill>
                  <a:schemeClr val="tx1"/>
                </a:solidFill>
                <a:effectLst/>
                <a:latin typeface="+mn-lt"/>
                <a:ea typeface="+mn-ea"/>
                <a:cs typeface="+mn-cs"/>
              </a:rPr>
              <a:t>), whereby apartments are let without paying rental income tax and/or in absence of formal contracts though there are no data to indicate the size of this segment of the market.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Lithuania, the Slovak Republic, Hungary, Poland, Slovenia and Estonia have a broadly similar housing tenure structure.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3</a:t>
            </a:fld>
            <a:endParaRPr lang="en-GB"/>
          </a:p>
        </p:txBody>
      </p:sp>
    </p:spTree>
    <p:extLst>
      <p:ext uri="{BB962C8B-B14F-4D97-AF65-F5344CB8AC3E}">
        <p14:creationId xmlns:p14="http://schemas.microsoft.com/office/powerpoint/2010/main" val="3401972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2">
                    <a:lumMod val="10000"/>
                  </a:schemeClr>
                </a:solidFill>
                <a:ea typeface="Arial" panose="020B0604020202020204" pitchFamily="34" charset="0"/>
                <a:cs typeface="Times New Roman" panose="02020603050405020304" pitchFamily="18" charset="0"/>
              </a:rPr>
              <a:t>On</a:t>
            </a:r>
            <a:r>
              <a:rPr lang="en-GB" baseline="0" dirty="0">
                <a:solidFill>
                  <a:schemeClr val="bg2">
                    <a:lumMod val="10000"/>
                  </a:schemeClr>
                </a:solidFill>
                <a:ea typeface="Arial" panose="020B0604020202020204" pitchFamily="34" charset="0"/>
                <a:cs typeface="Times New Roman" panose="02020603050405020304" pitchFamily="18" charset="0"/>
              </a:rPr>
              <a:t> average, Latvian households do not spend a lot on housing costs: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2">
                    <a:lumMod val="10000"/>
                  </a:schemeClr>
                </a:solidFill>
                <a:ea typeface="Arial" panose="020B0604020202020204" pitchFamily="34" charset="0"/>
                <a:cs typeface="Times New Roman" panose="02020603050405020304" pitchFamily="18" charset="0"/>
              </a:rPr>
              <a:t>Spending on housing and utilities makes up about 21% of final consumption in Latvia</a:t>
            </a:r>
            <a:endParaRPr lang="en-GB" dirty="0">
              <a:solidFill>
                <a:schemeClr val="bg2">
                  <a:lumMod val="10000"/>
                </a:schemeClr>
              </a:solidFill>
            </a:endParaRPr>
          </a:p>
          <a:p>
            <a:r>
              <a:rPr lang="en-GB" dirty="0"/>
              <a:t>Compared to OECD </a:t>
            </a:r>
            <a:r>
              <a:rPr lang="en-GB" dirty="0" err="1"/>
              <a:t>avg</a:t>
            </a:r>
            <a:r>
              <a:rPr lang="en-GB" dirty="0"/>
              <a:t> of around 23%</a:t>
            </a:r>
          </a:p>
          <a:p>
            <a:endParaRPr lang="en-GB" dirty="0"/>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4</a:t>
            </a:fld>
            <a:endParaRPr lang="en-GB"/>
          </a:p>
        </p:txBody>
      </p:sp>
    </p:spTree>
    <p:extLst>
      <p:ext uri="{BB962C8B-B14F-4D97-AF65-F5344CB8AC3E}">
        <p14:creationId xmlns:p14="http://schemas.microsoft.com/office/powerpoint/2010/main" val="1979688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And few households</a:t>
            </a:r>
            <a:r>
              <a:rPr lang="en-GB" sz="1200" kern="1200" baseline="0" dirty="0">
                <a:solidFill>
                  <a:schemeClr val="tx1"/>
                </a:solidFill>
                <a:effectLst/>
                <a:latin typeface="+mn-lt"/>
                <a:ea typeface="+mn-ea"/>
                <a:cs typeface="+mn-cs"/>
              </a:rPr>
              <a:t> in Latvia are “overburdened” by housing costs – that is, they spend more than 40% of their disposable income on housing.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Indeed, i</a:t>
            </a:r>
            <a:r>
              <a:rPr lang="en-GB" sz="1200" kern="1200" dirty="0">
                <a:solidFill>
                  <a:schemeClr val="tx1"/>
                </a:solidFill>
                <a:effectLst/>
                <a:latin typeface="+mn-lt"/>
                <a:ea typeface="+mn-ea"/>
                <a:cs typeface="+mn-cs"/>
              </a:rPr>
              <a:t>n 2018, less than 1% (0.4%) of the total Latvian population spent more than 40% of their disposable income on mortgage or rent.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far below the average for OECD countries in Europe (4%).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Latvian overburden rate increases once other housing expenditures (e.g. mandatory services and charges, regular maintenance and repair, taxes, and utilities) are factored in, but still remains lower than the OECD-Europe average.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2018, 7.5% of Latvians were overburdened on total housing costs, compared to an OECD-Europe average of 11.8%.</a:t>
            </a:r>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5</a:t>
            </a:fld>
            <a:endParaRPr lang="en-GB"/>
          </a:p>
        </p:txBody>
      </p:sp>
    </p:spTree>
    <p:extLst>
      <p:ext uri="{BB962C8B-B14F-4D97-AF65-F5344CB8AC3E}">
        <p14:creationId xmlns:p14="http://schemas.microsoft.com/office/powerpoint/2010/main" val="1392770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But </a:t>
            </a:r>
            <a:r>
              <a:rPr lang="en-GB" baseline="0" dirty="0"/>
              <a:t>low spending on housing masks another challenge: poor housing quality.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Latvian households are more likely to live in housing that lacks basic facilities (defined as the absence of an indoor flushing toilet for the sole use of the household), relative to the OECD and EU average </a:t>
            </a:r>
          </a:p>
          <a:p>
            <a:pPr marL="171450" indent="-171450">
              <a:buFont typeface="Arial" panose="020B0604020202020204" pitchFamily="34" charset="0"/>
              <a:buChar char="•"/>
            </a:pPr>
            <a:r>
              <a:rPr lang="en-GB" sz="1200" kern="1200" dirty="0">
                <a:solidFill>
                  <a:schemeClr val="tx1"/>
                </a:solidFill>
                <a:effectLst/>
                <a:latin typeface="+mn-lt"/>
                <a:ea typeface="+mn-ea"/>
                <a:cs typeface="+mn-cs"/>
              </a:rPr>
              <a:t>Housing quality is especially a challenge for low-income households: </a:t>
            </a:r>
          </a:p>
          <a:p>
            <a:pPr marL="628650" lvl="1" indent="-171450">
              <a:buFont typeface="Arial" panose="020B0604020202020204" pitchFamily="34" charset="0"/>
              <a:buChar char="•"/>
            </a:pPr>
            <a:r>
              <a:rPr lang="en-GB" sz="1200" kern="1200" dirty="0">
                <a:solidFill>
                  <a:schemeClr val="tx1"/>
                </a:solidFill>
                <a:effectLst/>
                <a:latin typeface="+mn-lt"/>
                <a:ea typeface="+mn-ea"/>
                <a:cs typeface="+mn-cs"/>
              </a:rPr>
              <a:t>Over a quarter of poor Latvian households (defined as those below 50% of median equivalised disposable income) lacked basic sanitation facilities in 2017, the third-highest share in the OECD, following Mexico (66%) and Lithuania (34%). </a:t>
            </a:r>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6</a:t>
            </a:fld>
            <a:endParaRPr lang="en-GB"/>
          </a:p>
        </p:txBody>
      </p:sp>
    </p:spTree>
    <p:extLst>
      <p:ext uri="{BB962C8B-B14F-4D97-AF65-F5344CB8AC3E}">
        <p14:creationId xmlns:p14="http://schemas.microsoft.com/office/powerpoint/2010/main" val="785665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1243013"/>
            <a:ext cx="5964237" cy="3355975"/>
          </a:xfrm>
        </p:spPr>
      </p:sp>
      <p:sp>
        <p:nvSpPr>
          <p:cNvPr id="3" name="Notes Placeholder 2"/>
          <p:cNvSpPr>
            <a:spLocks noGrp="1"/>
          </p:cNvSpPr>
          <p:nvPr>
            <p:ph type="body" idx="1"/>
          </p:nvPr>
        </p:nvSpPr>
        <p:spPr/>
        <p:txBody>
          <a:bodyPr/>
          <a:lstStyle/>
          <a:p>
            <a:r>
              <a:rPr lang="en-GB" dirty="0"/>
              <a:t>In addition, some Latvian</a:t>
            </a:r>
            <a:r>
              <a:rPr lang="en-GB" baseline="0" dirty="0"/>
              <a:t> households suffer from “</a:t>
            </a:r>
            <a:r>
              <a:rPr lang="en-GB" dirty="0"/>
              <a:t>severe housing deprivation”: </a:t>
            </a:r>
          </a:p>
          <a:p>
            <a:endParaRPr lang="en-GB" dirty="0"/>
          </a:p>
          <a:p>
            <a:r>
              <a:rPr lang="en-GB" sz="1200" kern="1200" dirty="0">
                <a:solidFill>
                  <a:schemeClr val="tx1"/>
                </a:solidFill>
                <a:effectLst/>
                <a:latin typeface="+mn-lt"/>
                <a:ea typeface="+mn-ea"/>
                <a:cs typeface="+mn-cs"/>
              </a:rPr>
              <a:t>Eurostat (2016</a:t>
            </a:r>
            <a:r>
              <a:rPr lang="en-GB" sz="1200" kern="1200" baseline="-25000" dirty="0">
                <a:solidFill>
                  <a:schemeClr val="tx1"/>
                </a:solidFill>
                <a:effectLst/>
                <a:latin typeface="+mn-lt"/>
                <a:ea typeface="+mn-ea"/>
                <a:cs typeface="+mn-cs"/>
              </a:rPr>
              <a:t>[96]</a:t>
            </a:r>
            <a:r>
              <a:rPr lang="en-GB" sz="1200" kern="1200" dirty="0">
                <a:solidFill>
                  <a:schemeClr val="tx1"/>
                </a:solidFill>
                <a:effectLst/>
                <a:latin typeface="+mn-lt"/>
                <a:ea typeface="+mn-ea"/>
                <a:cs typeface="+mn-cs"/>
              </a:rPr>
              <a:t>) defines severe housing deprivation as living in a dwelling </a:t>
            </a:r>
            <a:r>
              <a:rPr lang="en-GB" sz="1200" b="1" kern="1200" dirty="0">
                <a:solidFill>
                  <a:schemeClr val="tx1"/>
                </a:solidFill>
                <a:effectLst/>
                <a:latin typeface="+mn-lt"/>
                <a:ea typeface="+mn-ea"/>
                <a:cs typeface="+mn-cs"/>
              </a:rPr>
              <a:t>with </a:t>
            </a:r>
            <a:r>
              <a:rPr lang="en-GB" sz="1200" b="1" u="sng" kern="1200" dirty="0">
                <a:solidFill>
                  <a:schemeClr val="tx1"/>
                </a:solidFill>
                <a:effectLst/>
                <a:latin typeface="+mn-lt"/>
                <a:ea typeface="+mn-ea"/>
                <a:cs typeface="+mn-cs"/>
              </a:rPr>
              <a:t>overcrowded</a:t>
            </a:r>
            <a:r>
              <a:rPr lang="en-GB" sz="1200" b="1" kern="1200" dirty="0">
                <a:solidFill>
                  <a:schemeClr val="tx1"/>
                </a:solidFill>
                <a:effectLst/>
                <a:latin typeface="+mn-lt"/>
                <a:ea typeface="+mn-ea"/>
                <a:cs typeface="+mn-cs"/>
              </a:rPr>
              <a:t> conditions</a:t>
            </a:r>
            <a:r>
              <a:rPr lang="en-GB" sz="1200" kern="1200" dirty="0">
                <a:solidFill>
                  <a:schemeClr val="tx1"/>
                </a:solidFill>
                <a:effectLst/>
                <a:latin typeface="+mn-lt"/>
                <a:ea typeface="+mn-ea"/>
                <a:cs typeface="+mn-cs"/>
              </a:rPr>
              <a:t> </a:t>
            </a:r>
            <a:r>
              <a:rPr lang="en-GB" sz="1200" b="1" u="sng" kern="1200" dirty="0">
                <a:solidFill>
                  <a:schemeClr val="tx1"/>
                </a:solidFill>
                <a:effectLst/>
                <a:latin typeface="+mn-lt"/>
                <a:ea typeface="+mn-ea"/>
                <a:cs typeface="+mn-cs"/>
              </a:rPr>
              <a:t>in addition to </a:t>
            </a:r>
            <a:r>
              <a:rPr lang="en-GB" sz="1200" b="1" kern="1200" dirty="0">
                <a:solidFill>
                  <a:schemeClr val="tx1"/>
                </a:solidFill>
                <a:effectLst/>
                <a:latin typeface="+mn-lt"/>
                <a:ea typeface="+mn-ea"/>
                <a:cs typeface="+mn-cs"/>
              </a:rPr>
              <a:t>at least one of the following </a:t>
            </a:r>
            <a:r>
              <a:rPr lang="en-GB" sz="1200" kern="1200" dirty="0">
                <a:solidFill>
                  <a:schemeClr val="tx1"/>
                </a:solidFill>
                <a:effectLst/>
                <a:latin typeface="+mn-lt"/>
                <a:ea typeface="+mn-ea"/>
                <a:cs typeface="+mn-cs"/>
              </a:rPr>
              <a:t>housing deprivation measures: </a:t>
            </a:r>
          </a:p>
          <a:p>
            <a:r>
              <a:rPr lang="en-GB" sz="1200" kern="1200" dirty="0">
                <a:solidFill>
                  <a:schemeClr val="tx1"/>
                </a:solidFill>
                <a:effectLst/>
                <a:latin typeface="+mn-lt"/>
                <a:ea typeface="+mn-ea"/>
                <a:cs typeface="+mn-cs"/>
              </a:rPr>
              <a:t>leaking roof, no bath/shower and no indoor toilet, or a dwelling considered too dark.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PANEL</a:t>
            </a:r>
            <a:r>
              <a:rPr lang="en-GB" sz="1200" kern="1200" baseline="0" dirty="0">
                <a:solidFill>
                  <a:schemeClr val="tx1"/>
                </a:solidFill>
                <a:effectLst/>
                <a:latin typeface="+mn-lt"/>
                <a:ea typeface="+mn-ea"/>
                <a:cs typeface="+mn-cs"/>
              </a:rPr>
              <a:t> A: </a:t>
            </a:r>
          </a:p>
          <a:p>
            <a:pPr marL="171450" indent="-171450">
              <a:buFontTx/>
              <a:buChar char="-"/>
            </a:pPr>
            <a:r>
              <a:rPr lang="en-GB" sz="1200" kern="1200" baseline="0" dirty="0">
                <a:solidFill>
                  <a:schemeClr val="tx1"/>
                </a:solidFill>
                <a:effectLst/>
                <a:latin typeface="+mn-lt"/>
                <a:ea typeface="+mn-ea"/>
                <a:cs typeface="+mn-cs"/>
              </a:rPr>
              <a:t>Around 4% of HH in third quintile – so, middle-income HH – are “severely deprived” </a:t>
            </a:r>
          </a:p>
          <a:p>
            <a:pPr marL="171450" indent="-171450">
              <a:buFontTx/>
              <a:buChar char="-"/>
            </a:pPr>
            <a:r>
              <a:rPr lang="en-GB" sz="1200" kern="1200" dirty="0">
                <a:solidFill>
                  <a:schemeClr val="tx1"/>
                </a:solidFill>
                <a:effectLst/>
                <a:latin typeface="+mn-lt"/>
                <a:ea typeface="+mn-ea"/>
                <a:cs typeface="+mn-cs"/>
              </a:rPr>
              <a:t>Over 11% of HH in bottom quintile – lowest</a:t>
            </a:r>
            <a:r>
              <a:rPr lang="en-GB" sz="1200" kern="1200" baseline="0" dirty="0">
                <a:solidFill>
                  <a:schemeClr val="tx1"/>
                </a:solidFill>
                <a:effectLst/>
                <a:latin typeface="+mn-lt"/>
                <a:ea typeface="+mn-ea"/>
                <a:cs typeface="+mn-cs"/>
              </a:rPr>
              <a:t> income </a:t>
            </a:r>
            <a:r>
              <a:rPr lang="en-GB" dirty="0"/>
              <a:t>HH - are “severely deprived”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PANEL B: </a:t>
            </a:r>
          </a:p>
          <a:p>
            <a:pPr marL="171450" indent="-171450">
              <a:buFontTx/>
              <a:buChar char="-"/>
            </a:pPr>
            <a:r>
              <a:rPr lang="en-GB" sz="1200" kern="1200" dirty="0">
                <a:solidFill>
                  <a:schemeClr val="tx1"/>
                </a:solidFill>
                <a:effectLst/>
                <a:latin typeface="+mn-lt"/>
                <a:ea typeface="+mn-ea"/>
                <a:cs typeface="+mn-cs"/>
              </a:rPr>
              <a:t>Note that OECD countries with a high rate of severe housing deprivation tend to be dominated by homeowners. </a:t>
            </a:r>
          </a:p>
          <a:p>
            <a:pPr marL="171450" indent="-171450">
              <a:buFontTx/>
              <a:buChar char="-"/>
            </a:pPr>
            <a:r>
              <a:rPr lang="en-GB" sz="1200" kern="1200" dirty="0">
                <a:solidFill>
                  <a:schemeClr val="tx1"/>
                </a:solidFill>
                <a:effectLst/>
                <a:latin typeface="+mn-lt"/>
                <a:ea typeface="+mn-ea"/>
                <a:cs typeface="+mn-cs"/>
              </a:rPr>
              <a:t>In LVA, nearly</a:t>
            </a:r>
            <a:r>
              <a:rPr lang="en-GB" sz="1200" kern="1200" baseline="0" dirty="0">
                <a:solidFill>
                  <a:schemeClr val="tx1"/>
                </a:solidFill>
                <a:effectLst/>
                <a:latin typeface="+mn-lt"/>
                <a:ea typeface="+mn-ea"/>
                <a:cs typeface="+mn-cs"/>
              </a:rPr>
              <a:t> 60% of the “severely deprived population are outright HO</a:t>
            </a:r>
          </a:p>
          <a:p>
            <a:pPr marL="171450" indent="-171450">
              <a:buFontTx/>
              <a:buChar char="-"/>
            </a:pPr>
            <a:r>
              <a:rPr lang="en-GB" sz="1200" kern="1200" baseline="0" dirty="0">
                <a:solidFill>
                  <a:schemeClr val="tx1"/>
                </a:solidFill>
                <a:effectLst/>
                <a:latin typeface="+mn-lt"/>
                <a:ea typeface="+mn-ea"/>
                <a:cs typeface="+mn-cs"/>
              </a:rPr>
              <a:t>25% are renters, either in private market or in subsidised housing </a:t>
            </a:r>
          </a:p>
          <a:p>
            <a:endParaRPr lang="en-GB" dirty="0"/>
          </a:p>
          <a:p>
            <a:endParaRPr lang="en-GB" dirty="0"/>
          </a:p>
        </p:txBody>
      </p:sp>
      <p:sp>
        <p:nvSpPr>
          <p:cNvPr id="4" name="Slide Number Placeholder 3"/>
          <p:cNvSpPr>
            <a:spLocks noGrp="1"/>
          </p:cNvSpPr>
          <p:nvPr>
            <p:ph type="sldNum" sz="quarter" idx="10"/>
          </p:nvPr>
        </p:nvSpPr>
        <p:spPr/>
        <p:txBody>
          <a:bodyPr/>
          <a:lstStyle/>
          <a:p>
            <a:fld id="{64A9C330-DD31-44CE-950B-D19C05E477BF}" type="slidenum">
              <a:rPr lang="en-GB" smtClean="0"/>
              <a:t>7</a:t>
            </a:fld>
            <a:endParaRPr lang="en-GB"/>
          </a:p>
        </p:txBody>
      </p:sp>
    </p:spTree>
    <p:extLst>
      <p:ext uri="{BB962C8B-B14F-4D97-AF65-F5344CB8AC3E}">
        <p14:creationId xmlns:p14="http://schemas.microsoft.com/office/powerpoint/2010/main" val="717960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4863" y="431800"/>
            <a:ext cx="5195887" cy="2924175"/>
          </a:xfrm>
        </p:spPr>
      </p:sp>
      <p:sp>
        <p:nvSpPr>
          <p:cNvPr id="3" name="Notes Placeholder 2"/>
          <p:cNvSpPr>
            <a:spLocks noGrp="1"/>
          </p:cNvSpPr>
          <p:nvPr>
            <p:ph type="body" idx="1"/>
          </p:nvPr>
        </p:nvSpPr>
        <p:spPr>
          <a:xfrm>
            <a:off x="680562" y="3566160"/>
            <a:ext cx="5444490" cy="513492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a:solidFill>
                  <a:schemeClr val="tx1"/>
                </a:solidFill>
                <a:effectLst/>
                <a:latin typeface="+mn-lt"/>
                <a:ea typeface="+mn-ea"/>
                <a:cs typeface="+mn-cs"/>
              </a:rPr>
              <a:t>There is another challenge that isn’t immediately obvious from the typical housing affordability measures: </a:t>
            </a:r>
          </a:p>
          <a:p>
            <a:pPr lvl="0">
              <a:defRPr/>
            </a:pPr>
            <a:r>
              <a:rPr lang="en-GB" sz="1200" kern="1200" baseline="0" dirty="0">
                <a:solidFill>
                  <a:schemeClr val="tx1"/>
                </a:solidFill>
                <a:effectLst/>
                <a:latin typeface="+mn-lt"/>
                <a:ea typeface="+mn-ea"/>
                <a:cs typeface="+mn-cs"/>
              </a:rPr>
              <a:t>Most Latvians </a:t>
            </a:r>
            <a:r>
              <a:rPr lang="en-GB" sz="1200" u="sng" kern="1200" baseline="0" dirty="0">
                <a:solidFill>
                  <a:schemeClr val="tx1"/>
                </a:solidFill>
                <a:effectLst/>
                <a:latin typeface="+mn-lt"/>
                <a:ea typeface="+mn-ea"/>
                <a:cs typeface="+mn-cs"/>
              </a:rPr>
              <a:t>cannot afford a mortgage to buy a home </a:t>
            </a:r>
            <a:r>
              <a:rPr lang="en-GB" sz="1200" kern="1200" baseline="0" dirty="0">
                <a:solidFill>
                  <a:schemeClr val="tx1"/>
                </a:solidFill>
                <a:effectLst/>
                <a:latin typeface="+mn-lt"/>
                <a:ea typeface="+mn-ea"/>
                <a:cs typeface="+mn-cs"/>
              </a:rPr>
              <a:t>– meaning that many renters cannot afford to become homeowners, and </a:t>
            </a:r>
            <a:r>
              <a:rPr lang="en-GB" dirty="0"/>
              <a:t>many homeowners cannot </a:t>
            </a:r>
            <a:r>
              <a:rPr lang="en-GB" sz="1200" kern="1200" baseline="0" dirty="0">
                <a:solidFill>
                  <a:schemeClr val="tx1"/>
                </a:solidFill>
                <a:effectLst/>
                <a:latin typeface="+mn-lt"/>
                <a:ea typeface="+mn-ea"/>
                <a:cs typeface="+mn-cs"/>
              </a:rPr>
              <a:t>afford to move. </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What do</a:t>
            </a:r>
            <a:r>
              <a:rPr lang="en-GB" sz="1200" kern="1200" baseline="0" dirty="0">
                <a:solidFill>
                  <a:schemeClr val="tx1"/>
                </a:solidFill>
                <a:effectLst/>
                <a:latin typeface="+mn-lt"/>
                <a:ea typeface="+mn-ea"/>
                <a:cs typeface="+mn-cs"/>
              </a:rPr>
              <a:t> we mean by “afford” a mortgage?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figure illustrates, based on current income levels across households and the average transaction price for an </a:t>
            </a:r>
            <a:r>
              <a:rPr lang="en-GB" sz="1200" b="1" kern="1200" dirty="0">
                <a:solidFill>
                  <a:schemeClr val="tx1"/>
                </a:solidFill>
                <a:effectLst/>
                <a:latin typeface="+mn-lt"/>
                <a:ea typeface="+mn-ea"/>
                <a:cs typeface="+mn-cs"/>
              </a:rPr>
              <a:t>existing</a:t>
            </a:r>
            <a:r>
              <a:rPr lang="en-GB" sz="1200" kern="1200" dirty="0">
                <a:solidFill>
                  <a:schemeClr val="tx1"/>
                </a:solidFill>
                <a:effectLst/>
                <a:latin typeface="+mn-lt"/>
                <a:ea typeface="+mn-ea"/>
                <a:cs typeface="+mn-cs"/>
              </a:rPr>
              <a:t> apartment in Riga (EUR 900/m2), the estimated share of Latvia households that could afford a mortgage on a </a:t>
            </a:r>
            <a:r>
              <a:rPr lang="en-GB" sz="1200" b="1" kern="1200" dirty="0">
                <a:solidFill>
                  <a:schemeClr val="tx1"/>
                </a:solidFill>
                <a:effectLst/>
                <a:latin typeface="+mn-lt"/>
                <a:ea typeface="+mn-ea"/>
                <a:cs typeface="+mn-cs"/>
              </a:rPr>
              <a:t>50m2 apartment (BLUE BAR)</a:t>
            </a:r>
            <a:r>
              <a:rPr lang="en-GB" sz="1200" b="1"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(roughly the average size for a two-room apartment) and a </a:t>
            </a:r>
            <a:r>
              <a:rPr lang="en-GB" sz="1200" b="1" kern="1200" dirty="0">
                <a:solidFill>
                  <a:schemeClr val="tx1"/>
                </a:solidFill>
                <a:effectLst/>
                <a:latin typeface="+mn-lt"/>
                <a:ea typeface="+mn-ea"/>
                <a:cs typeface="+mn-cs"/>
              </a:rPr>
              <a:t>75m2 apartment (GREY BAR</a:t>
            </a:r>
            <a:r>
              <a:rPr lang="en-GB" sz="1200" b="1" kern="1200" baseline="0" dirty="0">
                <a:solidFill>
                  <a:schemeClr val="tx1"/>
                </a:solidFill>
                <a:effectLst/>
                <a:latin typeface="+mn-lt"/>
                <a:ea typeface="+mn-ea"/>
                <a:cs typeface="+mn-cs"/>
              </a:rPr>
              <a:t>) </a:t>
            </a:r>
            <a:r>
              <a:rPr lang="en-GB" sz="1200" kern="1200" baseline="0" dirty="0">
                <a:solidFill>
                  <a:schemeClr val="tx1"/>
                </a:solidFill>
                <a:effectLst/>
                <a:latin typeface="+mn-lt"/>
                <a:ea typeface="+mn-ea"/>
                <a:cs typeface="+mn-cs"/>
              </a:rPr>
              <a:t>(</a:t>
            </a:r>
            <a:r>
              <a:rPr lang="en-GB" sz="1200" kern="1200" dirty="0">
                <a:solidFill>
                  <a:schemeClr val="tx1"/>
                </a:solidFill>
                <a:effectLst/>
                <a:latin typeface="+mn-lt"/>
                <a:ea typeface="+mn-ea"/>
                <a:cs typeface="+mn-cs"/>
              </a:rPr>
              <a:t>the average for a three-room apartment), without spending more than 30% of disposable income on housing costs.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schemeClr val="accent1"/>
              </a:solidFill>
              <a:latin typeface="Arial Narrow" panose="020B0606020202030204" pitchFamily="34" charset="0"/>
              <a:ea typeface="SimSun" panose="02010600030101010101" pitchFamily="2" charset="-122"/>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Across the country as a whole, </a:t>
            </a:r>
            <a:r>
              <a:rPr lang="en-GB" sz="1200" b="1" u="sng" kern="1200" dirty="0">
                <a:solidFill>
                  <a:schemeClr val="tx1"/>
                </a:solidFill>
                <a:effectLst/>
                <a:latin typeface="+mn-lt"/>
                <a:ea typeface="+mn-ea"/>
                <a:cs typeface="+mn-cs"/>
              </a:rPr>
              <a:t>fewer than half (43%) of Latvian households </a:t>
            </a:r>
            <a:r>
              <a:rPr lang="en-GB" sz="1200" kern="1200" dirty="0">
                <a:solidFill>
                  <a:schemeClr val="tx1"/>
                </a:solidFill>
                <a:effectLst/>
                <a:latin typeface="+mn-lt"/>
                <a:ea typeface="+mn-ea"/>
                <a:cs typeface="+mn-cs"/>
              </a:rPr>
              <a:t>could afford a new mortgage on a 50m2 apartment, while only </a:t>
            </a:r>
            <a:r>
              <a:rPr lang="en-GB" sz="1200" b="1" u="sng" kern="1200" dirty="0">
                <a:solidFill>
                  <a:schemeClr val="tx1"/>
                </a:solidFill>
                <a:effectLst/>
                <a:latin typeface="+mn-lt"/>
                <a:ea typeface="+mn-ea"/>
                <a:cs typeface="+mn-cs"/>
              </a:rPr>
              <a:t>27% could afford a mortgage on a 75m2 apartment</a:t>
            </a:r>
            <a:r>
              <a:rPr lang="en-GB"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Disaggregating by </a:t>
            </a:r>
            <a:r>
              <a:rPr lang="en-GB" sz="1200" b="1" u="sng" kern="1200" dirty="0">
                <a:solidFill>
                  <a:schemeClr val="tx1"/>
                </a:solidFill>
                <a:effectLst/>
                <a:latin typeface="+mn-lt"/>
                <a:ea typeface="+mn-ea"/>
                <a:cs typeface="+mn-cs"/>
              </a:rPr>
              <a:t>household type</a:t>
            </a:r>
            <a:r>
              <a:rPr lang="en-GB" sz="1200" b="0" u="none" kern="1200" dirty="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single-person households and single-parent households are the </a:t>
            </a:r>
            <a:r>
              <a:rPr lang="en-GB" sz="1200" b="1" u="sng" kern="1200" dirty="0">
                <a:solidFill>
                  <a:schemeClr val="tx1"/>
                </a:solidFill>
                <a:effectLst/>
                <a:latin typeface="+mn-lt"/>
                <a:ea typeface="+mn-ea"/>
                <a:cs typeface="+mn-cs"/>
              </a:rPr>
              <a:t>least likely </a:t>
            </a:r>
            <a:r>
              <a:rPr lang="en-GB" sz="1200" kern="1200" dirty="0">
                <a:solidFill>
                  <a:schemeClr val="tx1"/>
                </a:solidFill>
                <a:effectLst/>
                <a:latin typeface="+mn-lt"/>
                <a:ea typeface="+mn-ea"/>
                <a:cs typeface="+mn-cs"/>
              </a:rPr>
              <a:t>to be able to afford a mortgage on an apartment of either size: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just </a:t>
            </a:r>
            <a:r>
              <a:rPr lang="en-GB" sz="1200" b="1" kern="1200" dirty="0">
                <a:solidFill>
                  <a:schemeClr val="tx1"/>
                </a:solidFill>
                <a:effectLst/>
                <a:latin typeface="+mn-lt"/>
                <a:ea typeface="+mn-ea"/>
                <a:cs typeface="+mn-cs"/>
              </a:rPr>
              <a:t>5% of single-person </a:t>
            </a:r>
            <a:r>
              <a:rPr lang="en-GB" sz="1200" kern="1200" dirty="0">
                <a:solidFill>
                  <a:schemeClr val="tx1"/>
                </a:solidFill>
                <a:effectLst/>
                <a:latin typeface="+mn-lt"/>
                <a:ea typeface="+mn-ea"/>
                <a:cs typeface="+mn-cs"/>
              </a:rPr>
              <a:t>households, and </a:t>
            </a:r>
            <a:r>
              <a:rPr lang="en-GB" sz="1200" b="1" kern="1200" dirty="0">
                <a:solidFill>
                  <a:schemeClr val="tx1"/>
                </a:solidFill>
                <a:effectLst/>
                <a:latin typeface="+mn-lt"/>
                <a:ea typeface="+mn-ea"/>
                <a:cs typeface="+mn-cs"/>
              </a:rPr>
              <a:t>10% of single-parent </a:t>
            </a:r>
            <a:r>
              <a:rPr lang="en-GB" sz="1200" kern="1200" dirty="0">
                <a:solidFill>
                  <a:schemeClr val="tx1"/>
                </a:solidFill>
                <a:effectLst/>
                <a:latin typeface="+mn-lt"/>
                <a:ea typeface="+mn-ea"/>
                <a:cs typeface="+mn-cs"/>
              </a:rPr>
              <a:t>households, could afford a mortgage on a 75m2 apartment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GB" sz="1200" kern="1200" dirty="0">
                <a:solidFill>
                  <a:schemeClr val="tx1"/>
                </a:solidFill>
                <a:effectLst/>
                <a:latin typeface="+mn-lt"/>
                <a:ea typeface="+mn-ea"/>
                <a:cs typeface="+mn-cs"/>
              </a:rPr>
              <a:t>families with 2 or more adults are the </a:t>
            </a:r>
            <a:r>
              <a:rPr lang="en-GB" sz="1200" b="1" u="sng" kern="1200" dirty="0">
                <a:solidFill>
                  <a:schemeClr val="tx1"/>
                </a:solidFill>
                <a:effectLst/>
                <a:latin typeface="+mn-lt"/>
                <a:ea typeface="+mn-ea"/>
                <a:cs typeface="+mn-cs"/>
              </a:rPr>
              <a:t>most likely</a:t>
            </a:r>
            <a:r>
              <a:rPr lang="en-GB" sz="1200" kern="1200" dirty="0">
                <a:solidFill>
                  <a:schemeClr val="tx1"/>
                </a:solidFill>
                <a:effectLst/>
                <a:latin typeface="+mn-lt"/>
                <a:ea typeface="+mn-ea"/>
                <a:cs typeface="+mn-cs"/>
              </a:rPr>
              <a:t> to be able to afford a mortgage.</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dirty="0"/>
          </a:p>
          <a:p>
            <a:pPr marR="0" lvl="0" algn="l" defTabSz="914400" rtl="0" eaLnBrk="1" fontAlgn="auto" latinLnBrk="0" hangingPunct="1">
              <a:lnSpc>
                <a:spcPct val="100000"/>
              </a:lnSpc>
              <a:spcBef>
                <a:spcPts val="0"/>
              </a:spcBef>
              <a:spcAft>
                <a:spcPts val="0"/>
              </a:spcAft>
              <a:buClrTx/>
              <a:buSzTx/>
              <a:tabLst/>
              <a:defRPr/>
            </a:pPr>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i="1" kern="1200" dirty="0">
                <a:solidFill>
                  <a:schemeClr val="tx1"/>
                </a:solidFill>
                <a:effectLst/>
              </a:rPr>
              <a:t>Notes: "Could afford a mortgage" means that </a:t>
            </a:r>
            <a:r>
              <a:rPr lang="en-GB" sz="1100" b="1" i="1" u="sng" kern="1200" dirty="0">
                <a:solidFill>
                  <a:schemeClr val="tx1"/>
                </a:solidFill>
                <a:effectLst/>
              </a:rPr>
              <a:t>total housing costs </a:t>
            </a:r>
            <a:r>
              <a:rPr lang="en-GB" sz="1100" i="1" kern="1200" dirty="0">
                <a:solidFill>
                  <a:schemeClr val="tx1"/>
                </a:solidFill>
                <a:effectLst/>
              </a:rPr>
              <a:t>(including utilities and maintenance) would consume less than 30% of total after-transfer household disposable income. Estimates based on the average transaction price for apartments in Riga (EUR 900 per m2). Annual mortgage costs estimated on the basis of a 30-year repayment mortgage with monthly payments. The interest rate is set at the 2019 average annual percentage rate of charge on loans to households (new business) for house purchase, as published by the Bank of Latvia (2.9%). This rate is assumed to remain fixed throughout the lifetime of the mortgage. Utilities and maintenance charges are assumed to cost EUR 2.5 per m2 per month. It is assumed that the household already has access to a deposit worth 15% of the transaction price. For the breakdown by household types, "children" are defined as household members aged 17 or less, or household members aged between 18 and 24 that are economically inactive and living with at least one parent. Household disposable incomes are OECD estimates based on information from the European Union Statistics on Income and Living Conditions (EU SILC) survey 2018.</a:t>
            </a:r>
          </a:p>
          <a:p>
            <a:endParaRPr lang="en-GB" sz="700" dirty="0"/>
          </a:p>
        </p:txBody>
      </p:sp>
      <p:sp>
        <p:nvSpPr>
          <p:cNvPr id="4" name="Slide Number Placeholder 3"/>
          <p:cNvSpPr>
            <a:spLocks noGrp="1"/>
          </p:cNvSpPr>
          <p:nvPr>
            <p:ph type="sldNum" sz="quarter" idx="10"/>
          </p:nvPr>
        </p:nvSpPr>
        <p:spPr/>
        <p:txBody>
          <a:bodyPr/>
          <a:lstStyle/>
          <a:p>
            <a:fld id="{64A9C330-DD31-44CE-950B-D19C05E477BF}" type="slidenum">
              <a:rPr lang="en-GB" smtClean="0"/>
              <a:t>8</a:t>
            </a:fld>
            <a:endParaRPr lang="en-GB"/>
          </a:p>
        </p:txBody>
      </p:sp>
    </p:spTree>
    <p:extLst>
      <p:ext uri="{BB962C8B-B14F-4D97-AF65-F5344CB8AC3E}">
        <p14:creationId xmlns:p14="http://schemas.microsoft.com/office/powerpoint/2010/main" val="2652282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472304"/>
            <a:ext cx="5964237" cy="3355975"/>
          </a:xfrm>
        </p:spPr>
      </p:sp>
      <p:sp>
        <p:nvSpPr>
          <p:cNvPr id="3" name="Notes Placeholder 2"/>
          <p:cNvSpPr>
            <a:spLocks noGrp="1"/>
          </p:cNvSpPr>
          <p:nvPr>
            <p:ph type="body" idx="1"/>
          </p:nvPr>
        </p:nvSpPr>
        <p:spPr>
          <a:xfrm>
            <a:off x="680562" y="4075612"/>
            <a:ext cx="5444490" cy="4625476"/>
          </a:xfrm>
        </p:spPr>
        <p:txBody>
          <a:bodyPr/>
          <a:lstStyle/>
          <a:p>
            <a:r>
              <a:rPr lang="en-US" b="1" dirty="0"/>
              <a:t>NB: This schematic is a simulation that shows</a:t>
            </a:r>
            <a:r>
              <a:rPr lang="en-US" b="1" baseline="0" dirty="0"/>
              <a:t> ELIGIBLITY for public support &amp; a commercial mortgage (without spending &gt;30% of disposable income on housing); it does </a:t>
            </a:r>
            <a:r>
              <a:rPr lang="en-US" b="1" u="sng" baseline="0" dirty="0"/>
              <a:t>NOT</a:t>
            </a:r>
            <a:r>
              <a:rPr lang="en-US" b="1" baseline="0" dirty="0"/>
              <a:t> represent the actual # of households who receive housing benefits/social housing or mortgages. </a:t>
            </a:r>
            <a:r>
              <a:rPr lang="en-US" b="0" baseline="0" dirty="0"/>
              <a:t>(simulation in this slide is based on two-person, no child HH)</a:t>
            </a:r>
            <a:endParaRPr lang="en-US" b="0" dirty="0"/>
          </a:p>
          <a:p>
            <a:endParaRPr lang="en-US" b="1" dirty="0"/>
          </a:p>
          <a:p>
            <a:r>
              <a:rPr lang="en-US" b="1" dirty="0"/>
              <a:t>Public support for housing is limited, and many people do not receive any support:</a:t>
            </a:r>
          </a:p>
          <a:p>
            <a:r>
              <a:rPr lang="en-GB" dirty="0"/>
              <a:t>Latvia offers three main forms of housing policy support to eligible households:</a:t>
            </a:r>
          </a:p>
          <a:p>
            <a:endParaRPr lang="en-GB" dirty="0"/>
          </a:p>
          <a:p>
            <a:r>
              <a:rPr lang="en-GB" b="1" i="1" dirty="0"/>
              <a:t>For low-income and vulnerable households:</a:t>
            </a:r>
          </a:p>
          <a:p>
            <a:pPr marL="285750" indent="-285750">
              <a:buFontTx/>
              <a:buChar char="-"/>
            </a:pPr>
            <a:r>
              <a:rPr lang="en-GB" dirty="0"/>
              <a:t>Small share of </a:t>
            </a:r>
            <a:r>
              <a:rPr lang="en-GB" b="1" dirty="0"/>
              <a:t>social and municipal housing </a:t>
            </a:r>
            <a:r>
              <a:rPr lang="en-GB" dirty="0"/>
              <a:t>(less than 2% of housing stock)</a:t>
            </a:r>
            <a:endParaRPr lang="en-GB" dirty="0">
              <a:solidFill>
                <a:srgbClr val="FF0000"/>
              </a:solidFill>
            </a:endParaRPr>
          </a:p>
          <a:p>
            <a:pPr marL="285750" indent="-285750">
              <a:buFontTx/>
              <a:buChar char="-"/>
            </a:pPr>
            <a:r>
              <a:rPr lang="en-GB" b="1" dirty="0"/>
              <a:t>housing benefit, </a:t>
            </a:r>
            <a:r>
              <a:rPr lang="en-GB" dirty="0"/>
              <a:t>noting that both covering &amp; generosity of benefit is low from an international perspective</a:t>
            </a:r>
            <a:endParaRPr lang="en-GB" dirty="0">
              <a:solidFill>
                <a:srgbClr val="FF0000"/>
              </a:solidFill>
            </a:endParaRPr>
          </a:p>
          <a:p>
            <a:pPr marL="285750" indent="-285750">
              <a:buFontTx/>
              <a:buChar char="-"/>
            </a:pPr>
            <a:endParaRPr lang="en-GB" dirty="0"/>
          </a:p>
          <a:p>
            <a:r>
              <a:rPr lang="en-GB" b="1" dirty="0"/>
              <a:t>For moderate- to higher-income households: </a:t>
            </a:r>
          </a:p>
          <a:p>
            <a:pPr marL="285750" indent="-285750">
              <a:buFontTx/>
              <a:buChar char="-"/>
            </a:pPr>
            <a:r>
              <a:rPr lang="en-GB" dirty="0"/>
              <a:t>Mortgage guarantee, administered by ALTUM, for eligible families and young professionals who qualify for a commercial mortgage</a:t>
            </a:r>
          </a:p>
          <a:p>
            <a:endParaRPr lang="en-GB" dirty="0"/>
          </a:p>
          <a:p>
            <a:r>
              <a:rPr lang="en-GB" dirty="0"/>
              <a:t>…resulting in around </a:t>
            </a:r>
            <a:r>
              <a:rPr lang="en-GB" b="1" dirty="0"/>
              <a:t>44% of all households </a:t>
            </a:r>
            <a:r>
              <a:rPr lang="en-GB" dirty="0"/>
              <a:t>(= 1/3 of population) who are too rich to qualify for social housing and the housing benefit, and too poor to afford a mortgage</a:t>
            </a:r>
          </a:p>
          <a:p>
            <a:endParaRPr lang="en-US" dirty="0"/>
          </a:p>
          <a:p>
            <a:endParaRPr lang="en-US" dirty="0"/>
          </a:p>
          <a:p>
            <a:r>
              <a:rPr lang="en-US" i="1" dirty="0"/>
              <a:t>Notes: </a:t>
            </a:r>
            <a:r>
              <a:rPr lang="en-US" dirty="0"/>
              <a:t>SHOWING BEFORE TRANSFERS. Eligibility based on net income after taxes, but excludes</a:t>
            </a:r>
            <a:r>
              <a:rPr lang="en-US" baseline="0" dirty="0"/>
              <a:t> various kinds of benefits you may receive.</a:t>
            </a:r>
            <a:r>
              <a:rPr lang="en-US" dirty="0"/>
              <a: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"Can afford a mortgage" means that equivalised total housing costs (including utilities and maintenance) consume less than 30% of total equivalised after-transfer household disposable income. Estimates based on the average transaction price for apartments in Riga (EUR 900 per m2). The "missing middle" are defined as those that are not eligible for housing benefit and cannot afford a mortgage on a 75m2 apartment. Average income threshold across municipalities in order to be eligible for housing support is weighted by population size of the respective municipalities. Across municipalities, this threshold can range between EUR 128 and EUR 430. Note that the figure is illustrative only; in particular, please note that mortgage affordability is determined using after-transfer disposable income, while the figure uses before-transfer disposable income as its scale.</a:t>
            </a:r>
            <a:endParaRPr lang="en-GB"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A9C330-DD31-44CE-950B-D19C05E477BF}" type="slidenum">
              <a:rPr lang="en-GB" smtClean="0"/>
              <a:t>9</a:t>
            </a:fld>
            <a:endParaRPr lang="en-GB" dirty="0"/>
          </a:p>
        </p:txBody>
      </p:sp>
    </p:spTree>
    <p:extLst>
      <p:ext uri="{BB962C8B-B14F-4D97-AF65-F5344CB8AC3E}">
        <p14:creationId xmlns:p14="http://schemas.microsoft.com/office/powerpoint/2010/main" val="5309509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88000" y="2628511"/>
            <a:ext cx="3504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11"/>
            <a:ext cx="3504000" cy="4229631"/>
          </a:xfrm>
          <a:prstGeom prst="rect">
            <a:avLst/>
          </a:prstGeom>
        </p:spPr>
      </p:pic>
      <p:sp>
        <p:nvSpPr>
          <p:cNvPr id="8" name="Title 7"/>
          <p:cNvSpPr>
            <a:spLocks noGrp="1"/>
          </p:cNvSpPr>
          <p:nvPr>
            <p:ph type="ctrTitle" hasCustomPrompt="1"/>
          </p:nvPr>
        </p:nvSpPr>
        <p:spPr>
          <a:xfrm>
            <a:off x="1824000" y="3219251"/>
            <a:ext cx="8400000" cy="528350"/>
          </a:xfrm>
          <a:prstGeom prst="rect">
            <a:avLst/>
          </a:prstGeom>
        </p:spPr>
        <p:txBody>
          <a:bodyPr lIns="90000" rIns="90000" anchor="b">
            <a:spAutoFit/>
          </a:bodyPr>
          <a:lstStyle>
            <a:lvl1pPr>
              <a:lnSpc>
                <a:spcPts val="3375"/>
              </a:lnSpc>
              <a:defRPr sz="3375" cap="all" baseline="0">
                <a:solidFill>
                  <a:schemeClr val="bg1"/>
                </a:solidFill>
              </a:defRPr>
            </a:lvl1pPr>
          </a:lstStyle>
          <a:p>
            <a:r>
              <a:rPr kumimoji="0" lang="en-US" dirty="0"/>
              <a:t>Click to edit Presentation title</a:t>
            </a:r>
          </a:p>
        </p:txBody>
      </p:sp>
      <p:sp>
        <p:nvSpPr>
          <p:cNvPr id="9" name="Subtitle 8"/>
          <p:cNvSpPr>
            <a:spLocks noGrp="1"/>
          </p:cNvSpPr>
          <p:nvPr>
            <p:ph type="subTitle" idx="1" hasCustomPrompt="1"/>
          </p:nvPr>
        </p:nvSpPr>
        <p:spPr>
          <a:xfrm>
            <a:off x="1824000" y="3805201"/>
            <a:ext cx="8400000" cy="284693"/>
          </a:xfrm>
        </p:spPr>
        <p:txBody>
          <a:bodyPr lIns="90000" rIns="90000">
            <a:spAutoFit/>
          </a:bodyPr>
          <a:lstStyle>
            <a:lvl1pPr marL="0" indent="0" algn="l">
              <a:lnSpc>
                <a:spcPts val="1500"/>
              </a:lnSpc>
              <a:spcBef>
                <a:spcPts val="0"/>
              </a:spcBef>
              <a:buNone/>
              <a:defRPr sz="1350" baseline="0">
                <a:solidFill>
                  <a:schemeClr val="bg1"/>
                </a:solidFill>
                <a:latin typeface="+mj-lt"/>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fr-FR" dirty="0"/>
              <a:t>Click to </a:t>
            </a:r>
            <a:r>
              <a:rPr kumimoji="0" lang="fr-FR" dirty="0" err="1"/>
              <a:t>edit</a:t>
            </a:r>
            <a:r>
              <a:rPr kumimoji="0" lang="fr-FR" dirty="0"/>
              <a:t> </a:t>
            </a:r>
            <a:r>
              <a:rPr kumimoji="0" lang="fr-FR" dirty="0" err="1"/>
              <a:t>Subtitle</a:t>
            </a:r>
            <a:endParaRPr kumimoji="0" lang="en-US" dirty="0"/>
          </a:p>
        </p:txBody>
      </p:sp>
      <p:pic>
        <p:nvPicPr>
          <p:cNvPr id="37" name="Image 11"/>
          <p:cNvPicPr>
            <a:picLocks noChangeAspect="1"/>
          </p:cNvPicPr>
          <p:nvPr/>
        </p:nvPicPr>
        <p:blipFill>
          <a:blip r:embed="rId3" cstate="print"/>
          <a:stretch>
            <a:fillRect/>
          </a:stretch>
        </p:blipFill>
        <p:spPr>
          <a:xfrm>
            <a:off x="681602" y="432000"/>
            <a:ext cx="923076" cy="1440000"/>
          </a:xfrm>
          <a:prstGeom prst="rect">
            <a:avLst/>
          </a:prstGeom>
        </p:spPr>
      </p:pic>
      <p:sp>
        <p:nvSpPr>
          <p:cNvPr id="12"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750" baseline="0">
                <a:solidFill>
                  <a:schemeClr val="bg1"/>
                </a:solidFill>
                <a:latin typeface="Arial"/>
              </a:defRPr>
            </a:lvl1pPr>
          </a:lstStyle>
          <a:p>
            <a:fld id="{2D47D87C-D193-4886-B286-A5146F6C0E8C}" type="datetimeFigureOut">
              <a:rPr lang="en-GB" smtClean="0"/>
              <a:t>17/06/2020</a:t>
            </a:fld>
            <a:endParaRPr lang="en-GB"/>
          </a:p>
        </p:txBody>
      </p:sp>
      <p:sp>
        <p:nvSpPr>
          <p:cNvPr id="13"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750" kern="1200" baseline="0">
                <a:solidFill>
                  <a:schemeClr val="bg1"/>
                </a:solidFill>
                <a:latin typeface="Arial"/>
              </a:defRPr>
            </a:lvl1pPr>
          </a:lstStyle>
          <a:p>
            <a:endParaRPr lang="en-GB"/>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52000" y="6055203"/>
            <a:ext cx="2323200" cy="578821"/>
          </a:xfrm>
          <a:prstGeom prst="rect">
            <a:avLst/>
          </a:prstGeom>
        </p:spPr>
      </p:pic>
    </p:spTree>
    <p:extLst>
      <p:ext uri="{BB962C8B-B14F-4D97-AF65-F5344CB8AC3E}">
        <p14:creationId xmlns:p14="http://schemas.microsoft.com/office/powerpoint/2010/main" val="2215174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8"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750" baseline="0">
                <a:solidFill>
                  <a:srgbClr val="727272"/>
                </a:solidFill>
                <a:latin typeface="Arial"/>
              </a:defRPr>
            </a:lvl1pPr>
          </a:lstStyle>
          <a:p>
            <a:fld id="{2D47D87C-D193-4886-B286-A5146F6C0E8C}" type="datetimeFigureOut">
              <a:rPr lang="en-GB" smtClean="0"/>
              <a:t>17/06/2020</a:t>
            </a:fld>
            <a:endParaRPr lang="en-GB"/>
          </a:p>
        </p:txBody>
      </p:sp>
      <p:sp>
        <p:nvSpPr>
          <p:cNvPr id="9"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750" kern="1200" baseline="0">
                <a:solidFill>
                  <a:srgbClr val="727272"/>
                </a:solidFill>
                <a:latin typeface="Arial"/>
              </a:defRPr>
            </a:lvl1pPr>
          </a:lstStyle>
          <a:p>
            <a:endParaRPr lang="en-GB"/>
          </a:p>
        </p:txBody>
      </p:sp>
      <p:sp>
        <p:nvSpPr>
          <p:cNvPr id="10"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750" baseline="0">
                <a:solidFill>
                  <a:schemeClr val="bg1"/>
                </a:solidFill>
                <a:latin typeface="Arial"/>
              </a:defRPr>
            </a:lvl1pPr>
          </a:lstStyle>
          <a:p>
            <a:fld id="{137F4922-A36A-4451-A692-84DDD0ECDE85}" type="slidenum">
              <a:rPr lang="en-GB" smtClean="0"/>
              <a:t>‹#›</a:t>
            </a:fld>
            <a:endParaRPr lang="en-GB"/>
          </a:p>
        </p:txBody>
      </p:sp>
      <p:sp>
        <p:nvSpPr>
          <p:cNvPr id="11" name="Title Placeholder 1"/>
          <p:cNvSpPr>
            <a:spLocks noGrp="1"/>
          </p:cNvSpPr>
          <p:nvPr>
            <p:ph type="title" hasCustomPrompt="1"/>
          </p:nvPr>
        </p:nvSpPr>
        <p:spPr>
          <a:xfrm>
            <a:off x="1440000" y="237600"/>
            <a:ext cx="9888000" cy="1022400"/>
          </a:xfrm>
          <a:prstGeom prst="rect">
            <a:avLst/>
          </a:prstGeom>
        </p:spPr>
        <p:txBody>
          <a:bodyPr vert="horz" lIns="91440" tIns="45720" rIns="91440" bIns="45720" rtlCol="0" anchor="ctr">
            <a:noAutofit/>
          </a:bodyPr>
          <a:lstStyle>
            <a:lvl1pPr>
              <a:defRPr/>
            </a:lvl1pPr>
          </a:lstStyle>
          <a:p>
            <a:r>
              <a:rPr lang="en-US" dirty="0"/>
              <a:t>Click to edit Slide title</a:t>
            </a:r>
            <a:br>
              <a:rPr lang="en-US" dirty="0"/>
            </a:br>
            <a:r>
              <a:rPr lang="en-US" dirty="0"/>
              <a:t>Slide title can be extended to two lines</a:t>
            </a:r>
          </a:p>
        </p:txBody>
      </p:sp>
    </p:spTree>
    <p:extLst>
      <p:ext uri="{BB962C8B-B14F-4D97-AF65-F5344CB8AC3E}">
        <p14:creationId xmlns:p14="http://schemas.microsoft.com/office/powerpoint/2010/main" val="57093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10924802" y="5328000"/>
            <a:ext cx="1267209" cy="1530000"/>
          </a:xfrm>
          <a:prstGeom prst="rect">
            <a:avLst/>
          </a:prstGeom>
        </p:spPr>
      </p:pic>
      <p:pic>
        <p:nvPicPr>
          <p:cNvPr id="8" name="Image 7"/>
          <p:cNvPicPr>
            <a:picLocks noChangeAspect="1"/>
          </p:cNvPicPr>
          <p:nvPr/>
        </p:nvPicPr>
        <p:blipFill>
          <a:blip r:embed="rId3" cstate="print"/>
          <a:stretch>
            <a:fillRect/>
          </a:stretch>
        </p:blipFill>
        <p:spPr>
          <a:xfrm>
            <a:off x="772800" y="468000"/>
            <a:ext cx="923077" cy="1440000"/>
          </a:xfrm>
          <a:prstGeom prst="rect">
            <a:avLst/>
          </a:prstGeom>
        </p:spPr>
      </p:pic>
      <p:sp>
        <p:nvSpPr>
          <p:cNvPr id="9" name="Title 1"/>
          <p:cNvSpPr>
            <a:spLocks noGrp="1"/>
          </p:cNvSpPr>
          <p:nvPr>
            <p:ph type="title" hasCustomPrompt="1"/>
          </p:nvPr>
        </p:nvSpPr>
        <p:spPr>
          <a:xfrm>
            <a:off x="1680000" y="3223096"/>
            <a:ext cx="8832000" cy="451406"/>
          </a:xfrm>
        </p:spPr>
        <p:txBody>
          <a:bodyPr anchor="ctr" anchorCtr="0">
            <a:spAutoFit/>
          </a:bodyPr>
          <a:lstStyle>
            <a:lvl1pPr algn="ctr">
              <a:lnSpc>
                <a:spcPts val="2775"/>
              </a:lnSpc>
              <a:defRPr sz="2775" b="0" i="0" cap="all" baseline="0">
                <a:solidFill>
                  <a:schemeClr val="bg1"/>
                </a:solidFill>
              </a:defRPr>
            </a:lvl1pPr>
          </a:lstStyle>
          <a:p>
            <a:r>
              <a:rPr lang="en-US" dirty="0"/>
              <a:t>Click to edit Section Header title</a:t>
            </a:r>
          </a:p>
        </p:txBody>
      </p:sp>
      <p:sp>
        <p:nvSpPr>
          <p:cNvPr id="10"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750" baseline="0">
                <a:solidFill>
                  <a:schemeClr val="bg1"/>
                </a:solidFill>
                <a:latin typeface="Arial"/>
              </a:defRPr>
            </a:lvl1pPr>
          </a:lstStyle>
          <a:p>
            <a:fld id="{2D47D87C-D193-4886-B286-A5146F6C0E8C}" type="datetimeFigureOut">
              <a:rPr lang="en-GB" smtClean="0"/>
              <a:t>17/06/2020</a:t>
            </a:fld>
            <a:endParaRPr lang="en-GB"/>
          </a:p>
        </p:txBody>
      </p:sp>
      <p:sp>
        <p:nvSpPr>
          <p:cNvPr id="11"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750" kern="1200" baseline="0">
                <a:solidFill>
                  <a:schemeClr val="bg1"/>
                </a:solidFill>
                <a:latin typeface="Arial"/>
              </a:defRPr>
            </a:lvl1pPr>
          </a:lstStyle>
          <a:p>
            <a:endParaRPr lang="en-GB"/>
          </a:p>
        </p:txBody>
      </p:sp>
      <p:sp>
        <p:nvSpPr>
          <p:cNvPr id="12"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750" baseline="0">
                <a:solidFill>
                  <a:schemeClr val="tx2"/>
                </a:solidFill>
                <a:latin typeface="Arial"/>
              </a:defRPr>
            </a:lvl1pPr>
          </a:lstStyle>
          <a:p>
            <a:fld id="{137F4922-A36A-4451-A692-84DDD0ECDE85}" type="slidenum">
              <a:rPr lang="en-GB" smtClean="0"/>
              <a:t>‹#›</a:t>
            </a:fld>
            <a:endParaRPr lang="en-GB"/>
          </a:p>
        </p:txBody>
      </p:sp>
    </p:spTree>
    <p:extLst>
      <p:ext uri="{BB962C8B-B14F-4D97-AF65-F5344CB8AC3E}">
        <p14:creationId xmlns:p14="http://schemas.microsoft.com/office/powerpoint/2010/main" val="10440589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24802" y="5328187"/>
            <a:ext cx="1267209" cy="1529631"/>
          </a:xfrm>
          <a:prstGeom prst="rect">
            <a:avLst/>
          </a:prstGeom>
        </p:spPr>
      </p:pic>
      <p:sp>
        <p:nvSpPr>
          <p:cNvPr id="21" name="Rectangle 20"/>
          <p:cNvSpPr/>
          <p:nvPr/>
        </p:nvSpPr>
        <p:spPr bwMode="auto">
          <a:xfrm>
            <a:off x="672000" y="1306800"/>
            <a:ext cx="10872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68580" tIns="34290" rIns="68580" bIns="34290" numCol="1" rtlCol="0" anchor="t" anchorCtr="0" compatLnSpc="1">
            <a:prstTxWarp prst="textNoShape">
              <a:avLst/>
            </a:prstTxWarp>
          </a:bodyPr>
          <a:lstStyle/>
          <a:p>
            <a:pPr marL="0" marR="0" indent="0" algn="ctr" defTabSz="685800" rtl="0" eaLnBrk="0" fontAlgn="base" latinLnBrk="0" hangingPunct="0">
              <a:lnSpc>
                <a:spcPct val="100000"/>
              </a:lnSpc>
              <a:spcBef>
                <a:spcPct val="0"/>
              </a:spcBef>
              <a:spcAft>
                <a:spcPct val="0"/>
              </a:spcAft>
              <a:buClrTx/>
              <a:buSzTx/>
              <a:buFontTx/>
              <a:buNone/>
              <a:tabLst/>
            </a:pPr>
            <a:endParaRPr kumimoji="0" lang="fr-FR" sz="1500" b="0" i="0" u="none" strike="noStrike" cap="none" normalizeH="0" baseline="0">
              <a:ln>
                <a:noFill/>
              </a:ln>
              <a:solidFill>
                <a:schemeClr val="tx1"/>
              </a:solidFill>
              <a:effectLst/>
              <a:latin typeface="Helvetica 65 Medium" pitchFamily="34" charset="0"/>
            </a:endParaRPr>
          </a:p>
        </p:txBody>
      </p:sp>
      <p:pic>
        <p:nvPicPr>
          <p:cNvPr id="24" name="Image 7"/>
          <p:cNvPicPr>
            <a:picLocks noChangeAspect="1"/>
          </p:cNvPicPr>
          <p:nvPr/>
        </p:nvPicPr>
        <p:blipFill>
          <a:blip r:embed="rId6" cstate="print"/>
          <a:stretch>
            <a:fillRect/>
          </a:stretch>
        </p:blipFill>
        <p:spPr>
          <a:xfrm>
            <a:off x="667202" y="288000"/>
            <a:ext cx="611537" cy="954000"/>
          </a:xfrm>
          <a:prstGeom prst="rect">
            <a:avLst/>
          </a:prstGeom>
        </p:spPr>
      </p:pic>
      <p:sp>
        <p:nvSpPr>
          <p:cNvPr id="13" name="Text Placeholder 12"/>
          <p:cNvSpPr>
            <a:spLocks noGrp="1"/>
          </p:cNvSpPr>
          <p:nvPr>
            <p:ph type="body" idx="1"/>
          </p:nvPr>
        </p:nvSpPr>
        <p:spPr>
          <a:xfrm>
            <a:off x="624000" y="1602000"/>
            <a:ext cx="10958400" cy="452520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5" name="Title Placeholder 1"/>
          <p:cNvSpPr>
            <a:spLocks noGrp="1"/>
          </p:cNvSpPr>
          <p:nvPr>
            <p:ph type="title"/>
          </p:nvPr>
        </p:nvSpPr>
        <p:spPr>
          <a:xfrm>
            <a:off x="1440000" y="237600"/>
            <a:ext cx="9888000" cy="1022400"/>
          </a:xfrm>
          <a:prstGeom prst="rect">
            <a:avLst/>
          </a:prstGeom>
        </p:spPr>
        <p:txBody>
          <a:bodyPr vert="horz" lIns="91440" tIns="45720" rIns="91440" bIns="45720" rtlCol="0" anchor="ctr">
            <a:noAutofit/>
          </a:bodyPr>
          <a:lstStyle/>
          <a:p>
            <a:r>
              <a:rPr lang="en-US" dirty="0"/>
              <a:t>Click to edit Slide title</a:t>
            </a:r>
            <a:br>
              <a:rPr lang="en-US" dirty="0"/>
            </a:br>
            <a:r>
              <a:rPr lang="en-US" dirty="0"/>
              <a:t>Slide title can be extended to two lines</a:t>
            </a:r>
          </a:p>
        </p:txBody>
      </p:sp>
      <p:sp>
        <p:nvSpPr>
          <p:cNvPr id="26"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750" baseline="0">
                <a:solidFill>
                  <a:srgbClr val="727272"/>
                </a:solidFill>
                <a:latin typeface="Arial"/>
              </a:defRPr>
            </a:lvl1pPr>
          </a:lstStyle>
          <a:p>
            <a:fld id="{2D47D87C-D193-4886-B286-A5146F6C0E8C}" type="datetimeFigureOut">
              <a:rPr lang="en-GB" smtClean="0"/>
              <a:t>17/06/2020</a:t>
            </a:fld>
            <a:endParaRPr lang="en-GB"/>
          </a:p>
        </p:txBody>
      </p:sp>
      <p:sp>
        <p:nvSpPr>
          <p:cNvPr id="27"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750" kern="1200" baseline="0">
                <a:solidFill>
                  <a:srgbClr val="727272"/>
                </a:solidFill>
                <a:latin typeface="Arial"/>
              </a:defRPr>
            </a:lvl1pPr>
          </a:lstStyle>
          <a:p>
            <a:endParaRPr lang="en-GB"/>
          </a:p>
        </p:txBody>
      </p:sp>
      <p:sp>
        <p:nvSpPr>
          <p:cNvPr id="41"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750" baseline="0">
                <a:solidFill>
                  <a:schemeClr val="bg1"/>
                </a:solidFill>
                <a:latin typeface="Arial"/>
              </a:defRPr>
            </a:lvl1pPr>
          </a:lstStyle>
          <a:p>
            <a:fld id="{137F4922-A36A-4451-A692-84DDD0ECDE85}" type="slidenum">
              <a:rPr lang="en-GB" smtClean="0"/>
              <a:t>‹#›</a:t>
            </a:fld>
            <a:endParaRPr lang="en-GB"/>
          </a:p>
        </p:txBody>
      </p:sp>
    </p:spTree>
    <p:extLst>
      <p:ext uri="{BB962C8B-B14F-4D97-AF65-F5344CB8AC3E}">
        <p14:creationId xmlns:p14="http://schemas.microsoft.com/office/powerpoint/2010/main" val="343031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rtl="0" eaLnBrk="1" latinLnBrk="0" hangingPunct="1">
        <a:spcBef>
          <a:spcPct val="0"/>
        </a:spcBef>
        <a:buNone/>
        <a:defRPr kumimoji="0" sz="2400" kern="1200">
          <a:solidFill>
            <a:schemeClr val="tx1"/>
          </a:solidFill>
          <a:latin typeface="+mj-lt"/>
          <a:ea typeface="+mj-ea"/>
          <a:cs typeface="+mj-cs"/>
        </a:defRPr>
      </a:lvl1pPr>
    </p:titleStyle>
    <p:bodyStyle>
      <a:lvl1pPr marL="256500" indent="-2565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1pPr>
      <a:lvl2pPr marL="556200" indent="-213300" algn="l" rtl="0" eaLnBrk="1" latinLnBrk="0" hangingPunct="1">
        <a:spcBef>
          <a:spcPts val="504"/>
        </a:spcBef>
        <a:buClr>
          <a:schemeClr val="tx1"/>
        </a:buClr>
        <a:buFont typeface="Arial" pitchFamily="34" charset="0"/>
        <a:buChar char="–"/>
        <a:defRPr kumimoji="0" sz="2100" kern="1200">
          <a:solidFill>
            <a:schemeClr val="tx1"/>
          </a:solidFill>
          <a:latin typeface="+mn-lt"/>
          <a:ea typeface="+mn-ea"/>
          <a:cs typeface="+mn-cs"/>
        </a:defRPr>
      </a:lvl2pPr>
      <a:lvl3pPr marL="858600" indent="-172800" algn="l" rtl="0" eaLnBrk="1" latinLnBrk="0" hangingPunct="1">
        <a:spcBef>
          <a:spcPts val="432"/>
        </a:spcBef>
        <a:buClr>
          <a:schemeClr val="tx1"/>
        </a:buClr>
        <a:buFont typeface="Arial" pitchFamily="34" charset="0"/>
        <a:buChar char="•"/>
        <a:defRPr kumimoji="0" sz="1800" kern="1200">
          <a:solidFill>
            <a:schemeClr val="tx1"/>
          </a:solidFill>
          <a:latin typeface="+mn-lt"/>
          <a:ea typeface="+mn-ea"/>
          <a:cs typeface="+mn-cs"/>
        </a:defRPr>
      </a:lvl3pPr>
      <a:lvl4pPr marL="1201500" indent="-172800" algn="l" rtl="0" eaLnBrk="1" latinLnBrk="0" hangingPunct="1">
        <a:spcBef>
          <a:spcPts val="360"/>
        </a:spcBef>
        <a:buClr>
          <a:schemeClr val="tx1"/>
        </a:buClr>
        <a:buFont typeface="Arial" pitchFamily="34" charset="0"/>
        <a:buChar char="–"/>
        <a:defRPr kumimoji="0" sz="1500" kern="1200">
          <a:solidFill>
            <a:schemeClr val="tx1"/>
          </a:solidFill>
          <a:latin typeface="+mn-lt"/>
          <a:ea typeface="+mn-ea"/>
          <a:cs typeface="+mn-cs"/>
        </a:defRPr>
      </a:lvl4pPr>
      <a:lvl5pPr marL="1544400" indent="-172800" algn="l" rtl="0" eaLnBrk="1" latinLnBrk="0" hangingPunct="1">
        <a:spcBef>
          <a:spcPts val="360"/>
        </a:spcBef>
        <a:buClr>
          <a:schemeClr val="tx1"/>
        </a:buClr>
        <a:buFont typeface="Arial" pitchFamily="34" charset="0"/>
        <a:buChar char="»"/>
        <a:defRPr kumimoji="0" sz="1500" kern="1200">
          <a:solidFill>
            <a:schemeClr val="tx1"/>
          </a:solidFill>
          <a:latin typeface="+mn-lt"/>
          <a:ea typeface="+mn-ea"/>
          <a:cs typeface="+mn-cs"/>
        </a:defRPr>
      </a:lvl5pPr>
      <a:lvl6pPr marL="1207008" indent="-137160" algn="l" rtl="0" eaLnBrk="1" latinLnBrk="0" hangingPunct="1">
        <a:spcBef>
          <a:spcPts val="225"/>
        </a:spcBef>
        <a:buClr>
          <a:schemeClr val="accent3"/>
        </a:buClr>
        <a:buFont typeface="Georgia"/>
        <a:buChar char="▫"/>
        <a:defRPr kumimoji="0" sz="1350" kern="1200">
          <a:solidFill>
            <a:schemeClr val="accent3"/>
          </a:solidFill>
          <a:latin typeface="+mn-lt"/>
          <a:ea typeface="+mn-ea"/>
          <a:cs typeface="+mn-cs"/>
        </a:defRPr>
      </a:lvl6pPr>
      <a:lvl7pPr marL="1371600" indent="-137160" algn="l" rtl="0" eaLnBrk="1" latinLnBrk="0" hangingPunct="1">
        <a:spcBef>
          <a:spcPts val="225"/>
        </a:spcBef>
        <a:buClr>
          <a:schemeClr val="accent3"/>
        </a:buClr>
        <a:buFont typeface="Georgia"/>
        <a:buChar char="▫"/>
        <a:defRPr kumimoji="0" sz="1200" kern="1200">
          <a:solidFill>
            <a:schemeClr val="accent3"/>
          </a:solidFill>
          <a:latin typeface="+mn-lt"/>
          <a:ea typeface="+mn-ea"/>
          <a:cs typeface="+mn-cs"/>
        </a:defRPr>
      </a:lvl7pPr>
      <a:lvl8pPr marL="1522476" indent="-137160" algn="l" rtl="0" eaLnBrk="1" latinLnBrk="0" hangingPunct="1">
        <a:spcBef>
          <a:spcPts val="225"/>
        </a:spcBef>
        <a:buClr>
          <a:schemeClr val="accent3"/>
        </a:buClr>
        <a:buFont typeface="Georgia"/>
        <a:buChar char="◦"/>
        <a:defRPr kumimoji="0" sz="1125" kern="1200">
          <a:solidFill>
            <a:schemeClr val="accent3"/>
          </a:solidFill>
          <a:latin typeface="+mn-lt"/>
          <a:ea typeface="+mn-ea"/>
          <a:cs typeface="+mn-cs"/>
        </a:defRPr>
      </a:lvl8pPr>
      <a:lvl9pPr marL="1680210" indent="-137160" algn="l" rtl="0" eaLnBrk="1" latinLnBrk="0" hangingPunct="1">
        <a:spcBef>
          <a:spcPts val="225"/>
        </a:spcBef>
        <a:buClr>
          <a:schemeClr val="accent3"/>
        </a:buClr>
        <a:buFont typeface="Georgia"/>
        <a:buChar char="◦"/>
        <a:defRPr kumimoji="0" sz="105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latio.lv/en/services/market-analysis-and-review-1/housing-market"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chart" Target="../charts/chart8.xml"/><Relationship Id="rId4" Type="http://schemas.openxmlformats.org/officeDocument/2006/relationships/hyperlink" Target="http://www.bank.lv/en/statistics/stat-data/interest-rate-statistic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latio.lv/en/services/market-analysis-and-review-1/housing-market"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hyperlink" Target="http://www.bank.lv/en/statistics/stat-data/interest-rate-statistics" TargetMode="Externa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latio.lv/en/services/market-analysis-and-review-1/housing-marke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chart" Target="../charts/chart11.xml"/><Relationship Id="rId4" Type="http://schemas.openxmlformats.org/officeDocument/2006/relationships/hyperlink" Target="http://www.bank.lv/en/statistics/stat-data/interest-rate-statistic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oecd.org/social/affordable-housing-database/housing-marke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oecd.org/sdd/na/" TargetMode="Externa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ec.europa.eu/eurostat/web/microdata/european-union-statistics-on-income-and-living-conditions" TargetMode="Externa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hyperlink" Target="http://latio.lv/en/services/market-analysis-and-review-1/housing-marke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hyperlink" Target="http://www.bank.lv/en/statistics/stat-data/interest-rate-statistic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2052" y="2222210"/>
            <a:ext cx="10028460" cy="1938992"/>
          </a:xfrm>
        </p:spPr>
        <p:txBody>
          <a:bodyPr/>
          <a:lstStyle/>
          <a:p>
            <a:pPr algn="ctr">
              <a:lnSpc>
                <a:spcPct val="100000"/>
              </a:lnSpc>
            </a:pPr>
            <a:r>
              <a:rPr lang="en-US" sz="4000" dirty="0"/>
              <a:t>Policy Actions for affordable housing in Latvia</a:t>
            </a:r>
            <a:br>
              <a:rPr lang="en-GB" sz="4000" dirty="0"/>
            </a:br>
            <a:r>
              <a:rPr lang="en-GB" sz="4000" dirty="0">
                <a:solidFill>
                  <a:srgbClr val="92D050"/>
                </a:solidFill>
                <a:latin typeface="Arial Narrow" panose="020B0606020202030204" pitchFamily="34" charset="0"/>
              </a:rPr>
              <a:t>main FINDINGS</a:t>
            </a:r>
            <a:endParaRPr lang="en-GB" sz="3600" dirty="0">
              <a:solidFill>
                <a:srgbClr val="92D050"/>
              </a:solidFill>
              <a:latin typeface="Arial Narrow" panose="020B0606020202030204" pitchFamily="34" charset="0"/>
            </a:endParaRPr>
          </a:p>
        </p:txBody>
      </p:sp>
      <p:sp>
        <p:nvSpPr>
          <p:cNvPr id="3" name="Subtitle 2"/>
          <p:cNvSpPr>
            <a:spLocks noGrp="1"/>
          </p:cNvSpPr>
          <p:nvPr>
            <p:ph type="subTitle" idx="1"/>
          </p:nvPr>
        </p:nvSpPr>
        <p:spPr>
          <a:xfrm>
            <a:off x="194491" y="5103674"/>
            <a:ext cx="9234321" cy="1446550"/>
          </a:xfrm>
        </p:spPr>
        <p:txBody>
          <a:bodyPr/>
          <a:lstStyle/>
          <a:p>
            <a:pPr>
              <a:lnSpc>
                <a:spcPct val="100000"/>
              </a:lnSpc>
            </a:pPr>
            <a:r>
              <a:rPr lang="en-GB" sz="2000" b="1" dirty="0">
                <a:latin typeface="Arial Narrow" panose="020B0606020202030204" pitchFamily="34" charset="0"/>
              </a:rPr>
              <a:t>Isabell </a:t>
            </a:r>
            <a:r>
              <a:rPr lang="en-GB" sz="2000" b="1" dirty="0" err="1">
                <a:latin typeface="Arial Narrow" panose="020B0606020202030204" pitchFamily="34" charset="0"/>
              </a:rPr>
              <a:t>Koske</a:t>
            </a:r>
            <a:r>
              <a:rPr lang="en-GB" sz="2000" dirty="0">
                <a:latin typeface="Arial Narrow" panose="020B0606020202030204" pitchFamily="34" charset="0"/>
              </a:rPr>
              <a:t>, Deputy Director, Country Studies Branch, OECD Economics Department </a:t>
            </a:r>
          </a:p>
          <a:p>
            <a:pPr>
              <a:lnSpc>
                <a:spcPct val="100000"/>
              </a:lnSpc>
            </a:pPr>
            <a:r>
              <a:rPr lang="en-GB" sz="2000" b="1" dirty="0">
                <a:latin typeface="Arial Narrow" panose="020B0606020202030204" pitchFamily="34" charset="0"/>
              </a:rPr>
              <a:t>Willem </a:t>
            </a:r>
            <a:r>
              <a:rPr lang="en-GB" sz="2000" b="1" dirty="0" err="1">
                <a:latin typeface="Arial Narrow" panose="020B0606020202030204" pitchFamily="34" charset="0"/>
              </a:rPr>
              <a:t>Adema</a:t>
            </a:r>
            <a:r>
              <a:rPr lang="en-GB" sz="2000" dirty="0">
                <a:latin typeface="Arial Narrow" panose="020B0606020202030204" pitchFamily="34" charset="0"/>
              </a:rPr>
              <a:t>, Senior Economist, OECD Directorate for Employment, Labour &amp; Social Affairs</a:t>
            </a:r>
          </a:p>
          <a:p>
            <a:pPr>
              <a:lnSpc>
                <a:spcPct val="100000"/>
              </a:lnSpc>
            </a:pPr>
            <a:endParaRPr lang="en-GB" sz="1600" dirty="0">
              <a:latin typeface="Arial Narrow" panose="020B0606020202030204" pitchFamily="34" charset="0"/>
            </a:endParaRPr>
          </a:p>
          <a:p>
            <a:pPr>
              <a:lnSpc>
                <a:spcPct val="100000"/>
              </a:lnSpc>
            </a:pPr>
            <a:r>
              <a:rPr lang="en-GB" sz="1600" dirty="0">
                <a:latin typeface="Arial Narrow" panose="020B0606020202030204" pitchFamily="34" charset="0"/>
              </a:rPr>
              <a:t>Launch of the OECD report, </a:t>
            </a:r>
            <a:r>
              <a:rPr lang="en-US" sz="1600" i="1" dirty="0">
                <a:latin typeface="Arial Narrow" panose="020B0606020202030204" pitchFamily="34" charset="0"/>
              </a:rPr>
              <a:t>Policy Actions for Affordable Housing in Latvia</a:t>
            </a:r>
          </a:p>
          <a:p>
            <a:pPr>
              <a:lnSpc>
                <a:spcPct val="100000"/>
              </a:lnSpc>
            </a:pPr>
            <a:r>
              <a:rPr lang="en-GB" sz="1600" dirty="0">
                <a:latin typeface="Arial Narrow" panose="020B0606020202030204" pitchFamily="34" charset="0"/>
              </a:rPr>
              <a:t>17 June 2020</a:t>
            </a:r>
          </a:p>
        </p:txBody>
      </p:sp>
    </p:spTree>
    <p:extLst>
      <p:ext uri="{BB962C8B-B14F-4D97-AF65-F5344CB8AC3E}">
        <p14:creationId xmlns:p14="http://schemas.microsoft.com/office/powerpoint/2010/main" val="2440585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574860" y="1437845"/>
            <a:ext cx="9073087" cy="11128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Who is the “missing middle”?</a:t>
            </a:r>
            <a:endParaRPr lang="en-GB" b="1" dirty="0">
              <a:solidFill>
                <a:schemeClr val="bg2">
                  <a:lumMod val="10000"/>
                </a:schemeClr>
              </a:solidFill>
            </a:endParaRPr>
          </a:p>
        </p:txBody>
      </p:sp>
      <p:sp>
        <p:nvSpPr>
          <p:cNvPr id="7" name="Rectangle 6"/>
          <p:cNvSpPr/>
          <p:nvPr/>
        </p:nvSpPr>
        <p:spPr>
          <a:xfrm>
            <a:off x="662149" y="3980903"/>
            <a:ext cx="2349568" cy="2641617"/>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2">
                  <a:lumMod val="10000"/>
                </a:schemeClr>
              </a:solidFill>
              <a:latin typeface="Arial Narrow" panose="020B0606020202030204" pitchFamily="34" charset="0"/>
            </a:endParaRPr>
          </a:p>
          <a:p>
            <a:pPr algn="ctr"/>
            <a:r>
              <a:rPr lang="en-US" sz="2000" b="1" dirty="0">
                <a:solidFill>
                  <a:schemeClr val="bg2">
                    <a:lumMod val="10000"/>
                  </a:schemeClr>
                </a:solidFill>
                <a:latin typeface="Arial Narrow" panose="020B0606020202030204" pitchFamily="34" charset="0"/>
              </a:rPr>
              <a:t>People across the income spectrum –              but the majority of households in the second &amp; third income quintiles</a:t>
            </a:r>
          </a:p>
        </p:txBody>
      </p:sp>
      <p:grpSp>
        <p:nvGrpSpPr>
          <p:cNvPr id="9" name="Group 8"/>
          <p:cNvGrpSpPr/>
          <p:nvPr/>
        </p:nvGrpSpPr>
        <p:grpSpPr>
          <a:xfrm>
            <a:off x="3484227" y="3707123"/>
            <a:ext cx="2395925" cy="2885849"/>
            <a:chOff x="3594589" y="2612053"/>
            <a:chExt cx="2395925" cy="4137336"/>
          </a:xfrm>
        </p:grpSpPr>
        <p:sp>
          <p:nvSpPr>
            <p:cNvPr id="19" name="Rectangle 18"/>
            <p:cNvSpPr/>
            <p:nvPr/>
          </p:nvSpPr>
          <p:spPr>
            <a:xfrm>
              <a:off x="3603657" y="2612053"/>
              <a:ext cx="2355276" cy="4137336"/>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3594589" y="3605990"/>
              <a:ext cx="2395925" cy="2338615"/>
            </a:xfrm>
            <a:prstGeom prst="rect">
              <a:avLst/>
            </a:prstGeom>
          </p:spPr>
          <p:txBody>
            <a:bodyPr wrap="square">
              <a:spAutoFit/>
            </a:bodyPr>
            <a:lstStyle/>
            <a:p>
              <a:pPr marL="0" lvl="1" algn="ctr">
                <a:spcBef>
                  <a:spcPts val="600"/>
                </a:spcBef>
              </a:pPr>
              <a:r>
                <a:rPr lang="en-US" sz="2000" b="1" dirty="0">
                  <a:solidFill>
                    <a:schemeClr val="bg2">
                      <a:lumMod val="10000"/>
                    </a:schemeClr>
                  </a:solidFill>
                  <a:latin typeface="Arial Narrow" panose="020B0606020202030204" pitchFamily="34" charset="0"/>
                </a:rPr>
                <a:t>The majority of single-person households and a large share of single-parent households</a:t>
              </a:r>
            </a:p>
          </p:txBody>
        </p:sp>
      </p:grpSp>
      <p:grpSp>
        <p:nvGrpSpPr>
          <p:cNvPr id="8" name="Group 7"/>
          <p:cNvGrpSpPr/>
          <p:nvPr/>
        </p:nvGrpSpPr>
        <p:grpSpPr>
          <a:xfrm>
            <a:off x="6101413" y="3736670"/>
            <a:ext cx="2592160" cy="2885849"/>
            <a:chOff x="6274839" y="2641600"/>
            <a:chExt cx="2592160" cy="4137336"/>
          </a:xfrm>
        </p:grpSpPr>
        <p:sp>
          <p:nvSpPr>
            <p:cNvPr id="20" name="Rectangle 19"/>
            <p:cNvSpPr/>
            <p:nvPr/>
          </p:nvSpPr>
          <p:spPr>
            <a:xfrm>
              <a:off x="6480941" y="2641600"/>
              <a:ext cx="2386058" cy="413733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6274839" y="3584226"/>
              <a:ext cx="2578393" cy="1938992"/>
            </a:xfrm>
            <a:prstGeom prst="rect">
              <a:avLst/>
            </a:prstGeom>
          </p:spPr>
          <p:txBody>
            <a:bodyPr wrap="square">
              <a:spAutoFit/>
            </a:bodyPr>
            <a:lstStyle/>
            <a:p>
              <a:pPr marL="263525" lvl="1" algn="ctr">
                <a:spcBef>
                  <a:spcPts val="600"/>
                </a:spcBef>
              </a:pPr>
              <a:r>
                <a:rPr lang="en-US" sz="2000" b="1" dirty="0">
                  <a:solidFill>
                    <a:schemeClr val="bg2">
                      <a:lumMod val="10000"/>
                    </a:schemeClr>
                  </a:solidFill>
                  <a:latin typeface="Arial Narrow" panose="020B0606020202030204" pitchFamily="34" charset="0"/>
                </a:rPr>
                <a:t>Many renters in the private market, as well as a large share of homeowners</a:t>
              </a:r>
            </a:p>
          </p:txBody>
        </p:sp>
      </p:grpSp>
      <p:grpSp>
        <p:nvGrpSpPr>
          <p:cNvPr id="2" name="Group 1"/>
          <p:cNvGrpSpPr/>
          <p:nvPr/>
        </p:nvGrpSpPr>
        <p:grpSpPr>
          <a:xfrm>
            <a:off x="8940221" y="3736670"/>
            <a:ext cx="2620421" cy="2885849"/>
            <a:chOff x="9413201" y="2641600"/>
            <a:chExt cx="2620421" cy="4137336"/>
          </a:xfrm>
        </p:grpSpPr>
        <p:sp>
          <p:nvSpPr>
            <p:cNvPr id="21" name="Rectangle 20"/>
            <p:cNvSpPr/>
            <p:nvPr/>
          </p:nvSpPr>
          <p:spPr>
            <a:xfrm>
              <a:off x="9644513" y="2641600"/>
              <a:ext cx="2389109" cy="4137336"/>
            </a:xfrm>
            <a:prstGeom prst="rect">
              <a:avLst/>
            </a:prstGeom>
            <a:solidFill>
              <a:schemeClr val="accent3">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9413201" y="3584226"/>
              <a:ext cx="2620420" cy="1938992"/>
            </a:xfrm>
            <a:prstGeom prst="rect">
              <a:avLst/>
            </a:prstGeom>
            <a:noFill/>
          </p:spPr>
          <p:txBody>
            <a:bodyPr wrap="square" rtlCol="0">
              <a:spAutoFit/>
            </a:bodyPr>
            <a:lstStyle/>
            <a:p>
              <a:pPr marL="263525" lvl="1" algn="ctr">
                <a:spcBef>
                  <a:spcPts val="600"/>
                </a:spcBef>
              </a:pPr>
              <a:r>
                <a:rPr lang="en-US" sz="2000" b="1" dirty="0">
                  <a:solidFill>
                    <a:schemeClr val="bg2">
                      <a:lumMod val="10000"/>
                    </a:schemeClr>
                  </a:solidFill>
                  <a:latin typeface="Arial Narrow" panose="020B0606020202030204" pitchFamily="34" charset="0"/>
                </a:rPr>
                <a:t>Over half of people aged 65+, and around a third of people aged 30 to 64</a:t>
              </a:r>
            </a:p>
          </p:txBody>
        </p:sp>
      </p:grpSp>
      <p:sp>
        <p:nvSpPr>
          <p:cNvPr id="27" name="Rectangle 26"/>
          <p:cNvSpPr/>
          <p:nvPr/>
        </p:nvSpPr>
        <p:spPr>
          <a:xfrm>
            <a:off x="2761895" y="1565318"/>
            <a:ext cx="7820517" cy="830997"/>
          </a:xfrm>
          <a:prstGeom prst="rect">
            <a:avLst/>
          </a:prstGeom>
        </p:spPr>
        <p:txBody>
          <a:bodyPr wrap="square">
            <a:spAutoFit/>
          </a:bodyPr>
          <a:lstStyle/>
          <a:p>
            <a:r>
              <a:rPr lang="en-GB" sz="2400" b="1" i="1" dirty="0">
                <a:solidFill>
                  <a:schemeClr val="bg2">
                    <a:lumMod val="10000"/>
                  </a:schemeClr>
                </a:solidFill>
                <a:latin typeface="Arial Narrow" panose="020B0606020202030204" pitchFamily="34" charset="0"/>
              </a:rPr>
              <a:t>The “missing middle” =  </a:t>
            </a:r>
            <a:r>
              <a:rPr lang="en-GB" sz="2400" i="1" dirty="0">
                <a:solidFill>
                  <a:schemeClr val="bg2">
                    <a:lumMod val="10000"/>
                  </a:schemeClr>
                </a:solidFill>
                <a:latin typeface="Arial Narrow" panose="020B0606020202030204" pitchFamily="34" charset="0"/>
              </a:rPr>
              <a:t>people who are “too rich” to qualify for housing allowances/social housing, but unable to afford a mortgage</a:t>
            </a:r>
          </a:p>
        </p:txBody>
      </p:sp>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1462533" y="1352909"/>
            <a:ext cx="1490538" cy="1252570"/>
          </a:xfrm>
          <a:prstGeom prst="rect">
            <a:avLst/>
          </a:prstGeom>
        </p:spPr>
      </p:pic>
      <p:sp>
        <p:nvSpPr>
          <p:cNvPr id="30" name="Rectangle 29"/>
          <p:cNvSpPr/>
          <p:nvPr/>
        </p:nvSpPr>
        <p:spPr>
          <a:xfrm>
            <a:off x="662011" y="2827415"/>
            <a:ext cx="2342739" cy="1153488"/>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2">
                    <a:lumMod val="10000"/>
                  </a:schemeClr>
                </a:solidFill>
                <a:latin typeface="Arial Narrow" panose="020B0606020202030204" pitchFamily="34" charset="0"/>
              </a:rPr>
              <a:t>By income level</a:t>
            </a:r>
          </a:p>
        </p:txBody>
      </p:sp>
      <p:sp>
        <p:nvSpPr>
          <p:cNvPr id="31" name="Rectangle 30"/>
          <p:cNvSpPr/>
          <p:nvPr/>
        </p:nvSpPr>
        <p:spPr>
          <a:xfrm>
            <a:off x="3486013" y="2830261"/>
            <a:ext cx="2362558" cy="1153488"/>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2">
                    <a:lumMod val="10000"/>
                  </a:schemeClr>
                </a:solidFill>
                <a:latin typeface="Arial Narrow" panose="020B0606020202030204" pitchFamily="34" charset="0"/>
              </a:rPr>
              <a:t>By household type</a:t>
            </a:r>
          </a:p>
        </p:txBody>
      </p:sp>
      <p:sp>
        <p:nvSpPr>
          <p:cNvPr id="32" name="Rectangle 31"/>
          <p:cNvSpPr/>
          <p:nvPr/>
        </p:nvSpPr>
        <p:spPr>
          <a:xfrm>
            <a:off x="6307515" y="2827415"/>
            <a:ext cx="2386058" cy="1153488"/>
          </a:xfrm>
          <a:prstGeom prst="rec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2">
                    <a:lumMod val="10000"/>
                  </a:schemeClr>
                </a:solidFill>
                <a:latin typeface="Arial Narrow" panose="020B0606020202030204" pitchFamily="34" charset="0"/>
              </a:rPr>
              <a:t>By tenure</a:t>
            </a:r>
          </a:p>
        </p:txBody>
      </p:sp>
      <p:sp>
        <p:nvSpPr>
          <p:cNvPr id="33" name="Rectangle 32"/>
          <p:cNvSpPr/>
          <p:nvPr/>
        </p:nvSpPr>
        <p:spPr>
          <a:xfrm>
            <a:off x="9171532" y="2837822"/>
            <a:ext cx="2389109" cy="1153488"/>
          </a:xfrm>
          <a:prstGeom prst="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bg2">
                    <a:lumMod val="10000"/>
                  </a:schemeClr>
                </a:solidFill>
                <a:latin typeface="Arial Narrow" panose="020B0606020202030204" pitchFamily="34" charset="0"/>
              </a:rPr>
              <a:t>By age</a:t>
            </a:r>
          </a:p>
        </p:txBody>
      </p:sp>
    </p:spTree>
    <p:extLst>
      <p:ext uri="{BB962C8B-B14F-4D97-AF65-F5344CB8AC3E}">
        <p14:creationId xmlns:p14="http://schemas.microsoft.com/office/powerpoint/2010/main" val="2714019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160" y="2958936"/>
            <a:ext cx="6624000" cy="451406"/>
          </a:xfrm>
        </p:spPr>
        <p:txBody>
          <a:bodyPr/>
          <a:lstStyle/>
          <a:p>
            <a:r>
              <a:rPr lang="en-GB"/>
              <a:t>what </a:t>
            </a:r>
            <a:r>
              <a:rPr lang="en-GB" dirty="0"/>
              <a:t>solutions for Latvia?</a:t>
            </a:r>
          </a:p>
        </p:txBody>
      </p:sp>
    </p:spTree>
    <p:extLst>
      <p:ext uri="{BB962C8B-B14F-4D97-AF65-F5344CB8AC3E}">
        <p14:creationId xmlns:p14="http://schemas.microsoft.com/office/powerpoint/2010/main" val="1831413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Looking forward: </a:t>
            </a:r>
            <a:r>
              <a:rPr lang="en-GB" dirty="0">
                <a:solidFill>
                  <a:schemeClr val="bg2">
                    <a:lumMod val="10000"/>
                  </a:schemeClr>
                </a:solidFill>
              </a:rPr>
              <a:t>Latvia should develop a comprehensive housing strategy informed by four main policy directions. </a:t>
            </a:r>
            <a:endParaRPr lang="en-GB" b="1" dirty="0">
              <a:solidFill>
                <a:schemeClr val="bg2">
                  <a:lumMod val="10000"/>
                </a:schemeClr>
              </a:solidFill>
            </a:endParaRPr>
          </a:p>
        </p:txBody>
      </p:sp>
      <p:grpSp>
        <p:nvGrpSpPr>
          <p:cNvPr id="11" name="Group 10"/>
          <p:cNvGrpSpPr/>
          <p:nvPr/>
        </p:nvGrpSpPr>
        <p:grpSpPr>
          <a:xfrm>
            <a:off x="588755" y="1037831"/>
            <a:ext cx="2422962" cy="5741105"/>
            <a:chOff x="667585" y="1037831"/>
            <a:chExt cx="2422962" cy="5741105"/>
          </a:xfrm>
        </p:grpSpPr>
        <p:sp>
          <p:nvSpPr>
            <p:cNvPr id="7" name="Rectangle 6"/>
            <p:cNvSpPr/>
            <p:nvPr/>
          </p:nvSpPr>
          <p:spPr>
            <a:xfrm>
              <a:off x="740979" y="2991746"/>
              <a:ext cx="2349568" cy="3787190"/>
            </a:xfrm>
            <a:prstGeom prst="rect">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bg2">
                    <a:lumMod val="10000"/>
                  </a:schemeClr>
                </a:solidFill>
                <a:latin typeface="Arial Narrow" panose="020B0606020202030204" pitchFamily="34" charset="0"/>
              </a:endParaRPr>
            </a:p>
            <a:p>
              <a:pPr algn="ctr"/>
              <a:r>
                <a:rPr lang="en-US" sz="2400" b="1" dirty="0">
                  <a:solidFill>
                    <a:schemeClr val="bg2">
                      <a:lumMod val="10000"/>
                    </a:schemeClr>
                  </a:solidFill>
                  <a:latin typeface="Arial Narrow" panose="020B0606020202030204" pitchFamily="34" charset="0"/>
                </a:rPr>
                <a:t>Improve the assessment of housing quality to determine renovation and investment needs </a:t>
              </a:r>
              <a:endParaRPr lang="en-GB" sz="2400" b="1" dirty="0">
                <a:solidFill>
                  <a:schemeClr val="bg2">
                    <a:lumMod val="10000"/>
                  </a:schemeClr>
                </a:solidFill>
                <a:latin typeface="Arial Narrow" panose="020B0606020202030204" pitchFamily="34" charset="0"/>
              </a:endParaRPr>
            </a:p>
          </p:txBody>
        </p:sp>
        <p:sp>
          <p:nvSpPr>
            <p:cNvPr id="10" name="Down Arrow Callout 9"/>
            <p:cNvSpPr/>
            <p:nvPr/>
          </p:nvSpPr>
          <p:spPr>
            <a:xfrm>
              <a:off x="740979" y="1350848"/>
              <a:ext cx="2349567" cy="2637828"/>
            </a:xfrm>
            <a:prstGeom prst="downArrowCallout">
              <a:avLst/>
            </a:prstGeom>
            <a:solidFill>
              <a:schemeClr val="bg1"/>
            </a:solidFill>
            <a:ln>
              <a:solidFill>
                <a:srgbClr val="4F81B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bg2">
                    <a:lumMod val="10000"/>
                  </a:schemeClr>
                </a:solidFill>
                <a:latin typeface="Arial Narrow" panose="020B060602020203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57023" y="1583176"/>
              <a:ext cx="1176242" cy="1176242"/>
            </a:xfrm>
            <a:prstGeom prst="rect">
              <a:avLst/>
            </a:prstGeom>
          </p:spPr>
        </p:pic>
        <p:pic>
          <p:nvPicPr>
            <p:cNvPr id="23" name="Picture 22"/>
            <p:cNvPicPr>
              <a:picLocks noChangeAspect="1"/>
            </p:cNvPicPr>
            <p:nvPr/>
          </p:nvPicPr>
          <p:blipFill rotWithShape="1">
            <a:blip r:embed="rId4" cstate="print">
              <a:extLst>
                <a:ext uri="{28A0092B-C50C-407E-A947-70E740481C1C}">
                  <a14:useLocalDpi xmlns:a14="http://schemas.microsoft.com/office/drawing/2010/main" val="0"/>
                </a:ext>
              </a:extLst>
            </a:blip>
            <a:srcRect r="49389"/>
            <a:stretch/>
          </p:blipFill>
          <p:spPr>
            <a:xfrm>
              <a:off x="667585" y="1037831"/>
              <a:ext cx="1147316" cy="2266932"/>
            </a:xfrm>
            <a:prstGeom prst="rect">
              <a:avLst/>
            </a:prstGeom>
          </p:spPr>
        </p:pic>
      </p:grpSp>
      <p:grpSp>
        <p:nvGrpSpPr>
          <p:cNvPr id="9" name="Group 8"/>
          <p:cNvGrpSpPr/>
          <p:nvPr/>
        </p:nvGrpSpPr>
        <p:grpSpPr>
          <a:xfrm>
            <a:off x="3469076" y="1016544"/>
            <a:ext cx="2425714" cy="5732845"/>
            <a:chOff x="3579438" y="1016544"/>
            <a:chExt cx="2425714" cy="5732845"/>
          </a:xfrm>
        </p:grpSpPr>
        <p:sp>
          <p:nvSpPr>
            <p:cNvPr id="19" name="Rectangle 18"/>
            <p:cNvSpPr/>
            <p:nvPr/>
          </p:nvSpPr>
          <p:spPr>
            <a:xfrm>
              <a:off x="3603657" y="2612053"/>
              <a:ext cx="2355276" cy="4137336"/>
            </a:xfrm>
            <a:prstGeom prst="rect">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Callout 14"/>
            <p:cNvSpPr/>
            <p:nvPr/>
          </p:nvSpPr>
          <p:spPr>
            <a:xfrm>
              <a:off x="3603656" y="1350848"/>
              <a:ext cx="2355139" cy="2637828"/>
            </a:xfrm>
            <a:prstGeom prst="downArrowCallou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2">
                    <a:lumMod val="10000"/>
                  </a:schemeClr>
                </a:solidFill>
                <a:latin typeface="Arial Narrow" panose="020B0606020202030204" pitchFamily="34" charset="0"/>
              </a:endParaRPr>
            </a:p>
          </p:txBody>
        </p:sp>
        <p:sp>
          <p:nvSpPr>
            <p:cNvPr id="5" name="Rectangle 4"/>
            <p:cNvSpPr/>
            <p:nvPr/>
          </p:nvSpPr>
          <p:spPr>
            <a:xfrm>
              <a:off x="3609227" y="3874617"/>
              <a:ext cx="2395925" cy="2677656"/>
            </a:xfrm>
            <a:prstGeom prst="rect">
              <a:avLst/>
            </a:prstGeom>
          </p:spPr>
          <p:txBody>
            <a:bodyPr wrap="square">
              <a:spAutoFit/>
            </a:bodyPr>
            <a:lstStyle/>
            <a:p>
              <a:pPr marL="0" lvl="1" algn="ctr">
                <a:spcBef>
                  <a:spcPts val="600"/>
                </a:spcBef>
              </a:pPr>
              <a:r>
                <a:rPr lang="en-US" sz="2400" b="1" dirty="0">
                  <a:solidFill>
                    <a:schemeClr val="bg2">
                      <a:lumMod val="10000"/>
                    </a:schemeClr>
                  </a:solidFill>
                  <a:latin typeface="Arial Narrow" panose="020B0606020202030204" pitchFamily="34" charset="0"/>
                </a:rPr>
                <a:t>Invest more in good quality housing to provide greater access to affordable housing options</a:t>
              </a:r>
              <a:endParaRPr lang="en-GB" dirty="0">
                <a:solidFill>
                  <a:schemeClr val="bg2">
                    <a:lumMod val="10000"/>
                  </a:schemeClr>
                </a:solidFill>
                <a:latin typeface="Arial Narrow" panose="020B0606020202030204" pitchFamily="34" charset="0"/>
              </a:endParaRP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79438" y="1016544"/>
              <a:ext cx="2390723" cy="2415798"/>
            </a:xfrm>
            <a:prstGeom prst="rect">
              <a:avLst/>
            </a:prstGeom>
          </p:spPr>
        </p:pic>
      </p:grpSp>
      <p:grpSp>
        <p:nvGrpSpPr>
          <p:cNvPr id="8" name="Group 7"/>
          <p:cNvGrpSpPr/>
          <p:nvPr/>
        </p:nvGrpSpPr>
        <p:grpSpPr>
          <a:xfrm>
            <a:off x="6027895" y="1170350"/>
            <a:ext cx="2665678" cy="5608586"/>
            <a:chOff x="6201321" y="1170350"/>
            <a:chExt cx="2665678" cy="5608586"/>
          </a:xfrm>
        </p:grpSpPr>
        <p:sp>
          <p:nvSpPr>
            <p:cNvPr id="20" name="Rectangle 19"/>
            <p:cNvSpPr/>
            <p:nvPr/>
          </p:nvSpPr>
          <p:spPr>
            <a:xfrm>
              <a:off x="6480941" y="2641600"/>
              <a:ext cx="2386058" cy="4137336"/>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Down Arrow Callout 15"/>
            <p:cNvSpPr/>
            <p:nvPr/>
          </p:nvSpPr>
          <p:spPr>
            <a:xfrm>
              <a:off x="6480940" y="1361008"/>
              <a:ext cx="2386059" cy="2637828"/>
            </a:xfrm>
            <a:prstGeom prst="downArrowCallout">
              <a:avLst/>
            </a:prstGeom>
            <a:solidFill>
              <a:schemeClr val="bg1"/>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2">
                    <a:lumMod val="10000"/>
                  </a:schemeClr>
                </a:solidFill>
                <a:latin typeface="Arial Narrow" panose="020B0606020202030204" pitchFamily="34" charset="0"/>
              </a:endParaRPr>
            </a:p>
          </p:txBody>
        </p:sp>
        <p:sp>
          <p:nvSpPr>
            <p:cNvPr id="6" name="Rectangle 5"/>
            <p:cNvSpPr/>
            <p:nvPr/>
          </p:nvSpPr>
          <p:spPr>
            <a:xfrm>
              <a:off x="6201321" y="3933624"/>
              <a:ext cx="2578393" cy="2677656"/>
            </a:xfrm>
            <a:prstGeom prst="rect">
              <a:avLst/>
            </a:prstGeom>
          </p:spPr>
          <p:txBody>
            <a:bodyPr wrap="square">
              <a:spAutoFit/>
            </a:bodyPr>
            <a:lstStyle/>
            <a:p>
              <a:pPr marL="263525" lvl="1" algn="ctr">
                <a:spcBef>
                  <a:spcPts val="600"/>
                </a:spcBef>
              </a:pPr>
              <a:r>
                <a:rPr lang="en-GB" sz="2400" b="1" dirty="0">
                  <a:solidFill>
                    <a:schemeClr val="bg2">
                      <a:lumMod val="10000"/>
                    </a:schemeClr>
                  </a:solidFill>
                  <a:latin typeface="Arial Narrow" panose="020B0606020202030204" pitchFamily="34" charset="0"/>
                </a:rPr>
                <a:t>Diversify and expand the private rental market to provide households with more affordable housing options</a:t>
              </a:r>
              <a:endParaRPr lang="en-US" dirty="0">
                <a:solidFill>
                  <a:schemeClr val="bg2">
                    <a:lumMod val="10000"/>
                  </a:schemeClr>
                </a:solidFill>
                <a:latin typeface="Arial Narrow" panose="020B0606020202030204" pitchFamily="34" charset="0"/>
              </a:endParaRPr>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9358" y="1170350"/>
              <a:ext cx="2200282" cy="2200282"/>
            </a:xfrm>
            <a:prstGeom prst="rect">
              <a:avLst/>
            </a:prstGeom>
          </p:spPr>
        </p:pic>
      </p:grpSp>
      <p:grpSp>
        <p:nvGrpSpPr>
          <p:cNvPr id="2" name="Group 1"/>
          <p:cNvGrpSpPr/>
          <p:nvPr/>
        </p:nvGrpSpPr>
        <p:grpSpPr>
          <a:xfrm>
            <a:off x="8918981" y="1123220"/>
            <a:ext cx="2641661" cy="5655716"/>
            <a:chOff x="9391961" y="1123220"/>
            <a:chExt cx="2641661" cy="5655716"/>
          </a:xfrm>
        </p:grpSpPr>
        <p:sp>
          <p:nvSpPr>
            <p:cNvPr id="21" name="Rectangle 20"/>
            <p:cNvSpPr/>
            <p:nvPr/>
          </p:nvSpPr>
          <p:spPr>
            <a:xfrm>
              <a:off x="9644513" y="2641600"/>
              <a:ext cx="2389109" cy="4137336"/>
            </a:xfrm>
            <a:prstGeom prst="rect">
              <a:avLst/>
            </a:prstGeom>
            <a:solidFill>
              <a:schemeClr val="accent3">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9391961" y="3904304"/>
              <a:ext cx="2620420" cy="2677656"/>
            </a:xfrm>
            <a:prstGeom prst="rect">
              <a:avLst/>
            </a:prstGeom>
            <a:noFill/>
          </p:spPr>
          <p:txBody>
            <a:bodyPr wrap="square" rtlCol="0">
              <a:spAutoFit/>
            </a:bodyPr>
            <a:lstStyle/>
            <a:p>
              <a:pPr marL="263525" lvl="1" algn="ctr">
                <a:spcBef>
                  <a:spcPts val="600"/>
                </a:spcBef>
              </a:pPr>
              <a:r>
                <a:rPr lang="en-GB" sz="2400" b="1" dirty="0">
                  <a:solidFill>
                    <a:schemeClr val="bg2">
                      <a:lumMod val="10000"/>
                    </a:schemeClr>
                  </a:solidFill>
                  <a:latin typeface="Arial Narrow" panose="020B0606020202030204" pitchFamily="34" charset="0"/>
                </a:rPr>
                <a:t>Close the gap among the “missing middle” </a:t>
              </a:r>
              <a:r>
                <a:rPr lang="en-US" sz="2400" b="1" dirty="0">
                  <a:solidFill>
                    <a:schemeClr val="bg2">
                      <a:lumMod val="10000"/>
                    </a:schemeClr>
                  </a:solidFill>
                  <a:latin typeface="Arial Narrow" panose="020B0606020202030204" pitchFamily="34" charset="0"/>
                </a:rPr>
                <a:t>by better targeting support to different household types</a:t>
              </a:r>
            </a:p>
          </p:txBody>
        </p:sp>
        <p:sp>
          <p:nvSpPr>
            <p:cNvPr id="17" name="Down Arrow Callout 16"/>
            <p:cNvSpPr/>
            <p:nvPr/>
          </p:nvSpPr>
          <p:spPr>
            <a:xfrm>
              <a:off x="9641484" y="1361008"/>
              <a:ext cx="2392138" cy="2637828"/>
            </a:xfrm>
            <a:prstGeom prst="downArrowCallou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2">
                    <a:lumMod val="10000"/>
                  </a:schemeClr>
                </a:solidFill>
                <a:latin typeface="Arial Narrow" panose="020B0606020202030204" pitchFamily="34" charset="0"/>
              </a:endParaRPr>
            </a:p>
          </p:txBody>
        </p:sp>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400000">
              <a:off x="9727806" y="1300827"/>
              <a:ext cx="2224936" cy="1869722"/>
            </a:xfrm>
            <a:prstGeom prst="rect">
              <a:avLst/>
            </a:prstGeom>
          </p:spPr>
        </p:pic>
      </p:grpSp>
    </p:spTree>
    <p:extLst>
      <p:ext uri="{BB962C8B-B14F-4D97-AF65-F5344CB8AC3E}">
        <p14:creationId xmlns:p14="http://schemas.microsoft.com/office/powerpoint/2010/main" val="1845921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158474" y="2474299"/>
            <a:ext cx="2638268" cy="263827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Priority action: </a:t>
            </a:r>
            <a:r>
              <a:rPr lang="en-GB" dirty="0">
                <a:solidFill>
                  <a:schemeClr val="bg2">
                    <a:lumMod val="10000"/>
                  </a:schemeClr>
                </a:solidFill>
              </a:rPr>
              <a:t>Conduct a comprehensive assessment of the housing stock. </a:t>
            </a:r>
          </a:p>
        </p:txBody>
      </p:sp>
      <p:sp>
        <p:nvSpPr>
          <p:cNvPr id="22" name="Rectangle 21"/>
          <p:cNvSpPr/>
          <p:nvPr/>
        </p:nvSpPr>
        <p:spPr>
          <a:xfrm>
            <a:off x="4310309" y="1841392"/>
            <a:ext cx="7269480" cy="3972236"/>
          </a:xfrm>
          <a:prstGeom prst="rect">
            <a:avLst/>
          </a:prstGeom>
          <a:solidFill>
            <a:schemeClr val="accent1">
              <a:lumMod val="20000"/>
              <a:lumOff val="80000"/>
            </a:schemeClr>
          </a:solidFill>
          <a:ln w="38100">
            <a:solidFill>
              <a:srgbClr val="4F81B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4150"/>
            <a:endParaRPr lang="en-GB" sz="2400" b="1" dirty="0">
              <a:solidFill>
                <a:schemeClr val="bg2">
                  <a:lumMod val="10000"/>
                </a:schemeClr>
              </a:solidFill>
              <a:latin typeface="Arial Narrow" panose="020B0606020202030204" pitchFamily="34" charset="0"/>
            </a:endParaRPr>
          </a:p>
          <a:p>
            <a:pPr marL="450850" indent="-266700">
              <a:buFont typeface="Arial" panose="020B0604020202020204" pitchFamily="34" charset="0"/>
              <a:buChar char="•"/>
            </a:pPr>
            <a:r>
              <a:rPr lang="en-GB" sz="2400" b="1" dirty="0">
                <a:solidFill>
                  <a:schemeClr val="bg2">
                    <a:lumMod val="10000"/>
                  </a:schemeClr>
                </a:solidFill>
                <a:latin typeface="Arial Narrow" panose="020B0606020202030204" pitchFamily="34" charset="0"/>
              </a:rPr>
              <a:t>Build on Latvia’s recent audit of a portion of the housing stock</a:t>
            </a:r>
          </a:p>
          <a:p>
            <a:pPr marL="450850" indent="-266700">
              <a:buFont typeface="Arial" panose="020B0604020202020204" pitchFamily="34" charset="0"/>
              <a:buChar char="•"/>
            </a:pPr>
            <a:r>
              <a:rPr lang="en-GB" sz="2400" b="1" dirty="0">
                <a:solidFill>
                  <a:schemeClr val="bg2">
                    <a:lumMod val="10000"/>
                  </a:schemeClr>
                </a:solidFill>
                <a:latin typeface="Arial Narrow" panose="020B0606020202030204" pitchFamily="34" charset="0"/>
              </a:rPr>
              <a:t>The survey could assess: 1/ </a:t>
            </a:r>
            <a:r>
              <a:rPr lang="en-US" sz="2400" b="1" dirty="0">
                <a:solidFill>
                  <a:schemeClr val="bg2">
                    <a:lumMod val="10000"/>
                  </a:schemeClr>
                </a:solidFill>
                <a:latin typeface="Arial Narrow" panose="020B0606020202030204" pitchFamily="34" charset="0"/>
              </a:rPr>
              <a:t>technical quality of housing; 2/ share of vacant housing; 3/ household spending on housing; and 4/ household constraints and preferences. </a:t>
            </a:r>
          </a:p>
          <a:p>
            <a:pPr marL="450850" indent="-266700">
              <a:buFont typeface="Arial" panose="020B0604020202020204" pitchFamily="34" charset="0"/>
              <a:buChar char="•"/>
            </a:pPr>
            <a:endParaRPr lang="en-GB" sz="2400" b="1" dirty="0">
              <a:solidFill>
                <a:schemeClr val="bg2">
                  <a:lumMod val="10000"/>
                </a:schemeClr>
              </a:solidFill>
              <a:latin typeface="Arial Narrow" panose="020B0606020202030204" pitchFamily="34" charset="0"/>
            </a:endParaRPr>
          </a:p>
          <a:p>
            <a:pPr marL="641350" lvl="1"/>
            <a:r>
              <a:rPr lang="en-GB" sz="2000" b="1" dirty="0">
                <a:solidFill>
                  <a:schemeClr val="bg2">
                    <a:lumMod val="10000"/>
                  </a:schemeClr>
                </a:solidFill>
                <a:latin typeface="Arial Narrow" panose="020B0606020202030204" pitchFamily="34" charset="0"/>
              </a:rPr>
              <a:t>Examples: </a:t>
            </a:r>
            <a:r>
              <a:rPr lang="en-US" sz="2000" b="1" i="1" dirty="0">
                <a:solidFill>
                  <a:schemeClr val="bg2">
                    <a:lumMod val="10000"/>
                  </a:schemeClr>
                </a:solidFill>
                <a:latin typeface="Arial Narrow" panose="020B0606020202030204" pitchFamily="34" charset="0"/>
              </a:rPr>
              <a:t>Canadian Housing Survey </a:t>
            </a:r>
            <a:r>
              <a:rPr lang="en-US" sz="2000" b="1" dirty="0">
                <a:solidFill>
                  <a:schemeClr val="bg2">
                    <a:lumMod val="10000"/>
                  </a:schemeClr>
                </a:solidFill>
                <a:latin typeface="Arial Narrow" panose="020B0606020202030204" pitchFamily="34" charset="0"/>
              </a:rPr>
              <a:t>(every 2 years); Australia’s </a:t>
            </a:r>
            <a:r>
              <a:rPr lang="en-US" sz="2000" b="1" i="1" dirty="0">
                <a:solidFill>
                  <a:schemeClr val="bg2">
                    <a:lumMod val="10000"/>
                  </a:schemeClr>
                </a:solidFill>
                <a:latin typeface="Arial Narrow" panose="020B0606020202030204" pitchFamily="34" charset="0"/>
              </a:rPr>
              <a:t>Survey of Income and Housing </a:t>
            </a:r>
            <a:r>
              <a:rPr lang="en-US" sz="2000" b="1" dirty="0">
                <a:solidFill>
                  <a:schemeClr val="bg2">
                    <a:lumMod val="10000"/>
                  </a:schemeClr>
                </a:solidFill>
                <a:latin typeface="Arial Narrow" panose="020B0606020202030204" pitchFamily="34" charset="0"/>
              </a:rPr>
              <a:t>(every 2-4 years); France’s </a:t>
            </a:r>
            <a:r>
              <a:rPr lang="en-US" sz="2000" b="1" i="1" dirty="0" err="1">
                <a:solidFill>
                  <a:schemeClr val="bg2">
                    <a:lumMod val="10000"/>
                  </a:schemeClr>
                </a:solidFill>
                <a:latin typeface="Arial Narrow" panose="020B0606020202030204" pitchFamily="34" charset="0"/>
              </a:rPr>
              <a:t>Enquête</a:t>
            </a:r>
            <a:r>
              <a:rPr lang="en-US" sz="2000" b="1" i="1" dirty="0">
                <a:solidFill>
                  <a:schemeClr val="bg2">
                    <a:lumMod val="10000"/>
                  </a:schemeClr>
                </a:solidFill>
                <a:latin typeface="Arial Narrow" panose="020B0606020202030204" pitchFamily="34" charset="0"/>
              </a:rPr>
              <a:t> logement </a:t>
            </a:r>
            <a:r>
              <a:rPr lang="en-US" sz="2000" b="1" dirty="0">
                <a:solidFill>
                  <a:schemeClr val="bg2">
                    <a:lumMod val="10000"/>
                  </a:schemeClr>
                </a:solidFill>
                <a:latin typeface="Arial Narrow" panose="020B0606020202030204" pitchFamily="34" charset="0"/>
              </a:rPr>
              <a:t>(every 4-7 years)</a:t>
            </a:r>
          </a:p>
          <a:p>
            <a:pPr marL="184150"/>
            <a:endParaRPr lang="en-US" sz="2400" b="1" dirty="0">
              <a:solidFill>
                <a:schemeClr val="bg2">
                  <a:lumMod val="10000"/>
                </a:schemeClr>
              </a:solidFill>
              <a:latin typeface="Arial Narrow" panose="020B0606020202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21320" y="2837793"/>
            <a:ext cx="1859012" cy="1859012"/>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r="49389"/>
          <a:stretch/>
        </p:blipFill>
        <p:spPr>
          <a:xfrm>
            <a:off x="535768" y="1975893"/>
            <a:ext cx="1813296" cy="3582812"/>
          </a:xfrm>
          <a:prstGeom prst="rect">
            <a:avLst/>
          </a:prstGeom>
        </p:spPr>
      </p:pic>
    </p:spTree>
    <p:extLst>
      <p:ext uri="{BB962C8B-B14F-4D97-AF65-F5344CB8AC3E}">
        <p14:creationId xmlns:p14="http://schemas.microsoft.com/office/powerpoint/2010/main" val="281086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83524" y="2474299"/>
            <a:ext cx="2638268" cy="2638270"/>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Priority action: </a:t>
            </a:r>
            <a:r>
              <a:rPr lang="en-US" dirty="0">
                <a:solidFill>
                  <a:schemeClr val="bg2">
                    <a:lumMod val="10000"/>
                  </a:schemeClr>
                </a:solidFill>
              </a:rPr>
              <a:t>Set up a revolving fund. </a:t>
            </a:r>
            <a:endParaRPr lang="en-GB" dirty="0">
              <a:solidFill>
                <a:schemeClr val="bg2">
                  <a:lumMod val="10000"/>
                </a:schemeClr>
              </a:solidFill>
            </a:endParaRPr>
          </a:p>
        </p:txBody>
      </p:sp>
      <p:sp>
        <p:nvSpPr>
          <p:cNvPr id="22" name="Rectangle 21"/>
          <p:cNvSpPr/>
          <p:nvPr/>
        </p:nvSpPr>
        <p:spPr>
          <a:xfrm>
            <a:off x="4310309" y="1841392"/>
            <a:ext cx="7264375" cy="3972236"/>
          </a:xfrm>
          <a:prstGeom prst="rect">
            <a:avLst/>
          </a:prstGeom>
          <a:solidFill>
            <a:srgbClr val="FDEADA"/>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0850" indent="-266700">
              <a:buFont typeface="Arial" panose="020B0604020202020204" pitchFamily="34" charset="0"/>
              <a:buChar char="•"/>
            </a:pPr>
            <a:r>
              <a:rPr lang="en-GB" sz="2400" b="1" dirty="0">
                <a:solidFill>
                  <a:schemeClr val="bg2">
                    <a:lumMod val="10000"/>
                  </a:schemeClr>
                </a:solidFill>
                <a:latin typeface="Arial Narrow" panose="020B0606020202030204" pitchFamily="34" charset="0"/>
              </a:rPr>
              <a:t>Finance new developments and maintenance – mix of government-guaranteed loans and private loans</a:t>
            </a:r>
          </a:p>
          <a:p>
            <a:pPr marL="450850" indent="-266700">
              <a:buFont typeface="Arial" panose="020B0604020202020204" pitchFamily="34" charset="0"/>
              <a:buChar char="•"/>
            </a:pPr>
            <a:r>
              <a:rPr lang="en-US" sz="2400" b="1" dirty="0">
                <a:solidFill>
                  <a:schemeClr val="bg2">
                    <a:lumMod val="10000"/>
                  </a:schemeClr>
                </a:solidFill>
                <a:latin typeface="Arial Narrow" panose="020B0606020202030204" pitchFamily="34" charset="0"/>
              </a:rPr>
              <a:t>Share of rents to pay back loans + small contribution to build up savings</a:t>
            </a:r>
          </a:p>
          <a:p>
            <a:pPr marL="450850" indent="-266700">
              <a:buFont typeface="Arial" panose="020B0604020202020204" pitchFamily="34" charset="0"/>
              <a:buChar char="•"/>
            </a:pPr>
            <a:r>
              <a:rPr lang="en-US" sz="2400" b="1" dirty="0">
                <a:solidFill>
                  <a:schemeClr val="bg2">
                    <a:lumMod val="10000"/>
                  </a:schemeClr>
                </a:solidFill>
                <a:latin typeface="Arial Narrow" panose="020B0606020202030204" pitchFamily="34" charset="0"/>
              </a:rPr>
              <a:t>Limited operating costs</a:t>
            </a:r>
          </a:p>
          <a:p>
            <a:pPr marL="641350" lvl="1"/>
            <a:endParaRPr lang="en-US" sz="2400" b="1" dirty="0">
              <a:solidFill>
                <a:schemeClr val="bg2">
                  <a:lumMod val="10000"/>
                </a:schemeClr>
              </a:solidFill>
              <a:latin typeface="Arial Narrow" panose="020B0606020202030204" pitchFamily="34" charset="0"/>
            </a:endParaRPr>
          </a:p>
          <a:p>
            <a:pPr marL="641350" lvl="1"/>
            <a:r>
              <a:rPr lang="en-US" sz="2000" b="1" dirty="0">
                <a:solidFill>
                  <a:schemeClr val="bg2">
                    <a:lumMod val="10000"/>
                  </a:schemeClr>
                </a:solidFill>
                <a:latin typeface="Arial Narrow" panose="020B0606020202030204" pitchFamily="34" charset="0"/>
              </a:rPr>
              <a:t>Examples: Slovak Republic’s </a:t>
            </a:r>
            <a:r>
              <a:rPr lang="en-US" sz="2000" b="1" i="1" dirty="0">
                <a:solidFill>
                  <a:schemeClr val="bg2">
                    <a:lumMod val="10000"/>
                  </a:schemeClr>
                </a:solidFill>
                <a:latin typeface="Arial Narrow" panose="020B0606020202030204" pitchFamily="34" charset="0"/>
              </a:rPr>
              <a:t>State Housing Development Fund</a:t>
            </a:r>
            <a:r>
              <a:rPr lang="en-US" sz="2000" b="1" dirty="0">
                <a:solidFill>
                  <a:schemeClr val="bg2">
                    <a:lumMod val="10000"/>
                  </a:schemeClr>
                </a:solidFill>
                <a:latin typeface="Arial Narrow" panose="020B0606020202030204" pitchFamily="34" charset="0"/>
              </a:rPr>
              <a:t>; Denmark’s </a:t>
            </a:r>
            <a:r>
              <a:rPr lang="en-US" sz="2000" b="1" i="1" dirty="0">
                <a:solidFill>
                  <a:schemeClr val="bg2">
                    <a:lumMod val="10000"/>
                  </a:schemeClr>
                </a:solidFill>
                <a:latin typeface="Arial Narrow" panose="020B0606020202030204" pitchFamily="34" charset="0"/>
              </a:rPr>
              <a:t>National Building Fund</a:t>
            </a:r>
            <a:r>
              <a:rPr lang="en-US" sz="2000" b="1" dirty="0">
                <a:solidFill>
                  <a:schemeClr val="bg2">
                    <a:lumMod val="10000"/>
                  </a:schemeClr>
                </a:solidFill>
                <a:latin typeface="Arial Narrow" panose="020B0606020202030204" pitchFamily="34" charset="0"/>
              </a:rPr>
              <a:t>; Austria’s </a:t>
            </a:r>
            <a:r>
              <a:rPr lang="en-US" sz="2000" b="1" i="1" dirty="0">
                <a:solidFill>
                  <a:schemeClr val="bg2">
                    <a:lumMod val="10000"/>
                  </a:schemeClr>
                </a:solidFill>
                <a:latin typeface="Arial Narrow" panose="020B0606020202030204" pitchFamily="34" charset="0"/>
              </a:rPr>
              <a:t>Housing Associations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974" y="1787750"/>
            <a:ext cx="4011368" cy="4011368"/>
          </a:xfrm>
          <a:prstGeom prst="rect">
            <a:avLst/>
          </a:prstGeom>
        </p:spPr>
      </p:pic>
    </p:spTree>
    <p:extLst>
      <p:ext uri="{BB962C8B-B14F-4D97-AF65-F5344CB8AC3E}">
        <p14:creationId xmlns:p14="http://schemas.microsoft.com/office/powerpoint/2010/main" val="2309732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a:xfrm>
            <a:off x="1475626" y="369720"/>
            <a:ext cx="9888000" cy="1044935"/>
          </a:xfrm>
        </p:spPr>
        <p:txBody>
          <a:bodyPr/>
          <a:lstStyle/>
          <a:p>
            <a:r>
              <a:rPr lang="en-GB" b="1" dirty="0">
                <a:solidFill>
                  <a:schemeClr val="accent1"/>
                </a:solidFill>
              </a:rPr>
              <a:t>Priority action: </a:t>
            </a:r>
            <a:r>
              <a:rPr lang="en-US" dirty="0">
                <a:solidFill>
                  <a:schemeClr val="bg2">
                    <a:lumMod val="10000"/>
                  </a:schemeClr>
                </a:solidFill>
              </a:rPr>
              <a:t>Diversify and expand the rental market </a:t>
            </a:r>
            <a:r>
              <a:rPr lang="en-GB" dirty="0">
                <a:solidFill>
                  <a:schemeClr val="bg2">
                    <a:lumMod val="10000"/>
                  </a:schemeClr>
                </a:solidFill>
              </a:rPr>
              <a:t>to provide households with more affordable housing options. </a:t>
            </a:r>
            <a:br>
              <a:rPr lang="en-US" dirty="0">
                <a:solidFill>
                  <a:schemeClr val="bg2">
                    <a:lumMod val="10000"/>
                  </a:schemeClr>
                </a:solidFill>
                <a:latin typeface="Arial Narrow" panose="020B0606020202030204" pitchFamily="34" charset="0"/>
              </a:rPr>
            </a:br>
            <a:endParaRPr lang="en-GB" dirty="0">
              <a:solidFill>
                <a:schemeClr val="bg2">
                  <a:lumMod val="10000"/>
                </a:schemeClr>
              </a:solidFill>
            </a:endParaRPr>
          </a:p>
        </p:txBody>
      </p:sp>
      <p:sp>
        <p:nvSpPr>
          <p:cNvPr id="22" name="Rectangle 21"/>
          <p:cNvSpPr/>
          <p:nvPr/>
        </p:nvSpPr>
        <p:spPr>
          <a:xfrm>
            <a:off x="4310309" y="1841392"/>
            <a:ext cx="7269480" cy="3972236"/>
          </a:xfrm>
          <a:prstGeom prst="rect">
            <a:avLst/>
          </a:prstGeom>
          <a:solidFill>
            <a:schemeClr val="accent6">
              <a:lumMod val="20000"/>
              <a:lumOff val="8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sz="2400" b="1" dirty="0">
                <a:solidFill>
                  <a:schemeClr val="bg2">
                    <a:lumMod val="10000"/>
                  </a:schemeClr>
                </a:solidFill>
                <a:latin typeface="Arial Narrow" panose="020B0606020202030204" pitchFamily="34" charset="0"/>
              </a:rPr>
              <a:t>Pursue the pending legislative reform aiming to rebalance tenant-landlord relations</a:t>
            </a:r>
          </a:p>
          <a:p>
            <a:pPr marL="457200" indent="-457200">
              <a:buFont typeface="Arial" panose="020B0604020202020204" pitchFamily="34" charset="0"/>
              <a:buChar char="•"/>
            </a:pPr>
            <a:r>
              <a:rPr lang="en-US" sz="2400" b="1" dirty="0">
                <a:solidFill>
                  <a:schemeClr val="bg2">
                    <a:lumMod val="10000"/>
                  </a:schemeClr>
                </a:solidFill>
                <a:latin typeface="Arial Narrow" panose="020B0606020202030204" pitchFamily="34" charset="0"/>
              </a:rPr>
              <a:t>Consider expanding the competencies of municipal housing companies to include the development and management of rental or mixed-tenure properties</a:t>
            </a:r>
            <a:endParaRPr lang="en-GB" sz="2400" b="1" dirty="0">
              <a:solidFill>
                <a:schemeClr val="bg2">
                  <a:lumMod val="10000"/>
                </a:schemeClr>
              </a:solidFill>
              <a:latin typeface="Arial Narrow" panose="020B0606020202030204" pitchFamily="34" charset="0"/>
            </a:endParaRPr>
          </a:p>
          <a:p>
            <a:pPr marL="457200" indent="-457200">
              <a:buFont typeface="Arial" panose="020B0604020202020204" pitchFamily="34" charset="0"/>
              <a:buChar char="•"/>
            </a:pPr>
            <a:r>
              <a:rPr lang="en-US" sz="2400" b="1" dirty="0">
                <a:solidFill>
                  <a:schemeClr val="bg2">
                    <a:lumMod val="10000"/>
                  </a:schemeClr>
                </a:solidFill>
                <a:latin typeface="Arial Narrow" panose="020B0606020202030204" pitchFamily="34" charset="0"/>
              </a:rPr>
              <a:t>Facilitate the development of non-profit and/or limited-profit providers </a:t>
            </a:r>
          </a:p>
          <a:p>
            <a:endParaRPr lang="en-GB" sz="1400" b="1" dirty="0">
              <a:solidFill>
                <a:schemeClr val="bg2">
                  <a:lumMod val="10000"/>
                </a:schemeClr>
              </a:solidFill>
              <a:latin typeface="Arial Narrow" panose="020B0606020202030204" pitchFamily="34" charset="0"/>
            </a:endParaRPr>
          </a:p>
          <a:p>
            <a:pPr lvl="2"/>
            <a:r>
              <a:rPr lang="en-GB" sz="2000" b="1" dirty="0">
                <a:solidFill>
                  <a:schemeClr val="bg2">
                    <a:lumMod val="10000"/>
                  </a:schemeClr>
                </a:solidFill>
                <a:latin typeface="Arial Narrow" panose="020B0606020202030204" pitchFamily="34" charset="0"/>
              </a:rPr>
              <a:t>Examples: </a:t>
            </a:r>
            <a:r>
              <a:rPr lang="en-US" sz="2000" b="1" i="1" dirty="0">
                <a:solidFill>
                  <a:schemeClr val="bg2">
                    <a:lumMod val="10000"/>
                  </a:schemeClr>
                </a:solidFill>
                <a:latin typeface="Arial Narrow" panose="020B0606020202030204" pitchFamily="34" charset="0"/>
              </a:rPr>
              <a:t>Austria</a:t>
            </a:r>
            <a:r>
              <a:rPr lang="en-US" sz="2000" b="1" dirty="0">
                <a:solidFill>
                  <a:schemeClr val="bg2">
                    <a:lumMod val="10000"/>
                  </a:schemeClr>
                </a:solidFill>
                <a:latin typeface="Arial Narrow" panose="020B0606020202030204" pitchFamily="34" charset="0"/>
              </a:rPr>
              <a:t> finances rental housing through housing associations; </a:t>
            </a:r>
            <a:r>
              <a:rPr lang="en-US" sz="2000" b="1" i="1" dirty="0">
                <a:solidFill>
                  <a:schemeClr val="bg2">
                    <a:lumMod val="10000"/>
                  </a:schemeClr>
                </a:solidFill>
                <a:latin typeface="Arial Narrow" panose="020B0606020202030204" pitchFamily="34" charset="0"/>
              </a:rPr>
              <a:t>Germany</a:t>
            </a:r>
            <a:r>
              <a:rPr lang="en-US" sz="2000" b="1" dirty="0">
                <a:solidFill>
                  <a:schemeClr val="bg2">
                    <a:lumMod val="10000"/>
                  </a:schemeClr>
                </a:solidFill>
                <a:latin typeface="Arial Narrow" panose="020B0606020202030204" pitchFamily="34" charset="0"/>
              </a:rPr>
              <a:t> offers affordable rental housing through various providers, including housing co-operatives. </a:t>
            </a:r>
            <a:endParaRPr lang="en-US" sz="2400" b="1" dirty="0">
              <a:solidFill>
                <a:schemeClr val="bg2">
                  <a:lumMod val="10000"/>
                </a:schemeClr>
              </a:solidFill>
              <a:latin typeface="Arial Narrow" panose="020B0606020202030204" pitchFamily="34" charset="0"/>
            </a:endParaRPr>
          </a:p>
        </p:txBody>
      </p:sp>
      <p:sp>
        <p:nvSpPr>
          <p:cNvPr id="2" name="Rectangle 1"/>
          <p:cNvSpPr/>
          <p:nvPr/>
        </p:nvSpPr>
        <p:spPr>
          <a:xfrm>
            <a:off x="1154243" y="2398426"/>
            <a:ext cx="2638268" cy="2638270"/>
          </a:xfrm>
          <a:prstGeom prst="rect">
            <a:avLst/>
          </a:prstGeom>
          <a:solidFill>
            <a:schemeClr val="bg1"/>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694" y="1880878"/>
            <a:ext cx="3673366" cy="3673366"/>
          </a:xfrm>
          <a:prstGeom prst="rect">
            <a:avLst/>
          </a:prstGeom>
        </p:spPr>
      </p:pic>
    </p:spTree>
    <p:extLst>
      <p:ext uri="{BB962C8B-B14F-4D97-AF65-F5344CB8AC3E}">
        <p14:creationId xmlns:p14="http://schemas.microsoft.com/office/powerpoint/2010/main" val="687583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58474" y="2474299"/>
            <a:ext cx="2638268" cy="2638270"/>
          </a:xfrm>
          <a:prstGeom prst="rect">
            <a:avLst/>
          </a:prstGeom>
          <a:solidFill>
            <a:schemeClr val="bg1"/>
          </a:solid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Priority action: </a:t>
            </a:r>
            <a:r>
              <a:rPr lang="en-GB" dirty="0">
                <a:solidFill>
                  <a:schemeClr val="bg2">
                    <a:lumMod val="10000"/>
                  </a:schemeClr>
                </a:solidFill>
              </a:rPr>
              <a:t>Establish a housing refurbishment programme and consider reforms to some housing support schemes. </a:t>
            </a:r>
          </a:p>
        </p:txBody>
      </p:sp>
      <p:sp>
        <p:nvSpPr>
          <p:cNvPr id="22" name="Rectangle 21"/>
          <p:cNvSpPr/>
          <p:nvPr/>
        </p:nvSpPr>
        <p:spPr>
          <a:xfrm>
            <a:off x="4310309" y="1841391"/>
            <a:ext cx="7269480" cy="4590939"/>
          </a:xfrm>
          <a:prstGeom prst="rect">
            <a:avLst/>
          </a:prstGeom>
          <a:solidFill>
            <a:schemeClr val="accent3">
              <a:lumMod val="20000"/>
              <a:lumOff val="80000"/>
            </a:schemeClr>
          </a:solid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08025" indent="-342900">
              <a:spcBef>
                <a:spcPts val="600"/>
              </a:spcBef>
              <a:buFont typeface="Arial" panose="020B0604020202020204" pitchFamily="34" charset="0"/>
              <a:buChar char="•"/>
            </a:pPr>
            <a:r>
              <a:rPr lang="en-US" sz="2400" b="1" dirty="0">
                <a:solidFill>
                  <a:schemeClr val="bg2">
                    <a:lumMod val="10000"/>
                  </a:schemeClr>
                </a:solidFill>
                <a:latin typeface="Arial Narrow" panose="020B0606020202030204" pitchFamily="34" charset="0"/>
              </a:rPr>
              <a:t>Establish a housing refurbishment </a:t>
            </a:r>
            <a:r>
              <a:rPr lang="en-US" sz="2400" b="1" dirty="0" err="1">
                <a:solidFill>
                  <a:schemeClr val="bg2">
                    <a:lumMod val="10000"/>
                  </a:schemeClr>
                </a:solidFill>
                <a:latin typeface="Arial Narrow" panose="020B0606020202030204" pitchFamily="34" charset="0"/>
              </a:rPr>
              <a:t>programme</a:t>
            </a:r>
            <a:r>
              <a:rPr lang="en-US" sz="2400" b="1" dirty="0">
                <a:solidFill>
                  <a:schemeClr val="bg2">
                    <a:lumMod val="10000"/>
                  </a:schemeClr>
                </a:solidFill>
                <a:latin typeface="Arial Narrow" panose="020B0606020202030204" pitchFamily="34" charset="0"/>
              </a:rPr>
              <a:t> </a:t>
            </a:r>
          </a:p>
          <a:p>
            <a:pPr marL="708025" indent="-342900">
              <a:spcBef>
                <a:spcPts val="600"/>
              </a:spcBef>
              <a:buFont typeface="Arial" panose="020B0604020202020204" pitchFamily="34" charset="0"/>
              <a:buChar char="•"/>
            </a:pPr>
            <a:r>
              <a:rPr lang="en-US" sz="2400" b="1" dirty="0">
                <a:solidFill>
                  <a:schemeClr val="bg2">
                    <a:lumMod val="10000"/>
                  </a:schemeClr>
                </a:solidFill>
                <a:latin typeface="Arial Narrow" panose="020B0606020202030204" pitchFamily="34" charset="0"/>
              </a:rPr>
              <a:t>Households at the lower end of the “missing middle” could benefit from reforms to the housing benefit scheme to increase both the coverage and amount of the benefit </a:t>
            </a:r>
          </a:p>
          <a:p>
            <a:pPr marL="708025" indent="-342900">
              <a:spcBef>
                <a:spcPts val="600"/>
              </a:spcBef>
              <a:buFont typeface="Arial" panose="020B0604020202020204" pitchFamily="34" charset="0"/>
              <a:buChar char="•"/>
            </a:pPr>
            <a:r>
              <a:rPr lang="en-US" sz="2400" b="1" dirty="0">
                <a:solidFill>
                  <a:schemeClr val="bg2">
                    <a:lumMod val="10000"/>
                  </a:schemeClr>
                </a:solidFill>
                <a:latin typeface="Arial Narrow" panose="020B0606020202030204" pitchFamily="34" charset="0"/>
              </a:rPr>
              <a:t>Moderate-income “missing middle” households (including families with children) could benefit from an expansion of the current mortgage guarantee </a:t>
            </a:r>
            <a:r>
              <a:rPr lang="en-US" sz="2400" b="1" dirty="0" err="1">
                <a:solidFill>
                  <a:schemeClr val="bg2">
                    <a:lumMod val="10000"/>
                  </a:schemeClr>
                </a:solidFill>
                <a:latin typeface="Arial Narrow" panose="020B0606020202030204" pitchFamily="34" charset="0"/>
              </a:rPr>
              <a:t>programme</a:t>
            </a:r>
            <a:r>
              <a:rPr lang="en-US" sz="2400" b="1" dirty="0">
                <a:solidFill>
                  <a:schemeClr val="bg2">
                    <a:lumMod val="10000"/>
                  </a:schemeClr>
                </a:solidFill>
                <a:latin typeface="Arial Narrow" panose="020B0606020202030204" pitchFamily="34" charset="0"/>
              </a:rPr>
              <a:t> or the introduction of new support measures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5400000">
            <a:off x="667414" y="1975144"/>
            <a:ext cx="3636580" cy="3636580"/>
          </a:xfrm>
          <a:prstGeom prst="rect">
            <a:avLst/>
          </a:prstGeom>
        </p:spPr>
      </p:pic>
    </p:spTree>
    <p:extLst>
      <p:ext uri="{BB962C8B-B14F-4D97-AF65-F5344CB8AC3E}">
        <p14:creationId xmlns:p14="http://schemas.microsoft.com/office/powerpoint/2010/main" val="1014000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4000" y="3223096"/>
            <a:ext cx="6624000" cy="451406"/>
          </a:xfrm>
        </p:spPr>
        <p:txBody>
          <a:bodyPr/>
          <a:lstStyle/>
          <a:p>
            <a:r>
              <a:rPr lang="en-GB" dirty="0"/>
              <a:t>Thank You</a:t>
            </a:r>
          </a:p>
        </p:txBody>
      </p:sp>
    </p:spTree>
    <p:extLst>
      <p:ext uri="{BB962C8B-B14F-4D97-AF65-F5344CB8AC3E}">
        <p14:creationId xmlns:p14="http://schemas.microsoft.com/office/powerpoint/2010/main" val="37542622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C000"/>
                </a:solidFill>
              </a:rPr>
              <a:t>Extra slides</a:t>
            </a:r>
          </a:p>
        </p:txBody>
      </p:sp>
    </p:spTree>
    <p:extLst>
      <p:ext uri="{BB962C8B-B14F-4D97-AF65-F5344CB8AC3E}">
        <p14:creationId xmlns:p14="http://schemas.microsoft.com/office/powerpoint/2010/main" val="1820649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943704" y="4532812"/>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t>Latvia’s “missing middle”</a:t>
            </a:r>
            <a:r>
              <a:rPr lang="en-GB" dirty="0"/>
              <a:t>: Too rich to qualify for housing benefits yet unable to afford a mortgage </a:t>
            </a:r>
          </a:p>
        </p:txBody>
      </p:sp>
      <p:sp>
        <p:nvSpPr>
          <p:cNvPr id="4" name="Rectangle 3"/>
          <p:cNvSpPr/>
          <p:nvPr/>
        </p:nvSpPr>
        <p:spPr>
          <a:xfrm>
            <a:off x="1041723" y="1377473"/>
            <a:ext cx="10286277" cy="646331"/>
          </a:xfrm>
          <a:prstGeom prst="rect">
            <a:avLst/>
          </a:prstGeom>
        </p:spPr>
        <p:txBody>
          <a:bodyPr wrap="square">
            <a:spAutoFit/>
          </a:bodyPr>
          <a:lstStyle/>
          <a:p>
            <a:pPr marL="443865" marR="431800" algn="ctr"/>
            <a:r>
              <a:rPr lang="en-US" b="1" i="1" dirty="0">
                <a:solidFill>
                  <a:schemeClr val="accent1"/>
                </a:solidFill>
                <a:latin typeface="Arial Narrow" panose="020B0606020202030204" pitchFamily="34" charset="0"/>
                <a:ea typeface="SimSun" panose="02010600030101010101" pitchFamily="2" charset="-122"/>
                <a:cs typeface="Arial" panose="020B0604020202020204" pitchFamily="34" charset="0"/>
              </a:rPr>
              <a:t>Illustrative example: </a:t>
            </a:r>
            <a:r>
              <a:rPr lang="en-US" b="1" dirty="0">
                <a:solidFill>
                  <a:schemeClr val="accent1"/>
                </a:solidFill>
                <a:latin typeface="Arial Narrow" panose="020B0606020202030204" pitchFamily="34" charset="0"/>
                <a:ea typeface="SimSun" panose="02010600030101010101" pitchFamily="2" charset="-122"/>
                <a:cs typeface="Arial" panose="020B0604020202020204" pitchFamily="34" charset="0"/>
              </a:rPr>
              <a:t>Access to housing instruments and the "missing middle" for the population in </a:t>
            </a:r>
            <a:r>
              <a:rPr lang="en-US" b="1" u="sng" dirty="0">
                <a:solidFill>
                  <a:schemeClr val="accent1"/>
                </a:solidFill>
                <a:latin typeface="Arial Narrow" panose="020B0606020202030204" pitchFamily="34" charset="0"/>
                <a:ea typeface="SimSun" panose="02010600030101010101" pitchFamily="2" charset="-122"/>
                <a:cs typeface="Arial" panose="020B0604020202020204" pitchFamily="34" charset="0"/>
              </a:rPr>
              <a:t>single-person households</a:t>
            </a:r>
            <a:r>
              <a:rPr lang="en-US" b="1" dirty="0">
                <a:solidFill>
                  <a:schemeClr val="accent1"/>
                </a:solidFill>
                <a:latin typeface="Arial Narrow" panose="020B0606020202030204" pitchFamily="34" charset="0"/>
                <a:ea typeface="SimSun" panose="02010600030101010101" pitchFamily="2" charset="-122"/>
                <a:cs typeface="Arial" panose="020B0604020202020204" pitchFamily="34" charset="0"/>
              </a:rPr>
              <a:t> (based on before-transfer disposable income)</a:t>
            </a:r>
            <a:r>
              <a:rPr lang="en-US" dirty="0">
                <a:solidFill>
                  <a:schemeClr val="accent1"/>
                </a:solidFill>
                <a:latin typeface="Arial Narrow" panose="020B0606020202030204" pitchFamily="34" charset="0"/>
                <a:ea typeface="SimSun" panose="02010600030101010101" pitchFamily="2" charset="-122"/>
                <a:cs typeface="Arial" panose="020B0604020202020204" pitchFamily="34" charset="0"/>
              </a:rPr>
              <a:t>, 2018</a:t>
            </a:r>
            <a:endParaRPr lang="en-GB" dirty="0">
              <a:solidFill>
                <a:schemeClr val="accent1"/>
              </a:solidFill>
              <a:latin typeface="Arial Narrow" panose="020B0606020202030204" pitchFamily="34" charset="0"/>
              <a:ea typeface="SimSun" panose="02010600030101010101" pitchFamily="2" charset="-122"/>
              <a:cs typeface="Arial" panose="020B0604020202020204" pitchFamily="34" charset="0"/>
            </a:endParaRPr>
          </a:p>
        </p:txBody>
      </p:sp>
      <p:sp>
        <p:nvSpPr>
          <p:cNvPr id="5" name="Rectangle 4"/>
          <p:cNvSpPr/>
          <p:nvPr/>
        </p:nvSpPr>
        <p:spPr>
          <a:xfrm>
            <a:off x="1549400" y="6223620"/>
            <a:ext cx="9144000" cy="553998"/>
          </a:xfrm>
          <a:prstGeom prst="rect">
            <a:avLst/>
          </a:prstGeom>
        </p:spPr>
        <p:txBody>
          <a:bodyPr wrap="square">
            <a:spAutoFit/>
          </a:bodyPr>
          <a:lstStyle/>
          <a:p>
            <a:pPr marL="431800" marR="431800" algn="just">
              <a:spcBef>
                <a:spcPts val="600"/>
              </a:spcBef>
              <a:spcAft>
                <a:spcPts val="1200"/>
              </a:spcAft>
            </a:pPr>
            <a:r>
              <a:rPr lang="en-GB" sz="1000" dirty="0">
                <a:latin typeface="Times New Roman" panose="02020603050405020304" pitchFamily="18" charset="0"/>
                <a:ea typeface="SimSun" panose="02010600030101010101" pitchFamily="2" charset="-122"/>
                <a:cs typeface="Arial" panose="020B0604020202020204" pitchFamily="34" charset="0"/>
              </a:rPr>
              <a:t>Source: </a:t>
            </a:r>
            <a:r>
              <a:rPr lang="en-US" sz="1000" dirty="0">
                <a:latin typeface="Times New Roman" panose="02020603050405020304" pitchFamily="18" charset="0"/>
                <a:ea typeface="SimSun" panose="02010600030101010101" pitchFamily="2" charset="-122"/>
                <a:cs typeface="Arial" panose="020B0604020202020204" pitchFamily="34" charset="0"/>
              </a:rPr>
              <a:t>OECD estimates based on the European Union Statistics on Income and Living Conditions (EU SILC) survey, </a:t>
            </a:r>
            <a:r>
              <a:rPr lang="en-US" sz="1000" dirty="0" err="1">
                <a:latin typeface="Times New Roman" panose="02020603050405020304" pitchFamily="18" charset="0"/>
                <a:ea typeface="SimSun" panose="02010600030101010101" pitchFamily="2" charset="-122"/>
                <a:cs typeface="Arial" panose="020B0604020202020204" pitchFamily="34" charset="0"/>
              </a:rPr>
              <a:t>Latio</a:t>
            </a:r>
            <a:r>
              <a:rPr lang="en-US" sz="1000" dirty="0">
                <a:latin typeface="Times New Roman" panose="02020603050405020304" pitchFamily="18" charset="0"/>
                <a:ea typeface="SimSun" panose="02010600030101010101" pitchFamily="2" charset="-122"/>
                <a:cs typeface="Arial" panose="020B0604020202020204" pitchFamily="34" charset="0"/>
              </a:rPr>
              <a:t> Residential Report: 1st Half of 2019 (</a:t>
            </a:r>
            <a:r>
              <a:rPr lang="en-US" sz="1000" dirty="0">
                <a:latin typeface="Times New Roman" panose="02020603050405020304" pitchFamily="18" charset="0"/>
                <a:ea typeface="SimSun" panose="02010600030101010101" pitchFamily="2" charset="-122"/>
                <a:cs typeface="Arial" panose="020B0604020202020204" pitchFamily="34" charset="0"/>
                <a:hlinkClick r:id="rId3"/>
              </a:rPr>
              <a:t>http://latio.lv/en/services/market-analysis-and-review-1/housing-market</a:t>
            </a:r>
            <a:r>
              <a:rPr lang="en-US" sz="1000" dirty="0">
                <a:latin typeface="Times New Roman" panose="02020603050405020304" pitchFamily="18" charset="0"/>
                <a:ea typeface="SimSun" panose="02010600030101010101" pitchFamily="2" charset="-122"/>
                <a:cs typeface="Arial" panose="020B0604020202020204" pitchFamily="34" charset="0"/>
              </a:rPr>
              <a:t>), Bank of Latvia Interest Rate Statistics (</a:t>
            </a:r>
            <a:r>
              <a:rPr lang="en-US" sz="1000" dirty="0">
                <a:latin typeface="Times New Roman" panose="02020603050405020304" pitchFamily="18" charset="0"/>
                <a:ea typeface="SimSun" panose="02010600030101010101" pitchFamily="2" charset="-122"/>
                <a:cs typeface="Arial" panose="020B0604020202020204" pitchFamily="34" charset="0"/>
                <a:hlinkClick r:id="rId4"/>
              </a:rPr>
              <a:t>www.bank.lv/en/statistics/stat-data/interest-rate-statistics</a:t>
            </a:r>
            <a:r>
              <a:rPr lang="en-US" sz="1000" dirty="0">
                <a:latin typeface="Times New Roman" panose="02020603050405020304" pitchFamily="18" charset="0"/>
                <a:ea typeface="SimSun" panose="02010600030101010101" pitchFamily="2" charset="-122"/>
                <a:cs typeface="Arial" panose="020B0604020202020204" pitchFamily="34" charset="0"/>
              </a:rPr>
              <a:t>), and information from the Ministry of Economy and Construction</a:t>
            </a:r>
            <a:endParaRPr lang="en-GB" sz="1000" dirty="0">
              <a:latin typeface="Times New Roman" panose="02020603050405020304" pitchFamily="18" charset="0"/>
              <a:ea typeface="SimSun" panose="02010600030101010101" pitchFamily="2" charset="-122"/>
              <a:cs typeface="Arial" panose="020B0604020202020204" pitchFamily="34" charset="0"/>
            </a:endParaRPr>
          </a:p>
        </p:txBody>
      </p:sp>
      <p:graphicFrame>
        <p:nvGraphicFramePr>
          <p:cNvPr id="8" name="Chart 7"/>
          <p:cNvGraphicFramePr>
            <a:graphicFrameLocks/>
          </p:cNvGraphicFramePr>
          <p:nvPr>
            <p:extLst>
              <p:ext uri="{D42A27DB-BD31-4B8C-83A1-F6EECF244321}">
                <p14:modId xmlns:p14="http://schemas.microsoft.com/office/powerpoint/2010/main" val="1908103744"/>
              </p:ext>
            </p:extLst>
          </p:nvPr>
        </p:nvGraphicFramePr>
        <p:xfrm>
          <a:off x="1041723" y="2300804"/>
          <a:ext cx="10382490" cy="382567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364476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3840" y="2979256"/>
            <a:ext cx="6624000" cy="451406"/>
          </a:xfrm>
        </p:spPr>
        <p:txBody>
          <a:bodyPr/>
          <a:lstStyle/>
          <a:p>
            <a:r>
              <a:rPr lang="en-GB" dirty="0"/>
              <a:t>Housing Assessment in </a:t>
            </a:r>
            <a:r>
              <a:rPr lang="en-GB" dirty="0" err="1"/>
              <a:t>latvia</a:t>
            </a:r>
            <a:endParaRPr lang="en-GB" dirty="0"/>
          </a:p>
        </p:txBody>
      </p:sp>
    </p:spTree>
    <p:extLst>
      <p:ext uri="{BB962C8B-B14F-4D97-AF65-F5344CB8AC3E}">
        <p14:creationId xmlns:p14="http://schemas.microsoft.com/office/powerpoint/2010/main" val="41575987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943704" y="4532812"/>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t>Latvia’s “missing middle”</a:t>
            </a:r>
            <a:r>
              <a:rPr lang="en-GB" dirty="0"/>
              <a:t>: Too rich to qualify for housing benefits yet unable to afford a mortgage </a:t>
            </a:r>
          </a:p>
        </p:txBody>
      </p:sp>
      <p:sp>
        <p:nvSpPr>
          <p:cNvPr id="4" name="Rectangle 3"/>
          <p:cNvSpPr/>
          <p:nvPr/>
        </p:nvSpPr>
        <p:spPr>
          <a:xfrm>
            <a:off x="2032000" y="1377473"/>
            <a:ext cx="8178800" cy="923330"/>
          </a:xfrm>
          <a:prstGeom prst="rect">
            <a:avLst/>
          </a:prstGeom>
        </p:spPr>
        <p:txBody>
          <a:bodyPr wrap="square">
            <a:spAutoFit/>
          </a:bodyPr>
          <a:lstStyle/>
          <a:p>
            <a:pPr marL="443865" marR="431800" algn="ctr"/>
            <a:r>
              <a:rPr lang="en-US" b="1" i="1" dirty="0">
                <a:solidFill>
                  <a:schemeClr val="accent1"/>
                </a:solidFill>
                <a:latin typeface="Arial Narrow" panose="020B0606020202030204" pitchFamily="34" charset="0"/>
                <a:ea typeface="SimSun" panose="02010600030101010101" pitchFamily="2" charset="-122"/>
                <a:cs typeface="Arial" panose="020B0604020202020204" pitchFamily="34" charset="0"/>
              </a:rPr>
              <a:t>Illustrative example: </a:t>
            </a:r>
            <a:r>
              <a:rPr lang="en-US" b="1" dirty="0">
                <a:solidFill>
                  <a:schemeClr val="accent1"/>
                </a:solidFill>
                <a:latin typeface="Arial Narrow" panose="020B0606020202030204" pitchFamily="34" charset="0"/>
                <a:ea typeface="SimSun" panose="02010600030101010101" pitchFamily="2" charset="-122"/>
                <a:cs typeface="Arial" panose="020B0604020202020204" pitchFamily="34" charset="0"/>
              </a:rPr>
              <a:t>Access to housing instruments and the "missing middle" for the population in </a:t>
            </a:r>
            <a:r>
              <a:rPr lang="en-US" b="1" u="sng" dirty="0">
                <a:solidFill>
                  <a:schemeClr val="accent1"/>
                </a:solidFill>
                <a:latin typeface="Arial Narrow" panose="020B0606020202030204" pitchFamily="34" charset="0"/>
                <a:ea typeface="SimSun" panose="02010600030101010101" pitchFamily="2" charset="-122"/>
                <a:cs typeface="Arial" panose="020B0604020202020204" pitchFamily="34" charset="0"/>
              </a:rPr>
              <a:t>family (two-adult, two-children) households</a:t>
            </a:r>
            <a:r>
              <a:rPr lang="en-US" b="1" dirty="0">
                <a:solidFill>
                  <a:schemeClr val="accent1"/>
                </a:solidFill>
                <a:latin typeface="Arial Narrow" panose="020B0606020202030204" pitchFamily="34" charset="0"/>
                <a:ea typeface="SimSun" panose="02010600030101010101" pitchFamily="2" charset="-122"/>
                <a:cs typeface="Arial" panose="020B0604020202020204" pitchFamily="34" charset="0"/>
              </a:rPr>
              <a:t> (based on before-transfer disposable income)</a:t>
            </a:r>
            <a:r>
              <a:rPr lang="en-US" dirty="0">
                <a:solidFill>
                  <a:schemeClr val="accent1"/>
                </a:solidFill>
                <a:latin typeface="Arial Narrow" panose="020B0606020202030204" pitchFamily="34" charset="0"/>
                <a:ea typeface="SimSun" panose="02010600030101010101" pitchFamily="2" charset="-122"/>
                <a:cs typeface="Arial" panose="020B0604020202020204" pitchFamily="34" charset="0"/>
              </a:rPr>
              <a:t>, 2018</a:t>
            </a:r>
            <a:endParaRPr lang="en-GB" dirty="0">
              <a:solidFill>
                <a:schemeClr val="accent1"/>
              </a:solidFill>
              <a:latin typeface="Arial Narrow" panose="020B0606020202030204" pitchFamily="34" charset="0"/>
              <a:ea typeface="SimSun" panose="02010600030101010101" pitchFamily="2" charset="-122"/>
              <a:cs typeface="Arial" panose="020B0604020202020204" pitchFamily="34" charset="0"/>
            </a:endParaRPr>
          </a:p>
        </p:txBody>
      </p:sp>
      <p:sp>
        <p:nvSpPr>
          <p:cNvPr id="5" name="Rectangle 4"/>
          <p:cNvSpPr/>
          <p:nvPr/>
        </p:nvSpPr>
        <p:spPr>
          <a:xfrm>
            <a:off x="1549400" y="6223620"/>
            <a:ext cx="9144000" cy="553998"/>
          </a:xfrm>
          <a:prstGeom prst="rect">
            <a:avLst/>
          </a:prstGeom>
        </p:spPr>
        <p:txBody>
          <a:bodyPr wrap="square">
            <a:spAutoFit/>
          </a:bodyPr>
          <a:lstStyle/>
          <a:p>
            <a:pPr marL="431800" marR="431800" algn="just">
              <a:spcBef>
                <a:spcPts val="600"/>
              </a:spcBef>
              <a:spcAft>
                <a:spcPts val="1200"/>
              </a:spcAft>
            </a:pPr>
            <a:r>
              <a:rPr lang="en-GB" sz="1000" dirty="0">
                <a:latin typeface="Times New Roman" panose="02020603050405020304" pitchFamily="18" charset="0"/>
                <a:ea typeface="SimSun" panose="02010600030101010101" pitchFamily="2" charset="-122"/>
                <a:cs typeface="Arial" panose="020B0604020202020204" pitchFamily="34" charset="0"/>
              </a:rPr>
              <a:t>Source: </a:t>
            </a:r>
            <a:r>
              <a:rPr lang="en-US" sz="1000" dirty="0">
                <a:latin typeface="Times New Roman" panose="02020603050405020304" pitchFamily="18" charset="0"/>
                <a:ea typeface="SimSun" panose="02010600030101010101" pitchFamily="2" charset="-122"/>
                <a:cs typeface="Arial" panose="020B0604020202020204" pitchFamily="34" charset="0"/>
              </a:rPr>
              <a:t>OECD estimates based on the European Union Statistics on Income and Living Conditions (EU SILC) survey, </a:t>
            </a:r>
            <a:r>
              <a:rPr lang="en-US" sz="1000" dirty="0" err="1">
                <a:latin typeface="Times New Roman" panose="02020603050405020304" pitchFamily="18" charset="0"/>
                <a:ea typeface="SimSun" panose="02010600030101010101" pitchFamily="2" charset="-122"/>
                <a:cs typeface="Arial" panose="020B0604020202020204" pitchFamily="34" charset="0"/>
              </a:rPr>
              <a:t>Latio</a:t>
            </a:r>
            <a:r>
              <a:rPr lang="en-US" sz="1000" dirty="0">
                <a:latin typeface="Times New Roman" panose="02020603050405020304" pitchFamily="18" charset="0"/>
                <a:ea typeface="SimSun" panose="02010600030101010101" pitchFamily="2" charset="-122"/>
                <a:cs typeface="Arial" panose="020B0604020202020204" pitchFamily="34" charset="0"/>
              </a:rPr>
              <a:t> Residential Report: 1st Half of 2019 (</a:t>
            </a:r>
            <a:r>
              <a:rPr lang="en-US" sz="1000" dirty="0">
                <a:latin typeface="Times New Roman" panose="02020603050405020304" pitchFamily="18" charset="0"/>
                <a:ea typeface="SimSun" panose="02010600030101010101" pitchFamily="2" charset="-122"/>
                <a:cs typeface="Arial" panose="020B0604020202020204" pitchFamily="34" charset="0"/>
                <a:hlinkClick r:id="rId3"/>
              </a:rPr>
              <a:t>http://latio.lv/en/services/market-analysis-and-review-1/housing-market</a:t>
            </a:r>
            <a:r>
              <a:rPr lang="en-US" sz="1000" dirty="0">
                <a:latin typeface="Times New Roman" panose="02020603050405020304" pitchFamily="18" charset="0"/>
                <a:ea typeface="SimSun" panose="02010600030101010101" pitchFamily="2" charset="-122"/>
                <a:cs typeface="Arial" panose="020B0604020202020204" pitchFamily="34" charset="0"/>
              </a:rPr>
              <a:t>), Bank of Latvia Interest Rate Statistics (</a:t>
            </a:r>
            <a:r>
              <a:rPr lang="en-US" sz="1000" dirty="0">
                <a:latin typeface="Times New Roman" panose="02020603050405020304" pitchFamily="18" charset="0"/>
                <a:ea typeface="SimSun" panose="02010600030101010101" pitchFamily="2" charset="-122"/>
                <a:cs typeface="Arial" panose="020B0604020202020204" pitchFamily="34" charset="0"/>
                <a:hlinkClick r:id="rId4"/>
              </a:rPr>
              <a:t>www.bank.lv/en/statistics/stat-data/interest-rate-statistics</a:t>
            </a:r>
            <a:r>
              <a:rPr lang="en-US" sz="1000" dirty="0">
                <a:latin typeface="Times New Roman" panose="02020603050405020304" pitchFamily="18" charset="0"/>
                <a:ea typeface="SimSun" panose="02010600030101010101" pitchFamily="2" charset="-122"/>
                <a:cs typeface="Arial" panose="020B0604020202020204" pitchFamily="34" charset="0"/>
              </a:rPr>
              <a:t>), and information from the Ministry of Economy and Construction</a:t>
            </a:r>
            <a:endParaRPr lang="en-GB" sz="1000" dirty="0">
              <a:latin typeface="Times New Roman" panose="02020603050405020304" pitchFamily="18" charset="0"/>
              <a:ea typeface="SimSun" panose="02010600030101010101" pitchFamily="2" charset="-122"/>
              <a:cs typeface="Arial" panose="020B0604020202020204" pitchFamily="34" charset="0"/>
            </a:endParaRPr>
          </a:p>
        </p:txBody>
      </p:sp>
      <p:graphicFrame>
        <p:nvGraphicFramePr>
          <p:cNvPr id="6" name="Chart 5"/>
          <p:cNvGraphicFramePr>
            <a:graphicFrameLocks/>
          </p:cNvGraphicFramePr>
          <p:nvPr>
            <p:extLst>
              <p:ext uri="{D42A27DB-BD31-4B8C-83A1-F6EECF244321}">
                <p14:modId xmlns:p14="http://schemas.microsoft.com/office/powerpoint/2010/main" val="2797192408"/>
              </p:ext>
            </p:extLst>
          </p:nvPr>
        </p:nvGraphicFramePr>
        <p:xfrm>
          <a:off x="1932913" y="2422420"/>
          <a:ext cx="8607496" cy="380120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58966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943704" y="4532812"/>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dirty="0"/>
              <a:t>Main housing policy support measures in Latvia, relative to other OECD countries</a:t>
            </a:r>
          </a:p>
        </p:txBody>
      </p:sp>
      <p:sp>
        <p:nvSpPr>
          <p:cNvPr id="8" name="Rectangle 7"/>
          <p:cNvSpPr/>
          <p:nvPr/>
        </p:nvSpPr>
        <p:spPr>
          <a:xfrm>
            <a:off x="1899920" y="1437445"/>
            <a:ext cx="8402320" cy="369332"/>
          </a:xfrm>
          <a:prstGeom prst="rect">
            <a:avLst/>
          </a:prstGeom>
        </p:spPr>
        <p:txBody>
          <a:bodyPr wrap="square">
            <a:spAutoFit/>
          </a:bodyPr>
          <a:lstStyle/>
          <a:p>
            <a:pPr marL="443865" marR="431800" algn="ctr">
              <a:spcAft>
                <a:spcPts val="600"/>
              </a:spcAft>
            </a:pPr>
            <a:r>
              <a:rPr lang="en-GB" b="1" dirty="0">
                <a:solidFill>
                  <a:schemeClr val="accent1"/>
                </a:solidFill>
                <a:latin typeface="Arial Narrow" panose="020B0606020202030204" pitchFamily="34" charset="0"/>
                <a:ea typeface="SimSun" panose="02010600030101010101" pitchFamily="2" charset="-122"/>
                <a:cs typeface="Arial" panose="020B0604020202020204" pitchFamily="34" charset="0"/>
              </a:rPr>
              <a:t>Number of OECD countries adopting each type of housing policy measure </a:t>
            </a:r>
          </a:p>
        </p:txBody>
      </p:sp>
      <p:sp>
        <p:nvSpPr>
          <p:cNvPr id="9" name="Rectangle 8"/>
          <p:cNvSpPr/>
          <p:nvPr/>
        </p:nvSpPr>
        <p:spPr>
          <a:xfrm>
            <a:off x="1696720" y="6064818"/>
            <a:ext cx="8808720" cy="707886"/>
          </a:xfrm>
          <a:prstGeom prst="rect">
            <a:avLst/>
          </a:prstGeom>
        </p:spPr>
        <p:txBody>
          <a:bodyPr wrap="square">
            <a:spAutoFit/>
          </a:bodyPr>
          <a:lstStyle/>
          <a:p>
            <a:pPr marL="12065" algn="just"/>
            <a:r>
              <a:rPr lang="en-GB" sz="1000" dirty="0">
                <a:latin typeface="Times New Roman" panose="02020603050405020304" pitchFamily="18" charset="0"/>
                <a:ea typeface="Arial" panose="020B0604020202020204" pitchFamily="34" charset="0"/>
                <a:cs typeface="Times New Roman" panose="02020603050405020304" pitchFamily="18" charset="0"/>
              </a:rPr>
              <a:t>Notes: Based on OECD country responses to 2019 OECD Questionnaire on Affordable and Social Housing (</a:t>
            </a:r>
            <a:r>
              <a:rPr lang="en-GB" sz="1000" dirty="0" err="1">
                <a:latin typeface="Times New Roman" panose="02020603050405020304" pitchFamily="18" charset="0"/>
                <a:ea typeface="Arial" panose="020B0604020202020204" pitchFamily="34" charset="0"/>
                <a:cs typeface="Times New Roman" panose="02020603050405020304" pitchFamily="18" charset="0"/>
              </a:rPr>
              <a:t>QuASH</a:t>
            </a:r>
            <a:r>
              <a:rPr lang="en-GB" sz="1000" dirty="0">
                <a:latin typeface="Times New Roman" panose="02020603050405020304" pitchFamily="18" charset="0"/>
                <a:ea typeface="Arial" panose="020B0604020202020204" pitchFamily="34" charset="0"/>
                <a:cs typeface="Times New Roman" panose="02020603050405020304" pitchFamily="18" charset="0"/>
              </a:rPr>
              <a:t>). Not all countries responded to all sections of the </a:t>
            </a:r>
            <a:r>
              <a:rPr lang="en-GB" sz="1000" dirty="0" err="1">
                <a:latin typeface="Times New Roman" panose="02020603050405020304" pitchFamily="18" charset="0"/>
                <a:ea typeface="Arial" panose="020B0604020202020204" pitchFamily="34" charset="0"/>
                <a:cs typeface="Times New Roman" panose="02020603050405020304" pitchFamily="18" charset="0"/>
              </a:rPr>
              <a:t>QuASH</a:t>
            </a:r>
            <a:r>
              <a:rPr lang="en-GB" sz="1000" dirty="0">
                <a:latin typeface="Times New Roman" panose="02020603050405020304" pitchFamily="18" charset="0"/>
                <a:ea typeface="Arial" panose="020B0604020202020204" pitchFamily="34" charset="0"/>
                <a:cs typeface="Times New Roman" panose="02020603050405020304" pitchFamily="18" charset="0"/>
              </a:rPr>
              <a:t>, thus the number of reporting countries varies across policy instruments. </a:t>
            </a:r>
            <a:endParaRPr lang="en-GB" sz="1000" dirty="0">
              <a:latin typeface="Georgia" panose="02040502050405020303" pitchFamily="18" charset="0"/>
              <a:ea typeface="Arial" panose="020B0604020202020204" pitchFamily="34" charset="0"/>
              <a:cs typeface="Times New Roman" panose="02020603050405020304" pitchFamily="18" charset="0"/>
            </a:endParaRPr>
          </a:p>
          <a:p>
            <a:pPr marL="12065" algn="just"/>
            <a:r>
              <a:rPr lang="en-GB" sz="1000" dirty="0">
                <a:latin typeface="Times New Roman" panose="02020603050405020304" pitchFamily="18" charset="0"/>
                <a:ea typeface="Arial" panose="020B0604020202020204" pitchFamily="34" charset="0"/>
                <a:cs typeface="Times New Roman" panose="02020603050405020304" pitchFamily="18" charset="0"/>
              </a:rPr>
              <a:t>Source: OECD Affordable Housing Database, Indicator PH1.1. Draws on country responses to OECD Questionnaire on Affordable and Social Housing (</a:t>
            </a:r>
            <a:r>
              <a:rPr lang="en-GB" sz="1000" dirty="0" err="1">
                <a:latin typeface="Times New Roman" panose="02020603050405020304" pitchFamily="18" charset="0"/>
                <a:ea typeface="Arial" panose="020B0604020202020204" pitchFamily="34" charset="0"/>
                <a:cs typeface="Times New Roman" panose="02020603050405020304" pitchFamily="18" charset="0"/>
              </a:rPr>
              <a:t>QuASH</a:t>
            </a:r>
            <a:r>
              <a:rPr lang="en-GB" sz="1000" dirty="0">
                <a:latin typeface="Times New Roman" panose="02020603050405020304" pitchFamily="18" charset="0"/>
                <a:ea typeface="Arial" panose="020B0604020202020204" pitchFamily="34" charset="0"/>
                <a:cs typeface="Times New Roman" panose="02020603050405020304" pitchFamily="18" charset="0"/>
              </a:rPr>
              <a:t>), 2019 and 2016.</a:t>
            </a:r>
            <a:endParaRPr lang="en-GB" sz="1000" dirty="0">
              <a:latin typeface="Georgia" panose="02040502050405020303" pitchFamily="18" charset="0"/>
              <a:ea typeface="Arial" panose="020B0604020202020204" pitchFamily="34" charset="0"/>
              <a:cs typeface="Times New Roman" panose="02020603050405020304" pitchFamily="18" charset="0"/>
            </a:endParaRPr>
          </a:p>
        </p:txBody>
      </p:sp>
      <p:graphicFrame>
        <p:nvGraphicFramePr>
          <p:cNvPr id="11" name="Chart 10"/>
          <p:cNvGraphicFramePr>
            <a:graphicFrameLocks/>
          </p:cNvGraphicFramePr>
          <p:nvPr>
            <p:extLst>
              <p:ext uri="{D42A27DB-BD31-4B8C-83A1-F6EECF244321}">
                <p14:modId xmlns:p14="http://schemas.microsoft.com/office/powerpoint/2010/main" val="127655672"/>
              </p:ext>
            </p:extLst>
          </p:nvPr>
        </p:nvGraphicFramePr>
        <p:xfrm>
          <a:off x="1969331" y="2360100"/>
          <a:ext cx="8263498" cy="34994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022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902474" y="4508428"/>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a:xfrm>
            <a:off x="1440000" y="237600"/>
            <a:ext cx="10581312" cy="1022400"/>
          </a:xfrm>
        </p:spPr>
        <p:txBody>
          <a:bodyPr/>
          <a:lstStyle/>
          <a:p>
            <a:r>
              <a:rPr lang="en-GB" b="1" dirty="0">
                <a:solidFill>
                  <a:schemeClr val="accent1"/>
                </a:solidFill>
              </a:rPr>
              <a:t>Latvia’s “missing middle”: </a:t>
            </a:r>
            <a:r>
              <a:rPr lang="en-GB" dirty="0">
                <a:solidFill>
                  <a:schemeClr val="bg2">
                    <a:lumMod val="10000"/>
                  </a:schemeClr>
                </a:solidFill>
              </a:rPr>
              <a:t>44% of households are too rich to qualify for housing benefits or social housing, yet unable to afford a mortgage. </a:t>
            </a:r>
          </a:p>
        </p:txBody>
      </p:sp>
      <p:sp>
        <p:nvSpPr>
          <p:cNvPr id="4" name="Rectangle 3"/>
          <p:cNvSpPr/>
          <p:nvPr/>
        </p:nvSpPr>
        <p:spPr>
          <a:xfrm>
            <a:off x="1060704" y="1553091"/>
            <a:ext cx="10267295" cy="707886"/>
          </a:xfrm>
          <a:prstGeom prst="rect">
            <a:avLst/>
          </a:prstGeom>
        </p:spPr>
        <p:txBody>
          <a:bodyPr wrap="square">
            <a:spAutoFit/>
          </a:bodyPr>
          <a:lstStyle/>
          <a:p>
            <a:pPr marL="443865" marR="431800" algn="ctr"/>
            <a:r>
              <a:rPr lang="en-US" sz="2000" i="1"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Illustrative example: </a:t>
            </a:r>
            <a:r>
              <a:rPr lang="en-US"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Access to housing instruments and the "missing middle" for the population in </a:t>
            </a:r>
            <a:r>
              <a:rPr lang="en-US" sz="2000" u="sng"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two-person households</a:t>
            </a:r>
            <a:r>
              <a:rPr lang="en-US"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 (based on before-transfer disposable income), 2018</a:t>
            </a:r>
            <a:endParaRPr lang="en-GB"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endParaRPr>
          </a:p>
        </p:txBody>
      </p:sp>
      <p:sp>
        <p:nvSpPr>
          <p:cNvPr id="5" name="Rectangle 4"/>
          <p:cNvSpPr/>
          <p:nvPr/>
        </p:nvSpPr>
        <p:spPr>
          <a:xfrm>
            <a:off x="0" y="6403351"/>
            <a:ext cx="11631168" cy="400110"/>
          </a:xfrm>
          <a:prstGeom prst="rect">
            <a:avLst/>
          </a:prstGeom>
        </p:spPr>
        <p:txBody>
          <a:bodyPr wrap="square">
            <a:spAutoFit/>
          </a:bodyPr>
          <a:lstStyle/>
          <a:p>
            <a:pPr marL="431800" marR="431800" algn="just">
              <a:spcBef>
                <a:spcPts val="600"/>
              </a:spcBef>
              <a:spcAft>
                <a:spcPts val="1200"/>
              </a:spcAft>
            </a:pPr>
            <a:r>
              <a:rPr lang="en-GB" sz="1000" dirty="0">
                <a:latin typeface="Times New Roman" panose="02020603050405020304" pitchFamily="18" charset="0"/>
                <a:ea typeface="SimSun" panose="02010600030101010101" pitchFamily="2" charset="-122"/>
                <a:cs typeface="Arial" panose="020B0604020202020204" pitchFamily="34" charset="0"/>
              </a:rPr>
              <a:t>Source: </a:t>
            </a:r>
            <a:r>
              <a:rPr lang="en-US" sz="1000" dirty="0">
                <a:latin typeface="Times New Roman" panose="02020603050405020304" pitchFamily="18" charset="0"/>
                <a:ea typeface="SimSun" panose="02010600030101010101" pitchFamily="2" charset="-122"/>
                <a:cs typeface="Arial" panose="020B0604020202020204" pitchFamily="34" charset="0"/>
              </a:rPr>
              <a:t>OECD estimates based on the European Union Statistics on Income and Living Conditions (EU SILC) survey, </a:t>
            </a:r>
            <a:r>
              <a:rPr lang="en-US" sz="1000" dirty="0" err="1">
                <a:latin typeface="Times New Roman" panose="02020603050405020304" pitchFamily="18" charset="0"/>
                <a:ea typeface="SimSun" panose="02010600030101010101" pitchFamily="2" charset="-122"/>
                <a:cs typeface="Arial" panose="020B0604020202020204" pitchFamily="34" charset="0"/>
              </a:rPr>
              <a:t>Latio</a:t>
            </a:r>
            <a:r>
              <a:rPr lang="en-US" sz="1000" dirty="0">
                <a:latin typeface="Times New Roman" panose="02020603050405020304" pitchFamily="18" charset="0"/>
                <a:ea typeface="SimSun" panose="02010600030101010101" pitchFamily="2" charset="-122"/>
                <a:cs typeface="Arial" panose="020B0604020202020204" pitchFamily="34" charset="0"/>
              </a:rPr>
              <a:t> Residential Report: 1st Half of 2019 (</a:t>
            </a:r>
            <a:r>
              <a:rPr lang="en-US" sz="1000" dirty="0">
                <a:latin typeface="Times New Roman" panose="02020603050405020304" pitchFamily="18" charset="0"/>
                <a:ea typeface="SimSun" panose="02010600030101010101" pitchFamily="2" charset="-122"/>
                <a:cs typeface="Arial" panose="020B0604020202020204" pitchFamily="34" charset="0"/>
                <a:hlinkClick r:id="rId3"/>
              </a:rPr>
              <a:t>http://latio.lv/en/services/market-analysis-and-review-1/housing-market</a:t>
            </a:r>
            <a:r>
              <a:rPr lang="en-US" sz="1000" dirty="0">
                <a:latin typeface="Times New Roman" panose="02020603050405020304" pitchFamily="18" charset="0"/>
                <a:ea typeface="SimSun" panose="02010600030101010101" pitchFamily="2" charset="-122"/>
                <a:cs typeface="Arial" panose="020B0604020202020204" pitchFamily="34" charset="0"/>
              </a:rPr>
              <a:t>), Bank of Latvia Interest Rate Statistics (</a:t>
            </a:r>
            <a:r>
              <a:rPr lang="en-US" sz="1000" dirty="0">
                <a:latin typeface="Times New Roman" panose="02020603050405020304" pitchFamily="18" charset="0"/>
                <a:ea typeface="SimSun" panose="02010600030101010101" pitchFamily="2" charset="-122"/>
                <a:cs typeface="Arial" panose="020B0604020202020204" pitchFamily="34" charset="0"/>
                <a:hlinkClick r:id="rId4"/>
              </a:rPr>
              <a:t>www.bank.lv/en/statistics/stat-data/interest-rate-statistics</a:t>
            </a:r>
            <a:r>
              <a:rPr lang="en-US" sz="1000" dirty="0">
                <a:latin typeface="Times New Roman" panose="02020603050405020304" pitchFamily="18" charset="0"/>
                <a:ea typeface="SimSun" panose="02010600030101010101" pitchFamily="2" charset="-122"/>
                <a:cs typeface="Arial" panose="020B0604020202020204" pitchFamily="34" charset="0"/>
              </a:rPr>
              <a:t>), and information from the Ministry of Economy and Construction</a:t>
            </a:r>
            <a:endParaRPr lang="en-GB" sz="1000" dirty="0">
              <a:latin typeface="Times New Roman" panose="02020603050405020304" pitchFamily="18" charset="0"/>
              <a:ea typeface="SimSun" panose="02010600030101010101" pitchFamily="2" charset="-122"/>
              <a:cs typeface="Arial" panose="020B0604020202020204" pitchFamily="34" charset="0"/>
            </a:endParaRPr>
          </a:p>
        </p:txBody>
      </p:sp>
      <p:graphicFrame>
        <p:nvGraphicFramePr>
          <p:cNvPr id="9" name="Chart 8"/>
          <p:cNvGraphicFramePr>
            <a:graphicFrameLocks/>
          </p:cNvGraphicFramePr>
          <p:nvPr>
            <p:extLst>
              <p:ext uri="{D42A27DB-BD31-4B8C-83A1-F6EECF244321}">
                <p14:modId xmlns:p14="http://schemas.microsoft.com/office/powerpoint/2010/main" val="2598013229"/>
              </p:ext>
            </p:extLst>
          </p:nvPr>
        </p:nvGraphicFramePr>
        <p:xfrm>
          <a:off x="972272" y="2461032"/>
          <a:ext cx="10355727" cy="3762588"/>
        </p:xfrm>
        <a:graphic>
          <a:graphicData uri="http://schemas.openxmlformats.org/drawingml/2006/chart">
            <c:chart xmlns:c="http://schemas.openxmlformats.org/drawingml/2006/chart" xmlns:r="http://schemas.openxmlformats.org/officeDocument/2006/relationships" r:id="rId5"/>
          </a:graphicData>
        </a:graphic>
      </p:graphicFrame>
      <p:sp>
        <p:nvSpPr>
          <p:cNvPr id="2" name="Rectangle 1"/>
          <p:cNvSpPr/>
          <p:nvPr/>
        </p:nvSpPr>
        <p:spPr>
          <a:xfrm>
            <a:off x="3364992" y="4864608"/>
            <a:ext cx="4657344" cy="1097280"/>
          </a:xfrm>
          <a:prstGeom prst="rect">
            <a:avLst/>
          </a:prstGeom>
          <a:noFill/>
          <a:ln w="5715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4816164" y="5254205"/>
            <a:ext cx="2805141" cy="369332"/>
          </a:xfrm>
          <a:prstGeom prst="rect">
            <a:avLst/>
          </a:prstGeom>
          <a:solidFill>
            <a:srgbClr val="FFFFFF">
              <a:alpha val="69804"/>
            </a:srgbClr>
          </a:solidFill>
        </p:spPr>
        <p:txBody>
          <a:bodyPr wrap="square" rtlCol="0">
            <a:spAutoFit/>
          </a:bodyPr>
          <a:lstStyle/>
          <a:p>
            <a:r>
              <a:rPr lang="en-GB" b="1" dirty="0">
                <a:solidFill>
                  <a:schemeClr val="accent6">
                    <a:lumMod val="75000"/>
                  </a:schemeClr>
                </a:solidFill>
              </a:rPr>
              <a:t>“Missing middle”</a:t>
            </a:r>
          </a:p>
        </p:txBody>
      </p:sp>
    </p:spTree>
    <p:extLst>
      <p:ext uri="{BB962C8B-B14F-4D97-AF65-F5344CB8AC3E}">
        <p14:creationId xmlns:p14="http://schemas.microsoft.com/office/powerpoint/2010/main" val="7462766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5344" y="3970920"/>
            <a:ext cx="12594336" cy="499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85344" y="1560576"/>
            <a:ext cx="12594336" cy="499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Content Placeholder 1"/>
          <p:cNvSpPr>
            <a:spLocks noGrp="1"/>
          </p:cNvSpPr>
          <p:nvPr>
            <p:ph idx="1"/>
          </p:nvPr>
        </p:nvSpPr>
        <p:spPr>
          <a:xfrm>
            <a:off x="624000" y="1602000"/>
            <a:ext cx="11251008" cy="5018256"/>
          </a:xfrm>
        </p:spPr>
        <p:txBody>
          <a:bodyPr>
            <a:normAutofit/>
          </a:bodyPr>
          <a:lstStyle/>
          <a:p>
            <a:pPr marL="0" indent="0">
              <a:buNone/>
            </a:pPr>
            <a:r>
              <a:rPr lang="en-GB" b="1" dirty="0">
                <a:solidFill>
                  <a:schemeClr val="bg1"/>
                </a:solidFill>
              </a:rPr>
              <a:t>Potential impacts of different financial support schemes: </a:t>
            </a:r>
          </a:p>
          <a:p>
            <a:pPr>
              <a:spcBef>
                <a:spcPts val="1800"/>
              </a:spcBef>
            </a:pPr>
            <a:r>
              <a:rPr lang="en-GB" sz="2000" dirty="0">
                <a:solidFill>
                  <a:schemeClr val="bg2">
                    <a:lumMod val="10000"/>
                  </a:schemeClr>
                </a:solidFill>
              </a:rPr>
              <a:t>A </a:t>
            </a:r>
            <a:r>
              <a:rPr lang="en-GB" sz="2000" b="1" i="1" dirty="0">
                <a:solidFill>
                  <a:schemeClr val="bg2">
                    <a:lumMod val="10000"/>
                  </a:schemeClr>
                </a:solidFill>
              </a:rPr>
              <a:t>grant to households </a:t>
            </a:r>
            <a:r>
              <a:rPr lang="en-GB" sz="2000" dirty="0">
                <a:solidFill>
                  <a:schemeClr val="bg2">
                    <a:lumMod val="10000"/>
                  </a:schemeClr>
                </a:solidFill>
              </a:rPr>
              <a:t>to finance dwelling improvements could benefit thousands of households upgrade their home. </a:t>
            </a:r>
          </a:p>
          <a:p>
            <a:r>
              <a:rPr lang="en-GB" sz="2000" dirty="0">
                <a:solidFill>
                  <a:schemeClr val="bg2">
                    <a:lumMod val="10000"/>
                  </a:schemeClr>
                </a:solidFill>
              </a:rPr>
              <a:t>A </a:t>
            </a:r>
            <a:r>
              <a:rPr lang="en-GB" sz="2000" b="1" i="1" dirty="0">
                <a:solidFill>
                  <a:schemeClr val="bg2">
                    <a:lumMod val="10000"/>
                  </a:schemeClr>
                </a:solidFill>
              </a:rPr>
              <a:t>long-term government loan to households </a:t>
            </a:r>
            <a:r>
              <a:rPr lang="en-GB" sz="2000" dirty="0">
                <a:solidFill>
                  <a:schemeClr val="bg2">
                    <a:lumMod val="10000"/>
                  </a:schemeClr>
                </a:solidFill>
              </a:rPr>
              <a:t>could help increase housing affordability, especially for larger apartments. </a:t>
            </a:r>
          </a:p>
          <a:p>
            <a:pPr marL="0" indent="0">
              <a:buNone/>
            </a:pPr>
            <a:endParaRPr lang="en-GB" dirty="0">
              <a:solidFill>
                <a:schemeClr val="bg2">
                  <a:lumMod val="10000"/>
                </a:schemeClr>
              </a:solidFill>
            </a:endParaRPr>
          </a:p>
          <a:p>
            <a:pPr marL="0" indent="0">
              <a:buNone/>
            </a:pPr>
            <a:r>
              <a:rPr lang="en-GB" b="1" dirty="0">
                <a:solidFill>
                  <a:schemeClr val="bg1"/>
                </a:solidFill>
              </a:rPr>
              <a:t>Potential impacts of reforms to the housing benefit </a:t>
            </a:r>
            <a:r>
              <a:rPr lang="en-GB" dirty="0">
                <a:solidFill>
                  <a:schemeClr val="bg1"/>
                </a:solidFill>
              </a:rPr>
              <a:t>(</a:t>
            </a:r>
            <a:r>
              <a:rPr lang="lv-LV" i="1" dirty="0">
                <a:solidFill>
                  <a:schemeClr val="bg1"/>
                </a:solidFill>
              </a:rPr>
              <a:t>Dzīvokļa pabalsts</a:t>
            </a:r>
            <a:r>
              <a:rPr lang="en-GB" dirty="0">
                <a:solidFill>
                  <a:schemeClr val="bg1"/>
                </a:solidFill>
              </a:rPr>
              <a:t>): </a:t>
            </a:r>
          </a:p>
          <a:p>
            <a:pPr>
              <a:spcBef>
                <a:spcPts val="1800"/>
              </a:spcBef>
            </a:pPr>
            <a:r>
              <a:rPr lang="en-GB" sz="2000" dirty="0">
                <a:solidFill>
                  <a:schemeClr val="bg2">
                    <a:lumMod val="10000"/>
                  </a:schemeClr>
                </a:solidFill>
              </a:rPr>
              <a:t>Introducing an </a:t>
            </a:r>
            <a:r>
              <a:rPr lang="en-GB" sz="2000" b="1" i="1" dirty="0">
                <a:solidFill>
                  <a:schemeClr val="bg2">
                    <a:lumMod val="10000"/>
                  </a:schemeClr>
                </a:solidFill>
              </a:rPr>
              <a:t>earnings disregard </a:t>
            </a:r>
            <a:r>
              <a:rPr lang="en-GB" sz="2000" dirty="0">
                <a:solidFill>
                  <a:schemeClr val="bg2">
                    <a:lumMod val="10000"/>
                  </a:schemeClr>
                </a:solidFill>
              </a:rPr>
              <a:t>in calculating households’ eligibility for the housing benefit could </a:t>
            </a:r>
            <a:r>
              <a:rPr lang="en-GB" sz="2000" b="1" dirty="0">
                <a:solidFill>
                  <a:schemeClr val="bg2">
                    <a:lumMod val="10000"/>
                  </a:schemeClr>
                </a:solidFill>
              </a:rPr>
              <a:t>meaningfully increase the coverage and generosity </a:t>
            </a:r>
            <a:r>
              <a:rPr lang="en-GB" sz="2000" dirty="0">
                <a:solidFill>
                  <a:schemeClr val="bg2">
                    <a:lumMod val="10000"/>
                  </a:schemeClr>
                </a:solidFill>
              </a:rPr>
              <a:t>of the benefit.</a:t>
            </a:r>
          </a:p>
          <a:p>
            <a:r>
              <a:rPr lang="en-GB" sz="2000" dirty="0">
                <a:solidFill>
                  <a:schemeClr val="bg2">
                    <a:lumMod val="10000"/>
                  </a:schemeClr>
                </a:solidFill>
              </a:rPr>
              <a:t>Such a reform could extend coverage to more </a:t>
            </a:r>
            <a:r>
              <a:rPr lang="en-GB" sz="2000" b="1" dirty="0">
                <a:solidFill>
                  <a:schemeClr val="bg2">
                    <a:lumMod val="10000"/>
                  </a:schemeClr>
                </a:solidFill>
              </a:rPr>
              <a:t>single parents</a:t>
            </a:r>
            <a:r>
              <a:rPr lang="en-GB" sz="2000" dirty="0">
                <a:solidFill>
                  <a:schemeClr val="bg2">
                    <a:lumMod val="10000"/>
                  </a:schemeClr>
                </a:solidFill>
              </a:rPr>
              <a:t>, </a:t>
            </a:r>
            <a:r>
              <a:rPr lang="en-GB" sz="2000" b="1" dirty="0">
                <a:solidFill>
                  <a:schemeClr val="bg2">
                    <a:lumMod val="10000"/>
                  </a:schemeClr>
                </a:solidFill>
              </a:rPr>
              <a:t>dependent children </a:t>
            </a:r>
            <a:r>
              <a:rPr lang="en-GB" sz="2000" dirty="0">
                <a:solidFill>
                  <a:schemeClr val="bg2">
                    <a:lumMod val="10000"/>
                  </a:schemeClr>
                </a:solidFill>
              </a:rPr>
              <a:t>and </a:t>
            </a:r>
            <a:r>
              <a:rPr lang="en-GB" sz="2000" b="1" dirty="0">
                <a:solidFill>
                  <a:schemeClr val="bg2">
                    <a:lumMod val="10000"/>
                  </a:schemeClr>
                </a:solidFill>
              </a:rPr>
              <a:t>working adults </a:t>
            </a:r>
            <a:r>
              <a:rPr lang="en-GB" sz="2000" dirty="0">
                <a:solidFill>
                  <a:schemeClr val="bg2">
                    <a:lumMod val="10000"/>
                  </a:schemeClr>
                </a:solidFill>
              </a:rPr>
              <a:t>and could help </a:t>
            </a:r>
            <a:r>
              <a:rPr lang="en-GB" sz="2000" b="1" dirty="0">
                <a:solidFill>
                  <a:schemeClr val="bg2">
                    <a:lumMod val="10000"/>
                  </a:schemeClr>
                </a:solidFill>
              </a:rPr>
              <a:t>lift up to 19 000 people out of poverty</a:t>
            </a:r>
            <a:r>
              <a:rPr lang="en-GB" sz="2000" dirty="0">
                <a:solidFill>
                  <a:schemeClr val="bg2">
                    <a:lumMod val="10000"/>
                  </a:schemeClr>
                </a:solidFill>
              </a:rPr>
              <a:t>. </a:t>
            </a:r>
          </a:p>
          <a:p>
            <a:endParaRPr lang="en-GB" dirty="0">
              <a:solidFill>
                <a:schemeClr val="bg2">
                  <a:lumMod val="10000"/>
                </a:schemeClr>
              </a:solidFill>
            </a:endParaRPr>
          </a:p>
        </p:txBody>
      </p:sp>
      <p:sp>
        <p:nvSpPr>
          <p:cNvPr id="3" name="Title 2"/>
          <p:cNvSpPr>
            <a:spLocks noGrp="1"/>
          </p:cNvSpPr>
          <p:nvPr>
            <p:ph type="title"/>
          </p:nvPr>
        </p:nvSpPr>
        <p:spPr/>
        <p:txBody>
          <a:bodyPr/>
          <a:lstStyle/>
          <a:p>
            <a:r>
              <a:rPr lang="en-GB" b="1" dirty="0">
                <a:solidFill>
                  <a:schemeClr val="accent1"/>
                </a:solidFill>
              </a:rPr>
              <a:t>Closing the gap among the “missing middle”: </a:t>
            </a:r>
            <a:r>
              <a:rPr lang="en-GB" dirty="0">
                <a:solidFill>
                  <a:schemeClr val="bg2">
                    <a:lumMod val="10000"/>
                  </a:schemeClr>
                </a:solidFill>
              </a:rPr>
              <a:t>Illustrative simulations of selected housing reforms</a:t>
            </a:r>
          </a:p>
        </p:txBody>
      </p:sp>
    </p:spTree>
    <p:extLst>
      <p:ext uri="{BB962C8B-B14F-4D97-AF65-F5344CB8AC3E}">
        <p14:creationId xmlns:p14="http://schemas.microsoft.com/office/powerpoint/2010/main" val="3972233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0671059" y="4658636"/>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a:xfrm>
            <a:off x="1504709" y="237600"/>
            <a:ext cx="8888971" cy="1022400"/>
          </a:xfrm>
        </p:spPr>
        <p:txBody>
          <a:bodyPr/>
          <a:lstStyle/>
          <a:p>
            <a:r>
              <a:rPr lang="en-GB" b="1" dirty="0">
                <a:solidFill>
                  <a:schemeClr val="accent1"/>
                </a:solidFill>
              </a:rPr>
              <a:t>Latvia is a country of homeowners, with few renters: </a:t>
            </a:r>
            <a:r>
              <a:rPr lang="en-US" dirty="0">
                <a:solidFill>
                  <a:schemeClr val="bg2">
                    <a:lumMod val="10000"/>
                  </a:schemeClr>
                </a:solidFill>
                <a:ea typeface="SimSun" panose="02010600030101010101" pitchFamily="2" charset="-122"/>
                <a:cs typeface="Arial" panose="020B0604020202020204" pitchFamily="34" charset="0"/>
              </a:rPr>
              <a:t>Seven out of ten Latvian households own their home outright. </a:t>
            </a:r>
            <a:r>
              <a:rPr lang="en-GB" dirty="0">
                <a:solidFill>
                  <a:schemeClr val="bg2">
                    <a:lumMod val="10000"/>
                  </a:schemeClr>
                </a:solidFill>
              </a:rPr>
              <a:t> </a:t>
            </a:r>
          </a:p>
        </p:txBody>
      </p:sp>
      <p:sp>
        <p:nvSpPr>
          <p:cNvPr id="5" name="Rectangle 4"/>
          <p:cNvSpPr/>
          <p:nvPr/>
        </p:nvSpPr>
        <p:spPr>
          <a:xfrm>
            <a:off x="1821180" y="1400612"/>
            <a:ext cx="8572500" cy="400110"/>
          </a:xfrm>
          <a:prstGeom prst="rect">
            <a:avLst/>
          </a:prstGeom>
        </p:spPr>
        <p:txBody>
          <a:bodyPr wrap="square">
            <a:spAutoFit/>
          </a:bodyPr>
          <a:lstStyle/>
          <a:p>
            <a:pPr marL="443865" marR="431800" algn="ctr">
              <a:spcAft>
                <a:spcPts val="600"/>
              </a:spcAft>
            </a:pPr>
            <a:r>
              <a:rPr lang="en-US"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Share of households in different tenure types, in percent, 2018 or latest year</a:t>
            </a:r>
          </a:p>
        </p:txBody>
      </p:sp>
      <p:sp>
        <p:nvSpPr>
          <p:cNvPr id="6" name="Rectangle 5"/>
          <p:cNvSpPr/>
          <p:nvPr/>
        </p:nvSpPr>
        <p:spPr>
          <a:xfrm>
            <a:off x="127322" y="5857726"/>
            <a:ext cx="11771452" cy="861774"/>
          </a:xfrm>
          <a:prstGeom prst="rect">
            <a:avLst/>
          </a:prstGeom>
        </p:spPr>
        <p:txBody>
          <a:bodyPr wrap="square">
            <a:spAutoFit/>
          </a:bodyPr>
          <a:lstStyle/>
          <a:p>
            <a:pPr marL="443865" marR="431800" algn="just">
              <a:spcBef>
                <a:spcPts val="600"/>
              </a:spcBef>
            </a:pPr>
            <a:r>
              <a:rPr lang="en-GB" sz="900" dirty="0">
                <a:latin typeface="Times New Roman" panose="02020603050405020304" pitchFamily="18" charset="0"/>
                <a:ea typeface="SimSun" panose="02010600030101010101" pitchFamily="2" charset="-122"/>
                <a:cs typeface="Arial" panose="020B0604020202020204" pitchFamily="34" charset="0"/>
              </a:rPr>
              <a:t>Note: </a:t>
            </a:r>
            <a:r>
              <a:rPr lang="en-US" sz="900" dirty="0">
                <a:latin typeface="Times New Roman" panose="02020603050405020304" pitchFamily="18" charset="0"/>
                <a:ea typeface="SimSun" panose="02010600030101010101" pitchFamily="2" charset="-122"/>
                <a:cs typeface="Arial" panose="020B0604020202020204" pitchFamily="34" charset="0"/>
              </a:rPr>
              <a:t>Tenants renting at subsidized rent are lumped together with tenants renting at private rent in Australia, Canada, Chile, Denmark, Mexico, the Netherlands and the United States, and are not capturing the full extent of coverage in Sweden due to data limitations.</a:t>
            </a:r>
          </a:p>
          <a:p>
            <a:pPr marL="443865" marR="431800" algn="just">
              <a:spcBef>
                <a:spcPts val="600"/>
              </a:spcBef>
            </a:pPr>
            <a:r>
              <a:rPr lang="en-GB" sz="900" dirty="0">
                <a:latin typeface="Times New Roman" panose="02020603050405020304" pitchFamily="18" charset="0"/>
                <a:ea typeface="SimSun" panose="02010600030101010101" pitchFamily="2" charset="-122"/>
                <a:cs typeface="Arial" panose="020B0604020202020204" pitchFamily="34" charset="0"/>
              </a:rPr>
              <a:t>Source: OECD Affordable Housing Database, </a:t>
            </a:r>
            <a:r>
              <a:rPr lang="en-GB" sz="900" dirty="0">
                <a:latin typeface="Times New Roman" panose="02020603050405020304" pitchFamily="18" charset="0"/>
                <a:ea typeface="SimSun" panose="02010600030101010101" pitchFamily="2" charset="-122"/>
                <a:cs typeface="Arial" panose="020B0604020202020204" pitchFamily="34" charset="0"/>
                <a:hlinkClick r:id="rId3"/>
              </a:rPr>
              <a:t>Indicator HM1.3</a:t>
            </a:r>
            <a:r>
              <a:rPr lang="en-GB" sz="900" dirty="0">
                <a:latin typeface="Times New Roman" panose="02020603050405020304" pitchFamily="18" charset="0"/>
                <a:ea typeface="SimSun" panose="02010600030101010101" pitchFamily="2" charset="-122"/>
                <a:cs typeface="Arial" panose="020B0604020202020204" pitchFamily="34" charset="0"/>
              </a:rPr>
              <a:t>. OECD calculations based on European Union Statistics on Income and Living Conditions (EU SILC) survey 2018 except for Ireland, the Slovak Republic, and the United Kingdom (2017), and Iceland (2016); the Household, Income and Labour Dynamics Survey (HILDA) for Australia (2017); the Canada Income Survey (CIS) for Canada (2016); </a:t>
            </a:r>
            <a:r>
              <a:rPr lang="en-GB" sz="900" dirty="0" err="1">
                <a:latin typeface="Times New Roman" panose="02020603050405020304" pitchFamily="18" charset="0"/>
                <a:ea typeface="SimSun" panose="02010600030101010101" pitchFamily="2" charset="-122"/>
                <a:cs typeface="Arial" panose="020B0604020202020204" pitchFamily="34" charset="0"/>
              </a:rPr>
              <a:t>Encuesta</a:t>
            </a:r>
            <a:r>
              <a:rPr lang="en-GB" sz="900" dirty="0">
                <a:latin typeface="Times New Roman" panose="02020603050405020304" pitchFamily="18" charset="0"/>
                <a:ea typeface="SimSun" panose="02010600030101010101" pitchFamily="2" charset="-122"/>
                <a:cs typeface="Arial" panose="020B0604020202020204" pitchFamily="34" charset="0"/>
              </a:rPr>
              <a:t> de </a:t>
            </a:r>
            <a:r>
              <a:rPr lang="en-GB" sz="900" dirty="0" err="1">
                <a:latin typeface="Times New Roman" panose="02020603050405020304" pitchFamily="18" charset="0"/>
                <a:ea typeface="SimSun" panose="02010600030101010101" pitchFamily="2" charset="-122"/>
                <a:cs typeface="Arial" panose="020B0604020202020204" pitchFamily="34" charset="0"/>
              </a:rPr>
              <a:t>Caracterización</a:t>
            </a:r>
            <a:r>
              <a:rPr lang="en-GB" sz="900" dirty="0">
                <a:latin typeface="Times New Roman" panose="02020603050405020304" pitchFamily="18" charset="0"/>
                <a:ea typeface="SimSun" panose="02010600030101010101" pitchFamily="2" charset="-122"/>
                <a:cs typeface="Arial" panose="020B0604020202020204" pitchFamily="34" charset="0"/>
              </a:rPr>
              <a:t> </a:t>
            </a:r>
            <a:r>
              <a:rPr lang="en-GB" sz="900" dirty="0" err="1">
                <a:latin typeface="Times New Roman" panose="02020603050405020304" pitchFamily="18" charset="0"/>
                <a:ea typeface="SimSun" panose="02010600030101010101" pitchFamily="2" charset="-122"/>
                <a:cs typeface="Arial" panose="020B0604020202020204" pitchFamily="34" charset="0"/>
              </a:rPr>
              <a:t>Socioeconómica</a:t>
            </a:r>
            <a:r>
              <a:rPr lang="en-GB" sz="900" dirty="0">
                <a:latin typeface="Times New Roman" panose="02020603050405020304" pitchFamily="18" charset="0"/>
                <a:ea typeface="SimSun" panose="02010600030101010101" pitchFamily="2" charset="-122"/>
                <a:cs typeface="Arial" panose="020B0604020202020204" pitchFamily="34" charset="0"/>
              </a:rPr>
              <a:t> Nacional (CASEN) for Chile (2017); the Korean Housing Survey (2017); </a:t>
            </a:r>
            <a:r>
              <a:rPr lang="en-GB" sz="900" dirty="0" err="1">
                <a:latin typeface="Times New Roman" panose="02020603050405020304" pitchFamily="18" charset="0"/>
                <a:ea typeface="SimSun" panose="02010600030101010101" pitchFamily="2" charset="-122"/>
                <a:cs typeface="Arial" panose="020B0604020202020204" pitchFamily="34" charset="0"/>
              </a:rPr>
              <a:t>Encuesta</a:t>
            </a:r>
            <a:r>
              <a:rPr lang="en-GB" sz="900" dirty="0">
                <a:latin typeface="Times New Roman" panose="02020603050405020304" pitchFamily="18" charset="0"/>
                <a:ea typeface="SimSun" panose="02010600030101010101" pitchFamily="2" charset="-122"/>
                <a:cs typeface="Arial" panose="020B0604020202020204" pitchFamily="34" charset="0"/>
              </a:rPr>
              <a:t> Nacional de </a:t>
            </a:r>
            <a:r>
              <a:rPr lang="en-GB" sz="900" dirty="0" err="1">
                <a:latin typeface="Times New Roman" panose="02020603050405020304" pitchFamily="18" charset="0"/>
                <a:ea typeface="SimSun" panose="02010600030101010101" pitchFamily="2" charset="-122"/>
                <a:cs typeface="Arial" panose="020B0604020202020204" pitchFamily="34" charset="0"/>
              </a:rPr>
              <a:t>Ingresos</a:t>
            </a:r>
            <a:r>
              <a:rPr lang="en-GB" sz="900" dirty="0">
                <a:latin typeface="Times New Roman" panose="02020603050405020304" pitchFamily="18" charset="0"/>
                <a:ea typeface="SimSun" panose="02010600030101010101" pitchFamily="2" charset="-122"/>
                <a:cs typeface="Arial" panose="020B0604020202020204" pitchFamily="34" charset="0"/>
              </a:rPr>
              <a:t> y </a:t>
            </a:r>
            <a:r>
              <a:rPr lang="en-GB" sz="900" dirty="0" err="1">
                <a:latin typeface="Times New Roman" panose="02020603050405020304" pitchFamily="18" charset="0"/>
                <a:ea typeface="SimSun" panose="02010600030101010101" pitchFamily="2" charset="-122"/>
                <a:cs typeface="Arial" panose="020B0604020202020204" pitchFamily="34" charset="0"/>
              </a:rPr>
              <a:t>Gastos</a:t>
            </a:r>
            <a:r>
              <a:rPr lang="en-GB" sz="900" dirty="0">
                <a:latin typeface="Times New Roman" panose="02020603050405020304" pitchFamily="18" charset="0"/>
                <a:ea typeface="SimSun" panose="02010600030101010101" pitchFamily="2" charset="-122"/>
                <a:cs typeface="Arial" panose="020B0604020202020204" pitchFamily="34" charset="0"/>
              </a:rPr>
              <a:t> de los </a:t>
            </a:r>
            <a:r>
              <a:rPr lang="en-GB" sz="900" dirty="0" err="1">
                <a:latin typeface="Times New Roman" panose="02020603050405020304" pitchFamily="18" charset="0"/>
                <a:ea typeface="SimSun" panose="02010600030101010101" pitchFamily="2" charset="-122"/>
                <a:cs typeface="Arial" panose="020B0604020202020204" pitchFamily="34" charset="0"/>
              </a:rPr>
              <a:t>Hogares</a:t>
            </a:r>
            <a:r>
              <a:rPr lang="en-GB" sz="900" dirty="0">
                <a:latin typeface="Times New Roman" panose="02020603050405020304" pitchFamily="18" charset="0"/>
                <a:ea typeface="SimSun" panose="02010600030101010101" pitchFamily="2" charset="-122"/>
                <a:cs typeface="Arial" panose="020B0604020202020204" pitchFamily="34" charset="0"/>
              </a:rPr>
              <a:t> (ENIGH) for Mexico (2016); American Community Survey (ACS) for the United States (2016).</a:t>
            </a:r>
          </a:p>
        </p:txBody>
      </p:sp>
      <p:graphicFrame>
        <p:nvGraphicFramePr>
          <p:cNvPr id="11" name="Chart 10"/>
          <p:cNvGraphicFramePr>
            <a:graphicFrameLocks/>
          </p:cNvGraphicFramePr>
          <p:nvPr>
            <p:extLst>
              <p:ext uri="{D42A27DB-BD31-4B8C-83A1-F6EECF244321}">
                <p14:modId xmlns:p14="http://schemas.microsoft.com/office/powerpoint/2010/main" val="1484125553"/>
              </p:ext>
            </p:extLst>
          </p:nvPr>
        </p:nvGraphicFramePr>
        <p:xfrm>
          <a:off x="370389" y="2107844"/>
          <a:ext cx="11528385" cy="3594416"/>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p:cNvSpPr txBox="1"/>
          <p:nvPr/>
        </p:nvSpPr>
        <p:spPr>
          <a:xfrm>
            <a:off x="2484121" y="3756179"/>
            <a:ext cx="888022" cy="369332"/>
          </a:xfrm>
          <a:prstGeom prst="rect">
            <a:avLst/>
          </a:prstGeom>
          <a:solidFill>
            <a:srgbClr val="FFFFFF">
              <a:alpha val="89804"/>
            </a:srgbClr>
          </a:solidFill>
          <a:ln>
            <a:solidFill>
              <a:schemeClr val="bg2">
                <a:lumMod val="10000"/>
              </a:schemeClr>
            </a:solidFill>
          </a:ln>
        </p:spPr>
        <p:txBody>
          <a:bodyPr wrap="square" rtlCol="0">
            <a:spAutoFit/>
          </a:bodyPr>
          <a:lstStyle/>
          <a:p>
            <a:pPr algn="r"/>
            <a:r>
              <a:rPr lang="en-GB" b="1" dirty="0">
                <a:solidFill>
                  <a:srgbClr val="FF0000"/>
                </a:solidFill>
                <a:latin typeface="Arial Narrow" panose="020B0606020202030204" pitchFamily="34" charset="0"/>
              </a:rPr>
              <a:t>LATVIA</a:t>
            </a:r>
          </a:p>
        </p:txBody>
      </p:sp>
    </p:spTree>
    <p:extLst>
      <p:ext uri="{BB962C8B-B14F-4D97-AF65-F5344CB8AC3E}">
        <p14:creationId xmlns:p14="http://schemas.microsoft.com/office/powerpoint/2010/main" val="2172972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41952" y="4741015"/>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Chart 12"/>
          <p:cNvGraphicFramePr>
            <a:graphicFrameLocks/>
          </p:cNvGraphicFramePr>
          <p:nvPr>
            <p:extLst>
              <p:ext uri="{D42A27DB-BD31-4B8C-83A1-F6EECF244321}">
                <p14:modId xmlns:p14="http://schemas.microsoft.com/office/powerpoint/2010/main" val="1924457529"/>
              </p:ext>
            </p:extLst>
          </p:nvPr>
        </p:nvGraphicFramePr>
        <p:xfrm>
          <a:off x="659758" y="2435544"/>
          <a:ext cx="10857052" cy="3654206"/>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1512570" y="237600"/>
            <a:ext cx="10096838" cy="1022400"/>
          </a:xfrm>
        </p:spPr>
        <p:txBody>
          <a:bodyPr/>
          <a:lstStyle/>
          <a:p>
            <a:r>
              <a:rPr lang="en-US" b="1" dirty="0">
                <a:solidFill>
                  <a:schemeClr val="accent1"/>
                </a:solidFill>
              </a:rPr>
              <a:t>Housing expenditure is not high in international comparison: </a:t>
            </a:r>
            <a:r>
              <a:rPr lang="en-US" dirty="0">
                <a:solidFill>
                  <a:schemeClr val="bg2">
                    <a:lumMod val="10000"/>
                  </a:schemeClr>
                </a:solidFill>
              </a:rPr>
              <a:t>Latvian households spend just below the OECD average on housing costs.</a:t>
            </a:r>
          </a:p>
        </p:txBody>
      </p:sp>
      <p:sp>
        <p:nvSpPr>
          <p:cNvPr id="6" name="Rectangle 5"/>
          <p:cNvSpPr/>
          <p:nvPr/>
        </p:nvSpPr>
        <p:spPr>
          <a:xfrm>
            <a:off x="1076446" y="1540370"/>
            <a:ext cx="10394065" cy="1015663"/>
          </a:xfrm>
          <a:prstGeom prst="rect">
            <a:avLst/>
          </a:prstGeom>
        </p:spPr>
        <p:txBody>
          <a:bodyPr wrap="square">
            <a:spAutoFit/>
          </a:bodyPr>
          <a:lstStyle/>
          <a:p>
            <a:pPr algn="ctr"/>
            <a:r>
              <a:rPr lang="en-US" sz="2000" dirty="0">
                <a:solidFill>
                  <a:schemeClr val="bg2">
                    <a:lumMod val="10000"/>
                  </a:schemeClr>
                </a:solidFill>
                <a:latin typeface="Arial Narrow" panose="020B0606020202030204" pitchFamily="34" charset="0"/>
              </a:rPr>
              <a:t>Share of final household consumption expenditure spent on housing, water, electricity, gas and other fuels in OECD countries, 2018 or latest year</a:t>
            </a:r>
          </a:p>
          <a:p>
            <a:pPr algn="ctr"/>
            <a:r>
              <a:rPr lang="en-GB" sz="2000" dirty="0">
                <a:solidFill>
                  <a:schemeClr val="bg2">
                    <a:lumMod val="10000"/>
                  </a:schemeClr>
                </a:solidFill>
                <a:latin typeface="Arial Narrow" panose="020B0606020202030204" pitchFamily="34" charset="0"/>
              </a:rPr>
              <a:t>  </a:t>
            </a:r>
          </a:p>
        </p:txBody>
      </p:sp>
      <p:sp>
        <p:nvSpPr>
          <p:cNvPr id="7" name="Rectangle 6"/>
          <p:cNvSpPr/>
          <p:nvPr/>
        </p:nvSpPr>
        <p:spPr>
          <a:xfrm>
            <a:off x="341376" y="6211670"/>
            <a:ext cx="11655552" cy="461665"/>
          </a:xfrm>
          <a:prstGeom prst="rect">
            <a:avLst/>
          </a:prstGeom>
        </p:spPr>
        <p:txBody>
          <a:bodyPr wrap="square">
            <a:spAutoFit/>
          </a:bodyPr>
          <a:lstStyle/>
          <a:p>
            <a:pPr marL="443865" marR="431800" algn="just">
              <a:spcBef>
                <a:spcPts val="600"/>
              </a:spcBef>
            </a:pPr>
            <a:r>
              <a:rPr lang="en-GB" sz="1200" dirty="0">
                <a:latin typeface="Times New Roman" panose="02020603050405020304" pitchFamily="18" charset="0"/>
                <a:ea typeface="SimSun" panose="02010600030101010101" pitchFamily="2" charset="-122"/>
                <a:cs typeface="Arial" panose="020B0604020202020204" pitchFamily="34" charset="0"/>
              </a:rPr>
              <a:t>Note: Data cover final consumption expenditure of households on the territory, only. Data for Australia, Greece, Mexico and Norway refer to 2017.</a:t>
            </a:r>
          </a:p>
          <a:p>
            <a:pPr marL="443865" marR="431800" algn="just">
              <a:spcAft>
                <a:spcPts val="1200"/>
              </a:spcAft>
            </a:pPr>
            <a:r>
              <a:rPr lang="en-GB" sz="1200" dirty="0">
                <a:latin typeface="Times New Roman" panose="02020603050405020304" pitchFamily="18" charset="0"/>
                <a:ea typeface="SimSun" panose="02010600030101010101" pitchFamily="2" charset="-122"/>
                <a:cs typeface="Arial" panose="020B0604020202020204" pitchFamily="34" charset="0"/>
              </a:rPr>
              <a:t>Source: OECD National Accounts Database, </a:t>
            </a:r>
            <a:r>
              <a:rPr lang="en-GB" sz="1200" dirty="0">
                <a:latin typeface="Times New Roman" panose="02020603050405020304" pitchFamily="18" charset="0"/>
                <a:ea typeface="SimSun" panose="02010600030101010101" pitchFamily="2" charset="-122"/>
                <a:cs typeface="Arial" panose="020B0604020202020204" pitchFamily="34" charset="0"/>
                <a:hlinkClick r:id="rId4"/>
              </a:rPr>
              <a:t>http://www.oecd.org/sdd/na/</a:t>
            </a:r>
            <a:r>
              <a:rPr lang="en-GB" sz="1200" dirty="0">
                <a:latin typeface="Times New Roman" panose="02020603050405020304" pitchFamily="18" charset="0"/>
                <a:ea typeface="SimSun" panose="02010600030101010101" pitchFamily="2" charset="-122"/>
                <a:cs typeface="Arial" panose="020B0604020202020204" pitchFamily="34" charset="0"/>
              </a:rPr>
              <a:t>. </a:t>
            </a:r>
          </a:p>
        </p:txBody>
      </p:sp>
      <p:sp>
        <p:nvSpPr>
          <p:cNvPr id="11" name="TextBox 10"/>
          <p:cNvSpPr txBox="1"/>
          <p:nvPr/>
        </p:nvSpPr>
        <p:spPr>
          <a:xfrm>
            <a:off x="3682578" y="2962366"/>
            <a:ext cx="1120140" cy="646331"/>
          </a:xfrm>
          <a:prstGeom prst="rect">
            <a:avLst/>
          </a:prstGeom>
          <a:noFill/>
        </p:spPr>
        <p:txBody>
          <a:bodyPr wrap="square" rtlCol="0">
            <a:spAutoFit/>
          </a:bodyPr>
          <a:lstStyle/>
          <a:p>
            <a:pPr algn="ctr"/>
            <a:r>
              <a:rPr lang="en-GB" b="1" dirty="0">
                <a:solidFill>
                  <a:srgbClr val="FF0000"/>
                </a:solidFill>
                <a:latin typeface="Arial Narrow" panose="020B0606020202030204" pitchFamily="34" charset="0"/>
              </a:rPr>
              <a:t>LATVIA, 21%</a:t>
            </a:r>
          </a:p>
        </p:txBody>
      </p:sp>
      <p:sp>
        <p:nvSpPr>
          <p:cNvPr id="8" name="TextBox 7"/>
          <p:cNvSpPr txBox="1"/>
          <p:nvPr/>
        </p:nvSpPr>
        <p:spPr>
          <a:xfrm>
            <a:off x="5017917" y="2872718"/>
            <a:ext cx="1824694" cy="646331"/>
          </a:xfrm>
          <a:prstGeom prst="rect">
            <a:avLst/>
          </a:prstGeom>
          <a:noFill/>
        </p:spPr>
        <p:txBody>
          <a:bodyPr wrap="square" rtlCol="0">
            <a:spAutoFit/>
          </a:bodyPr>
          <a:lstStyle/>
          <a:p>
            <a:pPr algn="ctr"/>
            <a:r>
              <a:rPr lang="en-GB" b="1" dirty="0">
                <a:solidFill>
                  <a:schemeClr val="bg2">
                    <a:lumMod val="10000"/>
                  </a:schemeClr>
                </a:solidFill>
                <a:latin typeface="Arial Narrow" panose="020B0606020202030204" pitchFamily="34" charset="0"/>
              </a:rPr>
              <a:t>OECD-30 average, 23%</a:t>
            </a:r>
          </a:p>
        </p:txBody>
      </p:sp>
    </p:spTree>
    <p:extLst>
      <p:ext uri="{BB962C8B-B14F-4D97-AF65-F5344CB8AC3E}">
        <p14:creationId xmlns:p14="http://schemas.microsoft.com/office/powerpoint/2010/main" val="2589991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671059" y="4658636"/>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Chart 3"/>
          <p:cNvGraphicFramePr/>
          <p:nvPr>
            <p:extLst>
              <p:ext uri="{D42A27DB-BD31-4B8C-83A1-F6EECF244321}">
                <p14:modId xmlns:p14="http://schemas.microsoft.com/office/powerpoint/2010/main" val="3323009076"/>
              </p:ext>
            </p:extLst>
          </p:nvPr>
        </p:nvGraphicFramePr>
        <p:xfrm>
          <a:off x="451413" y="2432966"/>
          <a:ext cx="11007524" cy="3732277"/>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821180" y="1599513"/>
            <a:ext cx="8572500" cy="707886"/>
          </a:xfrm>
          <a:prstGeom prst="rect">
            <a:avLst/>
          </a:prstGeom>
        </p:spPr>
        <p:txBody>
          <a:bodyPr wrap="square">
            <a:spAutoFit/>
          </a:bodyPr>
          <a:lstStyle/>
          <a:p>
            <a:pPr marL="443865" marR="431800" algn="ctr">
              <a:spcAft>
                <a:spcPts val="600"/>
              </a:spcAft>
            </a:pPr>
            <a:r>
              <a:rPr lang="en-GB"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Share of population spending more than 40% of disposable income on mortgage and rent, and on total housing costs, OECD countries, 2018</a:t>
            </a:r>
          </a:p>
        </p:txBody>
      </p:sp>
      <p:sp>
        <p:nvSpPr>
          <p:cNvPr id="6" name="Rectangle 5"/>
          <p:cNvSpPr/>
          <p:nvPr/>
        </p:nvSpPr>
        <p:spPr>
          <a:xfrm>
            <a:off x="300942" y="6108150"/>
            <a:ext cx="11308466" cy="646331"/>
          </a:xfrm>
          <a:prstGeom prst="rect">
            <a:avLst/>
          </a:prstGeom>
        </p:spPr>
        <p:txBody>
          <a:bodyPr wrap="square">
            <a:spAutoFit/>
          </a:bodyPr>
          <a:lstStyle/>
          <a:p>
            <a:pPr marL="443865" marR="431800" algn="just">
              <a:spcBef>
                <a:spcPts val="600"/>
              </a:spcBef>
            </a:pPr>
            <a:r>
              <a:rPr lang="en-GB" sz="900" dirty="0">
                <a:latin typeface="Times New Roman" panose="02020603050405020304" pitchFamily="18" charset="0"/>
                <a:ea typeface="SimSun" panose="02010600030101010101" pitchFamily="2" charset="-122"/>
                <a:cs typeface="Arial" panose="020B0604020202020204" pitchFamily="34" charset="0"/>
              </a:rPr>
              <a:t>Note: "Total housing costs" refer to mortgage and rent payments, mandatory services and charges, regular maintenance and repair, taxes and the costs of utilities. "Mortgage and rent" includes both mortgage principal repayments and mortgage interest payments. Mortgage and rent payments and household disposable are all gross of (i.e. include) any housing allowances received by the household. No data on mortgage principal repayments available for Denmark due to data limitations. Data for the Slovak Republic refer to 2015, for Switzerland to 2016, and for Ireland and the United Kingdom to 2017.</a:t>
            </a:r>
          </a:p>
          <a:p>
            <a:pPr marL="443865" marR="431800" algn="just">
              <a:spcAft>
                <a:spcPts val="1200"/>
              </a:spcAft>
            </a:pPr>
            <a:r>
              <a:rPr lang="en-GB" sz="900" dirty="0">
                <a:latin typeface="Times New Roman" panose="02020603050405020304" pitchFamily="18" charset="0"/>
                <a:ea typeface="SimSun" panose="02010600030101010101" pitchFamily="2" charset="-122"/>
                <a:cs typeface="Arial" panose="020B0604020202020204" pitchFamily="34" charset="0"/>
              </a:rPr>
              <a:t>Source: OECD calculations based on European Union Statistics on Income and Living Conditions (EU SILC) survey, </a:t>
            </a:r>
            <a:r>
              <a:rPr lang="en-GB" sz="900" u="sng" dirty="0">
                <a:solidFill>
                  <a:srgbClr val="0000FF"/>
                </a:solidFill>
                <a:latin typeface="Times New Roman" panose="02020603050405020304" pitchFamily="18" charset="0"/>
                <a:ea typeface="SimSun" panose="02010600030101010101" pitchFamily="2" charset="-122"/>
                <a:cs typeface="Arial" panose="020B0604020202020204" pitchFamily="34" charset="0"/>
                <a:hlinkClick r:id="rId4"/>
              </a:rPr>
              <a:t>https://ec.europa.eu/eurostat/web/microdata/european-union-statistics-on-income-and-living-conditions</a:t>
            </a:r>
            <a:endParaRPr lang="en-GB" sz="900" dirty="0">
              <a:latin typeface="Times New Roman" panose="02020603050405020304" pitchFamily="18" charset="0"/>
              <a:ea typeface="SimSun" panose="02010600030101010101" pitchFamily="2" charset="-122"/>
              <a:cs typeface="Arial" panose="020B0604020202020204" pitchFamily="34" charset="0"/>
            </a:endParaRPr>
          </a:p>
        </p:txBody>
      </p:sp>
      <p:sp>
        <p:nvSpPr>
          <p:cNvPr id="8" name="TextBox 7"/>
          <p:cNvSpPr txBox="1"/>
          <p:nvPr/>
        </p:nvSpPr>
        <p:spPr>
          <a:xfrm>
            <a:off x="10285251" y="3572247"/>
            <a:ext cx="1120140" cy="369332"/>
          </a:xfrm>
          <a:prstGeom prst="rect">
            <a:avLst/>
          </a:prstGeom>
          <a:noFill/>
        </p:spPr>
        <p:txBody>
          <a:bodyPr wrap="square" rtlCol="0">
            <a:spAutoFit/>
          </a:bodyPr>
          <a:lstStyle/>
          <a:p>
            <a:pPr algn="r"/>
            <a:r>
              <a:rPr lang="en-GB" b="1" dirty="0">
                <a:solidFill>
                  <a:srgbClr val="FF0000"/>
                </a:solidFill>
                <a:latin typeface="Arial Narrow" panose="020B0606020202030204" pitchFamily="34" charset="0"/>
              </a:rPr>
              <a:t>LATVIA</a:t>
            </a:r>
          </a:p>
        </p:txBody>
      </p:sp>
      <p:sp>
        <p:nvSpPr>
          <p:cNvPr id="11" name="TextBox 10"/>
          <p:cNvSpPr txBox="1"/>
          <p:nvPr/>
        </p:nvSpPr>
        <p:spPr>
          <a:xfrm>
            <a:off x="4273683" y="3097592"/>
            <a:ext cx="1947903" cy="646331"/>
          </a:xfrm>
          <a:prstGeom prst="rect">
            <a:avLst/>
          </a:prstGeom>
          <a:noFill/>
        </p:spPr>
        <p:txBody>
          <a:bodyPr wrap="square" rtlCol="0">
            <a:spAutoFit/>
          </a:bodyPr>
          <a:lstStyle/>
          <a:p>
            <a:pPr algn="ctr"/>
            <a:r>
              <a:rPr lang="en-GB" b="1" dirty="0">
                <a:solidFill>
                  <a:schemeClr val="bg2">
                    <a:lumMod val="10000"/>
                  </a:schemeClr>
                </a:solidFill>
                <a:latin typeface="Arial Narrow" panose="020B0606020202030204" pitchFamily="34" charset="0"/>
              </a:rPr>
              <a:t>OECD-Europe average</a:t>
            </a:r>
          </a:p>
        </p:txBody>
      </p:sp>
      <p:sp>
        <p:nvSpPr>
          <p:cNvPr id="12" name="Title 2"/>
          <p:cNvSpPr>
            <a:spLocks noGrp="1"/>
          </p:cNvSpPr>
          <p:nvPr>
            <p:ph type="title"/>
          </p:nvPr>
        </p:nvSpPr>
        <p:spPr>
          <a:xfrm>
            <a:off x="1512570" y="237600"/>
            <a:ext cx="10096838" cy="1022400"/>
          </a:xfrm>
        </p:spPr>
        <p:txBody>
          <a:bodyPr/>
          <a:lstStyle/>
          <a:p>
            <a:r>
              <a:rPr lang="en-GB" b="1" dirty="0">
                <a:solidFill>
                  <a:schemeClr val="accent1"/>
                </a:solidFill>
                <a:ea typeface="SimSun" panose="02010600030101010101" pitchFamily="2" charset="-122"/>
                <a:cs typeface="Arial" panose="020B0604020202020204" pitchFamily="34" charset="0"/>
              </a:rPr>
              <a:t>Few Latvian households are “overburdened” by housing costs </a:t>
            </a:r>
            <a:r>
              <a:rPr lang="en-GB" dirty="0">
                <a:solidFill>
                  <a:schemeClr val="bg2">
                    <a:lumMod val="10000"/>
                  </a:schemeClr>
                </a:solidFill>
                <a:ea typeface="SimSun" panose="02010600030101010101" pitchFamily="2" charset="-122"/>
                <a:cs typeface="Arial" panose="020B0604020202020204" pitchFamily="34" charset="0"/>
              </a:rPr>
              <a:t>– that is, spend more than 40% of disposable income on housing. </a:t>
            </a:r>
            <a:endParaRPr lang="en-GB" dirty="0">
              <a:solidFill>
                <a:schemeClr val="bg2">
                  <a:lumMod val="10000"/>
                </a:schemeClr>
              </a:solidFill>
            </a:endParaRPr>
          </a:p>
        </p:txBody>
      </p:sp>
    </p:spTree>
    <p:extLst>
      <p:ext uri="{BB962C8B-B14F-4D97-AF65-F5344CB8AC3E}">
        <p14:creationId xmlns:p14="http://schemas.microsoft.com/office/powerpoint/2010/main" val="74875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0618754" y="4521245"/>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US" b="1" dirty="0">
                <a:solidFill>
                  <a:schemeClr val="accent1"/>
                </a:solidFill>
              </a:rPr>
              <a:t>Housing quality is a challenge for many: </a:t>
            </a:r>
            <a:r>
              <a:rPr lang="en-US" dirty="0">
                <a:solidFill>
                  <a:schemeClr val="bg2">
                    <a:lumMod val="10000"/>
                  </a:schemeClr>
                </a:solidFill>
              </a:rPr>
              <a:t>A quarter of low-income Latvian households live in housing without basic facilities. </a:t>
            </a:r>
          </a:p>
        </p:txBody>
      </p:sp>
      <p:sp>
        <p:nvSpPr>
          <p:cNvPr id="4" name="Rectangle 3"/>
          <p:cNvSpPr/>
          <p:nvPr/>
        </p:nvSpPr>
        <p:spPr>
          <a:xfrm>
            <a:off x="549952" y="1663251"/>
            <a:ext cx="11123271" cy="707886"/>
          </a:xfrm>
          <a:prstGeom prst="rect">
            <a:avLst/>
          </a:prstGeom>
        </p:spPr>
        <p:txBody>
          <a:bodyPr wrap="square">
            <a:spAutoFit/>
          </a:bodyPr>
          <a:lstStyle/>
          <a:p>
            <a:pPr marL="443865" marR="431800" algn="ctr">
              <a:spcAft>
                <a:spcPts val="600"/>
              </a:spcAft>
            </a:pPr>
            <a:r>
              <a:rPr lang="en-GB" sz="2000" dirty="0">
                <a:solidFill>
                  <a:schemeClr val="bg2">
                    <a:lumMod val="10000"/>
                  </a:schemeClr>
                </a:solidFill>
                <a:latin typeface="Arial Narrow" panose="020B0606020202030204" pitchFamily="34" charset="0"/>
                <a:ea typeface="SimSun" panose="02010600030101010101" pitchFamily="2" charset="-122"/>
                <a:cs typeface="Arial" panose="020B0604020202020204" pitchFamily="34" charset="0"/>
              </a:rPr>
              <a:t>Share of poor households (below 50% of median equivalised disposable income) without exclusive use of indoor flushing toilet, in percent, 2010 and 2017 or latest available year </a:t>
            </a:r>
          </a:p>
        </p:txBody>
      </p:sp>
      <p:sp>
        <p:nvSpPr>
          <p:cNvPr id="7" name="TextBox 6"/>
          <p:cNvSpPr txBox="1"/>
          <p:nvPr/>
        </p:nvSpPr>
        <p:spPr>
          <a:xfrm>
            <a:off x="8542020" y="3282267"/>
            <a:ext cx="1120140" cy="369332"/>
          </a:xfrm>
          <a:prstGeom prst="rect">
            <a:avLst/>
          </a:prstGeom>
          <a:noFill/>
        </p:spPr>
        <p:txBody>
          <a:bodyPr wrap="square" rtlCol="0">
            <a:spAutoFit/>
          </a:bodyPr>
          <a:lstStyle/>
          <a:p>
            <a:pPr algn="r"/>
            <a:r>
              <a:rPr lang="en-GB" b="1" dirty="0">
                <a:solidFill>
                  <a:schemeClr val="accent6">
                    <a:lumMod val="75000"/>
                  </a:schemeClr>
                </a:solidFill>
                <a:latin typeface="Arial Narrow" panose="020B0606020202030204" pitchFamily="34" charset="0"/>
              </a:rPr>
              <a:t>LATVIA</a:t>
            </a:r>
          </a:p>
        </p:txBody>
      </p:sp>
      <p:sp>
        <p:nvSpPr>
          <p:cNvPr id="10" name="TextBox 9"/>
          <p:cNvSpPr txBox="1"/>
          <p:nvPr/>
        </p:nvSpPr>
        <p:spPr>
          <a:xfrm>
            <a:off x="6828890" y="4204891"/>
            <a:ext cx="2388871" cy="369332"/>
          </a:xfrm>
          <a:prstGeom prst="rect">
            <a:avLst/>
          </a:prstGeom>
          <a:noFill/>
        </p:spPr>
        <p:txBody>
          <a:bodyPr wrap="square" rtlCol="0">
            <a:spAutoFit/>
          </a:bodyPr>
          <a:lstStyle/>
          <a:p>
            <a:r>
              <a:rPr lang="en-GB" b="1" dirty="0">
                <a:latin typeface="Arial Narrow" panose="020B0606020202030204" pitchFamily="34" charset="0"/>
              </a:rPr>
              <a:t>OECD AVERAGE</a:t>
            </a:r>
          </a:p>
        </p:txBody>
      </p:sp>
      <p:graphicFrame>
        <p:nvGraphicFramePr>
          <p:cNvPr id="11" name="Chart 10"/>
          <p:cNvGraphicFramePr>
            <a:graphicFrameLocks/>
          </p:cNvGraphicFramePr>
          <p:nvPr>
            <p:extLst>
              <p:ext uri="{D42A27DB-BD31-4B8C-83A1-F6EECF244321}">
                <p14:modId xmlns:p14="http://schemas.microsoft.com/office/powerpoint/2010/main" val="1313696048"/>
              </p:ext>
            </p:extLst>
          </p:nvPr>
        </p:nvGraphicFramePr>
        <p:xfrm>
          <a:off x="162044" y="2671658"/>
          <a:ext cx="11702005" cy="3480886"/>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p:cNvSpPr/>
          <p:nvPr/>
        </p:nvSpPr>
        <p:spPr>
          <a:xfrm>
            <a:off x="162043" y="5962554"/>
            <a:ext cx="11702005" cy="861774"/>
          </a:xfrm>
          <a:prstGeom prst="rect">
            <a:avLst/>
          </a:prstGeom>
        </p:spPr>
        <p:txBody>
          <a:bodyPr wrap="square">
            <a:spAutoFit/>
          </a:bodyPr>
          <a:lstStyle/>
          <a:p>
            <a:pPr marL="443865" marR="431800" algn="just">
              <a:spcBef>
                <a:spcPts val="600"/>
              </a:spcBef>
            </a:pPr>
            <a:r>
              <a:rPr lang="en-GB" sz="900" dirty="0">
                <a:latin typeface="Times New Roman" panose="02020603050405020304" pitchFamily="18" charset="0"/>
                <a:ea typeface="SimSun" panose="02010600030101010101" pitchFamily="2" charset="-122"/>
                <a:cs typeface="Arial" panose="020B0604020202020204" pitchFamily="34" charset="0"/>
              </a:rPr>
              <a:t>Note: </a:t>
            </a:r>
            <a:r>
              <a:rPr lang="en-US" sz="900" dirty="0">
                <a:latin typeface="Times New Roman" panose="02020603050405020304" pitchFamily="18" charset="0"/>
                <a:ea typeface="SimSun" panose="02010600030101010101" pitchFamily="2" charset="-122"/>
                <a:cs typeface="Arial" panose="020B0604020202020204" pitchFamily="34" charset="0"/>
              </a:rPr>
              <a:t>1. No estimates available for Australia, Canada, Japan, New Zealand and Turkey due to data limitations.  2. Poor households are households with </a:t>
            </a:r>
            <a:r>
              <a:rPr lang="en-US" sz="900" dirty="0" err="1">
                <a:latin typeface="Times New Roman" panose="02020603050405020304" pitchFamily="18" charset="0"/>
                <a:ea typeface="SimSun" panose="02010600030101010101" pitchFamily="2" charset="-122"/>
                <a:cs typeface="Arial" panose="020B0604020202020204" pitchFamily="34" charset="0"/>
              </a:rPr>
              <a:t>equivalised</a:t>
            </a:r>
            <a:r>
              <a:rPr lang="en-US" sz="900" dirty="0">
                <a:latin typeface="Times New Roman" panose="02020603050405020304" pitchFamily="18" charset="0"/>
                <a:ea typeface="SimSun" panose="02010600030101010101" pitchFamily="2" charset="-122"/>
                <a:cs typeface="Arial" panose="020B0604020202020204" pitchFamily="34" charset="0"/>
              </a:rPr>
              <a:t> disposable income below 50% of the median country income. In Chile, Mexico, Korea, and the United States gross income is used due to data limitations. 3. Results only shown if category composed of at least 30 observations. 4. 2010 data were not available in several countries; as such, data for the nearest available year were used: Chile (2011), Denmark (2011), Germany (2015).</a:t>
            </a:r>
          </a:p>
          <a:p>
            <a:pPr marL="443865" marR="431800" algn="just">
              <a:spcBef>
                <a:spcPts val="600"/>
              </a:spcBef>
            </a:pPr>
            <a:r>
              <a:rPr lang="en-US" sz="900" dirty="0">
                <a:latin typeface="Times New Roman" panose="02020603050405020304" pitchFamily="18" charset="0"/>
                <a:ea typeface="SimSun" panose="02010600030101010101" pitchFamily="2" charset="-122"/>
                <a:cs typeface="Arial" panose="020B0604020202020204" pitchFamily="34" charset="0"/>
              </a:rPr>
              <a:t>S</a:t>
            </a:r>
            <a:r>
              <a:rPr lang="en-GB" sz="900" dirty="0" err="1">
                <a:latin typeface="Times New Roman" panose="02020603050405020304" pitchFamily="18" charset="0"/>
                <a:ea typeface="SimSun" panose="02010600030101010101" pitchFamily="2" charset="-122"/>
                <a:cs typeface="Arial" panose="020B0604020202020204" pitchFamily="34" charset="0"/>
              </a:rPr>
              <a:t>ource</a:t>
            </a:r>
            <a:r>
              <a:rPr lang="en-GB" sz="900" dirty="0">
                <a:latin typeface="Times New Roman" panose="02020603050405020304" pitchFamily="18" charset="0"/>
                <a:ea typeface="SimSun" panose="02010600030101010101" pitchFamily="2" charset="-122"/>
                <a:cs typeface="Arial" panose="020B0604020202020204" pitchFamily="34" charset="0"/>
              </a:rPr>
              <a:t>: OECD calculations based on European Survey on Income and Living Conditions (EU SILC) ; </a:t>
            </a:r>
            <a:r>
              <a:rPr lang="en-GB" sz="900" dirty="0" err="1">
                <a:latin typeface="Times New Roman" panose="02020603050405020304" pitchFamily="18" charset="0"/>
                <a:ea typeface="SimSun" panose="02010600030101010101" pitchFamily="2" charset="-122"/>
                <a:cs typeface="Arial" panose="020B0604020202020204" pitchFamily="34" charset="0"/>
              </a:rPr>
              <a:t>Encuesta</a:t>
            </a:r>
            <a:r>
              <a:rPr lang="en-GB" sz="900" dirty="0">
                <a:latin typeface="Times New Roman" panose="02020603050405020304" pitchFamily="18" charset="0"/>
                <a:ea typeface="SimSun" panose="02010600030101010101" pitchFamily="2" charset="-122"/>
                <a:cs typeface="Arial" panose="020B0604020202020204" pitchFamily="34" charset="0"/>
              </a:rPr>
              <a:t> de </a:t>
            </a:r>
            <a:r>
              <a:rPr lang="en-GB" sz="900" dirty="0" err="1">
                <a:latin typeface="Times New Roman" panose="02020603050405020304" pitchFamily="18" charset="0"/>
                <a:ea typeface="SimSun" panose="02010600030101010101" pitchFamily="2" charset="-122"/>
                <a:cs typeface="Arial" panose="020B0604020202020204" pitchFamily="34" charset="0"/>
              </a:rPr>
              <a:t>Caracterización</a:t>
            </a:r>
            <a:r>
              <a:rPr lang="en-GB" sz="900" dirty="0">
                <a:latin typeface="Times New Roman" panose="02020603050405020304" pitchFamily="18" charset="0"/>
                <a:ea typeface="SimSun" panose="02010600030101010101" pitchFamily="2" charset="-122"/>
                <a:cs typeface="Arial" panose="020B0604020202020204" pitchFamily="34" charset="0"/>
              </a:rPr>
              <a:t> </a:t>
            </a:r>
            <a:r>
              <a:rPr lang="en-GB" sz="900" dirty="0" err="1">
                <a:latin typeface="Times New Roman" panose="02020603050405020304" pitchFamily="18" charset="0"/>
                <a:ea typeface="SimSun" panose="02010600030101010101" pitchFamily="2" charset="-122"/>
                <a:cs typeface="Arial" panose="020B0604020202020204" pitchFamily="34" charset="0"/>
              </a:rPr>
              <a:t>Socioeconómica</a:t>
            </a:r>
            <a:r>
              <a:rPr lang="en-GB" sz="900" dirty="0">
                <a:latin typeface="Times New Roman" panose="02020603050405020304" pitchFamily="18" charset="0"/>
                <a:ea typeface="SimSun" panose="02010600030101010101" pitchFamily="2" charset="-122"/>
                <a:cs typeface="Arial" panose="020B0604020202020204" pitchFamily="34" charset="0"/>
              </a:rPr>
              <a:t> Nacional (CASEN) for Chile (2017); the Korean Housing Survey (2017); </a:t>
            </a:r>
            <a:r>
              <a:rPr lang="en-GB" sz="900" dirty="0" err="1">
                <a:latin typeface="Times New Roman" panose="02020603050405020304" pitchFamily="18" charset="0"/>
                <a:ea typeface="SimSun" panose="02010600030101010101" pitchFamily="2" charset="-122"/>
                <a:cs typeface="Arial" panose="020B0604020202020204" pitchFamily="34" charset="0"/>
              </a:rPr>
              <a:t>Encuesta</a:t>
            </a:r>
            <a:r>
              <a:rPr lang="en-GB" sz="900" dirty="0">
                <a:latin typeface="Times New Roman" panose="02020603050405020304" pitchFamily="18" charset="0"/>
                <a:ea typeface="SimSun" panose="02010600030101010101" pitchFamily="2" charset="-122"/>
                <a:cs typeface="Arial" panose="020B0604020202020204" pitchFamily="34" charset="0"/>
              </a:rPr>
              <a:t> Nacional de </a:t>
            </a:r>
            <a:r>
              <a:rPr lang="en-GB" sz="900" dirty="0" err="1">
                <a:latin typeface="Times New Roman" panose="02020603050405020304" pitchFamily="18" charset="0"/>
                <a:ea typeface="SimSun" panose="02010600030101010101" pitchFamily="2" charset="-122"/>
                <a:cs typeface="Arial" panose="020B0604020202020204" pitchFamily="34" charset="0"/>
              </a:rPr>
              <a:t>Ingresos</a:t>
            </a:r>
            <a:r>
              <a:rPr lang="en-GB" sz="900" dirty="0">
                <a:latin typeface="Times New Roman" panose="02020603050405020304" pitchFamily="18" charset="0"/>
                <a:ea typeface="SimSun" panose="02010600030101010101" pitchFamily="2" charset="-122"/>
                <a:cs typeface="Arial" panose="020B0604020202020204" pitchFamily="34" charset="0"/>
              </a:rPr>
              <a:t> y </a:t>
            </a:r>
            <a:r>
              <a:rPr lang="en-GB" sz="900" dirty="0" err="1">
                <a:latin typeface="Times New Roman" panose="02020603050405020304" pitchFamily="18" charset="0"/>
                <a:ea typeface="SimSun" panose="02010600030101010101" pitchFamily="2" charset="-122"/>
                <a:cs typeface="Arial" panose="020B0604020202020204" pitchFamily="34" charset="0"/>
              </a:rPr>
              <a:t>Gastos</a:t>
            </a:r>
            <a:r>
              <a:rPr lang="en-GB" sz="900" dirty="0">
                <a:latin typeface="Times New Roman" panose="02020603050405020304" pitchFamily="18" charset="0"/>
                <a:ea typeface="SimSun" panose="02010600030101010101" pitchFamily="2" charset="-122"/>
                <a:cs typeface="Arial" panose="020B0604020202020204" pitchFamily="34" charset="0"/>
              </a:rPr>
              <a:t> de los </a:t>
            </a:r>
            <a:r>
              <a:rPr lang="en-GB" sz="900" dirty="0" err="1">
                <a:latin typeface="Times New Roman" panose="02020603050405020304" pitchFamily="18" charset="0"/>
                <a:ea typeface="SimSun" panose="02010600030101010101" pitchFamily="2" charset="-122"/>
                <a:cs typeface="Arial" panose="020B0604020202020204" pitchFamily="34" charset="0"/>
              </a:rPr>
              <a:t>Hogares</a:t>
            </a:r>
            <a:r>
              <a:rPr lang="en-GB" sz="900" dirty="0">
                <a:latin typeface="Times New Roman" panose="02020603050405020304" pitchFamily="18" charset="0"/>
                <a:ea typeface="SimSun" panose="02010600030101010101" pitchFamily="2" charset="-122"/>
                <a:cs typeface="Arial" panose="020B0604020202020204" pitchFamily="34" charset="0"/>
              </a:rPr>
              <a:t> (ENIGH) for Mexico (2016); American Community Survey (ACS) for the United States (2015).</a:t>
            </a:r>
          </a:p>
        </p:txBody>
      </p:sp>
      <p:sp>
        <p:nvSpPr>
          <p:cNvPr id="14" name="TextBox 13"/>
          <p:cNvSpPr txBox="1"/>
          <p:nvPr/>
        </p:nvSpPr>
        <p:spPr>
          <a:xfrm>
            <a:off x="10032559" y="3491696"/>
            <a:ext cx="1120140" cy="369332"/>
          </a:xfrm>
          <a:prstGeom prst="rect">
            <a:avLst/>
          </a:prstGeom>
          <a:noFill/>
        </p:spPr>
        <p:txBody>
          <a:bodyPr wrap="square" rtlCol="0">
            <a:spAutoFit/>
          </a:bodyPr>
          <a:lstStyle/>
          <a:p>
            <a:pPr algn="r"/>
            <a:r>
              <a:rPr lang="en-GB" b="1" dirty="0">
                <a:solidFill>
                  <a:srgbClr val="FF0000"/>
                </a:solidFill>
                <a:latin typeface="Arial Narrow" panose="020B0606020202030204" pitchFamily="34" charset="0"/>
              </a:rPr>
              <a:t>LATVIA</a:t>
            </a:r>
          </a:p>
        </p:txBody>
      </p:sp>
      <p:sp>
        <p:nvSpPr>
          <p:cNvPr id="15" name="TextBox 14"/>
          <p:cNvSpPr txBox="1"/>
          <p:nvPr/>
        </p:nvSpPr>
        <p:spPr>
          <a:xfrm>
            <a:off x="8229883" y="4151913"/>
            <a:ext cx="1540681" cy="369332"/>
          </a:xfrm>
          <a:prstGeom prst="rect">
            <a:avLst/>
          </a:prstGeom>
          <a:noFill/>
        </p:spPr>
        <p:txBody>
          <a:bodyPr wrap="square" rtlCol="0">
            <a:spAutoFit/>
          </a:bodyPr>
          <a:lstStyle/>
          <a:p>
            <a:pPr algn="r"/>
            <a:r>
              <a:rPr lang="en-GB" b="1" dirty="0">
                <a:solidFill>
                  <a:schemeClr val="bg2">
                    <a:lumMod val="10000"/>
                  </a:schemeClr>
                </a:solidFill>
                <a:latin typeface="Arial Narrow" panose="020B0606020202030204" pitchFamily="34" charset="0"/>
              </a:rPr>
              <a:t>OECD average</a:t>
            </a:r>
          </a:p>
        </p:txBody>
      </p:sp>
    </p:spTree>
    <p:extLst>
      <p:ext uri="{BB962C8B-B14F-4D97-AF65-F5344CB8AC3E}">
        <p14:creationId xmlns:p14="http://schemas.microsoft.com/office/powerpoint/2010/main" val="961343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0555936" y="4442867"/>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p:txBody>
          <a:bodyPr/>
          <a:lstStyle/>
          <a:p>
            <a:r>
              <a:rPr lang="en-GB" b="1" dirty="0">
                <a:solidFill>
                  <a:schemeClr val="accent1"/>
                </a:solidFill>
              </a:rPr>
              <a:t>Some Latvians face acute quality gaps. </a:t>
            </a:r>
            <a:r>
              <a:rPr lang="en-GB" dirty="0">
                <a:solidFill>
                  <a:schemeClr val="bg2">
                    <a:lumMod val="10000"/>
                  </a:schemeClr>
                </a:solidFill>
              </a:rPr>
              <a:t>Around one in ten poor households face housing deprivation across multiple dimensions. </a:t>
            </a:r>
          </a:p>
        </p:txBody>
      </p:sp>
      <p:graphicFrame>
        <p:nvGraphicFramePr>
          <p:cNvPr id="6" name="Table 5"/>
          <p:cNvGraphicFramePr>
            <a:graphicFrameLocks noGrp="1"/>
          </p:cNvGraphicFramePr>
          <p:nvPr>
            <p:extLst>
              <p:ext uri="{D42A27DB-BD31-4B8C-83A1-F6EECF244321}">
                <p14:modId xmlns:p14="http://schemas.microsoft.com/office/powerpoint/2010/main" val="2095437559"/>
              </p:ext>
            </p:extLst>
          </p:nvPr>
        </p:nvGraphicFramePr>
        <p:xfrm>
          <a:off x="1666240" y="1648678"/>
          <a:ext cx="3960368" cy="548640"/>
        </p:xfrm>
        <a:graphic>
          <a:graphicData uri="http://schemas.openxmlformats.org/drawingml/2006/table">
            <a:tbl>
              <a:tblPr firstRow="1" firstCol="1" bandRow="1">
                <a:tableStyleId>{5C22544A-7EE6-4342-B048-85BDC9FD1C3A}</a:tableStyleId>
              </a:tblPr>
              <a:tblGrid>
                <a:gridCol w="3960368">
                  <a:extLst>
                    <a:ext uri="{9D8B030D-6E8A-4147-A177-3AD203B41FA5}">
                      <a16:colId xmlns:a16="http://schemas.microsoft.com/office/drawing/2014/main" val="65967633"/>
                    </a:ext>
                  </a:extLst>
                </a:gridCol>
              </a:tblGrid>
              <a:tr h="0">
                <a:tc>
                  <a:txBody>
                    <a:bodyPr/>
                    <a:lstStyle/>
                    <a:p>
                      <a:pPr marL="0" marR="431800" indent="0" algn="ctr" defTabSz="1136650">
                        <a:lnSpc>
                          <a:spcPct val="100000"/>
                        </a:lnSpc>
                        <a:spcBef>
                          <a:spcPts val="0"/>
                        </a:spcBef>
                        <a:spcAft>
                          <a:spcPts val="0"/>
                        </a:spcAft>
                      </a:pPr>
                      <a:r>
                        <a:rPr lang="en-GB" sz="1200" i="1" dirty="0">
                          <a:solidFill>
                            <a:schemeClr val="bg2">
                              <a:lumMod val="10000"/>
                            </a:schemeClr>
                          </a:solidFill>
                          <a:effectLst/>
                          <a:latin typeface="Arial Narrow" panose="020B0606020202030204" pitchFamily="34" charset="0"/>
                        </a:rPr>
                        <a:t>Panel A</a:t>
                      </a:r>
                      <a:r>
                        <a:rPr lang="en-GB" sz="1200" dirty="0">
                          <a:solidFill>
                            <a:schemeClr val="bg2">
                              <a:lumMod val="10000"/>
                            </a:schemeClr>
                          </a:solidFill>
                          <a:effectLst/>
                          <a:latin typeface="Arial Narrow" panose="020B0606020202030204" pitchFamily="34" charset="0"/>
                        </a:rPr>
                        <a:t>. Share of severely housing deprived population, bottom and third quintile of the income distribution, in percent, 2017</a:t>
                      </a:r>
                      <a:r>
                        <a:rPr lang="en-GB" sz="1200" baseline="0" dirty="0">
                          <a:solidFill>
                            <a:schemeClr val="bg2">
                              <a:lumMod val="10000"/>
                            </a:schemeClr>
                          </a:solidFill>
                          <a:effectLst/>
                          <a:latin typeface="Arial Narrow" panose="020B0606020202030204" pitchFamily="34" charset="0"/>
                        </a:rPr>
                        <a:t> or latest available year. </a:t>
                      </a:r>
                      <a:endParaRPr lang="en-GB" sz="1200" dirty="0">
                        <a:solidFill>
                          <a:schemeClr val="bg2">
                            <a:lumMod val="10000"/>
                          </a:schemeClr>
                        </a:solidFill>
                        <a:effectLst/>
                        <a:latin typeface="Arial Narrow" panose="020B0606020202030204" pitchFamily="34" charset="0"/>
                        <a:ea typeface="SimSun" panose="02010600030101010101" pitchFamily="2" charset="-122"/>
                        <a:cs typeface="Arial" panose="020B0604020202020204" pitchFamily="34"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53167985"/>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6645562"/>
              </p:ext>
            </p:extLst>
          </p:nvPr>
        </p:nvGraphicFramePr>
        <p:xfrm>
          <a:off x="5597112" y="1648678"/>
          <a:ext cx="5193792" cy="548640"/>
        </p:xfrm>
        <a:graphic>
          <a:graphicData uri="http://schemas.openxmlformats.org/drawingml/2006/table">
            <a:tbl>
              <a:tblPr firstRow="1" firstCol="1" bandRow="1">
                <a:tableStyleId>{5C22544A-7EE6-4342-B048-85BDC9FD1C3A}</a:tableStyleId>
              </a:tblPr>
              <a:tblGrid>
                <a:gridCol w="5193792">
                  <a:extLst>
                    <a:ext uri="{9D8B030D-6E8A-4147-A177-3AD203B41FA5}">
                      <a16:colId xmlns:a16="http://schemas.microsoft.com/office/drawing/2014/main" val="401393562"/>
                    </a:ext>
                  </a:extLst>
                </a:gridCol>
              </a:tblGrid>
              <a:tr h="0">
                <a:tc>
                  <a:txBody>
                    <a:bodyPr/>
                    <a:lstStyle/>
                    <a:p>
                      <a:pPr marL="431800" marR="431800" lvl="0" indent="0" algn="ctr" defTabSz="914400" rtl="0" eaLnBrk="1" fontAlgn="auto" latinLnBrk="0" hangingPunct="1">
                        <a:lnSpc>
                          <a:spcPct val="100000"/>
                        </a:lnSpc>
                        <a:spcBef>
                          <a:spcPts val="0"/>
                        </a:spcBef>
                        <a:spcAft>
                          <a:spcPts val="0"/>
                        </a:spcAft>
                        <a:buClrTx/>
                        <a:buSzTx/>
                        <a:buFontTx/>
                        <a:buNone/>
                        <a:tabLst/>
                        <a:defRPr/>
                      </a:pPr>
                      <a:r>
                        <a:rPr kumimoji="0" lang="en-GB" sz="1200" b="1" i="1" kern="1200" dirty="0">
                          <a:solidFill>
                            <a:schemeClr val="bg2">
                              <a:lumMod val="10000"/>
                            </a:schemeClr>
                          </a:solidFill>
                          <a:effectLst/>
                          <a:latin typeface="Arial Narrow" panose="020B0606020202030204" pitchFamily="34" charset="0"/>
                          <a:ea typeface="+mn-ea"/>
                          <a:cs typeface="+mn-cs"/>
                        </a:rPr>
                        <a:t>Panel B</a:t>
                      </a:r>
                      <a:r>
                        <a:rPr kumimoji="0" lang="en-GB" sz="1200" b="1" kern="1200" dirty="0">
                          <a:solidFill>
                            <a:schemeClr val="bg2">
                              <a:lumMod val="10000"/>
                            </a:schemeClr>
                          </a:solidFill>
                          <a:effectLst/>
                          <a:latin typeface="Arial Narrow" panose="020B0606020202030204" pitchFamily="34" charset="0"/>
                          <a:ea typeface="+mn-ea"/>
                          <a:cs typeface="+mn-cs"/>
                        </a:rPr>
                        <a:t>. Share of </a:t>
                      </a:r>
                      <a:r>
                        <a:rPr lang="en-GB" sz="1200" dirty="0">
                          <a:solidFill>
                            <a:schemeClr val="bg2">
                              <a:lumMod val="10000"/>
                            </a:schemeClr>
                          </a:solidFill>
                          <a:effectLst/>
                          <a:latin typeface="Arial Narrow" panose="020B0606020202030204" pitchFamily="34" charset="0"/>
                        </a:rPr>
                        <a:t>severely </a:t>
                      </a:r>
                      <a:r>
                        <a:rPr kumimoji="0" lang="en-GB" sz="1200" b="1" kern="1200" dirty="0">
                          <a:solidFill>
                            <a:schemeClr val="bg2">
                              <a:lumMod val="10000"/>
                            </a:schemeClr>
                          </a:solidFill>
                          <a:effectLst/>
                          <a:latin typeface="Arial Narrow" panose="020B0606020202030204" pitchFamily="34" charset="0"/>
                          <a:ea typeface="+mn-ea"/>
                          <a:cs typeface="+mn-cs"/>
                        </a:rPr>
                        <a:t>housing deprived population in the bottom quintile of the income distribution by tenure type, in percent, </a:t>
                      </a:r>
                      <a:r>
                        <a:rPr lang="en-GB" sz="1200" dirty="0">
                          <a:solidFill>
                            <a:schemeClr val="bg2">
                              <a:lumMod val="10000"/>
                            </a:schemeClr>
                          </a:solidFill>
                          <a:effectLst/>
                          <a:latin typeface="Arial Narrow" panose="020B0606020202030204" pitchFamily="34" charset="0"/>
                        </a:rPr>
                        <a:t>2017</a:t>
                      </a:r>
                      <a:r>
                        <a:rPr lang="en-GB" sz="1200" baseline="0" dirty="0">
                          <a:solidFill>
                            <a:schemeClr val="bg2">
                              <a:lumMod val="10000"/>
                            </a:schemeClr>
                          </a:solidFill>
                          <a:effectLst/>
                          <a:latin typeface="Arial Narrow" panose="020B0606020202030204" pitchFamily="34" charset="0"/>
                        </a:rPr>
                        <a:t> or latest available year. </a:t>
                      </a:r>
                      <a:endParaRPr kumimoji="0" lang="en-GB" sz="1200" b="1" kern="1200" dirty="0">
                        <a:solidFill>
                          <a:schemeClr val="bg2">
                            <a:lumMod val="10000"/>
                          </a:schemeClr>
                        </a:solidFill>
                        <a:effectLst/>
                        <a:latin typeface="Arial Narrow" panose="020B0606020202030204" pitchFamily="34" charset="0"/>
                        <a:ea typeface="+mn-ea"/>
                        <a:cs typeface="+mn-cs"/>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91349641"/>
                  </a:ext>
                </a:extLst>
              </a:tr>
            </a:tbl>
          </a:graphicData>
        </a:graphic>
      </p:graphicFrame>
      <p:graphicFrame>
        <p:nvGraphicFramePr>
          <p:cNvPr id="8" name="Chart 7"/>
          <p:cNvGraphicFramePr>
            <a:graphicFrameLocks/>
          </p:cNvGraphicFramePr>
          <p:nvPr>
            <p:extLst>
              <p:ext uri="{D42A27DB-BD31-4B8C-83A1-F6EECF244321}">
                <p14:modId xmlns:p14="http://schemas.microsoft.com/office/powerpoint/2010/main" val="3926998782"/>
              </p:ext>
            </p:extLst>
          </p:nvPr>
        </p:nvGraphicFramePr>
        <p:xfrm>
          <a:off x="1564388" y="2327741"/>
          <a:ext cx="3731513" cy="33590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1471943516"/>
              </p:ext>
            </p:extLst>
          </p:nvPr>
        </p:nvGraphicFramePr>
        <p:xfrm>
          <a:off x="5366988" y="2420383"/>
          <a:ext cx="5372100" cy="3359000"/>
        </p:xfrm>
        <a:graphic>
          <a:graphicData uri="http://schemas.openxmlformats.org/drawingml/2006/chart">
            <c:chart xmlns:c="http://schemas.openxmlformats.org/drawingml/2006/chart" xmlns:r="http://schemas.openxmlformats.org/officeDocument/2006/relationships" r:id="rId4"/>
          </a:graphicData>
        </a:graphic>
      </p:graphicFrame>
      <p:sp>
        <p:nvSpPr>
          <p:cNvPr id="2" name="Rectangle 1"/>
          <p:cNvSpPr/>
          <p:nvPr/>
        </p:nvSpPr>
        <p:spPr>
          <a:xfrm>
            <a:off x="1297594" y="6173076"/>
            <a:ext cx="9523857" cy="553998"/>
          </a:xfrm>
          <a:prstGeom prst="rect">
            <a:avLst/>
          </a:prstGeom>
        </p:spPr>
        <p:txBody>
          <a:bodyPr wrap="square">
            <a:spAutoFit/>
          </a:bodyPr>
          <a:lstStyle/>
          <a:p>
            <a:pPr marL="443865" marR="431800" algn="just">
              <a:spcBef>
                <a:spcPts val="600"/>
              </a:spcBef>
            </a:pPr>
            <a:r>
              <a:rPr lang="en-GB" sz="1000" dirty="0">
                <a:latin typeface="Times New Roman" panose="02020603050405020304" pitchFamily="18" charset="0"/>
                <a:ea typeface="SimSun" panose="02010600030101010101" pitchFamily="2" charset="-122"/>
                <a:cs typeface="Arial" panose="020B0604020202020204" pitchFamily="34" charset="0"/>
              </a:rPr>
              <a:t>Note: 1. Results only shown for countries where at least 4% of the population in the bottom quintile of the distribution is concerned. 2. Low-income population refers to the population with </a:t>
            </a:r>
            <a:r>
              <a:rPr lang="en-GB" sz="1000" dirty="0" err="1">
                <a:latin typeface="Times New Roman" panose="02020603050405020304" pitchFamily="18" charset="0"/>
                <a:ea typeface="SimSun" panose="02010600030101010101" pitchFamily="2" charset="-122"/>
                <a:cs typeface="Arial" panose="020B0604020202020204" pitchFamily="34" charset="0"/>
              </a:rPr>
              <a:t>equivalised</a:t>
            </a:r>
            <a:r>
              <a:rPr lang="en-GB" sz="1000" dirty="0">
                <a:latin typeface="Times New Roman" panose="02020603050405020304" pitchFamily="18" charset="0"/>
                <a:ea typeface="SimSun" panose="02010600030101010101" pitchFamily="2" charset="-122"/>
                <a:cs typeface="Arial" panose="020B0604020202020204" pitchFamily="34" charset="0"/>
              </a:rPr>
              <a:t> disposable in the bottom quintile of the (net) income distribution.</a:t>
            </a:r>
          </a:p>
          <a:p>
            <a:pPr marL="443865" marR="431800" algn="just">
              <a:spcAft>
                <a:spcPts val="1200"/>
              </a:spcAft>
            </a:pPr>
            <a:r>
              <a:rPr lang="en-GB" sz="1000" dirty="0">
                <a:latin typeface="Times New Roman" panose="02020603050405020304" pitchFamily="18" charset="0"/>
                <a:ea typeface="SimSun" panose="02010600030101010101" pitchFamily="2" charset="-122"/>
                <a:cs typeface="Arial" panose="020B0604020202020204" pitchFamily="34" charset="0"/>
              </a:rPr>
              <a:t>Source: OECD Affordable Housing Database, Indicator HC2.3. OECD calculations based on European Survey on Income and Living Conditions (EU SILC) 2017.</a:t>
            </a:r>
          </a:p>
        </p:txBody>
      </p:sp>
    </p:spTree>
    <p:extLst>
      <p:ext uri="{BB962C8B-B14F-4D97-AF65-F5344CB8AC3E}">
        <p14:creationId xmlns:p14="http://schemas.microsoft.com/office/powerpoint/2010/main" val="217335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40000" y="237600"/>
            <a:ext cx="10256700" cy="1022400"/>
          </a:xfrm>
        </p:spPr>
        <p:txBody>
          <a:bodyPr/>
          <a:lstStyle/>
          <a:p>
            <a:r>
              <a:rPr lang="en-US" b="1" dirty="0">
                <a:solidFill>
                  <a:schemeClr val="accent1"/>
                </a:solidFill>
              </a:rPr>
              <a:t>Buying a home is out of reach: </a:t>
            </a:r>
            <a:r>
              <a:rPr lang="en-US" dirty="0">
                <a:solidFill>
                  <a:schemeClr val="bg2">
                    <a:lumMod val="10000"/>
                  </a:schemeClr>
                </a:solidFill>
              </a:rPr>
              <a:t>Less than half of households can afford a mortgage on a 50m</a:t>
            </a:r>
            <a:r>
              <a:rPr lang="en-US" baseline="30000" dirty="0">
                <a:solidFill>
                  <a:schemeClr val="bg2">
                    <a:lumMod val="10000"/>
                  </a:schemeClr>
                </a:solidFill>
              </a:rPr>
              <a:t>2</a:t>
            </a:r>
            <a:r>
              <a:rPr lang="en-US" dirty="0">
                <a:solidFill>
                  <a:schemeClr val="bg2">
                    <a:lumMod val="10000"/>
                  </a:schemeClr>
                </a:solidFill>
              </a:rPr>
              <a:t> flat, around a quarter of households on a 75m</a:t>
            </a:r>
            <a:r>
              <a:rPr lang="en-US" baseline="30000" dirty="0">
                <a:solidFill>
                  <a:schemeClr val="bg2">
                    <a:lumMod val="10000"/>
                  </a:schemeClr>
                </a:solidFill>
              </a:rPr>
              <a:t>2</a:t>
            </a:r>
            <a:r>
              <a:rPr lang="en-US" dirty="0">
                <a:solidFill>
                  <a:schemeClr val="bg2">
                    <a:lumMod val="10000"/>
                  </a:schemeClr>
                </a:solidFill>
              </a:rPr>
              <a:t> flat. </a:t>
            </a:r>
          </a:p>
        </p:txBody>
      </p:sp>
      <p:sp>
        <p:nvSpPr>
          <p:cNvPr id="4" name="Rectangle 3"/>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417576" y="1472151"/>
            <a:ext cx="11362944" cy="707886"/>
          </a:xfrm>
          <a:prstGeom prst="rect">
            <a:avLst/>
          </a:prstGeom>
        </p:spPr>
        <p:txBody>
          <a:bodyPr wrap="square">
            <a:spAutoFit/>
          </a:bodyPr>
          <a:lstStyle/>
          <a:p>
            <a:pPr lvl="0" algn="ctr" eaLnBrk="0" fontAlgn="base" hangingPunct="0">
              <a:spcBef>
                <a:spcPct val="0"/>
              </a:spcBef>
              <a:spcAft>
                <a:spcPct val="0"/>
              </a:spcAft>
            </a:pPr>
            <a:r>
              <a:rPr lang="en-GB" altLang="en-US" sz="2000" dirty="0">
                <a:solidFill>
                  <a:schemeClr val="bg2">
                    <a:lumMod val="10000"/>
                  </a:schemeClr>
                </a:solidFill>
                <a:latin typeface="Arial Narrow" panose="020B0606020202030204" pitchFamily="34" charset="0"/>
                <a:ea typeface="SimSun" panose="02010600030101010101" pitchFamily="2" charset="-122"/>
                <a:cs typeface="Times New Roman" panose="02020603050405020304" pitchFamily="18" charset="0"/>
              </a:rPr>
              <a:t>Estimated share of households that could afford a mortgage on a flat without spending more than 30% of household disposable income on total housing costs, by flat size, based on the average transaction price in Riga, 2018</a:t>
            </a:r>
            <a:endParaRPr lang="en-GB" altLang="en-US" sz="3600" dirty="0">
              <a:latin typeface="Arial" panose="020B0604020202020204" pitchFamily="34" charset="0"/>
            </a:endParaRPr>
          </a:p>
        </p:txBody>
      </p:sp>
      <p:sp>
        <p:nvSpPr>
          <p:cNvPr id="20" name="Rectangle 19"/>
          <p:cNvSpPr/>
          <p:nvPr/>
        </p:nvSpPr>
        <p:spPr>
          <a:xfrm>
            <a:off x="0" y="6234506"/>
            <a:ext cx="11328000" cy="553998"/>
          </a:xfrm>
          <a:prstGeom prst="rect">
            <a:avLst/>
          </a:prstGeom>
        </p:spPr>
        <p:txBody>
          <a:bodyPr wrap="square">
            <a:spAutoFit/>
          </a:bodyPr>
          <a:lstStyle/>
          <a:p>
            <a:pPr marL="443865" marR="431800" algn="just"/>
            <a:r>
              <a:rPr lang="en-GB" sz="1000" dirty="0">
                <a:latin typeface="Times New Roman" panose="02020603050405020304" pitchFamily="18" charset="0"/>
                <a:ea typeface="SimSun" panose="02010600030101010101" pitchFamily="2" charset="-122"/>
                <a:cs typeface="Arial" panose="020B0604020202020204" pitchFamily="34" charset="0"/>
              </a:rPr>
              <a:t>Note: See the note to Figure 2.6 of the </a:t>
            </a:r>
            <a:r>
              <a:rPr lang="en-GB" sz="1000" i="1" dirty="0">
                <a:latin typeface="Times New Roman" panose="02020603050405020304" pitchFamily="18" charset="0"/>
                <a:ea typeface="SimSun" panose="02010600030101010101" pitchFamily="2" charset="-122"/>
                <a:cs typeface="Arial" panose="020B0604020202020204" pitchFamily="34" charset="0"/>
              </a:rPr>
              <a:t>OECD Study of Affordable Housing in Latvia </a:t>
            </a:r>
            <a:r>
              <a:rPr lang="en-GB" sz="1000" dirty="0">
                <a:latin typeface="Times New Roman" panose="02020603050405020304" pitchFamily="18" charset="0"/>
                <a:ea typeface="SimSun" panose="02010600030101010101" pitchFamily="2" charset="-122"/>
                <a:cs typeface="Arial" panose="020B0604020202020204" pitchFamily="34" charset="0"/>
              </a:rPr>
              <a:t>for a description of the assumptions used in this simulation. </a:t>
            </a:r>
          </a:p>
          <a:p>
            <a:pPr marL="443865" marR="431800" algn="just"/>
            <a:r>
              <a:rPr lang="en-GB" sz="1000" dirty="0">
                <a:latin typeface="Times New Roman" panose="02020603050405020304" pitchFamily="18" charset="0"/>
                <a:ea typeface="SimSun" panose="02010600030101010101" pitchFamily="2" charset="-122"/>
                <a:cs typeface="Arial" panose="020B0604020202020204" pitchFamily="34" charset="0"/>
              </a:rPr>
              <a:t>Source: OECD estimates based on the European Union Statistics on Income and Living Conditions (EU SILC) survey, </a:t>
            </a:r>
            <a:r>
              <a:rPr lang="en-GB" sz="1000" dirty="0" err="1">
                <a:latin typeface="Times New Roman" panose="02020603050405020304" pitchFamily="18" charset="0"/>
                <a:ea typeface="SimSun" panose="02010600030101010101" pitchFamily="2" charset="-122"/>
                <a:cs typeface="Arial" panose="020B0604020202020204" pitchFamily="34" charset="0"/>
              </a:rPr>
              <a:t>Latio</a:t>
            </a:r>
            <a:r>
              <a:rPr lang="en-GB" sz="1000" dirty="0">
                <a:latin typeface="Times New Roman" panose="02020603050405020304" pitchFamily="18" charset="0"/>
                <a:ea typeface="SimSun" panose="02010600030101010101" pitchFamily="2" charset="-122"/>
                <a:cs typeface="Arial" panose="020B0604020202020204" pitchFamily="34" charset="0"/>
              </a:rPr>
              <a:t> Residential Report: 1st Half of 2019 (</a:t>
            </a:r>
            <a:r>
              <a:rPr lang="en-GB" sz="1000" dirty="0">
                <a:latin typeface="Times New Roman" panose="02020603050405020304" pitchFamily="18" charset="0"/>
                <a:ea typeface="SimSun" panose="02010600030101010101" pitchFamily="2" charset="-122"/>
                <a:cs typeface="Arial" panose="020B0604020202020204" pitchFamily="34" charset="0"/>
                <a:hlinkClick r:id="rId3"/>
              </a:rPr>
              <a:t>http://latio.lv/en/services/market-analysis-and-review-1/housing-market</a:t>
            </a:r>
            <a:r>
              <a:rPr lang="en-GB" sz="1000" dirty="0">
                <a:latin typeface="Times New Roman" panose="02020603050405020304" pitchFamily="18" charset="0"/>
                <a:ea typeface="SimSun" panose="02010600030101010101" pitchFamily="2" charset="-122"/>
                <a:cs typeface="Arial" panose="020B0604020202020204" pitchFamily="34" charset="0"/>
              </a:rPr>
              <a:t>), and Bank of Latvia Interest Rate Statistics (</a:t>
            </a:r>
            <a:r>
              <a:rPr lang="en-GB" sz="1000" dirty="0">
                <a:latin typeface="Times New Roman" panose="02020603050405020304" pitchFamily="18" charset="0"/>
                <a:ea typeface="SimSun" panose="02010600030101010101" pitchFamily="2" charset="-122"/>
                <a:cs typeface="Arial" panose="020B0604020202020204" pitchFamily="34" charset="0"/>
                <a:hlinkClick r:id="rId4"/>
              </a:rPr>
              <a:t>www.bank.lv/en/statistics/stat-data/interest-rate-statistics</a:t>
            </a:r>
            <a:r>
              <a:rPr lang="en-GB" sz="1000" dirty="0">
                <a:latin typeface="Times New Roman" panose="02020603050405020304" pitchFamily="18" charset="0"/>
                <a:ea typeface="SimSun" panose="02010600030101010101" pitchFamily="2" charset="-122"/>
                <a:cs typeface="Arial" panose="020B0604020202020204" pitchFamily="34" charset="0"/>
              </a:rPr>
              <a:t>).</a:t>
            </a:r>
            <a:r>
              <a:rPr lang="en-GB" sz="1000" dirty="0">
                <a:latin typeface="Georgia" panose="02040502050405020303" pitchFamily="18" charset="0"/>
                <a:ea typeface="Arial" panose="020B0604020202020204" pitchFamily="34" charset="0"/>
                <a:cs typeface="Times New Roman" panose="02020603050405020304" pitchFamily="18" charset="0"/>
              </a:rPr>
              <a:t> </a:t>
            </a:r>
            <a:endParaRPr lang="en-GB" sz="1000" dirty="0">
              <a:latin typeface="Times New Roman" panose="02020603050405020304" pitchFamily="18" charset="0"/>
              <a:ea typeface="SimSun" panose="02010600030101010101" pitchFamily="2" charset="-122"/>
              <a:cs typeface="Arial" panose="020B0604020202020204" pitchFamily="34" charset="0"/>
            </a:endParaRPr>
          </a:p>
        </p:txBody>
      </p:sp>
      <p:grpSp>
        <p:nvGrpSpPr>
          <p:cNvPr id="23" name="Group 22"/>
          <p:cNvGrpSpPr/>
          <p:nvPr/>
        </p:nvGrpSpPr>
        <p:grpSpPr>
          <a:xfrm>
            <a:off x="818786" y="2294337"/>
            <a:ext cx="10342412" cy="4339442"/>
            <a:chOff x="1047386" y="2294337"/>
            <a:chExt cx="10342412" cy="4339442"/>
          </a:xfrm>
        </p:grpSpPr>
        <p:grpSp>
          <p:nvGrpSpPr>
            <p:cNvPr id="19" name="Group 18"/>
            <p:cNvGrpSpPr/>
            <p:nvPr/>
          </p:nvGrpSpPr>
          <p:grpSpPr>
            <a:xfrm>
              <a:off x="1047386" y="2294337"/>
              <a:ext cx="10342412" cy="4339442"/>
              <a:chOff x="1047386" y="2180037"/>
              <a:chExt cx="10342412" cy="4339442"/>
            </a:xfrm>
          </p:grpSpPr>
          <p:graphicFrame>
            <p:nvGraphicFramePr>
              <p:cNvPr id="12" name="Chart 11"/>
              <p:cNvGraphicFramePr>
                <a:graphicFrameLocks/>
              </p:cNvGraphicFramePr>
              <p:nvPr>
                <p:extLst>
                  <p:ext uri="{D42A27DB-BD31-4B8C-83A1-F6EECF244321}">
                    <p14:modId xmlns:p14="http://schemas.microsoft.com/office/powerpoint/2010/main" val="2353001976"/>
                  </p:ext>
                </p:extLst>
              </p:nvPr>
            </p:nvGraphicFramePr>
            <p:xfrm>
              <a:off x="1047386" y="2180037"/>
              <a:ext cx="10342412" cy="4339442"/>
            </p:xfrm>
            <a:graphic>
              <a:graphicData uri="http://schemas.openxmlformats.org/drawingml/2006/chart">
                <c:chart xmlns:c="http://schemas.openxmlformats.org/drawingml/2006/chart" xmlns:r="http://schemas.openxmlformats.org/officeDocument/2006/relationships" r:id="rId5"/>
              </a:graphicData>
            </a:graphic>
          </p:graphicFrame>
          <p:cxnSp>
            <p:nvCxnSpPr>
              <p:cNvPr id="21" name="Straight Connector 20"/>
              <p:cNvCxnSpPr/>
              <p:nvPr/>
            </p:nvCxnSpPr>
            <p:spPr>
              <a:xfrm>
                <a:off x="11377097" y="2837123"/>
                <a:ext cx="12701" cy="2107027"/>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cxnSp>
          <p:nvCxnSpPr>
            <p:cNvPr id="22" name="Straight Connector 21"/>
            <p:cNvCxnSpPr/>
            <p:nvPr/>
          </p:nvCxnSpPr>
          <p:spPr>
            <a:xfrm>
              <a:off x="3096696" y="2951423"/>
              <a:ext cx="12701" cy="2107027"/>
            </a:xfrm>
            <a:prstGeom prst="lin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6659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10906616" y="4583353"/>
            <a:ext cx="1876697" cy="24877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2"/>
          <p:cNvSpPr>
            <a:spLocks noGrp="1"/>
          </p:cNvSpPr>
          <p:nvPr>
            <p:ph type="title"/>
          </p:nvPr>
        </p:nvSpPr>
        <p:spPr>
          <a:xfrm>
            <a:off x="1440000" y="237600"/>
            <a:ext cx="10104264" cy="1022400"/>
          </a:xfrm>
        </p:spPr>
        <p:txBody>
          <a:bodyPr/>
          <a:lstStyle/>
          <a:p>
            <a:r>
              <a:rPr lang="en-GB" b="1" dirty="0">
                <a:solidFill>
                  <a:schemeClr val="accent1"/>
                </a:solidFill>
              </a:rPr>
              <a:t>There is a large “missing middle”: </a:t>
            </a:r>
            <a:r>
              <a:rPr lang="en-GB" dirty="0">
                <a:solidFill>
                  <a:schemeClr val="bg2">
                    <a:lumMod val="10000"/>
                  </a:schemeClr>
                </a:solidFill>
              </a:rPr>
              <a:t>Around 44% of households are ineligible for public support for housing and cannot afford a mortgage.</a:t>
            </a:r>
          </a:p>
        </p:txBody>
      </p:sp>
      <p:sp>
        <p:nvSpPr>
          <p:cNvPr id="41" name="TextBox 40"/>
          <p:cNvSpPr txBox="1"/>
          <p:nvPr/>
        </p:nvSpPr>
        <p:spPr>
          <a:xfrm>
            <a:off x="196996" y="6353001"/>
            <a:ext cx="3001336" cy="369332"/>
          </a:xfrm>
          <a:prstGeom prst="rect">
            <a:avLst/>
          </a:prstGeom>
          <a:noFill/>
        </p:spPr>
        <p:txBody>
          <a:bodyPr wrap="square" rtlCol="0">
            <a:spAutoFit/>
          </a:bodyPr>
          <a:lstStyle/>
          <a:p>
            <a:r>
              <a:rPr lang="en-GB" dirty="0">
                <a:solidFill>
                  <a:schemeClr val="bg2">
                    <a:lumMod val="10000"/>
                  </a:schemeClr>
                </a:solidFill>
              </a:rPr>
              <a:t>Lowest-income</a:t>
            </a:r>
            <a:r>
              <a:rPr lang="en-GB" dirty="0"/>
              <a:t> </a:t>
            </a:r>
            <a:r>
              <a:rPr lang="en-GB" dirty="0">
                <a:solidFill>
                  <a:schemeClr val="bg2">
                    <a:lumMod val="10000"/>
                  </a:schemeClr>
                </a:solidFill>
              </a:rPr>
              <a:t>households</a:t>
            </a:r>
          </a:p>
        </p:txBody>
      </p:sp>
      <p:sp>
        <p:nvSpPr>
          <p:cNvPr id="42" name="TextBox 41"/>
          <p:cNvSpPr txBox="1"/>
          <p:nvPr/>
        </p:nvSpPr>
        <p:spPr>
          <a:xfrm>
            <a:off x="8753856" y="6348451"/>
            <a:ext cx="3246700" cy="369332"/>
          </a:xfrm>
          <a:prstGeom prst="rect">
            <a:avLst/>
          </a:prstGeom>
          <a:noFill/>
        </p:spPr>
        <p:txBody>
          <a:bodyPr wrap="square" rtlCol="0">
            <a:spAutoFit/>
          </a:bodyPr>
          <a:lstStyle/>
          <a:p>
            <a:r>
              <a:rPr lang="en-GB" dirty="0">
                <a:solidFill>
                  <a:schemeClr val="bg2">
                    <a:lumMod val="10000"/>
                  </a:schemeClr>
                </a:solidFill>
              </a:rPr>
              <a:t>Highest-income</a:t>
            </a:r>
            <a:r>
              <a:rPr lang="en-GB" dirty="0"/>
              <a:t> </a:t>
            </a:r>
            <a:r>
              <a:rPr lang="en-GB" dirty="0">
                <a:solidFill>
                  <a:schemeClr val="bg2">
                    <a:lumMod val="10000"/>
                  </a:schemeClr>
                </a:solidFill>
              </a:rPr>
              <a:t>households</a:t>
            </a:r>
          </a:p>
        </p:txBody>
      </p:sp>
      <p:grpSp>
        <p:nvGrpSpPr>
          <p:cNvPr id="40" name="Group 39"/>
          <p:cNvGrpSpPr/>
          <p:nvPr/>
        </p:nvGrpSpPr>
        <p:grpSpPr>
          <a:xfrm>
            <a:off x="592764" y="5226119"/>
            <a:ext cx="11252200" cy="1043314"/>
            <a:chOff x="571500" y="5646955"/>
            <a:chExt cx="11252200" cy="1043314"/>
          </a:xfrm>
        </p:grpSpPr>
        <p:grpSp>
          <p:nvGrpSpPr>
            <p:cNvPr id="25" name="Group 24"/>
            <p:cNvGrpSpPr/>
            <p:nvPr/>
          </p:nvGrpSpPr>
          <p:grpSpPr>
            <a:xfrm>
              <a:off x="688815" y="5646955"/>
              <a:ext cx="10834185" cy="781280"/>
              <a:chOff x="688815" y="5532655"/>
              <a:chExt cx="10834185" cy="781280"/>
            </a:xfrm>
          </p:grpSpPr>
          <p:sp>
            <p:nvSpPr>
              <p:cNvPr id="7" name="Rectangle 6"/>
              <p:cNvSpPr/>
              <p:nvPr/>
            </p:nvSpPr>
            <p:spPr>
              <a:xfrm>
                <a:off x="701514" y="5797319"/>
                <a:ext cx="10804685" cy="27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Straight Connector 12"/>
              <p:cNvCxnSpPr/>
              <p:nvPr/>
            </p:nvCxnSpPr>
            <p:spPr>
              <a:xfrm>
                <a:off x="11510300" y="556237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88815" y="5590035"/>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102438" y="5590035"/>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831069" y="5590035"/>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803149" y="556237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960184" y="556237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024961" y="556237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0420123" y="556237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9329946" y="5532655"/>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8231992" y="5566440"/>
                <a:ext cx="12700" cy="723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205868" y="5553740"/>
                <a:ext cx="12700" cy="72390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39" name="Group 38"/>
            <p:cNvGrpSpPr/>
            <p:nvPr/>
          </p:nvGrpSpPr>
          <p:grpSpPr>
            <a:xfrm>
              <a:off x="571500" y="6400570"/>
              <a:ext cx="11252200" cy="289699"/>
              <a:chOff x="571500" y="6400570"/>
              <a:chExt cx="11252200" cy="289699"/>
            </a:xfrm>
          </p:grpSpPr>
          <p:sp>
            <p:nvSpPr>
              <p:cNvPr id="27" name="TextBox 26"/>
              <p:cNvSpPr txBox="1"/>
              <p:nvPr/>
            </p:nvSpPr>
            <p:spPr>
              <a:xfrm>
                <a:off x="571500" y="6400570"/>
                <a:ext cx="495300" cy="276999"/>
              </a:xfrm>
              <a:prstGeom prst="rect">
                <a:avLst/>
              </a:prstGeom>
              <a:noFill/>
            </p:spPr>
            <p:txBody>
              <a:bodyPr wrap="square" rtlCol="0">
                <a:spAutoFit/>
              </a:bodyPr>
              <a:lstStyle/>
              <a:p>
                <a:r>
                  <a:rPr lang="en-GB" sz="1200" dirty="0">
                    <a:latin typeface="Arial Narrow" panose="020B0606020202030204" pitchFamily="34" charset="0"/>
                  </a:rPr>
                  <a:t>0%</a:t>
                </a:r>
              </a:p>
            </p:txBody>
          </p:sp>
          <p:sp>
            <p:nvSpPr>
              <p:cNvPr id="37" name="TextBox 36"/>
              <p:cNvSpPr txBox="1"/>
              <p:nvPr/>
            </p:nvSpPr>
            <p:spPr>
              <a:xfrm>
                <a:off x="11226800" y="6413270"/>
                <a:ext cx="596900" cy="276999"/>
              </a:xfrm>
              <a:prstGeom prst="rect">
                <a:avLst/>
              </a:prstGeom>
              <a:noFill/>
            </p:spPr>
            <p:txBody>
              <a:bodyPr wrap="square" rtlCol="0">
                <a:spAutoFit/>
              </a:bodyPr>
              <a:lstStyle/>
              <a:p>
                <a:r>
                  <a:rPr lang="en-GB" sz="1200" dirty="0">
                    <a:latin typeface="Arial Narrow" panose="020B0606020202030204" pitchFamily="34" charset="0"/>
                  </a:rPr>
                  <a:t>100%</a:t>
                </a:r>
              </a:p>
            </p:txBody>
          </p:sp>
        </p:grpSp>
      </p:grpSp>
      <p:grpSp>
        <p:nvGrpSpPr>
          <p:cNvPr id="48" name="Group 47"/>
          <p:cNvGrpSpPr/>
          <p:nvPr/>
        </p:nvGrpSpPr>
        <p:grpSpPr>
          <a:xfrm>
            <a:off x="302359" y="3578453"/>
            <a:ext cx="2979623" cy="2191024"/>
            <a:chOff x="302359" y="3578453"/>
            <a:chExt cx="2979623" cy="2191024"/>
          </a:xfrm>
        </p:grpSpPr>
        <p:sp>
          <p:nvSpPr>
            <p:cNvPr id="8" name="Rectangle 7"/>
            <p:cNvSpPr/>
            <p:nvPr/>
          </p:nvSpPr>
          <p:spPr>
            <a:xfrm>
              <a:off x="302359" y="3592630"/>
              <a:ext cx="1241913" cy="1323439"/>
            </a:xfrm>
            <a:prstGeom prst="rect">
              <a:avLst/>
            </a:prstGeom>
            <a:solidFill>
              <a:schemeClr val="accent1">
                <a:lumMod val="20000"/>
                <a:lumOff val="80000"/>
              </a:schemeClr>
            </a:solidFill>
          </p:spPr>
          <p:txBody>
            <a:bodyPr wrap="square">
              <a:spAutoFit/>
            </a:bodyPr>
            <a:lstStyle/>
            <a:p>
              <a:pPr algn="ctr"/>
              <a:r>
                <a:rPr lang="en-GB" sz="1600" dirty="0">
                  <a:solidFill>
                    <a:schemeClr val="bg2">
                      <a:lumMod val="10000"/>
                    </a:schemeClr>
                  </a:solidFill>
                </a:rPr>
                <a:t>Housing benefit</a:t>
              </a:r>
            </a:p>
            <a:p>
              <a:pPr algn="ctr"/>
              <a:r>
                <a:rPr lang="en-GB" sz="1600" i="1" dirty="0"/>
                <a:t>(</a:t>
              </a:r>
              <a:r>
                <a:rPr lang="en-GB" sz="1600" i="1" dirty="0" err="1"/>
                <a:t>Dzivokla</a:t>
              </a:r>
              <a:r>
                <a:rPr lang="en-GB" sz="1600" i="1" dirty="0"/>
                <a:t> </a:t>
              </a:r>
              <a:r>
                <a:rPr lang="en-GB" sz="1600" i="1" dirty="0" err="1"/>
                <a:t>pabalsts</a:t>
              </a:r>
              <a:r>
                <a:rPr lang="en-GB" sz="1600" i="1" dirty="0"/>
                <a:t>)</a:t>
              </a:r>
            </a:p>
            <a:p>
              <a:pPr algn="ctr"/>
              <a:endParaRPr lang="en-GB" sz="1600" dirty="0"/>
            </a:p>
          </p:txBody>
        </p:sp>
        <p:sp>
          <p:nvSpPr>
            <p:cNvPr id="9" name="Rectangle 8"/>
            <p:cNvSpPr/>
            <p:nvPr/>
          </p:nvSpPr>
          <p:spPr>
            <a:xfrm>
              <a:off x="1607256" y="3578453"/>
              <a:ext cx="1674726" cy="1323439"/>
            </a:xfrm>
            <a:prstGeom prst="rect">
              <a:avLst/>
            </a:prstGeom>
            <a:solidFill>
              <a:schemeClr val="accent1">
                <a:lumMod val="20000"/>
                <a:lumOff val="80000"/>
              </a:schemeClr>
            </a:solidFill>
          </p:spPr>
          <p:txBody>
            <a:bodyPr wrap="square">
              <a:spAutoFit/>
            </a:bodyPr>
            <a:lstStyle/>
            <a:p>
              <a:pPr algn="ctr"/>
              <a:r>
                <a:rPr lang="en-GB" sz="1600" dirty="0">
                  <a:solidFill>
                    <a:schemeClr val="bg2">
                      <a:lumMod val="10000"/>
                    </a:schemeClr>
                  </a:solidFill>
                </a:rPr>
                <a:t>Social housing </a:t>
              </a:r>
              <a:r>
                <a:rPr lang="en-GB" sz="1600" i="1" dirty="0"/>
                <a:t>(</a:t>
              </a:r>
              <a:r>
                <a:rPr lang="en-GB" sz="1600" i="1" dirty="0" err="1"/>
                <a:t>Socialo</a:t>
              </a:r>
              <a:r>
                <a:rPr lang="en-GB" sz="1600" i="1" dirty="0"/>
                <a:t> un </a:t>
              </a:r>
              <a:r>
                <a:rPr lang="en-GB" sz="1600" i="1" dirty="0" err="1"/>
                <a:t>pašvaldibas</a:t>
              </a:r>
              <a:r>
                <a:rPr lang="en-GB" sz="1600" i="1" dirty="0"/>
                <a:t> </a:t>
              </a:r>
              <a:r>
                <a:rPr lang="en-GB" sz="1600" i="1" dirty="0" err="1"/>
                <a:t>ires</a:t>
              </a:r>
              <a:r>
                <a:rPr lang="en-GB" sz="1600" i="1" dirty="0"/>
                <a:t> </a:t>
              </a:r>
              <a:r>
                <a:rPr lang="en-GB" sz="1600" i="1" dirty="0" err="1"/>
                <a:t>dzivoklu</a:t>
              </a:r>
              <a:r>
                <a:rPr lang="en-GB" sz="1600" i="1" dirty="0"/>
                <a:t> </a:t>
              </a:r>
              <a:r>
                <a:rPr lang="en-GB" sz="1600" i="1" dirty="0" err="1"/>
                <a:t>pieškiršana</a:t>
              </a:r>
              <a:r>
                <a:rPr lang="en-GB" sz="1600" i="1" dirty="0"/>
                <a:t>)</a:t>
              </a:r>
              <a:endParaRPr lang="en-GB" sz="1600" dirty="0"/>
            </a:p>
          </p:txBody>
        </p:sp>
        <p:sp>
          <p:nvSpPr>
            <p:cNvPr id="44" name="Rectangle 43"/>
            <p:cNvSpPr/>
            <p:nvPr/>
          </p:nvSpPr>
          <p:spPr>
            <a:xfrm>
              <a:off x="710078" y="5482917"/>
              <a:ext cx="2205939" cy="286560"/>
            </a:xfrm>
            <a:prstGeom prst="rect">
              <a:avLst/>
            </a:prstGeom>
            <a:solidFill>
              <a:schemeClr val="accent1">
                <a:lumMod val="20000"/>
                <a:lumOff val="8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9" name="Group 48"/>
          <p:cNvGrpSpPr/>
          <p:nvPr/>
        </p:nvGrpSpPr>
        <p:grpSpPr>
          <a:xfrm>
            <a:off x="8026401" y="3152379"/>
            <a:ext cx="3511514" cy="2614558"/>
            <a:chOff x="8026401" y="3152379"/>
            <a:chExt cx="3511514" cy="2594237"/>
          </a:xfrm>
        </p:grpSpPr>
        <p:sp>
          <p:nvSpPr>
            <p:cNvPr id="10" name="Rectangle 9"/>
            <p:cNvSpPr/>
            <p:nvPr/>
          </p:nvSpPr>
          <p:spPr>
            <a:xfrm>
              <a:off x="8644564" y="3152379"/>
              <a:ext cx="2805756" cy="1754326"/>
            </a:xfrm>
            <a:prstGeom prst="rect">
              <a:avLst/>
            </a:prstGeom>
            <a:solidFill>
              <a:schemeClr val="accent1"/>
            </a:solidFill>
          </p:spPr>
          <p:txBody>
            <a:bodyPr wrap="square">
              <a:spAutoFit/>
            </a:bodyPr>
            <a:lstStyle/>
            <a:p>
              <a:pPr algn="ctr"/>
              <a:r>
                <a:rPr lang="en-GB" dirty="0">
                  <a:solidFill>
                    <a:schemeClr val="bg1"/>
                  </a:solidFill>
                </a:rPr>
                <a:t>Can afford a mortgage. </a:t>
              </a:r>
            </a:p>
            <a:p>
              <a:pPr algn="ctr"/>
              <a:r>
                <a:rPr lang="en-GB" dirty="0">
                  <a:solidFill>
                    <a:schemeClr val="bg1"/>
                  </a:solidFill>
                </a:rPr>
                <a:t>Also, some are eligible for a mortgage guarantee </a:t>
              </a:r>
              <a:r>
                <a:rPr lang="en-GB" i="1" dirty="0">
                  <a:solidFill>
                    <a:schemeClr val="bg1"/>
                  </a:solidFill>
                </a:rPr>
                <a:t>(</a:t>
              </a:r>
              <a:r>
                <a:rPr lang="en-GB" i="1" dirty="0" err="1">
                  <a:solidFill>
                    <a:schemeClr val="bg1"/>
                  </a:solidFill>
                </a:rPr>
                <a:t>Majoklu</a:t>
              </a:r>
              <a:r>
                <a:rPr lang="en-GB" i="1" dirty="0">
                  <a:solidFill>
                    <a:schemeClr val="bg1"/>
                  </a:solidFill>
                </a:rPr>
                <a:t> </a:t>
              </a:r>
              <a:r>
                <a:rPr lang="en-GB" i="1" dirty="0" err="1">
                  <a:solidFill>
                    <a:schemeClr val="bg1"/>
                  </a:solidFill>
                </a:rPr>
                <a:t>garantiju</a:t>
              </a:r>
              <a:r>
                <a:rPr lang="en-GB" i="1" dirty="0">
                  <a:solidFill>
                    <a:schemeClr val="bg1"/>
                  </a:solidFill>
                </a:rPr>
                <a:t> </a:t>
              </a:r>
              <a:r>
                <a:rPr lang="en-GB" i="1" dirty="0" err="1">
                  <a:solidFill>
                    <a:schemeClr val="bg1"/>
                  </a:solidFill>
                </a:rPr>
                <a:t>programma</a:t>
              </a:r>
              <a:r>
                <a:rPr lang="en-GB" i="1" dirty="0">
                  <a:solidFill>
                    <a:schemeClr val="bg1"/>
                  </a:solidFill>
                </a:rPr>
                <a:t>)</a:t>
              </a:r>
              <a:r>
                <a:rPr lang="en-GB" dirty="0">
                  <a:solidFill>
                    <a:schemeClr val="bg1"/>
                  </a:solidFill>
                </a:rPr>
                <a:t>, administered by </a:t>
              </a:r>
              <a:r>
                <a:rPr lang="en-GB" dirty="0" err="1">
                  <a:solidFill>
                    <a:schemeClr val="bg1"/>
                  </a:solidFill>
                </a:rPr>
                <a:t>Altum</a:t>
              </a:r>
              <a:endParaRPr lang="en-GB" dirty="0">
                <a:solidFill>
                  <a:schemeClr val="bg1"/>
                </a:solidFill>
              </a:endParaRPr>
            </a:p>
          </p:txBody>
        </p:sp>
        <p:sp>
          <p:nvSpPr>
            <p:cNvPr id="45" name="Rectangle 44"/>
            <p:cNvSpPr/>
            <p:nvPr/>
          </p:nvSpPr>
          <p:spPr>
            <a:xfrm>
              <a:off x="8026401" y="5464803"/>
              <a:ext cx="3511514" cy="281813"/>
            </a:xfrm>
            <a:prstGeom prst="rect">
              <a:avLst/>
            </a:prstGeom>
            <a:solidFill>
              <a:schemeClr val="accent1"/>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1" name="Group 50"/>
          <p:cNvGrpSpPr/>
          <p:nvPr/>
        </p:nvGrpSpPr>
        <p:grpSpPr>
          <a:xfrm>
            <a:off x="2922367" y="1735110"/>
            <a:ext cx="5190562" cy="4031827"/>
            <a:chOff x="2921598" y="1733114"/>
            <a:chExt cx="5190562" cy="4036363"/>
          </a:xfrm>
        </p:grpSpPr>
        <p:sp>
          <p:nvSpPr>
            <p:cNvPr id="43" name="Down Arrow Callout 42"/>
            <p:cNvSpPr/>
            <p:nvPr/>
          </p:nvSpPr>
          <p:spPr>
            <a:xfrm>
              <a:off x="3616543" y="1733114"/>
              <a:ext cx="4495617" cy="3511550"/>
            </a:xfrm>
            <a:prstGeom prst="downArrowCallout">
              <a:avLst/>
            </a:prstGeom>
            <a:solidFill>
              <a:srgbClr val="FDEADA"/>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bg2">
                      <a:lumMod val="10000"/>
                    </a:schemeClr>
                  </a:solidFill>
                  <a:latin typeface="Arial Narrow" panose="020B0606020202030204" pitchFamily="34" charset="0"/>
                </a:rPr>
                <a:t>“Missing middle”</a:t>
              </a:r>
            </a:p>
            <a:p>
              <a:pPr algn="ctr"/>
              <a:endParaRPr lang="en-GB" b="1" dirty="0">
                <a:solidFill>
                  <a:schemeClr val="bg2">
                    <a:lumMod val="10000"/>
                  </a:schemeClr>
                </a:solidFill>
              </a:endParaRPr>
            </a:p>
            <a:p>
              <a:pPr algn="ctr"/>
              <a:r>
                <a:rPr lang="en-GB" b="1" dirty="0">
                  <a:solidFill>
                    <a:schemeClr val="bg2">
                      <a:lumMod val="10000"/>
                    </a:schemeClr>
                  </a:solidFill>
                </a:rPr>
                <a:t>44% of Latvian households </a:t>
              </a:r>
              <a:r>
                <a:rPr lang="en-GB" dirty="0">
                  <a:solidFill>
                    <a:schemeClr val="bg2">
                      <a:lumMod val="10000"/>
                    </a:schemeClr>
                  </a:solidFill>
                </a:rPr>
                <a:t>are too rich to qualify for housing benefits or social housing, yet unable to afford a mortgage</a:t>
              </a:r>
            </a:p>
          </p:txBody>
        </p:sp>
        <p:sp>
          <p:nvSpPr>
            <p:cNvPr id="46" name="Rectangle 45"/>
            <p:cNvSpPr/>
            <p:nvPr/>
          </p:nvSpPr>
          <p:spPr>
            <a:xfrm>
              <a:off x="2921598" y="5485137"/>
              <a:ext cx="5104033" cy="284340"/>
            </a:xfrm>
            <a:prstGeom prst="rect">
              <a:avLst/>
            </a:prstGeom>
            <a:solidFill>
              <a:srgbClr val="FF0000"/>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2384662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Working Document" ma:contentTypeID="0x0101008B4DD370EC31429186F3AD49F0D3098F00D44DBCB9EB4F45278CB5C9765BE5299500A4858B360C6A491AA753F8BCA47AA91000293773D153AD3C41920164F348570E54" ma:contentTypeVersion="636" ma:contentTypeDescription="" ma:contentTypeScope="" ma:versionID="0bfc57893e241645835596e3f8eeb575">
  <xsd:schema xmlns:xsd="http://www.w3.org/2001/XMLSchema" xmlns:xs="http://www.w3.org/2001/XMLSchema" xmlns:p="http://schemas.microsoft.com/office/2006/metadata/properties" xmlns:ns1="http://schemas.microsoft.com/sharepoint/v3" xmlns:ns2="54c4cd27-f286-408f-9ce0-33c1e0f3ab39" xmlns:ns3="464847da-6e18-4144-8ad5-5857903e06b6" xmlns:ns4="ca82dde9-3436-4d3d-bddd-d31447390034" xmlns:ns5="b028c3f4-2795-4946-841c-2e1644b148e5" xmlns:ns6="c9f238dd-bb73-4aef-a7a5-d644ad823e52" xmlns:ns7="http://schemas.microsoft.com/sharepoint/v4" targetNamespace="http://schemas.microsoft.com/office/2006/metadata/properties" ma:root="true" ma:fieldsID="a0e943a6fb82b0cdedfd54b095a035f0" ns1:_="" ns2:_="" ns3:_="" ns4:_="" ns5:_="" ns6:_="" ns7:_="">
    <xsd:import namespace="http://schemas.microsoft.com/sharepoint/v3"/>
    <xsd:import namespace="54c4cd27-f286-408f-9ce0-33c1e0f3ab39"/>
    <xsd:import namespace="464847da-6e18-4144-8ad5-5857903e06b6"/>
    <xsd:import namespace="ca82dde9-3436-4d3d-bddd-d31447390034"/>
    <xsd:import namespace="b028c3f4-2795-4946-841c-2e1644b148e5"/>
    <xsd:import namespace="c9f238dd-bb73-4aef-a7a5-d644ad823e52"/>
    <xsd:import namespace="http://schemas.microsoft.com/sharepoint/v4"/>
    <xsd:element name="properties">
      <xsd:complexType>
        <xsd:sequence>
          <xsd:element name="documentManagement">
            <xsd:complexType>
              <xsd:all>
                <xsd:element ref="ns2:OECDMeetingDate" minOccurs="0"/>
                <xsd:element ref="ns4:OECDlanguage" minOccurs="0"/>
                <xsd:element ref="ns3:OECDExpirationDate" minOccurs="0"/>
                <xsd:element ref="ns5:OECDProjectLookup" minOccurs="0"/>
                <xsd:element ref="ns5:OECDProjectManager" minOccurs="0"/>
                <xsd:element ref="ns5:OECDProjectMembers" minOccurs="0"/>
                <xsd:element ref="ns5:OECDMainProject" minOccurs="0"/>
                <xsd:element ref="ns5:OECDPinnedBy" minOccurs="0"/>
                <xsd:element ref="ns2:OECDKimStatus" minOccurs="0"/>
                <xsd:element ref="ns5:OECDTagsCache" minOccurs="0"/>
                <xsd:element ref="ns3:_dlc_DocIdUrl" minOccurs="0"/>
                <xsd:element ref="ns6:eShareCountryTaxHTField0" minOccurs="0"/>
                <xsd:element ref="ns6:eShareTopicTaxHTField0" minOccurs="0"/>
                <xsd:element ref="ns6:eShareKeywordsTaxHTField0" minOccurs="0"/>
                <xsd:element ref="ns6:eShareCommitteeTaxHTField0" minOccurs="0"/>
                <xsd:element ref="ns6:eSharePWBTaxHTField0" minOccurs="0"/>
                <xsd:element ref="ns5:Project_x003a_Project_x0020_status" minOccurs="0"/>
                <xsd:element ref="ns4:TaxCatchAllLabel" minOccurs="0"/>
                <xsd:element ref="ns2:OECDKimBussinessContext" minOccurs="0"/>
                <xsd:element ref="ns3:_dlc_DocIdPersistId" minOccurs="0"/>
                <xsd:element ref="ns4:TaxCatchAll" minOccurs="0"/>
                <xsd:element ref="ns7:IconOverlay" minOccurs="0"/>
                <xsd:element ref="ns3:_dlc_DocId" minOccurs="0"/>
                <xsd:element ref="ns2:OECDKimProvenance" minOccurs="0"/>
                <xsd:element ref="ns3:bc65155f859f476689f41d2e239f3b65" minOccurs="0"/>
                <xsd:element ref="ns5:k521ff600dac4d78b40e1e44ce493525" minOccurs="0"/>
                <xsd:element ref="ns1:DocumentSetDescription" minOccurs="0"/>
                <xsd:element ref="ns5:OECDSharingStatus" minOccurs="0"/>
                <xsd:element ref="ns5:OECDCommunityDocumentURL" minOccurs="0"/>
                <xsd:element ref="ns5:OECDCommunityDocumentID" minOccurs="0"/>
                <xsd:element ref="ns3:eShareHorizProjTaxHTField0" minOccurs="0"/>
                <xsd:element ref="ns3:OECDAllRelatedUsers" minOccurs="0"/>
                <xsd:element ref="ns5:SharedWithUsers" minOccurs="0"/>
                <xsd:element ref="ns2:OECD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40" nillable="true" ma:displayName="Description" ma:description="A description of the Document Set" ma:internalName="DocumentSet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c4cd27-f286-408f-9ce0-33c1e0f3ab39" elementFormDefault="qualified">
    <xsd:import namespace="http://schemas.microsoft.com/office/2006/documentManagement/types"/>
    <xsd:import namespace="http://schemas.microsoft.com/office/infopath/2007/PartnerControls"/>
    <xsd:element name="OECDMeetingDate" ma:index="4" nillable="true" ma:displayName="Meeting Date" ma:default="" ma:format="DateOnly" ma:hidden="true" ma:internalName="OECDMeetingDate">
      <xsd:simpleType>
        <xsd:restriction base="dms:DateTime"/>
      </xsd:simpleType>
    </xsd:element>
    <xsd:element name="OECDKimStatus" ma:index="16" nillable="true" ma:displayName="Kim status" ma:default="Draft" ma:description="" ma:format="Dropdown" ma:hidden="true" ma:internalName="OECDKimStatus">
      <xsd:simpleType>
        <xsd:restriction base="dms:Choice">
          <xsd:enumeration value="Draft"/>
          <xsd:enumeration value="Final"/>
        </xsd:restriction>
      </xsd:simpleType>
    </xsd:element>
    <xsd:element name="OECDKimBussinessContext" ma:index="27" nillable="true" ma:displayName="Kim bussiness context" ma:description="" ma:hidden="true" ma:internalName="OECDKimBussinessContext" ma:readOnly="false">
      <xsd:simpleType>
        <xsd:restriction base="dms:Text"/>
      </xsd:simpleType>
    </xsd:element>
    <xsd:element name="OECDKimProvenance" ma:index="34" nillable="true" ma:displayName="Kim provenance" ma:description="" ma:hidden="true" ma:internalName="OECDKimProvenance" ma:readOnly="false">
      <xsd:simpleType>
        <xsd:restriction base="dms:Text">
          <xsd:maxLength value="255"/>
        </xsd:restriction>
      </xsd:simpleType>
    </xsd:element>
    <xsd:element name="OECDYear" ma:index="49" nillable="true" ma:displayName="Year" ma:description="" ma:internalName="OECDYear"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4847da-6e18-4144-8ad5-5857903e06b6" elementFormDefault="qualified">
    <xsd:import namespace="http://schemas.microsoft.com/office/2006/documentManagement/types"/>
    <xsd:import namespace="http://schemas.microsoft.com/office/infopath/2007/PartnerControls"/>
    <xsd:element name="OECDExpirationDate" ma:index="8" nillable="true" ma:displayName="Highlights" ma:default="" ma:description="" ma:format="DateOnly" ma:hidden="true" ma:indexed="true" ma:internalName="OECDExpirationDate">
      <xsd:simpleType>
        <xsd:restriction base="dms:DateTime"/>
      </xsd:simpleType>
    </xsd:element>
    <xsd:element name="_dlc_DocIdUrl" ma:index="18" nillable="true" ma:displayName="Document ID" ma:description=""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element name="_dlc_DocId" ma:index="33" nillable="true" ma:displayName="Document ID" ma:description="" ma:hidden="true" ma:internalName="_dlc_DocId" ma:readOnly="true">
      <xsd:simpleType>
        <xsd:restriction base="dms:Text"/>
      </xsd:simpleType>
    </xsd:element>
    <xsd:element name="bc65155f859f476689f41d2e239f3b65" ma:index="37" nillable="true" ma:taxonomy="true" ma:internalName="bc65155f859f476689f41d2e239f3b65" ma:taxonomyFieldName="OECDHorizontalProjects" ma:displayName="Horizontal project" ma:readOnly="false" ma:default="" ma:fieldId="{bc65155f-859f-4766-89f4-1d2e239f3b65}" ma:taxonomyMulti="true" ma:sspId="27ec883c-a62c-444f-a935-fcddb579e39d" ma:termSetId="d3ca0e0e-65f9-44bf-9d98-5271504f6d61" ma:anchorId="00000000-0000-0000-0000-000000000000" ma:open="false" ma:isKeyword="false">
      <xsd:complexType>
        <xsd:sequence>
          <xsd:element ref="pc:Terms" minOccurs="0" maxOccurs="1"/>
        </xsd:sequence>
      </xsd:complexType>
    </xsd:element>
    <xsd:element name="eShareHorizProjTaxHTField0" ma:index="44" nillable="true" ma:displayName="OECDHorizontalProjects_0" ma:description="" ma:hidden="true" ma:internalName="eShareHorizProjTaxHTField0">
      <xsd:simpleType>
        <xsd:restriction base="dms:Note"/>
      </xsd:simpleType>
    </xsd:element>
    <xsd:element name="OECDAllRelatedUsers" ma:index="47" nillable="true" ma:displayName="All related users" ma:description="" ma:hidden="true" ma:internalName="OECDAllRelatedUs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a82dde9-3436-4d3d-bddd-d31447390034" elementFormDefault="qualified">
    <xsd:import namespace="http://schemas.microsoft.com/office/2006/documentManagement/types"/>
    <xsd:import namespace="http://schemas.microsoft.com/office/infopath/2007/PartnerControls"/>
    <xsd:element name="OECDlanguage" ma:index="5" nillable="true" ma:displayName="Document language" ma:default="English" ma:description="" ma:format="Dropdown" ma:hidden="true" ma:internalName="OECDlanguage" ma:readOnly="false">
      <xsd:simpleType>
        <xsd:restriction base="dms:Choice">
          <xsd:enumeration value="English"/>
          <xsd:enumeration value="French"/>
        </xsd:restriction>
      </xsd:simpleType>
    </xsd:element>
    <xsd:element name="TaxCatchAllLabel" ma:index="26" nillable="true" ma:displayName="Taxonomy Catch All Column1" ma:hidden="true" ma:list="{f238c0b0-3384-41ab-af60-ab39d110a44d}" ma:internalName="TaxCatchAllLabel" ma:readOnly="true" ma:showField="CatchAllDataLabel" ma:web="464847da-6e18-4144-8ad5-5857903e06b6">
      <xsd:complexType>
        <xsd:complexContent>
          <xsd:extension base="dms:MultiChoiceLookup">
            <xsd:sequence>
              <xsd:element name="Value" type="dms:Lookup" maxOccurs="unbounded" minOccurs="0" nillable="true"/>
            </xsd:sequence>
          </xsd:extension>
        </xsd:complexContent>
      </xsd:complexType>
    </xsd:element>
    <xsd:element name="TaxCatchAll" ma:index="31" nillable="true" ma:displayName="Taxonomy Catch All Column" ma:hidden="true" ma:list="{f238c0b0-3384-41ab-af60-ab39d110a44d}" ma:internalName="TaxCatchAll" ma:showField="CatchAllData" ma:web="464847da-6e18-4144-8ad5-5857903e06b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028c3f4-2795-4946-841c-2e1644b148e5" elementFormDefault="qualified">
    <xsd:import namespace="http://schemas.microsoft.com/office/2006/documentManagement/types"/>
    <xsd:import namespace="http://schemas.microsoft.com/office/infopath/2007/PartnerControls"/>
    <xsd:element name="OECDProjectLookup" ma:index="9" nillable="true" ma:displayName="Project" ma:description="" ma:hidden="true" ma:indexed="true" ma:list="8fd64a43-52c7-4b87-a931-a975dc3d108c" ma:internalName="OECDProjectLookup" ma:readOnly="false" ma:showField="OECDShortProjectName" ma:web="b028c3f4-2795-4946-841c-2e1644b148e5">
      <xsd:simpleType>
        <xsd:restriction base="dms:Lookup"/>
      </xsd:simpleType>
    </xsd:element>
    <xsd:element name="OECDProjectManager" ma:index="10" nillable="true" ma:displayName="Project manager" ma:description="" ma:hidden="true" ma:indexed="true" ma:internalName="OECDProjectManage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ProjectMembers" ma:index="11" nillable="true" ma:displayName="Project members" ma:description="" ma:hidden="true" ma:internalName="OECDProjectMembers"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MainProject" ma:index="14" nillable="true" ma:displayName="Main project" ma:description="" ma:hidden="true" ma:indexed="true" ma:list="8fd64a43-52c7-4b87-a931-a975dc3d108c" ma:internalName="OECDMainProject" ma:readOnly="false" ma:showField="OECDShortProjectName">
      <xsd:simpleType>
        <xsd:restriction base="dms:Lookup"/>
      </xsd:simpleType>
    </xsd:element>
    <xsd:element name="OECDPinnedBy" ma:index="15" nillable="true" ma:displayName="Pinned by" ma:description="" ma:hidden="true" ma:internalName="OECDPinn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OECDTagsCache" ma:index="17" nillable="true" ma:displayName="Tags cache" ma:description="" ma:hidden="true" ma:internalName="OECDTagsCache">
      <xsd:simpleType>
        <xsd:restriction base="dms:Note"/>
      </xsd:simpleType>
    </xsd:element>
    <xsd:element name="Project_x003a_Project_x0020_status" ma:index="25" nillable="true" ma:displayName="Project:Project status" ma:hidden="true" ma:list="8fd64a43-52c7-4b87-a931-a975dc3d108c" ma:internalName="Project_x003A_Project_x0020_status" ma:readOnly="true" ma:showField="OECDProjectStatus" ma:web="b028c3f4-2795-4946-841c-2e1644b148e5">
      <xsd:simpleType>
        <xsd:restriction base="dms:Lookup"/>
      </xsd:simpleType>
    </xsd:element>
    <xsd:element name="k521ff600dac4d78b40e1e44ce493525" ma:index="38" nillable="true" ma:taxonomy="true" ma:internalName="k521ff600dac4d78b40e1e44ce493525" ma:taxonomyFieldName="OECDProjectOwnerStructure" ma:displayName="Project owner" ma:readOnly="false" ma:default="" ma:fieldId="4521ff60-0dac-4d78-b40e-1e44ce493525" ma:taxonomyMulti="true" ma:sspId="27ec883c-a62c-444f-a935-fcddb579e39d" ma:termSetId="aeec4dcb-19ee-4bc0-941f-681845b568c9" ma:anchorId="00000000-0000-0000-0000-000000000000" ma:open="false" ma:isKeyword="false">
      <xsd:complexType>
        <xsd:sequence>
          <xsd:element ref="pc:Terms" minOccurs="0" maxOccurs="1"/>
        </xsd:sequence>
      </xsd:complexType>
    </xsd:element>
    <xsd:element name="OECDSharingStatus" ma:index="41" nillable="true" ma:displayName="O.N.E Document Sharing Status" ma:description="" ma:hidden="true" ma:internalName="OECDSharingStatus">
      <xsd:simpleType>
        <xsd:restriction base="dms:Text"/>
      </xsd:simpleType>
    </xsd:element>
    <xsd:element name="OECDCommunityDocumentURL" ma:index="42" nillable="true" ma:displayName="O.N.E Community Document URL" ma:description="" ma:hidden="true" ma:internalName="OECDCommunityDocumentURL">
      <xsd:simpleType>
        <xsd:restriction base="dms:Text"/>
      </xsd:simpleType>
    </xsd:element>
    <xsd:element name="OECDCommunityDocumentID" ma:index="43" nillable="true" ma:displayName="O.N.E Community Document ID" ma:decimals="0" ma:description="" ma:hidden="true" ma:internalName="OECDCommunityDocumentID">
      <xsd:simpleType>
        <xsd:restriction base="dms:Number"/>
      </xsd:simpleType>
    </xsd:element>
    <xsd:element name="SharedWithUsers" ma:index="4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9f238dd-bb73-4aef-a7a5-d644ad823e52" elementFormDefault="qualified">
    <xsd:import namespace="http://schemas.microsoft.com/office/2006/documentManagement/types"/>
    <xsd:import namespace="http://schemas.microsoft.com/office/infopath/2007/PartnerControls"/>
    <xsd:element name="eShareCountryTaxHTField0" ma:index="20" nillable="true" ma:taxonomy="true" ma:internalName="eShareCountryTaxHTField0" ma:taxonomyFieldName="OECDCountry" ma:displayName="Country" ma:readOnly="false" ma:default="" ma:fieldId="{aa366335-bba6-4f71-86c6-f91b1ae503c2}" ma:taxonomyMulti="true" ma:sspId="27ec883c-a62c-444f-a935-fcddb579e39d" ma:termSetId="e1026e78-e24d-4b33-a8f4-6ff75b8e5ad2" ma:anchorId="00000000-0000-0000-0000-000000000000" ma:open="false" ma:isKeyword="false">
      <xsd:complexType>
        <xsd:sequence>
          <xsd:element ref="pc:Terms" minOccurs="0" maxOccurs="1"/>
        </xsd:sequence>
      </xsd:complexType>
    </xsd:element>
    <xsd:element name="eShareTopicTaxHTField0" ma:index="21" nillable="true" ma:taxonomy="true" ma:internalName="eShareTopicTaxHTField0" ma:taxonomyFieldName="OECDTopic" ma:displayName="Topic" ma:readOnly="false" ma:default="" ma:fieldId="{9b5335f8-765c-484a-86dd-d10580650a95}" ma:taxonomyMulti="true" ma:sspId="27ec883c-a62c-444f-a935-fcddb579e39d" ma:termSetId="d0043ed9-7fdc-4b21-8641-a864cc50d2b2" ma:anchorId="00000000-0000-0000-0000-000000000000" ma:open="false" ma:isKeyword="false">
      <xsd:complexType>
        <xsd:sequence>
          <xsd:element ref="pc:Terms" minOccurs="0" maxOccurs="1"/>
        </xsd:sequence>
      </xsd:complexType>
    </xsd:element>
    <xsd:element name="eShareKeywordsTaxHTField0" ma:index="22" nillable="true" ma:taxonomy="true" ma:internalName="eShareKeywordsTaxHTField0" ma:taxonomyFieldName="OECDKeywords" ma:displayName="Keywords" ma:default="" ma:fieldId="{8a7c3663-990d-467c-b1b8-bb4b775674ad}" ma:taxonomyMulti="true" ma:sspId="27ec883c-a62c-444f-a935-fcddb579e39d" ma:termSetId="f51791ee-8e04-4654-a875-fc747102cd45" ma:anchorId="00000000-0000-0000-0000-000000000000" ma:open="true" ma:isKeyword="false">
      <xsd:complexType>
        <xsd:sequence>
          <xsd:element ref="pc:Terms" minOccurs="0" maxOccurs="1"/>
        </xsd:sequence>
      </xsd:complexType>
    </xsd:element>
    <xsd:element name="eShareCommitteeTaxHTField0" ma:index="23" nillable="true" ma:taxonomy="true" ma:internalName="eShareCommitteeTaxHTField0" ma:taxonomyFieldName="OECDCommittee" ma:displayName="Committee" ma:default="" ma:fieldId="{29494d90-e667-47b5-adc1-d09dfb5832ab}" ma:sspId="27ec883c-a62c-444f-a935-fcddb579e39d" ma:termSetId="87919aae-be42-4481-84cf-2389a5c84ac4" ma:anchorId="00000000-0000-0000-0000-000000000000" ma:open="false" ma:isKeyword="false">
      <xsd:complexType>
        <xsd:sequence>
          <xsd:element ref="pc:Terms" minOccurs="0" maxOccurs="1"/>
        </xsd:sequence>
      </xsd:complexType>
    </xsd:element>
    <xsd:element name="eSharePWBTaxHTField0" ma:index="24" nillable="true" ma:taxonomy="true" ma:internalName="eSharePWBTaxHTField0" ma:taxonomyFieldName="OECDPWB" ma:displayName="PWB" ma:default="" ma:fieldId="{fe327ce1-b783-48aa-9b0b-52ad26d1c9f6}" ma:taxonomyMulti="true" ma:sspId="27ec883c-a62c-444f-a935-fcddb579e39d" ma:termSetId="7bc7477d-4ef0-4820-a158-bb7b3cda138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32"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0" ma:displayName="Content Type"/>
        <xsd:element ref="dc:title" minOccurs="0"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27ec883c-a62c-444f-a935-fcddb579e39d" ContentTypeId="0x0101008B4DD370EC31429186F3AD49F0D3098F00D44DBCB9EB4F45278CB5C9765BE52995" PreviousValue="false"/>
</file>

<file path=customXml/item3.xml><?xml version="1.0" encoding="utf-8"?>
<?mso-contentType ?>
<spe:Receivers xmlns:spe="http://schemas.microsoft.com/sharepoint/events"/>
</file>

<file path=customXml/item4.xml><?xml version="1.0" encoding="utf-8"?>
<?mso-contentType ?>
<CtFieldPriority xmlns="http://www.oecd.org/eshare/projectsentre/CtFieldPriority/" xmlns:i="http://www.w3.org/2001/XMLSchema-instance">
  <PriorityFields xmlns:a="http://schemas.microsoft.com/2003/10/Serialization/Arrays">
    <a:string>Title</a:string>
    <a:string>OECDCountry</a:string>
    <a:string>OECDTopic</a:string>
    <a:string>OECDKeywords</a:string>
  </PriorityFields>
</CtFieldPriority>
</file>

<file path=customXml/item5.xml><?xml version="1.0" encoding="utf-8"?>
<?mso-contentType ?>
<FormTemplates xmlns="http://schemas.microsoft.com/sharepoint/v3/contenttype/forms">
  <Display>OECDListFormCollapsible</Display>
  <Edit>OECDListFormCollapsible</Edit>
  <New>OECDListFormCollapsible</New>
</FormTemplates>
</file>

<file path=customXml/item6.xml><?xml version="1.0" encoding="utf-8"?>
<p:properties xmlns:p="http://schemas.microsoft.com/office/2006/metadata/properties" xmlns:xsi="http://www.w3.org/2001/XMLSchema-instance" xmlns:pc="http://schemas.microsoft.com/office/infopath/2007/PartnerControls">
  <documentManagement>
    <bc65155f859f476689f41d2e239f3b65 xmlns="464847da-6e18-4144-8ad5-5857903e06b6">
      <Terms xmlns="http://schemas.microsoft.com/office/infopath/2007/PartnerControls"/>
    </bc65155f859f476689f41d2e239f3b65>
    <OECDProjectLookup xmlns="b028c3f4-2795-4946-841c-2e1644b148e5">287</OECDProjectLookup>
    <OECDKimBussinessContext xmlns="54c4cd27-f286-408f-9ce0-33c1e0f3ab39" xsi:nil="true"/>
    <OECDlanguage xmlns="ca82dde9-3436-4d3d-bddd-d31447390034">English</OECDlanguage>
    <eSharePWBTaxHTField0 xmlns="c9f238dd-bb73-4aef-a7a5-d644ad823e52">
      <Terms xmlns="http://schemas.microsoft.com/office/infopath/2007/PartnerControls">
        <TermInfo xmlns="http://schemas.microsoft.com/office/infopath/2007/PartnerControls">
          <TermName xmlns="http://schemas.microsoft.com/office/infopath/2007/PartnerControls">1.1.1 Multilateral Review of Economic Policies</TermName>
          <TermId xmlns="http://schemas.microsoft.com/office/infopath/2007/PartnerControls">d5866586-45cf-45bf-ac01-0a738fcf5b89</TermId>
        </TermInfo>
      </Terms>
    </eSharePWBTaxHTField0>
    <OECDCommunityDocumentID xmlns="b028c3f4-2795-4946-841c-2e1644b148e5" xsi:nil="true"/>
    <eShareHorizProjTaxHTField0 xmlns="464847da-6e18-4144-8ad5-5857903e06b6" xsi:nil="true"/>
    <IconOverlay xmlns="http://schemas.microsoft.com/sharepoint/v4" xsi:nil="true"/>
    <DocumentSetDescription xmlns="http://schemas.microsoft.com/sharepoint/v3" xsi:nil="true"/>
    <OECDCommunityDocumentURL xmlns="b028c3f4-2795-4946-841c-2e1644b148e5" xsi:nil="true"/>
    <OECDExpirationDate xmlns="464847da-6e18-4144-8ad5-5857903e06b6" xsi:nil="true"/>
    <OECDPinnedBy xmlns="b028c3f4-2795-4946-841c-2e1644b148e5">
      <UserInfo>
        <DisplayName/>
        <AccountId xsi:nil="true"/>
        <AccountType/>
      </UserInfo>
    </OECDPinnedBy>
    <OECDMeetingDate xmlns="54c4cd27-f286-408f-9ce0-33c1e0f3ab39" xsi:nil="true"/>
    <OECDTagsCache xmlns="b028c3f4-2795-4946-841c-2e1644b148e5" xsi:nil="true"/>
    <OECDAllRelatedUsers xmlns="464847da-6e18-4144-8ad5-5857903e06b6">
      <UserInfo>
        <DisplayName/>
        <AccountId xsi:nil="true"/>
        <AccountType/>
      </UserInfo>
    </OECDAllRelatedUsers>
    <eShareCommitteeTaxHTField0 xmlns="c9f238dd-bb73-4aef-a7a5-d644ad823e52">
      <Terms xmlns="http://schemas.microsoft.com/office/infopath/2007/PartnerControls">
        <TermInfo xmlns="http://schemas.microsoft.com/office/infopath/2007/PartnerControls">
          <TermName xmlns="http://schemas.microsoft.com/office/infopath/2007/PartnerControls">Economic and Development Review Committee</TermName>
          <TermId xmlns="http://schemas.microsoft.com/office/infopath/2007/PartnerControls">840183ab-1230-4c26-8173-7c81fe31937a</TermId>
        </TermInfo>
      </Terms>
    </eShareCommitteeTaxHTField0>
    <OECDYear xmlns="54c4cd27-f286-408f-9ce0-33c1e0f3ab39" xsi:nil="true"/>
    <OECDProjectManager xmlns="b028c3f4-2795-4946-841c-2e1644b148e5">
      <UserInfo>
        <DisplayName/>
        <AccountId>1847</AccountId>
        <AccountType/>
      </UserInfo>
    </OECDProjectManager>
    <OECDKimProvenance xmlns="54c4cd27-f286-408f-9ce0-33c1e0f3ab39" xsi:nil="true"/>
    <OECDMainProject xmlns="b028c3f4-2795-4946-841c-2e1644b148e5">41</OECDMainProject>
    <k521ff600dac4d78b40e1e44ce493525 xmlns="b028c3f4-2795-4946-841c-2e1644b148e5">
      <Terms xmlns="http://schemas.microsoft.com/office/infopath/2007/PartnerControls"/>
    </k521ff600dac4d78b40e1e44ce493525>
    <OECDKimStatus xmlns="54c4cd27-f286-408f-9ce0-33c1e0f3ab39">Draft</OECDKimStatus>
    <eShareCountryTaxHTField0 xmlns="c9f238dd-bb73-4aef-a7a5-d644ad823e52">
      <Terms xmlns="http://schemas.microsoft.com/office/infopath/2007/PartnerControls">
        <TermInfo xmlns="http://schemas.microsoft.com/office/infopath/2007/PartnerControls">
          <TermName xmlns="http://schemas.microsoft.com/office/infopath/2007/PartnerControls">Latvia</TermName>
          <TermId xmlns="http://schemas.microsoft.com/office/infopath/2007/PartnerControls">5c6fbeb3-9fc3-42e8-963b-d80d62b72de0</TermId>
        </TermInfo>
      </Terms>
    </eShareCountryTaxHTField0>
    <eShareTopicTaxHTField0 xmlns="c9f238dd-bb73-4aef-a7a5-d644ad823e52">
      <Terms xmlns="http://schemas.microsoft.com/office/infopath/2007/PartnerControls">
        <TermInfo xmlns="http://schemas.microsoft.com/office/infopath/2007/PartnerControls">
          <TermName xmlns="http://schemas.microsoft.com/office/infopath/2007/PartnerControls">Economy</TermName>
          <TermId xmlns="http://schemas.microsoft.com/office/infopath/2007/PartnerControls">14c6acc7-383a-4d0d-b543-d22a42a1dcc1</TermId>
        </TermInfo>
        <TermInfo xmlns="http://schemas.microsoft.com/office/infopath/2007/PartnerControls">
          <TermName xmlns="http://schemas.microsoft.com/office/infopath/2007/PartnerControls">Housing</TermName>
          <TermId xmlns="http://schemas.microsoft.com/office/infopath/2007/PartnerControls">e5dba244-d0e3-4244-a876-0f0b3cb79520</TermId>
        </TermInfo>
      </Terms>
    </eShareTopicTaxHTField0>
    <eShareKeywordsTaxHTField0 xmlns="c9f238dd-bb73-4aef-a7a5-d644ad823e52">
      <Terms xmlns="http://schemas.microsoft.com/office/infopath/2007/PartnerControls">
        <TermInfo xmlns="http://schemas.microsoft.com/office/infopath/2007/PartnerControls">
          <TermName xmlns="http://schemas.microsoft.com/office/infopath/2007/PartnerControls">Housing</TermName>
          <TermId xmlns="http://schemas.microsoft.com/office/infopath/2007/PartnerControls">10d0b143-e74b-459e-9634-766e5f673805</TermId>
        </TermInfo>
      </Terms>
    </eShareKeywordsTaxHTField0>
    <OECDProjectMembers xmlns="b028c3f4-2795-4946-841c-2e1644b148e5">
      <UserInfo>
        <DisplayName>BRANDT Nicola, PAC/BERL</DisplayName>
        <AccountId>154</AccountId>
        <AccountType/>
      </UserInfo>
      <UserInfo>
        <DisplayName>GLOCKER Daniela, ECO/CS5</DisplayName>
        <AccountId>1847</AccountId>
        <AccountType/>
      </UserInfo>
      <UserInfo>
        <DisplayName>PLOUIN Marissa, ELS/SPD</DisplayName>
        <AccountId>1443</AccountId>
        <AccountType/>
      </UserInfo>
      <UserInfo>
        <DisplayName>ADEMA Willem, ELS/SPD</DisplayName>
        <AccountId>1009</AccountId>
        <AccountType/>
      </UserInfo>
      <UserInfo>
        <DisplayName>FRON Pauline, ELS/SPD</DisplayName>
        <AccountId>1896</AccountId>
        <AccountType/>
      </UserInfo>
    </OECDProjectMembers>
    <TaxCatchAll xmlns="ca82dde9-3436-4d3d-bddd-d31447390034">
      <Value>30</Value>
      <Value>1218</Value>
      <Value>7</Value>
      <Value>992</Value>
      <Value>430</Value>
      <Value>446</Value>
    </TaxCatchAll>
    <OECDSharingStatus xmlns="b028c3f4-2795-4946-841c-2e1644b148e5" xsi:nil="true"/>
  </documentManagement>
</p:properties>
</file>

<file path=customXml/itemProps1.xml><?xml version="1.0" encoding="utf-8"?>
<ds:datastoreItem xmlns:ds="http://schemas.openxmlformats.org/officeDocument/2006/customXml" ds:itemID="{FAD196C6-A6D6-483E-A55F-122025B44ACE}">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54c4cd27-f286-408f-9ce0-33c1e0f3ab39"/>
    <ds:schemaRef ds:uri="464847da-6e18-4144-8ad5-5857903e06b6"/>
    <ds:schemaRef ds:uri="ca82dde9-3436-4d3d-bddd-d31447390034"/>
    <ds:schemaRef ds:uri="b028c3f4-2795-4946-841c-2e1644b148e5"/>
    <ds:schemaRef ds:uri="c9f238dd-bb73-4aef-a7a5-d644ad823e52"/>
    <ds:schemaRef ds:uri="http://schemas.microsoft.com/sharepoint/v4"/>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54A9FB-36F8-400F-8F03-5C3D2C47F395}">
  <ds:schemaRefs>
    <ds:schemaRef ds:uri="Microsoft.SharePoint.Taxonomy.ContentTypeSync"/>
  </ds:schemaRefs>
</ds:datastoreItem>
</file>

<file path=customXml/itemProps3.xml><?xml version="1.0" encoding="utf-8"?>
<ds:datastoreItem xmlns:ds="http://schemas.openxmlformats.org/officeDocument/2006/customXml" ds:itemID="{6FA37669-414C-4708-B0F4-249CF4D99CD4}">
  <ds:schemaRefs>
    <ds:schemaRef ds:uri="http://schemas.microsoft.com/sharepoint/events"/>
    <ds:schemaRef ds:uri="http://www.w3.org/2000/xmlns/"/>
  </ds:schemaRefs>
</ds:datastoreItem>
</file>

<file path=customXml/itemProps4.xml><?xml version="1.0" encoding="utf-8"?>
<ds:datastoreItem xmlns:ds="http://schemas.openxmlformats.org/officeDocument/2006/customXml" ds:itemID="{293BEFD7-9E51-46F2-9126-AF4F6D167DCA}">
  <ds:schemaRefs>
    <ds:schemaRef ds:uri="http://www.oecd.org/eshare/projectsentre/CtFieldPriority/"/>
    <ds:schemaRef ds:uri="http://www.w3.org/2000/xmlns/"/>
    <ds:schemaRef ds:uri="http://schemas.microsoft.com/2003/10/Serialization/Arrays"/>
  </ds:schemaRefs>
</ds:datastoreItem>
</file>

<file path=customXml/itemProps5.xml><?xml version="1.0" encoding="utf-8"?>
<ds:datastoreItem xmlns:ds="http://schemas.openxmlformats.org/officeDocument/2006/customXml" ds:itemID="{3900355B-0D14-433D-B8B3-06D5346481C0}">
  <ds:schemaRefs>
    <ds:schemaRef ds:uri="http://schemas.microsoft.com/sharepoint/v3/contenttype/forms"/>
  </ds:schemaRefs>
</ds:datastoreItem>
</file>

<file path=customXml/itemProps6.xml><?xml version="1.0" encoding="utf-8"?>
<ds:datastoreItem xmlns:ds="http://schemas.openxmlformats.org/officeDocument/2006/customXml" ds:itemID="{5DC6A098-EA4D-4D5E-9C52-28EA6B78A5AD}">
  <ds:schemaRefs>
    <ds:schemaRef ds:uri="http://schemas.microsoft.com/office/2006/metadata/properties"/>
    <ds:schemaRef ds:uri="http://www.w3.org/2000/xmlns/"/>
    <ds:schemaRef ds:uri="464847da-6e18-4144-8ad5-5857903e06b6"/>
    <ds:schemaRef ds:uri="http://schemas.microsoft.com/office/infopath/2007/PartnerControls"/>
    <ds:schemaRef ds:uri="b028c3f4-2795-4946-841c-2e1644b148e5"/>
    <ds:schemaRef ds:uri="54c4cd27-f286-408f-9ce0-33c1e0f3ab39"/>
    <ds:schemaRef ds:uri="http://www.w3.org/2001/XMLSchema-instance"/>
    <ds:schemaRef ds:uri="ca82dde9-3436-4d3d-bddd-d31447390034"/>
    <ds:schemaRef ds:uri="c9f238dd-bb73-4aef-a7a5-d644ad823e52"/>
    <ds:schemaRef ds:uri="http://schemas.microsoft.com/sharepoint/v4"/>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OECD_English_white</Template>
  <TotalTime>5071</TotalTime>
  <Words>6016</Words>
  <Application>Microsoft Office PowerPoint</Application>
  <PresentationFormat>Platekrāna</PresentationFormat>
  <Paragraphs>316</Paragraphs>
  <Slides>23</Slides>
  <Notes>23</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23</vt:i4>
      </vt:variant>
    </vt:vector>
  </HeadingPairs>
  <TitlesOfParts>
    <vt:vector size="31" baseType="lpstr">
      <vt:lpstr>Arial</vt:lpstr>
      <vt:lpstr>Arial Narrow</vt:lpstr>
      <vt:lpstr>Arial Nat</vt:lpstr>
      <vt:lpstr>Calibri</vt:lpstr>
      <vt:lpstr>Georgia</vt:lpstr>
      <vt:lpstr>Helvetica 65 Medium</vt:lpstr>
      <vt:lpstr>Times New Roman</vt:lpstr>
      <vt:lpstr>OECD_English_white</vt:lpstr>
      <vt:lpstr>Policy Actions for affordable housing in Latvia main FINDINGS</vt:lpstr>
      <vt:lpstr>Housing Assessment in latvia</vt:lpstr>
      <vt:lpstr>Latvia is a country of homeowners, with few renters: Seven out of ten Latvian households own their home outright.  </vt:lpstr>
      <vt:lpstr>Housing expenditure is not high in international comparison: Latvian households spend just below the OECD average on housing costs.</vt:lpstr>
      <vt:lpstr>Few Latvian households are “overburdened” by housing costs – that is, spend more than 40% of disposable income on housing. </vt:lpstr>
      <vt:lpstr>Housing quality is a challenge for many: A quarter of low-income Latvian households live in housing without basic facilities. </vt:lpstr>
      <vt:lpstr>Some Latvians face acute quality gaps. Around one in ten poor households face housing deprivation across multiple dimensions. </vt:lpstr>
      <vt:lpstr>Buying a home is out of reach: Less than half of households can afford a mortgage on a 50m2 flat, around a quarter of households on a 75m2 flat. </vt:lpstr>
      <vt:lpstr>There is a large “missing middle”: Around 44% of households are ineligible for public support for housing and cannot afford a mortgage.</vt:lpstr>
      <vt:lpstr>Who is the “missing middle”?</vt:lpstr>
      <vt:lpstr>what solutions for Latvia?</vt:lpstr>
      <vt:lpstr>Looking forward: Latvia should develop a comprehensive housing strategy informed by four main policy directions. </vt:lpstr>
      <vt:lpstr>Priority action: Conduct a comprehensive assessment of the housing stock. </vt:lpstr>
      <vt:lpstr>Priority action: Set up a revolving fund. </vt:lpstr>
      <vt:lpstr>Priority action: Diversify and expand the rental market to provide households with more affordable housing options.  </vt:lpstr>
      <vt:lpstr>Priority action: Establish a housing refurbishment programme and consider reforms to some housing support schemes. </vt:lpstr>
      <vt:lpstr>Thank You</vt:lpstr>
      <vt:lpstr>Extra slides</vt:lpstr>
      <vt:lpstr>Latvia’s “missing middle”: Too rich to qualify for housing benefits yet unable to afford a mortgage </vt:lpstr>
      <vt:lpstr>Latvia’s “missing middle”: Too rich to qualify for housing benefits yet unable to afford a mortgage </vt:lpstr>
      <vt:lpstr>Main housing policy support measures in Latvia, relative to other OECD countries</vt:lpstr>
      <vt:lpstr>Latvia’s “missing middle”: 44% of households are too rich to qualify for housing benefits or social housing, yet unable to afford a mortgage. </vt:lpstr>
      <vt:lpstr>Closing the gap among the “missing middle”: Illustrative simulations of selected housing reforms</vt:lpstr>
    </vt:vector>
  </TitlesOfParts>
  <Company>OECD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PLOUIN Marissa, ELS/SPD</dc:creator>
  <cp:lastModifiedBy>Evita Urpena</cp:lastModifiedBy>
  <cp:revision>220</cp:revision>
  <cp:lastPrinted>2020-02-26T11:16:45Z</cp:lastPrinted>
  <dcterms:created xsi:type="dcterms:W3CDTF">2019-10-07T08:19:27Z</dcterms:created>
  <dcterms:modified xsi:type="dcterms:W3CDTF">2020-06-17T12:19:58Z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0x0101008B4DD370EC31429186F3AD49F0D3098F00D44DBCB9EB4F45278CB5C9765BE5299500A4858B360C6A491AA753F8BCA47AA91000293773D153AD3C41920164F348570E54</vt:lpwstr>
  </property>
  <property fmtid="{D5CDD505-2E9C-101B-9397-08002B2CF9AE}" pid="3" name="OECDCountry">
    <vt:lpwstr>446;#Latvia|5c6fbeb3-9fc3-42e8-963b-d80d62b72de0</vt:lpwstr>
  </property>
  <property fmtid="{D5CDD505-2E9C-101B-9397-08002B2CF9AE}" pid="4" name="OECDTopic">
    <vt:lpwstr>30;#Economy|14c6acc7-383a-4d0d-b543-d22a42a1dcc1;#430;#Housing|e5dba244-d0e3-4244-a876-0f0b3cb79520</vt:lpwstr>
  </property>
  <property fmtid="{D5CDD505-2E9C-101B-9397-08002B2CF9AE}" pid="5" name="OECDCommittee">
    <vt:lpwstr>7;#Economic and Development Review Committee|840183ab-1230-4c26-8173-7c81fe31937a</vt:lpwstr>
  </property>
  <property fmtid="{D5CDD505-2E9C-101B-9397-08002B2CF9AE}" pid="6" name="OECDPWB">
    <vt:lpwstr>992;#1.1.1 Multilateral Review of Economic Policies|d5866586-45cf-45bf-ac01-0a738fcf5b89</vt:lpwstr>
  </property>
  <property fmtid="{D5CDD505-2E9C-101B-9397-08002B2CF9AE}" pid="7" name="OECDKeywords">
    <vt:lpwstr>1218;#Housing|10d0b143-e74b-459e-9634-766e5f673805</vt:lpwstr>
  </property>
  <property fmtid="{D5CDD505-2E9C-101B-9397-08002B2CF9AE}" pid="8" name="OECDHorizontalProjects">
    <vt:lpwstr/>
  </property>
  <property fmtid="{D5CDD505-2E9C-101B-9397-08002B2CF9AE}" pid="9" name="OECDProjectOwnerStructure">
    <vt:lpwstr/>
  </property>
  <property fmtid="{D5CDD505-2E9C-101B-9397-08002B2CF9AE}" pid="10" name="eShareOrganisationTaxHTField0">
    <vt:lpwstr/>
  </property>
  <property fmtid="{D5CDD505-2E9C-101B-9397-08002B2CF9AE}" pid="11" name="OECDOrganisation">
    <vt:lpwstr/>
  </property>
  <property fmtid="{D5CDD505-2E9C-101B-9397-08002B2CF9AE}" pid="12" name="_docset_NoMedatataSyncRequired">
    <vt:lpwstr>False</vt:lpwstr>
  </property>
</Properties>
</file>