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4020202020204" charset="0"/>
      <p:regular r:id="rId20"/>
    </p:embeddedFont>
    <p:embeddedFont>
      <p:font typeface="Open Sans Bold" panose="020B0604020202020204" charset="0"/>
      <p:regular r:id="rId21"/>
    </p:embeddedFont>
    <p:embeddedFont>
      <p:font typeface="Open Sans Extra Bold" panose="020B0604020202020204" charset="0"/>
      <p:regular r:id="rId22"/>
    </p:embeddedFont>
    <p:embeddedFont>
      <p:font typeface="Open Sans Light" panose="020B0604020202020204" charset="0"/>
      <p:regular r:id="rId23"/>
    </p:embeddedFont>
    <p:embeddedFont>
      <p:font typeface="Open Sans Light Italics" panose="020B0604020202020204" charset="0"/>
      <p:regular r:id="rId24"/>
    </p:embeddedFont>
    <p:embeddedFont>
      <p:font typeface="Raleway" panose="020B0604020202020204" charset="-70"/>
      <p:regular r:id="rId25"/>
    </p:embeddedFont>
    <p:embeddedFont>
      <p:font typeface="Raleway Bold" panose="020B0604020202020204" charset="-7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70" t="2072" r="770" b="148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405145" y="5437299"/>
            <a:ext cx="5090375" cy="50903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5202579" y="3507798"/>
            <a:ext cx="2056721" cy="20567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4999152"/>
            <a:ext cx="14173879" cy="119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00"/>
              </a:lnSpc>
            </a:pPr>
            <a:r>
              <a:rPr lang="en-US" sz="8900">
                <a:solidFill>
                  <a:srgbClr val="EBFDFF"/>
                </a:solidFill>
                <a:latin typeface="Raleway Bold"/>
              </a:rPr>
              <a:t>BIS attīstības projekts III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18534" y="7120463"/>
            <a:ext cx="584076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 spc="179">
                <a:solidFill>
                  <a:srgbClr val="EBFDFF"/>
                </a:solidFill>
                <a:latin typeface="Raleway"/>
              </a:rPr>
              <a:t>2022.gada 20.janvāris</a:t>
            </a:r>
          </a:p>
        </p:txBody>
      </p:sp>
      <p:sp>
        <p:nvSpPr>
          <p:cNvPr id="7" name="AutoShape 7"/>
          <p:cNvSpPr/>
          <p:nvPr/>
        </p:nvSpPr>
        <p:spPr>
          <a:xfrm>
            <a:off x="1028700" y="2873006"/>
            <a:ext cx="13951867" cy="1663153"/>
          </a:xfrm>
          <a:prstGeom prst="rect">
            <a:avLst/>
          </a:prstGeom>
          <a:solidFill>
            <a:srgbClr val="75E6DA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21" b="121"/>
          <a:stretch>
            <a:fillRect/>
          </a:stretch>
        </p:blipFill>
        <p:spPr>
          <a:xfrm rot="-10800000">
            <a:off x="11569120" y="1576589"/>
            <a:ext cx="949627" cy="94962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2938072"/>
            <a:ext cx="4409081" cy="1533021"/>
            <a:chOff x="0" y="0"/>
            <a:chExt cx="5878775" cy="204402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14918" t="26854" r="48978" b="62426"/>
            <a:stretch>
              <a:fillRect/>
            </a:stretch>
          </p:blipFill>
          <p:spPr>
            <a:xfrm>
              <a:off x="2292468" y="301486"/>
              <a:ext cx="3586307" cy="96070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 l="34742" r="36098" b="72859"/>
            <a:stretch>
              <a:fillRect/>
            </a:stretch>
          </p:blipFill>
          <p:spPr>
            <a:xfrm>
              <a:off x="0" y="0"/>
              <a:ext cx="2433978" cy="204402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52018" t="26854" r="16783" b="62426"/>
            <a:stretch>
              <a:fillRect/>
            </a:stretch>
          </p:blipFill>
          <p:spPr>
            <a:xfrm>
              <a:off x="2635140" y="781838"/>
              <a:ext cx="3099076" cy="9607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28" r="1228"/>
          <a:stretch>
            <a:fillRect/>
          </a:stretch>
        </p:blipFill>
        <p:spPr>
          <a:xfrm>
            <a:off x="9201736" y="4989235"/>
            <a:ext cx="9464837" cy="54581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601950" y="-170549"/>
            <a:ext cx="2855698" cy="28556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11647" b="11647"/>
          <a:stretch>
            <a:fillRect/>
          </a:stretch>
        </p:blipFill>
        <p:spPr>
          <a:xfrm>
            <a:off x="-334235" y="-342434"/>
            <a:ext cx="9535971" cy="54859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524632" y="2153655"/>
            <a:ext cx="7835942" cy="228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būvniecības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nozares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produktivitātes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kāpināšana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un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būvniecības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pakalpojumu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kvalitātes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uzlabošana</a:t>
            </a:r>
            <a:endParaRPr lang="en-US" sz="2799" spc="83" dirty="0">
              <a:solidFill>
                <a:srgbClr val="05445E"/>
              </a:solidFill>
              <a:latin typeface="Raleway" panose="020B0604020202020204" charset="-70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p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akalpojumu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pieejamības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uzlabošana</a:t>
            </a:r>
            <a:endParaRPr lang="en-US" sz="2799" spc="36" dirty="0">
              <a:solidFill>
                <a:srgbClr val="05445E"/>
              </a:solidFill>
              <a:latin typeface="Raleway" panose="020B0604020202020204" charset="-70"/>
            </a:endParaRPr>
          </a:p>
          <a:p>
            <a:pPr marL="604520" lvl="1" indent="-302260">
              <a:lnSpc>
                <a:spcPts val="3640"/>
              </a:lnSpc>
              <a:buFont typeface="Arial"/>
              <a:buChar char="•"/>
            </a:pPr>
            <a:r>
              <a:rPr lang="en-US" sz="2800" spc="83" dirty="0" err="1">
                <a:solidFill>
                  <a:srgbClr val="05445E"/>
                </a:solidFill>
                <a:latin typeface="Raleway" panose="020B0604020202020204" charset="-70"/>
              </a:rPr>
              <a:t>d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atu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kvalitātes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uzlabošana</a:t>
            </a:r>
            <a:endParaRPr lang="en-US" sz="2800" spc="36" dirty="0">
              <a:solidFill>
                <a:srgbClr val="05445E"/>
              </a:solidFill>
              <a:latin typeface="Raleway" panose="020B0604020202020204" charset="-7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37334" y="638175"/>
            <a:ext cx="681053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spc="199" dirty="0">
                <a:solidFill>
                  <a:srgbClr val="05445E"/>
                </a:solidFill>
                <a:latin typeface="Raleway Bold"/>
              </a:rPr>
              <a:t>IEGUVUMI NOZAREI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-266700" y="7591652"/>
            <a:ext cx="2855698" cy="285569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70419" y="5993730"/>
            <a:ext cx="8742462" cy="3195844"/>
            <a:chOff x="0" y="0"/>
            <a:chExt cx="11656616" cy="4261125"/>
          </a:xfrm>
        </p:grpSpPr>
        <p:sp>
          <p:nvSpPr>
            <p:cNvPr id="9" name="TextBox 9"/>
            <p:cNvSpPr txBox="1"/>
            <p:nvPr/>
          </p:nvSpPr>
          <p:spPr>
            <a:xfrm>
              <a:off x="0" y="1222438"/>
              <a:ext cx="11656616" cy="3038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>
                <a:lnSpc>
                  <a:spcPts val="3639"/>
                </a:lnSpc>
                <a:buFont typeface="Arial"/>
                <a:buChar char="•"/>
              </a:pPr>
              <a:r>
                <a:rPr lang="en-US" sz="2799" spc="83">
                  <a:solidFill>
                    <a:srgbClr val="05445E"/>
                  </a:solidFill>
                  <a:latin typeface="Raleway"/>
                </a:rPr>
                <a:t>administratīvā sloga samazināšana privātpersonām un juridiskām personām</a:t>
              </a:r>
            </a:p>
            <a:p>
              <a:pPr marL="604519" lvl="1" indent="-302260">
                <a:lnSpc>
                  <a:spcPts val="3639"/>
                </a:lnSpc>
                <a:buFont typeface="Arial"/>
                <a:buChar char="•"/>
              </a:pPr>
              <a:r>
                <a:rPr lang="en-US" sz="2799" spc="83">
                  <a:solidFill>
                    <a:srgbClr val="05445E"/>
                  </a:solidFill>
                  <a:latin typeface="Raleway"/>
                </a:rPr>
                <a:t>ārvalstu tiešo investīciju piesaiste Latvijai</a:t>
              </a:r>
            </a:p>
            <a:p>
              <a:pPr marL="604520" lvl="1" indent="-302260">
                <a:lnSpc>
                  <a:spcPts val="3640"/>
                </a:lnSpc>
                <a:buFont typeface="Arial"/>
                <a:buChar char="•"/>
              </a:pPr>
              <a:r>
                <a:rPr lang="en-US" sz="2800" spc="83">
                  <a:solidFill>
                    <a:srgbClr val="05445E"/>
                  </a:solidFill>
                  <a:latin typeface="Raleway"/>
                </a:rPr>
                <a:t>Latvijas kopējā ekonomiskās aktivitātes veicināšana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1656616" cy="822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000" spc="199">
                  <a:solidFill>
                    <a:srgbClr val="05445E"/>
                  </a:solidFill>
                  <a:latin typeface="Raleway Bold"/>
                </a:rPr>
                <a:t>KOPĒJIE IEGUVUMI LATVIJAI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21146" y="5143500"/>
            <a:ext cx="5595185" cy="55951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01950" y="-170549"/>
            <a:ext cx="2855698" cy="28556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8289" y="563022"/>
            <a:ext cx="16609417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5445E"/>
                </a:solidFill>
                <a:latin typeface="Raleway Bold"/>
              </a:rPr>
              <a:t>Pēdējie jaunumi BIS attīstības projekta 2.kārtas ietvaros (4.laidiens)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8289" y="2830930"/>
            <a:ext cx="16961011" cy="328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Papildinājumi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un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uzlabojumi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BIS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publiskajā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portālā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no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būvniecības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ieceres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līdz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 Bold"/>
              </a:rPr>
              <a:t>būvdarbiem</a:t>
            </a:r>
            <a:r>
              <a:rPr lang="en-US" sz="2500" spc="75" dirty="0">
                <a:solidFill>
                  <a:srgbClr val="05445E"/>
                </a:solidFill>
                <a:latin typeface="Raleway Bold"/>
              </a:rPr>
              <a:t>: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būvniecības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lietu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saraksta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atrādīšanā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un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meklēšanas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funkcionalitātē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;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veikti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papildinājumi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attiecībā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uz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norādāmo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informāciju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un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pazīmēm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būvniecības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ieceres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iesniegumā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projektā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saskaņošanas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procesā</a:t>
            </a:r>
            <a:endParaRPr lang="en-US" sz="2500" spc="75" dirty="0">
              <a:solidFill>
                <a:srgbClr val="05445E"/>
              </a:solidFill>
              <a:latin typeface="Raleway"/>
            </a:endParaRP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plānoto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atkritumu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norādīšana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ieceres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iesniegumā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un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būvdarbu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uzsākšanas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nosacījumu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(BUN)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izpildes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iesniegumā</a:t>
            </a:r>
            <a:endParaRPr lang="en-US" sz="2500" spc="75" dirty="0">
              <a:solidFill>
                <a:srgbClr val="05445E"/>
              </a:solidFill>
              <a:latin typeface="Raleway"/>
            </a:endParaRP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izstrādāta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sadaļa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par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trešo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pušu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saskaņojumiem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, kas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ļauj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caur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BIS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elektroniski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nosūtīt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saskaņojuma</a:t>
            </a:r>
            <a:r>
              <a:rPr lang="en-US" sz="2500" spc="75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500" spc="75" dirty="0" err="1">
                <a:solidFill>
                  <a:srgbClr val="05445E"/>
                </a:solidFill>
                <a:latin typeface="Raleway"/>
              </a:rPr>
              <a:t>pieprasījumu</a:t>
            </a:r>
            <a:endParaRPr lang="en-US" sz="2500" spc="75" dirty="0">
              <a:solidFill>
                <a:srgbClr val="05445E"/>
              </a:solidFill>
              <a:latin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37221" y="6075780"/>
            <a:ext cx="13735952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0"/>
              </a:lnSpc>
            </a:pPr>
            <a:r>
              <a:rPr lang="en-US" sz="2500" spc="75">
                <a:solidFill>
                  <a:srgbClr val="05445E"/>
                </a:solidFill>
                <a:latin typeface="Raleway Bold"/>
              </a:rPr>
              <a:t>Papildinājumi un uzlabojumi sadaļā “Būvdarbu gaita”: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ieviestas vizuālās izmaiņas un papildinājumi būvdarbu žurnāla ierakstu sarakstos un veikti uzlabojumi pievienošanas, apstiprināšanas un atrādīšanas funkcionalitātē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izstrādāti uzlabojumi būvdarbu žurnāla līgumu ievades formā un būvmateriālu konfigurācijas sarakstā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veikti tāmes datu pievienošanas un norādīšanas papildinājumi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ieviestas izmaiņas saņemto un izvesto materiālu un būvizstrādājumu uzskaitē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nodrošināta iespēja veikt būvniecības atkritumu uzskaiti būvdarbu žurnālā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ieviesti papildinājumi aktu izveidošanā un apstiprināšanā būvdarbu žurnālā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21146" y="5143500"/>
            <a:ext cx="5595185" cy="55951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01950" y="-170549"/>
            <a:ext cx="2855698" cy="28556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1782" y="402067"/>
            <a:ext cx="16609417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5445E"/>
                </a:solidFill>
                <a:latin typeface="Raleway Bold"/>
              </a:rPr>
              <a:t>Pēdējie jaunumi BIS attīstības projekta 2.kārtas ietvaros (4.laidiens)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1782" y="2647049"/>
            <a:ext cx="13735952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50"/>
              </a:lnSpc>
            </a:pPr>
            <a:r>
              <a:rPr lang="en-US" sz="2500" spc="75">
                <a:solidFill>
                  <a:srgbClr val="05445E"/>
                </a:solidFill>
                <a:latin typeface="Raleway Bold"/>
              </a:rPr>
              <a:t>Papildinājumi un uzlabojumi pie būves nodošanas ekspluatācijā: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izstrādāti papildinājumi tehnisko noteikumu izdevēju atzinumā;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ieviesta faktisko būvniecības atkritumu kontrole pie nodošanas ekspluatācijā;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iestrādāti papildinājumi iesniegumā par būves neesību.</a:t>
            </a:r>
          </a:p>
          <a:p>
            <a:pPr algn="l">
              <a:lnSpc>
                <a:spcPts val="3250"/>
              </a:lnSpc>
            </a:pPr>
            <a:endParaRPr lang="en-US" sz="2500" spc="75">
              <a:solidFill>
                <a:srgbClr val="05445E"/>
              </a:solidFill>
              <a:latin typeface="Raleway"/>
            </a:endParaRPr>
          </a:p>
          <a:p>
            <a:pPr algn="l">
              <a:lnSpc>
                <a:spcPts val="3250"/>
              </a:lnSpc>
            </a:pPr>
            <a:r>
              <a:rPr lang="en-US" sz="2500" spc="75">
                <a:solidFill>
                  <a:srgbClr val="05445E"/>
                </a:solidFill>
                <a:latin typeface="Raleway Bold"/>
              </a:rPr>
              <a:t>Ieviestas izmaiņas un papildinājumi ēkas energosertifikāta izveidē un apstrādē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21146" y="5143500"/>
            <a:ext cx="5595185" cy="55951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01950" y="-170549"/>
            <a:ext cx="2855698" cy="28556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8289" y="563022"/>
            <a:ext cx="16609417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6300">
                <a:solidFill>
                  <a:srgbClr val="05445E"/>
                </a:solidFill>
                <a:latin typeface="Raleway Bold"/>
              </a:rPr>
              <a:t>Pēdējie jaunumi BIS attīstības projekta 2.kārtas ietvaros (3.laidiens)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0215" y="3726452"/>
            <a:ext cx="16961011" cy="205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 spc="75">
                <a:solidFill>
                  <a:srgbClr val="05445E"/>
                </a:solidFill>
                <a:latin typeface="Raleway Bold"/>
              </a:rPr>
              <a:t>Dzīvojamo māju īpašniekiem ir iespējams: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izveidot apsekošanas pieteikumu pārvaldniekam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nosūtīt paziņojumu citiem īpašniekiem (kaimiņiem) vai pārvaldniekam 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apskatīt dokumentus un pievienot lēmumus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kā arī pilnvarot ar īpašnieka pārstāvēšanas tiesībām citu personu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289" y="2675624"/>
            <a:ext cx="17142938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0"/>
              </a:lnSpc>
            </a:pPr>
            <a:r>
              <a:rPr lang="en-US" sz="2383" spc="119">
                <a:solidFill>
                  <a:srgbClr val="05445E"/>
                </a:solidFill>
                <a:latin typeface="Raleway Bold"/>
              </a:rPr>
              <a:t>IZSTRĀDĀTA JAUNA BŪVJU EKSPLUATĀCIJAS SADAĻA, </a:t>
            </a:r>
          </a:p>
          <a:p>
            <a:pPr algn="l">
              <a:lnSpc>
                <a:spcPts val="2860"/>
              </a:lnSpc>
            </a:pPr>
            <a:r>
              <a:rPr lang="en-US" sz="2383" spc="119">
                <a:solidFill>
                  <a:srgbClr val="05445E"/>
                </a:solidFill>
                <a:latin typeface="Raleway Bold"/>
              </a:rPr>
              <a:t>KURĀ IR IEKĻAUTI EKSPLUATĀCIJAS UN MĀJU LIETU MODUĻI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07709" y="6161704"/>
            <a:ext cx="11337831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 spc="75">
                <a:solidFill>
                  <a:srgbClr val="05445E"/>
                </a:solidFill>
                <a:latin typeface="Raleway Bold"/>
              </a:rPr>
              <a:t>Namu pārvaldniekam ir nodrošināta iespēja: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ievadīt skaitītāju mērījumus, uzkrātos līdzekļus, pārvaldīšanas izmaksas un pievienot ienākumu/izdevumu pārskatu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reģistrēt remontdarbus, saņemt un apstrādāt apsekošanas pieteikumus, pildīt apsekošanas reģistrācijas žurnālus</a:t>
            </a:r>
          </a:p>
          <a:p>
            <a:pPr marL="539751" lvl="1" indent="-269876" algn="l">
              <a:lnSpc>
                <a:spcPts val="3250"/>
              </a:lnSpc>
              <a:buFont typeface="Arial"/>
              <a:buChar char="•"/>
            </a:pPr>
            <a:r>
              <a:rPr lang="en-US" sz="2500" spc="75">
                <a:solidFill>
                  <a:srgbClr val="05445E"/>
                </a:solidFill>
                <a:latin typeface="Raleway"/>
              </a:rPr>
              <a:t>sūtīt paziņojumus māju/dzīvokļu īpašniekiem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18744" y="9239250"/>
            <a:ext cx="11540556" cy="678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100" spc="63">
                <a:solidFill>
                  <a:srgbClr val="05445E"/>
                </a:solidFill>
                <a:latin typeface="Open Sans Light Italics"/>
              </a:rPr>
              <a:t>Līdz ar grozījumiem Dzīvokļa īpašuma likumā un Dzīvojamo māju pārvaldīšanas likumā būs iespējams elektroniski organizēt aptaujas un dzīvokļu īpašnieku kopsapulces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865331" y="1357669"/>
            <a:ext cx="11239500" cy="8229600"/>
          </a:xfrm>
          <a:prstGeom prst="rect">
            <a:avLst/>
          </a:prstGeom>
          <a:solidFill>
            <a:srgbClr val="EBFDFF"/>
          </a:solidFill>
        </p:spPr>
      </p:sp>
      <p:sp>
        <p:nvSpPr>
          <p:cNvPr id="3" name="AutoShape 3"/>
          <p:cNvSpPr/>
          <p:nvPr/>
        </p:nvSpPr>
        <p:spPr>
          <a:xfrm>
            <a:off x="3524250" y="1028700"/>
            <a:ext cx="11239500" cy="8229600"/>
          </a:xfrm>
          <a:prstGeom prst="rect">
            <a:avLst/>
          </a:prstGeom>
          <a:solidFill>
            <a:srgbClr val="75E6DA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" b="121"/>
          <a:stretch>
            <a:fillRect/>
          </a:stretch>
        </p:blipFill>
        <p:spPr>
          <a:xfrm rot="-5400000">
            <a:off x="682162" y="682162"/>
            <a:ext cx="950657" cy="950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" b="121"/>
          <a:stretch>
            <a:fillRect/>
          </a:stretch>
        </p:blipFill>
        <p:spPr>
          <a:xfrm rot="-5400000">
            <a:off x="16835249" y="2591709"/>
            <a:ext cx="2280879" cy="22808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" b="121"/>
          <a:stretch>
            <a:fillRect/>
          </a:stretch>
        </p:blipFill>
        <p:spPr>
          <a:xfrm rot="-5400000">
            <a:off x="1028700" y="8708895"/>
            <a:ext cx="2280879" cy="22808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" b="121"/>
          <a:stretch>
            <a:fillRect/>
          </a:stretch>
        </p:blipFill>
        <p:spPr>
          <a:xfrm rot="-5400000">
            <a:off x="16079665" y="8957650"/>
            <a:ext cx="629619" cy="6296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1" b="121"/>
          <a:stretch>
            <a:fillRect/>
          </a:stretch>
        </p:blipFill>
        <p:spPr>
          <a:xfrm rot="-5400000">
            <a:off x="2169140" y="3102530"/>
            <a:ext cx="629619" cy="6296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133390" y="2842975"/>
            <a:ext cx="8703381" cy="103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2"/>
              </a:lnSpc>
            </a:pPr>
            <a:r>
              <a:rPr lang="en-US" sz="6037">
                <a:solidFill>
                  <a:srgbClr val="05445E"/>
                </a:solidFill>
                <a:latin typeface="Open Sans Extra Bold"/>
              </a:rPr>
              <a:t>Paldies par uzmanību!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33390" y="4757420"/>
            <a:ext cx="8703381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5445E"/>
                </a:solidFill>
                <a:latin typeface="Open Sans"/>
              </a:rPr>
              <a:t>Būvniecības valsts kontroles birojs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65331" y="5629330"/>
            <a:ext cx="112395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5445E"/>
                </a:solidFill>
                <a:latin typeface="Open Sans Light"/>
              </a:rPr>
              <a:t>www.bvkb.gov.lv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5445E"/>
                </a:solidFill>
                <a:latin typeface="Open Sans Light"/>
              </a:rPr>
              <a:t>www.bis.gov.lv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5337" y="-314925"/>
            <a:ext cx="6384346" cy="10916850"/>
          </a:xfrm>
          <a:prstGeom prst="rect">
            <a:avLst/>
          </a:prstGeom>
          <a:solidFill>
            <a:srgbClr val="75E6D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0767" r="40767"/>
          <a:stretch>
            <a:fillRect/>
          </a:stretch>
        </p:blipFill>
        <p:spPr>
          <a:xfrm>
            <a:off x="581321" y="-495009"/>
            <a:ext cx="2347858" cy="86464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5131816"/>
            <a:ext cx="3204999" cy="3204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0392" r="31167"/>
          <a:stretch>
            <a:fillRect/>
          </a:stretch>
        </p:blipFill>
        <p:spPr>
          <a:xfrm>
            <a:off x="3201327" y="2092254"/>
            <a:ext cx="2347858" cy="8689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03509" y="2008278"/>
            <a:ext cx="2587663" cy="2587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21" b="121"/>
          <a:stretch>
            <a:fillRect/>
          </a:stretch>
        </p:blipFill>
        <p:spPr>
          <a:xfrm rot="-5400000">
            <a:off x="2094377" y="4800158"/>
            <a:ext cx="2280879" cy="22808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21" b="121"/>
          <a:stretch>
            <a:fillRect/>
          </a:stretch>
        </p:blipFill>
        <p:spPr>
          <a:xfrm rot="-5400000">
            <a:off x="4141477" y="-379008"/>
            <a:ext cx="1407708" cy="140770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t="121" b="121"/>
          <a:stretch>
            <a:fillRect/>
          </a:stretch>
        </p:blipFill>
        <p:spPr>
          <a:xfrm rot="-5400000">
            <a:off x="581321" y="8830723"/>
            <a:ext cx="855154" cy="8551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476789" y="7274671"/>
            <a:ext cx="4114842" cy="21242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179009" y="600380"/>
            <a:ext cx="11949117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40"/>
              </a:lnSpc>
            </a:pPr>
            <a:r>
              <a:rPr lang="en-US" sz="6700">
                <a:solidFill>
                  <a:srgbClr val="05445E"/>
                </a:solidFill>
                <a:latin typeface="Raleway Bold"/>
              </a:rPr>
              <a:t>BIS attīstības projekta 3.kārta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69658" y="3235435"/>
            <a:ext cx="10119368" cy="3486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0"/>
              </a:lnSpc>
            </a:pPr>
            <a:r>
              <a:rPr lang="en-US" sz="3393" dirty="0" err="1">
                <a:solidFill>
                  <a:srgbClr val="05445E"/>
                </a:solidFill>
                <a:latin typeface="Open Sans Bold"/>
              </a:rPr>
              <a:t>Galvenās</a:t>
            </a:r>
            <a:r>
              <a:rPr lang="en-US" sz="3393" dirty="0">
                <a:solidFill>
                  <a:srgbClr val="05445E"/>
                </a:solidFill>
                <a:latin typeface="Open Sans Bold"/>
              </a:rPr>
              <a:t> </a:t>
            </a:r>
            <a:r>
              <a:rPr lang="en-US" sz="3393" dirty="0" err="1">
                <a:solidFill>
                  <a:srgbClr val="05445E"/>
                </a:solidFill>
                <a:latin typeface="Open Sans Bold"/>
              </a:rPr>
              <a:t>aktivitātes</a:t>
            </a:r>
            <a:r>
              <a:rPr lang="en-US" sz="3393" dirty="0">
                <a:solidFill>
                  <a:srgbClr val="05445E"/>
                </a:solidFill>
                <a:latin typeface="Open Sans Bold"/>
              </a:rPr>
              <a:t>:</a:t>
            </a:r>
          </a:p>
          <a:p>
            <a:pPr marL="711926" lvl="1" indent="-355963">
              <a:lnSpc>
                <a:spcPts val="4616"/>
              </a:lnSpc>
              <a:buFont typeface="Arial"/>
              <a:buChar char="•"/>
            </a:pPr>
            <a:r>
              <a:rPr lang="en-US" sz="3297" dirty="0" err="1">
                <a:solidFill>
                  <a:srgbClr val="05445E"/>
                </a:solidFill>
                <a:latin typeface="Open Sans"/>
              </a:rPr>
              <a:t>Jaunu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saskarņu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veidošana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/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esošo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pilnveidošana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ar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būvniecības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nozares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dalībniekiem</a:t>
            </a:r>
            <a:endParaRPr lang="en-US" sz="3297" dirty="0">
              <a:solidFill>
                <a:srgbClr val="05445E"/>
              </a:solidFill>
              <a:latin typeface="Open Sans"/>
            </a:endParaRPr>
          </a:p>
          <a:p>
            <a:pPr marL="711926" lvl="1" indent="-355963">
              <a:lnSpc>
                <a:spcPts val="4616"/>
              </a:lnSpc>
              <a:buFont typeface="Arial"/>
              <a:buChar char="•"/>
            </a:pPr>
            <a:r>
              <a:rPr lang="en-US" sz="3297" dirty="0">
                <a:solidFill>
                  <a:srgbClr val="05445E"/>
                </a:solidFill>
                <a:latin typeface="Open Sans"/>
              </a:rPr>
              <a:t>Saskarņu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izvērtēšana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un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migrēšana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uz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API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Pārvaldnieku</a:t>
            </a:r>
            <a:endParaRPr lang="en-US" sz="3297" dirty="0">
              <a:solidFill>
                <a:srgbClr val="05445E"/>
              </a:solidFill>
              <a:latin typeface="Open Sans"/>
            </a:endParaRPr>
          </a:p>
          <a:p>
            <a:pPr marL="711926" lvl="1" indent="-355963">
              <a:lnSpc>
                <a:spcPts val="4616"/>
              </a:lnSpc>
              <a:buFont typeface="Arial"/>
              <a:buChar char="•"/>
            </a:pPr>
            <a:r>
              <a:rPr lang="en-US" sz="3297" dirty="0" err="1">
                <a:solidFill>
                  <a:srgbClr val="05445E"/>
                </a:solidFill>
                <a:latin typeface="Open Sans"/>
              </a:rPr>
              <a:t>Investīciju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piesaistes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atbalsta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platformas</a:t>
            </a:r>
            <a:r>
              <a:rPr lang="en-US" sz="3297" dirty="0">
                <a:solidFill>
                  <a:srgbClr val="05445E"/>
                </a:solidFill>
                <a:latin typeface="Open Sans"/>
              </a:rPr>
              <a:t> </a:t>
            </a:r>
            <a:r>
              <a:rPr lang="en-US" sz="3297" dirty="0" err="1">
                <a:solidFill>
                  <a:srgbClr val="05445E"/>
                </a:solidFill>
                <a:latin typeface="Open Sans"/>
              </a:rPr>
              <a:t>izveide</a:t>
            </a:r>
            <a:endParaRPr lang="en-US" sz="3297" dirty="0">
              <a:solidFill>
                <a:srgbClr val="05445E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30361" y="4624320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47831" y="-183793"/>
            <a:ext cx="2828523" cy="28285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5032" y="511130"/>
            <a:ext cx="12903988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75E6DA"/>
                </a:solidFill>
                <a:latin typeface="Raleway Bold"/>
              </a:rPr>
              <a:t>Jaunu saskarņu veidošana vai esošo pilnveidošana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95032" y="3218476"/>
            <a:ext cx="13482845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199" dirty="0">
                <a:solidFill>
                  <a:srgbClr val="EBFDFF"/>
                </a:solidFill>
                <a:latin typeface="Raleway Bold"/>
              </a:rPr>
              <a:t>MĒRĶIS: NODROŠINĀT ĀTRĀKU UN EFEKTĪVĀKU BŪVNIECĪBAS ADMINISTRATĪVO PROCESU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95032" y="5263309"/>
            <a:ext cx="11002030" cy="228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75E6DA"/>
                </a:solidFill>
                <a:latin typeface="Raleway" panose="020B0604020202020204" charset="-70"/>
                <a:ea typeface="Arimo" panose="020B0604020202020204" charset="0"/>
                <a:cs typeface="Arimo" panose="020B0604020202020204" charset="0"/>
              </a:rPr>
              <a:t>ar</a:t>
            </a:r>
            <a:r>
              <a:rPr lang="en-US" sz="2799" spc="83" dirty="0">
                <a:solidFill>
                  <a:srgbClr val="75E6DA"/>
                </a:solidFill>
                <a:latin typeface="Raleway" panose="020B0604020202020204" charset="-7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799" spc="83" dirty="0" err="1">
                <a:solidFill>
                  <a:srgbClr val="75E6DA"/>
                </a:solidFill>
                <a:latin typeface="Raleway" panose="020B0604020202020204" charset="-70"/>
                <a:ea typeface="Arimo" panose="020B0604020202020204" charset="0"/>
                <a:cs typeface="Arimo" panose="020B0604020202020204" charset="0"/>
              </a:rPr>
              <a:t>būvniecības</a:t>
            </a:r>
            <a:r>
              <a:rPr lang="en-US" sz="2799" spc="83" dirty="0">
                <a:solidFill>
                  <a:srgbClr val="75E6DA"/>
                </a:solidFill>
                <a:latin typeface="Raleway" panose="020B0604020202020204" charset="-7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en-US" sz="2799" spc="83" dirty="0" err="1">
                <a:solidFill>
                  <a:srgbClr val="75E6DA"/>
                </a:solidFill>
                <a:latin typeface="Raleway" panose="020B0604020202020204" charset="-70"/>
                <a:ea typeface="Arimo" panose="020B0604020202020204" charset="0"/>
                <a:cs typeface="Arimo" panose="020B0604020202020204" charset="0"/>
              </a:rPr>
              <a:t>ierosinātāju</a:t>
            </a:r>
            <a:r>
              <a:rPr lang="en-US" sz="2799" spc="83" dirty="0">
                <a:solidFill>
                  <a:srgbClr val="75E6DA"/>
                </a:solidFill>
                <a:latin typeface="Raleway" panose="020B0604020202020204" charset="-70"/>
                <a:ea typeface="Arimo" panose="020B0604020202020204" charset="0"/>
                <a:cs typeface="Arimo" panose="020B0604020202020204" charset="0"/>
              </a:rPr>
              <a:t> IS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ar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būvniecības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projektētāju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IS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ar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būvnieku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IS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ar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apdrošināšanas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75E6DA"/>
                </a:solidFill>
                <a:latin typeface="Raleway" panose="020B0604020202020204" charset="-70"/>
              </a:rPr>
              <a:t>kompāniju</a:t>
            </a:r>
            <a:r>
              <a:rPr lang="en-US" sz="2799" spc="36" dirty="0">
                <a:solidFill>
                  <a:srgbClr val="75E6DA"/>
                </a:solidFill>
                <a:latin typeface="Raleway" panose="020B0604020202020204" charset="-70"/>
              </a:rPr>
              <a:t> IS</a:t>
            </a:r>
          </a:p>
          <a:p>
            <a:pPr marL="604520" lvl="1" indent="-302260" algn="l">
              <a:lnSpc>
                <a:spcPts val="3640"/>
              </a:lnSpc>
              <a:buFont typeface="Arial"/>
              <a:buChar char="•"/>
            </a:pP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ar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dzīvojamo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māju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un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nekustamo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īpašumu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pārvaldnieku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14892" y="-314925"/>
            <a:ext cx="5187680" cy="10916850"/>
          </a:xfrm>
          <a:prstGeom prst="rect">
            <a:avLst/>
          </a:prstGeom>
          <a:solidFill>
            <a:srgbClr val="75E6D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3458" r="33458"/>
          <a:stretch>
            <a:fillRect/>
          </a:stretch>
        </p:blipFill>
        <p:spPr>
          <a:xfrm>
            <a:off x="13967204" y="-208647"/>
            <a:ext cx="4323015" cy="87384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81710" y="-1208691"/>
            <a:ext cx="4293494" cy="42934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9251" y="3992637"/>
            <a:ext cx="4727074" cy="472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4956868" y="4645158"/>
            <a:ext cx="2860720" cy="2860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02194" y="8719712"/>
            <a:ext cx="1715393" cy="17153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7119204" y="-368067"/>
            <a:ext cx="1396767" cy="1396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3887830" y="8189262"/>
            <a:ext cx="1069038" cy="106903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06269" y="3045262"/>
            <a:ext cx="863262" cy="696998"/>
            <a:chOff x="0" y="0"/>
            <a:chExt cx="6350000" cy="5126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9B9A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17938" y="787632"/>
            <a:ext cx="1235956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199">
                <a:solidFill>
                  <a:srgbClr val="05445E"/>
                </a:solidFill>
                <a:latin typeface="Raleway Bold"/>
              </a:rPr>
              <a:t>JAUNU SASKARŅU VEIDOŠANA AR BŪVNIECĪBAS IEROSINĀTĀJU 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6784" y="2232390"/>
            <a:ext cx="11549161" cy="2740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640"/>
              </a:lnSpc>
              <a:buFont typeface="Arial" panose="020B0604020202020204" pitchFamily="34" charset="0"/>
              <a:buChar char="•"/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No ierosinātāju IS uz 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BIS 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nodoti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visi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nepieciešamie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dati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un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informācija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būvniecības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ieceres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uzsākšanai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(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piemēram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ieceres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iesniegum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a strukturētie dati, t.sk. būves dati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,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pilnvarojumi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deleģējumi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u.c.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)</a:t>
            </a:r>
            <a:endParaRPr lang="lv-LV" sz="2800" spc="83" dirty="0">
              <a:solidFill>
                <a:srgbClr val="05445E"/>
              </a:solidFill>
              <a:latin typeface="Raleway"/>
            </a:endParaRPr>
          </a:p>
          <a:p>
            <a:pPr marL="457200" indent="-457200" algn="l">
              <a:lnSpc>
                <a:spcPts val="3640"/>
              </a:lnSpc>
              <a:buFont typeface="Arial" panose="020B0604020202020204" pitchFamily="34" charset="0"/>
              <a:buChar char="•"/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No BIS uz ierosinātāju IS nodota aktuāla informācija par būvniecības lietas statusu un pieņemtajiem lēmumiem</a:t>
            </a:r>
            <a:endParaRPr lang="en-US" sz="2800" spc="83" dirty="0">
              <a:solidFill>
                <a:srgbClr val="05445E"/>
              </a:solidFill>
              <a:latin typeface="Raleway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506269" y="7353300"/>
            <a:ext cx="863262" cy="696998"/>
            <a:chOff x="0" y="0"/>
            <a:chExt cx="6350000" cy="51269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9B9A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17938" y="5468164"/>
            <a:ext cx="1235956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199">
                <a:solidFill>
                  <a:srgbClr val="05445E"/>
                </a:solidFill>
                <a:latin typeface="Raleway Bold"/>
              </a:rPr>
              <a:t>JAUNU SASKARŅU VEIDOŠANA AR BŪVNIECĪBAS PROJEKTĒTĀJU 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6784" y="6989384"/>
            <a:ext cx="11367400" cy="1817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640"/>
              </a:lnSpc>
              <a:buFont typeface="Arial" panose="020B0604020202020204" pitchFamily="34" charset="0"/>
              <a:buChar char="•"/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N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o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komersantu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IS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uz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BIS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tiktu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nodots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būvprojekta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saturs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 un informācija par atbildīgajiem būvspeciālistiem</a:t>
            </a:r>
          </a:p>
          <a:p>
            <a:pPr marL="457200" indent="-457200" algn="l">
              <a:lnSpc>
                <a:spcPts val="3640"/>
              </a:lnSpc>
              <a:buFont typeface="Arial" panose="020B0604020202020204" pitchFamily="34" charset="0"/>
              <a:buChar char="•"/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No BIS uz komersantu IS tiktu nodota informācija par būvprojekta izskatīšanas virzību un aktuāliem saskaņojumiem</a:t>
            </a:r>
            <a:endParaRPr lang="en-US" sz="2800" spc="83" dirty="0">
              <a:solidFill>
                <a:srgbClr val="05445E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14892" y="-314925"/>
            <a:ext cx="5187680" cy="10916850"/>
          </a:xfrm>
          <a:prstGeom prst="rect">
            <a:avLst/>
          </a:prstGeom>
          <a:solidFill>
            <a:srgbClr val="75E6D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8194" r="44640"/>
          <a:stretch>
            <a:fillRect/>
          </a:stretch>
        </p:blipFill>
        <p:spPr>
          <a:xfrm>
            <a:off x="13967204" y="-208647"/>
            <a:ext cx="4323015" cy="87384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81710" y="-1208691"/>
            <a:ext cx="4293494" cy="42934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9251" y="3992637"/>
            <a:ext cx="4727074" cy="472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4956868" y="4645158"/>
            <a:ext cx="2860720" cy="2860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02194" y="8719712"/>
            <a:ext cx="1715393" cy="17153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7119204" y="-368067"/>
            <a:ext cx="1396767" cy="1396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3887830" y="8189262"/>
            <a:ext cx="1069038" cy="106903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97069" y="2663532"/>
            <a:ext cx="863262" cy="696998"/>
            <a:chOff x="0" y="0"/>
            <a:chExt cx="6350000" cy="5126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9B9A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17938" y="825972"/>
            <a:ext cx="1289695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spc="199">
                <a:solidFill>
                  <a:srgbClr val="05445E"/>
                </a:solidFill>
                <a:latin typeface="Raleway Bold"/>
              </a:rPr>
              <a:t>JAUNU SASKARŅU VEIDOŠANA AR </a:t>
            </a:r>
          </a:p>
          <a:p>
            <a:pPr algn="l">
              <a:lnSpc>
                <a:spcPts val="4800"/>
              </a:lnSpc>
            </a:pPr>
            <a:r>
              <a:rPr lang="en-US" sz="4000" spc="199">
                <a:solidFill>
                  <a:srgbClr val="05445E"/>
                </a:solidFill>
                <a:latin typeface="Raleway Bold"/>
              </a:rPr>
              <a:t>BŪVNIEKU 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5731" y="2365143"/>
            <a:ext cx="11549161" cy="1355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640"/>
              </a:lnSpc>
              <a:buFont typeface="Arial" panose="020B0604020202020204" pitchFamily="34" charset="0"/>
              <a:buChar char="•"/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No būvnieku IS uz BIS tiktu nodota informācija par būvdarbu līgumiem un to dalībniekiem</a:t>
            </a:r>
          </a:p>
          <a:p>
            <a:pPr marL="457200" indent="-457200" algn="l">
              <a:lnSpc>
                <a:spcPts val="3640"/>
              </a:lnSpc>
              <a:buFont typeface="Arial" panose="020B0604020202020204" pitchFamily="34" charset="0"/>
              <a:buChar char="•"/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N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odrošināta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datu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apmaiņa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būvdarbu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žurnāla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ietvaros</a:t>
            </a:r>
            <a:endParaRPr lang="en-US" sz="2800" spc="83" dirty="0">
              <a:solidFill>
                <a:srgbClr val="05445E"/>
              </a:solidFill>
              <a:latin typeface="Raleway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597069" y="6492243"/>
            <a:ext cx="863262" cy="696998"/>
            <a:chOff x="0" y="0"/>
            <a:chExt cx="6350000" cy="51269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9B9A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17938" y="4635633"/>
            <a:ext cx="1235956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199">
                <a:solidFill>
                  <a:srgbClr val="05445E"/>
                </a:solidFill>
                <a:latin typeface="Raleway Bold"/>
              </a:rPr>
              <a:t>JAUNU SASKARŅU VEIDOŠANA AR APDROŠINĀŠANAS KOMPĀNIJU IS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41235" y="6148900"/>
            <a:ext cx="11549161" cy="228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izveidot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BIS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jaunu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reģistru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kurā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tiek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fiksētas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būvniecības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procesā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nepieciešamās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OCTA </a:t>
            </a:r>
            <a:r>
              <a:rPr lang="en-US" sz="2799" spc="83" dirty="0" err="1">
                <a:solidFill>
                  <a:srgbClr val="05445E"/>
                </a:solidFill>
                <a:latin typeface="Raleway"/>
              </a:rPr>
              <a:t>polises</a:t>
            </a:r>
            <a:r>
              <a:rPr lang="en-US" sz="2799" spc="83" dirty="0">
                <a:solidFill>
                  <a:srgbClr val="05445E"/>
                </a:solidFill>
                <a:latin typeface="Raleway"/>
              </a:rPr>
              <a:t> </a:t>
            </a:r>
          </a:p>
          <a:p>
            <a:pPr marL="604520" lvl="1" indent="-302260" algn="l">
              <a:lnSpc>
                <a:spcPts val="3640"/>
              </a:lnSpc>
              <a:buFont typeface="Arial"/>
              <a:buChar char="•"/>
            </a:pP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ar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saskarņu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starpniecību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nodrošināt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komersantiem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iespēju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izgūt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no BIS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informāciju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polišu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izsniegšanai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kā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arī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reģistrēt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un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pārvaldīt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izsniegtās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polises</a:t>
            </a:r>
            <a:endParaRPr lang="en-US" sz="2800" spc="83" dirty="0">
              <a:solidFill>
                <a:srgbClr val="05445E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14892" y="-314925"/>
            <a:ext cx="5187680" cy="10916850"/>
          </a:xfrm>
          <a:prstGeom prst="rect">
            <a:avLst/>
          </a:prstGeom>
          <a:solidFill>
            <a:srgbClr val="75E6DA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8967" r="38051"/>
          <a:stretch>
            <a:fillRect/>
          </a:stretch>
        </p:blipFill>
        <p:spPr>
          <a:xfrm>
            <a:off x="13967204" y="-208647"/>
            <a:ext cx="4323015" cy="87384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81710" y="-1208691"/>
            <a:ext cx="4293494" cy="42934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3799251" y="3992637"/>
            <a:ext cx="4727074" cy="4727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4956868" y="4645158"/>
            <a:ext cx="2860720" cy="2860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102194" y="8719712"/>
            <a:ext cx="1715393" cy="17153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7119204" y="-368067"/>
            <a:ext cx="1396767" cy="13967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3887830" y="8189262"/>
            <a:ext cx="1069038" cy="106903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60620" y="3419595"/>
            <a:ext cx="863262" cy="696998"/>
            <a:chOff x="0" y="0"/>
            <a:chExt cx="6350000" cy="51269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5126990"/>
            </a:xfrm>
            <a:custGeom>
              <a:avLst/>
              <a:gdLst/>
              <a:ahLst/>
              <a:cxnLst/>
              <a:rect l="l" t="t" r="r" b="b"/>
              <a:pathLst>
                <a:path w="6350000" h="5126990">
                  <a:moveTo>
                    <a:pt x="3528060" y="0"/>
                  </a:moveTo>
                  <a:lnTo>
                    <a:pt x="3440430" y="0"/>
                  </a:lnTo>
                  <a:lnTo>
                    <a:pt x="2821940" y="0"/>
                  </a:lnTo>
                  <a:lnTo>
                    <a:pt x="0" y="0"/>
                  </a:lnTo>
                  <a:lnTo>
                    <a:pt x="2821940" y="2564130"/>
                  </a:lnTo>
                  <a:lnTo>
                    <a:pt x="0" y="5126990"/>
                  </a:lnTo>
                  <a:lnTo>
                    <a:pt x="2821940" y="5126990"/>
                  </a:lnTo>
                  <a:lnTo>
                    <a:pt x="3440430" y="5126990"/>
                  </a:lnTo>
                  <a:lnTo>
                    <a:pt x="3528060" y="5126990"/>
                  </a:lnTo>
                  <a:lnTo>
                    <a:pt x="6350000" y="2564130"/>
                  </a:lnTo>
                  <a:lnTo>
                    <a:pt x="3528060" y="0"/>
                  </a:lnTo>
                  <a:close/>
                </a:path>
              </a:pathLst>
            </a:custGeom>
            <a:solidFill>
              <a:srgbClr val="169B9A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17938" y="938056"/>
            <a:ext cx="12896954" cy="240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spc="199">
                <a:solidFill>
                  <a:srgbClr val="05445E"/>
                </a:solidFill>
                <a:latin typeface="Raleway Bold"/>
              </a:rPr>
              <a:t>DATU APMAIŅAS PILNVEIDOŠANA AR DZĪVOJAMO MĀJU UN NEKUSTAMO </a:t>
            </a:r>
          </a:p>
          <a:p>
            <a:pPr>
              <a:lnSpc>
                <a:spcPts val="4799"/>
              </a:lnSpc>
            </a:pPr>
            <a:r>
              <a:rPr lang="en-US" sz="3999" spc="199">
                <a:solidFill>
                  <a:srgbClr val="05445E"/>
                </a:solidFill>
                <a:latin typeface="Raleway Bold"/>
              </a:rPr>
              <a:t>ĪPAŠUMU PĀRVALDNIEKU IS</a:t>
            </a:r>
          </a:p>
          <a:p>
            <a:pPr algn="l">
              <a:lnSpc>
                <a:spcPts val="4800"/>
              </a:lnSpc>
            </a:pPr>
            <a:endParaRPr lang="en-US" sz="3999" spc="199">
              <a:solidFill>
                <a:srgbClr val="05445E"/>
              </a:solidFill>
              <a:latin typeface="Raleway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6044" y="3347881"/>
            <a:ext cx="11549161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lv-LV" sz="2800" spc="83" dirty="0">
                <a:solidFill>
                  <a:srgbClr val="05445E"/>
                </a:solidFill>
                <a:latin typeface="Raleway"/>
              </a:rPr>
              <a:t>P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apildināt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datu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apmaiņu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 ar </a:t>
            </a:r>
            <a:r>
              <a:rPr lang="lv-LV" sz="2800" spc="83" dirty="0" err="1">
                <a:solidFill>
                  <a:srgbClr val="05445E"/>
                </a:solidFill>
                <a:latin typeface="Raleway"/>
              </a:rPr>
              <a:t>nekustano</a:t>
            </a:r>
            <a:r>
              <a:rPr lang="lv-LV" sz="2800" spc="83" dirty="0">
                <a:solidFill>
                  <a:srgbClr val="05445E"/>
                </a:solidFill>
                <a:latin typeface="Raleway"/>
              </a:rPr>
              <a:t> īpašumu pārvaldnieku IS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,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iekļaujot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informāciju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par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ekspluatācijas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lietā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uzturētajiem</a:t>
            </a:r>
            <a:r>
              <a:rPr lang="en-US" sz="2800" spc="83" dirty="0">
                <a:solidFill>
                  <a:srgbClr val="05445E"/>
                </a:solidFill>
                <a:latin typeface="Raleway"/>
              </a:rPr>
              <a:t> </a:t>
            </a:r>
            <a:r>
              <a:rPr lang="en-US" sz="2800" spc="83" dirty="0" err="1">
                <a:solidFill>
                  <a:srgbClr val="05445E"/>
                </a:solidFill>
                <a:latin typeface="Raleway"/>
              </a:rPr>
              <a:t>datiem</a:t>
            </a:r>
            <a:endParaRPr lang="en-US" sz="2800" spc="83" dirty="0">
              <a:solidFill>
                <a:srgbClr val="05445E"/>
              </a:solidFill>
              <a:latin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30361" y="4624320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47831" y="-183793"/>
            <a:ext cx="2828523" cy="28285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5032" y="1211419"/>
            <a:ext cx="13482845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75E6DA"/>
                </a:solidFill>
                <a:latin typeface="Raleway Bold"/>
              </a:rPr>
              <a:t>Saskarņu izvērtēšana un migrēšana uz API pārvaldnieku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95032" y="3700395"/>
            <a:ext cx="1379708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199" dirty="0">
                <a:solidFill>
                  <a:srgbClr val="EBFDFF"/>
                </a:solidFill>
                <a:latin typeface="Raleway Bold"/>
              </a:rPr>
              <a:t>MĒRĶIS: NODROŠINĀT BIS ATTĪSTĪBU ATBILSTOŠI DIGITĀLĀS TRANSFORMĀCIJAS PAMATNOSTĀDNĒM 2021. – 2027.GADAM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95032" y="6103843"/>
            <a:ext cx="13482845" cy="183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projekta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ietvaros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izstrādāto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un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pilnveidoto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saskarņu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darbības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nodrošināšana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,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izmantojot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API </a:t>
            </a:r>
            <a:r>
              <a:rPr lang="en-US" sz="2799" spc="83" dirty="0" err="1">
                <a:solidFill>
                  <a:srgbClr val="75E6DA"/>
                </a:solidFill>
                <a:latin typeface="Raleway"/>
              </a:rPr>
              <a:t>Pārvaldnieka</a:t>
            </a:r>
            <a:r>
              <a:rPr lang="en-US" sz="2799" spc="83" dirty="0">
                <a:solidFill>
                  <a:srgbClr val="75E6DA"/>
                </a:solidFill>
                <a:latin typeface="Raleway"/>
              </a:rPr>
              <a:t> moduli</a:t>
            </a:r>
          </a:p>
          <a:p>
            <a:pPr marL="604520" lvl="1" indent="-302260" algn="l">
              <a:lnSpc>
                <a:spcPts val="3640"/>
              </a:lnSpc>
              <a:buFont typeface="Arial"/>
              <a:buChar char="•"/>
            </a:pP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pārējo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BIS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esošo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datu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apmaiņas saskarņu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izvērtēšana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un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atbilstošo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saskarņu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migrācija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uz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API </a:t>
            </a:r>
            <a:r>
              <a:rPr lang="en-US" sz="2800" spc="36" dirty="0" err="1">
                <a:solidFill>
                  <a:srgbClr val="75E6DA"/>
                </a:solidFill>
                <a:latin typeface="Raleway" panose="020B0604020202020204" charset="-70"/>
              </a:rPr>
              <a:t>Pārvaldnieka</a:t>
            </a:r>
            <a:r>
              <a:rPr lang="en-US" sz="2800" spc="36" dirty="0">
                <a:solidFill>
                  <a:srgbClr val="75E6DA"/>
                </a:solidFill>
                <a:latin typeface="Raleway" panose="020B0604020202020204" charset="-70"/>
              </a:rPr>
              <a:t> moduli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230361" y="4624320"/>
            <a:ext cx="5855058" cy="58550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47831" y="-183793"/>
            <a:ext cx="2828523" cy="28285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5032" y="1718460"/>
            <a:ext cx="14491710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75E6DA"/>
                </a:solidFill>
                <a:latin typeface="Raleway Bold"/>
              </a:rPr>
              <a:t>Investīciju piesaistes atbalsta platformas izveide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95032" y="4650247"/>
            <a:ext cx="1449171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spc="199">
                <a:solidFill>
                  <a:srgbClr val="EBFDFF"/>
                </a:solidFill>
                <a:latin typeface="Raleway Bold"/>
              </a:rPr>
              <a:t>MĒRĶIS: DIGITĀLA PLATFORMA INVESTORIEM LĒMUMA IZVĒRTĒŠANAI PAR PIEMĒROTĀKO LATVIJAS REĢIONU INVESTĪCIJU PROJEKTA ĪSTENOŠANAI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E6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620" r="32620"/>
          <a:stretch>
            <a:fillRect/>
          </a:stretch>
        </p:blipFill>
        <p:spPr>
          <a:xfrm>
            <a:off x="-360978" y="-462895"/>
            <a:ext cx="5860040" cy="112324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47555" y="-321972"/>
            <a:ext cx="4293494" cy="429349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-209281" y="5948430"/>
            <a:ext cx="4559121" cy="4559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2688465" y="-321972"/>
            <a:ext cx="2860720" cy="28607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3540657" y="8391722"/>
            <a:ext cx="1979398" cy="197939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342" y="405148"/>
            <a:ext cx="11162958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7000">
                <a:solidFill>
                  <a:srgbClr val="05445E"/>
                </a:solidFill>
                <a:latin typeface="Raleway Bold"/>
              </a:rPr>
              <a:t>Investīciju piesaistes atbalsta platforma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96342" y="3437759"/>
            <a:ext cx="10976994" cy="3660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pētījuma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veikšana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par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investoru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prasībām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un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vajadzībām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lēmuma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izvērtēšanai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, informācijas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attēlošanai</a:t>
            </a:r>
            <a:r>
              <a:rPr lang="en-US" sz="2799" spc="83" dirty="0">
                <a:solidFill>
                  <a:srgbClr val="05445E"/>
                </a:solidFill>
                <a:latin typeface="Raleway" panose="020B0604020202020204" charset="-70"/>
              </a:rPr>
              <a:t>, </a:t>
            </a: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u.c.</a:t>
            </a:r>
            <a:endParaRPr lang="en-US" sz="2799" spc="83" dirty="0">
              <a:solidFill>
                <a:srgbClr val="05445E"/>
              </a:solidFill>
              <a:latin typeface="Raleway" panose="020B0604020202020204" charset="-70"/>
            </a:endParaRP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v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ienota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algoritma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izstrāde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saņemto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datu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interpretācijai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</a:p>
          <a:p>
            <a:pPr marL="604519" lvl="1" indent="-302260">
              <a:lnSpc>
                <a:spcPts val="3639"/>
              </a:lnSpc>
              <a:buFont typeface="Arial"/>
              <a:buChar char="•"/>
            </a:pPr>
            <a:r>
              <a:rPr lang="en-US" sz="2799" spc="83" dirty="0" err="1">
                <a:solidFill>
                  <a:srgbClr val="05445E"/>
                </a:solidFill>
                <a:latin typeface="Raleway" panose="020B0604020202020204" charset="-70"/>
              </a:rPr>
              <a:t>j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aunu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saskarņu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izstrāde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vai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esošo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papildināšana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platformas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darbības</a:t>
            </a:r>
            <a:r>
              <a:rPr lang="en-US" sz="2799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799" spc="36" dirty="0" err="1">
                <a:solidFill>
                  <a:srgbClr val="05445E"/>
                </a:solidFill>
                <a:latin typeface="Raleway" panose="020B0604020202020204" charset="-70"/>
              </a:rPr>
              <a:t>nodrošināšanai</a:t>
            </a:r>
            <a:endParaRPr lang="en-US" sz="2799" spc="36" dirty="0">
              <a:solidFill>
                <a:srgbClr val="05445E"/>
              </a:solidFill>
              <a:latin typeface="Raleway" panose="020B0604020202020204" charset="-70"/>
            </a:endParaRPr>
          </a:p>
          <a:p>
            <a:pPr marL="604520" lvl="1" indent="-302260" algn="l">
              <a:lnSpc>
                <a:spcPts val="3640"/>
              </a:lnSpc>
              <a:buFont typeface="Arial"/>
              <a:buChar char="•"/>
            </a:pP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BIS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funkcionalitātes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pilnveidošana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un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datu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strukturizēšana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atbilstoši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prasībām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,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kuras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izvirza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investīciju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piesaistes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atbalsta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platformas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darbības</a:t>
            </a:r>
            <a:r>
              <a:rPr lang="en-US" sz="2800" spc="36" dirty="0">
                <a:solidFill>
                  <a:srgbClr val="05445E"/>
                </a:solidFill>
                <a:latin typeface="Raleway" panose="020B0604020202020204" charset="-70"/>
              </a:rPr>
              <a:t> </a:t>
            </a:r>
            <a:r>
              <a:rPr lang="en-US" sz="2800" spc="36" dirty="0" err="1">
                <a:solidFill>
                  <a:srgbClr val="05445E"/>
                </a:solidFill>
                <a:latin typeface="Raleway" panose="020B0604020202020204" charset="-70"/>
              </a:rPr>
              <a:t>nodrošināšana</a:t>
            </a:r>
            <a:endParaRPr lang="en-US" sz="2800" spc="36" dirty="0">
              <a:solidFill>
                <a:srgbClr val="05445E"/>
              </a:solidFill>
              <a:latin typeface="Raleway" panose="020B0604020202020204" charset="-7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96342" y="2910842"/>
            <a:ext cx="12384764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383" spc="119">
                <a:solidFill>
                  <a:srgbClr val="05445E"/>
                </a:solidFill>
                <a:latin typeface="Raleway Bold"/>
              </a:rPr>
              <a:t>AKTIVITĀTES: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777</Words>
  <Application>Microsoft Office PowerPoint</Application>
  <PresentationFormat>Custom</PresentationFormat>
  <Paragraphs>87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Raleway Bold</vt:lpstr>
      <vt:lpstr>Open Sans Bold</vt:lpstr>
      <vt:lpstr>Open Sans Light</vt:lpstr>
      <vt:lpstr>Open Sans Light Italics</vt:lpstr>
      <vt:lpstr>Calibri</vt:lpstr>
      <vt:lpstr>Open Sans</vt:lpstr>
      <vt:lpstr>Open Sans Extra Bold</vt:lpstr>
      <vt:lpstr>Arial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 attīstības projekta 3.kārta</dc:title>
  <dc:creator>Iļja Zapoļskihs</dc:creator>
  <cp:lastModifiedBy>Iļja Zapoļskihs</cp:lastModifiedBy>
  <cp:revision>4</cp:revision>
  <dcterms:created xsi:type="dcterms:W3CDTF">2006-08-16T00:00:00Z</dcterms:created>
  <dcterms:modified xsi:type="dcterms:W3CDTF">2022-01-18T11:39:17Z</dcterms:modified>
  <dc:identifier>DAE1sS0nk90</dc:identifier>
</cp:coreProperties>
</file>