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46" r:id="rId3"/>
    <p:sldId id="347" r:id="rId4"/>
    <p:sldId id="354" r:id="rId5"/>
    <p:sldId id="357" r:id="rId6"/>
    <p:sldId id="349" r:id="rId7"/>
    <p:sldId id="350" r:id="rId8"/>
    <p:sldId id="351" r:id="rId9"/>
    <p:sldId id="352" r:id="rId10"/>
    <p:sldId id="353" r:id="rId11"/>
    <p:sldId id="358" r:id="rId12"/>
    <p:sldId id="356" r:id="rId13"/>
  </p:sldIdLst>
  <p:sldSz cx="9144000" cy="6858000" type="screen4x3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74"/>
    <a:srgbClr val="228B9D"/>
    <a:srgbClr val="00859B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1996" autoAdjust="0"/>
    <p:restoredTop sz="85263" autoAdjust="0"/>
  </p:normalViewPr>
  <p:slideViewPr>
    <p:cSldViewPr snapToGrid="0" snapToObjects="1">
      <p:cViewPr varScale="1">
        <p:scale>
          <a:sx n="95" d="100"/>
          <a:sy n="95" d="100"/>
        </p:scale>
        <p:origin x="169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54F0A7A2-02AC-4801-BD68-F788547CEC02}" type="datetimeFigureOut">
              <a:rPr lang="lv-LV"/>
              <a:pPr>
                <a:defRPr/>
              </a:pPr>
              <a:t>13.01.2022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BD6A9F-287F-4D88-A612-14B2A7ADAC88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944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C3D6D7-4917-4322-8B96-E8425DA07ECB}" type="datetimeFigureOut">
              <a:rPr lang="lv-LV"/>
              <a:pPr>
                <a:defRPr/>
              </a:pPr>
              <a:t>13.01.2022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702E323-1C4B-44D4-84EF-9B2432333C3B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57215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Apgrozījums</a:t>
            </a:r>
            <a:r>
              <a:rPr lang="lv-LV" altLang="lv-LV" baseline="0" dirty="0"/>
              <a:t> ES fondi, publiskie iepirkumi</a:t>
            </a:r>
          </a:p>
          <a:p>
            <a:r>
              <a:rPr lang="lv-LV" altLang="lv-LV" baseline="0" dirty="0"/>
              <a:t>Produktivitāte -&gt; EDLUS</a:t>
            </a:r>
          </a:p>
          <a:p>
            <a:r>
              <a:rPr lang="lv-LV" altLang="lv-LV" baseline="0" dirty="0"/>
              <a:t>Procesi – Likums, LBNi, BIS</a:t>
            </a:r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26503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11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622236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12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320136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Būvniecības izglītības sistēmas audits</a:t>
            </a:r>
          </a:p>
          <a:p>
            <a:r>
              <a:rPr lang="lv-LV" altLang="lv-LV" dirty="0"/>
              <a:t>BIS attīstība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76205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Būvniecības izglītības sistēmas audits</a:t>
            </a:r>
          </a:p>
          <a:p>
            <a:r>
              <a:rPr lang="lv-LV" altLang="lv-LV" dirty="0"/>
              <a:t>BIS attīstība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449030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433197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Izstrādāta ceļa karte atbildību sadalījuma regulējumā, skaidri nodalot būvniecības likuma, vispārīgo un speciālo būvnoteikumu tvērumu; </a:t>
            </a:r>
          </a:p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Vienkāršot pārbūvju saskaņošanu, pārskatīt noteiktās procedūras, kā arī ekspluatācijā pieņemšanas procedūras.</a:t>
            </a:r>
          </a:p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Nepieciešams skaidrāk nošķirt būves ekspertīzes tvērumu no būves tehniskās apsekošanas. Šobrīd praksē šie procesi tiek jaukti.</a:t>
            </a:r>
          </a:p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626326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03369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138831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9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912423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10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3280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28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937B3D2-9EA0-42E3-98F5-02574E4B83C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0796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7BFDB71F-C6B9-45F5-ACA0-BA0D5515591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1164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2222DF1-8D50-4487-9837-D90AAA3D635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6383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EF4C4B5-2A7F-4D73-868E-125CCF8779A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2529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0C25FD5-4B3B-44CA-B2C7-0430E07A0BE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29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8B10AEE-491D-4AD9-AC80-E8DC31BDE1A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9402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084F99B-4FC3-4C7A-B66E-2C87B25D74C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764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20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54DBAC-0964-4B2B-AA7D-8201D6100879}" type="datetime1">
              <a:rPr lang="en-US"/>
              <a:pPr>
                <a:defRPr/>
              </a:pPr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E720A98-876A-4478-92C7-E7D5A60F22E2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024981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cap="small" dirty="0"/>
              <a:t>LATVIJAS BŪVNIECĪBAS PADOME </a:t>
            </a:r>
            <a:br>
              <a:rPr lang="lv-LV" dirty="0"/>
            </a:br>
            <a:br>
              <a:rPr lang="lv-LV" dirty="0"/>
            </a:br>
            <a:r>
              <a:rPr lang="lv-LV" cap="small" dirty="0"/>
              <a:t>2022 prioritātes</a:t>
            </a:r>
            <a:endParaRPr lang="lv-LV" altLang="lv-LV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22921" y="5431989"/>
            <a:ext cx="3591232" cy="1175287"/>
          </a:xfrm>
        </p:spPr>
        <p:txBody>
          <a:bodyPr anchor="ctr">
            <a:normAutofit lnSpcReduction="10000"/>
          </a:bodyPr>
          <a:lstStyle/>
          <a:p>
            <a:endParaRPr lang="lv-LV" altLang="lv-LV" dirty="0"/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Gints Miķelsons</a:t>
            </a:r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Latvijas Būvniecības padome</a:t>
            </a:r>
          </a:p>
          <a:p>
            <a:pPr algn="l"/>
            <a:r>
              <a:rPr lang="lv-LV" altLang="lv-LV" sz="1600" dirty="0">
                <a:latin typeface="Calibri" panose="020F0502020204030204" pitchFamily="34" charset="0"/>
              </a:rPr>
              <a:t>01.2021</a:t>
            </a:r>
          </a:p>
          <a:p>
            <a:pPr algn="l"/>
            <a:endParaRPr lang="lv-LV" altLang="lv-LV" sz="1600" dirty="0">
              <a:latin typeface="Calibri" panose="020F0502020204030204" pitchFamily="34" charset="0"/>
            </a:endParaRPr>
          </a:p>
          <a:p>
            <a:endParaRPr lang="lv-LV" altLang="lv-LV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 fontScale="90000"/>
          </a:bodyPr>
          <a:lstStyle/>
          <a:p>
            <a:r>
              <a:rPr lang="lv-LV" altLang="lv-LV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</a:t>
            </a:r>
            <a:r>
              <a:rPr lang="lv-LV" sz="3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v-LV" sz="3000" b="1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Digitalizācijas</a:t>
            </a:r>
            <a:r>
              <a:rPr lang="lv-LV" sz="3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risinājumi</a:t>
            </a:r>
            <a:br>
              <a:rPr lang="lv-LV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3962" y="1122771"/>
            <a:ext cx="8908025" cy="481345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 3.0 projekta atvēršana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BIM vadlīnijas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tenderiem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 info automatizācija PIL būvniecības tenderiem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399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19236" y="370114"/>
            <a:ext cx="7084088" cy="1036638"/>
          </a:xfrm>
        </p:spPr>
        <p:txBody>
          <a:bodyPr>
            <a:normAutofit fontScale="90000"/>
          </a:bodyPr>
          <a:lstStyle/>
          <a:p>
            <a:r>
              <a:rPr lang="lv-LV" altLang="lv-LV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</a:t>
            </a:r>
            <a:r>
              <a:rPr lang="lv-LV" sz="3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v-LV" sz="3000" b="1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3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stratēģijas 2030</a:t>
            </a:r>
            <a:br>
              <a:rPr lang="lv-LV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3962" y="1122771"/>
            <a:ext cx="8908025" cy="481345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Stratēģijas tvēruma definēšana un iesaistītās puses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Priekšizpētes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darbi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420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organizācija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1122771"/>
            <a:ext cx="9261987" cy="481345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Aicinām Ekonomikas ministru uz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Būvpadomi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1xQ (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VARAM,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SM valsts sekretārus)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Aicinām EM deleģēt valsts sekretāru uz ikmēneša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Būvpadomi</a:t>
            </a: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98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6553200" cy="1036638"/>
          </a:xfrm>
        </p:spPr>
        <p:txBody>
          <a:bodyPr>
            <a:normAutofit/>
          </a:bodyPr>
          <a:lstStyle/>
          <a:p>
            <a: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Latvijas būvniecības nozares mērķi 2024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306232" cy="4373563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nozares </a:t>
            </a: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apgrozījums pieaug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3 miljardi EUR gadā</a:t>
            </a:r>
          </a:p>
          <a:p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  <a:r>
              <a:rPr lang="lv-LV" sz="1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- 2020 = 2,4 </a:t>
            </a:r>
            <a:r>
              <a:rPr lang="lv-LV" sz="1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Mjrd</a:t>
            </a:r>
            <a:r>
              <a:rPr lang="lv-LV" sz="1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lv-LV" sz="1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</a:t>
            </a:r>
            <a:endParaRPr lang="lv-LV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Produktivitāte aug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&gt;50k Eur gadā / 1 nodarbinātais (LV starp Top 10 ES)</a:t>
            </a:r>
          </a:p>
          <a:p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  <a:r>
              <a:rPr lang="lv-LV" sz="1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- 2018 = &lt;20 k </a:t>
            </a:r>
            <a:r>
              <a:rPr lang="lv-LV" sz="1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</a:t>
            </a:r>
            <a:endParaRPr lang="lv-LV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Vienota </a:t>
            </a: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kvalitātes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sistēma, nozares dalībnieki Apmierinātie &gt; Neapmierinātie</a:t>
            </a:r>
          </a:p>
          <a:p>
            <a:pPr lvl="7" indent="0">
              <a:buNone/>
            </a:pPr>
            <a:r>
              <a:rPr lang="lv-LV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17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- 2019 = 78% kvalitātes līmenis</a:t>
            </a:r>
          </a:p>
          <a:p>
            <a:pPr lvl="7" indent="0">
              <a:buNone/>
            </a:pPr>
            <a:endParaRPr lang="lv-LV" sz="17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Gudri</a:t>
            </a:r>
            <a:r>
              <a:rPr lang="en-GB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v-LV" sz="1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</a:t>
            </a:r>
            <a:r>
              <a:rPr lang="en-GB" sz="1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speciālisti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nozares dalībnieku apmierinātības līmenis, pieaudzis vidējā un 			augstākā līmeņa kvalificēto un sertificēto skaits</a:t>
            </a:r>
          </a:p>
          <a:p>
            <a:pPr lvl="1" indent="0">
              <a:buNone/>
            </a:pP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  <a:r>
              <a:rPr lang="lv-LV" sz="1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- 2020 = 9,5k sertificētie</a:t>
            </a:r>
          </a:p>
          <a:p>
            <a:pPr lvl="1" indent="0">
              <a:buNone/>
            </a:pPr>
            <a:endParaRPr lang="lv-LV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Efektīvi būvprocesi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mazāka birokrātija, 2x ātrāki termiņi, </a:t>
            </a:r>
            <a:r>
              <a:rPr lang="lv-LV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digitalizēti</a:t>
            </a: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risinājumi</a:t>
            </a:r>
          </a:p>
          <a:p>
            <a:pPr lvl="5" indent="0">
              <a:buNone/>
            </a:pPr>
            <a:r>
              <a:rPr lang="lv-LV" sz="17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- 2018 </a:t>
            </a:r>
            <a:r>
              <a:rPr lang="lv-LV" sz="17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DoingBusiness</a:t>
            </a:r>
            <a:r>
              <a:rPr lang="lv-LV" sz="17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LV Nr.56 vieta, tagad skatīt BIS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311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2020 prioritātes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" y="1663545"/>
            <a:ext cx="9144000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Noteikt </a:t>
            </a: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skaidru būvniecības procesu dalībnieku at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bildības sadalījumu Būvniecības likumā un izstrādāt jaunu visu risku apdrošināšanas likumu;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Sakārtot projektēšanas procedūras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(būvvaldē iesniedzamais projekta apjoms, projektēšanas stadijas u.c.);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Ieviest </a:t>
            </a: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vienotu praksi publisko iepirkumu būvniecības līgumos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(FIDIC līgumi, banku garantijas);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Izstrādāt </a:t>
            </a: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stratēģisku valdības plānu lielāko objektu būvn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iecībai, t.sk. </a:t>
            </a:r>
            <a:r>
              <a:rPr lang="lv-LV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Rail </a:t>
            </a:r>
            <a:r>
              <a:rPr lang="lv-LV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Baltica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īstenošanai, kā arī ilgtermiņa redzējumu infrastruktūras uzturēšanai;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Veicināt </a:t>
            </a: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darbaspēka pieejamību būvniecībā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darba spēka būvniecībā kvalifikācijas izpēte.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81843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2021 prioritātes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663545"/>
            <a:ext cx="8908025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regulējuma pilnveidošana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Būvspeciālistu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sertificēšanas sistēmas pilnveidošana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Publisko iepirkumu sistēmas pilnveidošana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Zaļās būvniecības sistēmas izveide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reforma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5088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prioritātes 2022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3962" y="1122771"/>
            <a:ext cx="8908025" cy="481345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defRPr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1.Būvniecības regulējuma pilnveidošana</a:t>
            </a: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2.Nodarbināto kvalifikācija un pieejamība</a:t>
            </a: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3.Nozares izmaksu ilgtspēja</a:t>
            </a: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4.Zaļās būvniecības sistēmas izveide</a:t>
            </a:r>
          </a:p>
          <a:p>
            <a:pPr>
              <a:lnSpc>
                <a:spcPct val="150000"/>
              </a:lnSpc>
            </a:pPr>
            <a:r>
              <a:rPr lang="lv-LV" sz="2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5.Digitalizācijas risinājumi</a:t>
            </a:r>
          </a:p>
          <a:p>
            <a:pPr>
              <a:lnSpc>
                <a:spcPct val="150000"/>
              </a:lnSpc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6.Nozares stratēģija 2030 priekšdarbi</a:t>
            </a:r>
            <a:endParaRPr lang="lv-LV" sz="22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63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809135" y="381000"/>
            <a:ext cx="7226710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1.Būvniecības regulējuma pilnveidošana</a:t>
            </a: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" y="1340541"/>
            <a:ext cx="9144000" cy="4826579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procesa dalībnieku atbildības (Ceļa karte, VBN)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Jauns Būvprojekta LVS standarts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Apdrošināšanas sistēma &amp; BOCTA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Inženierkonsultantu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loma BL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Ugunsdrošības atbildības (VUGD/nozares speciālisti)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Būvkomersantu reģistra un nodevu kārtības pārskatīšana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LBN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optimācija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-&gt; LVS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Būvprojekta ekspertīzes standarta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</a:t>
            </a: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2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587641" y="381000"/>
            <a:ext cx="7556360" cy="1036638"/>
          </a:xfrm>
        </p:spPr>
        <p:txBody>
          <a:bodyPr>
            <a:normAutofit fontScale="90000"/>
          </a:bodyPr>
          <a:lstStyle/>
          <a:p>
            <a:r>
              <a:rPr lang="lv-LV" altLang="lv-LV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</a:t>
            </a:r>
            <a:r>
              <a:rPr lang="lv-LV" sz="3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Nodarbināto kvalifikācija un pieejamība</a:t>
            </a:r>
            <a:br>
              <a:rPr lang="lv-LV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572105"/>
            <a:ext cx="8761721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Profesiju kartes pārskatīšana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169 </a:t>
            </a:r>
            <a:r>
              <a:rPr lang="lv-LV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</a:t>
            </a: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-&gt; lielāka profesionālā atbildība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Kvalificēto speciālistu reģistrs un saķere ar PIL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Prasmju fonda priekšdarbi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Importētā darba spēka plāna priekšdarbi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247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 fontScale="90000"/>
          </a:bodyPr>
          <a:lstStyle/>
          <a:p>
            <a:r>
              <a:rPr lang="lv-LV" altLang="lv-LV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  <a:r>
              <a:rPr lang="lv-LV" sz="3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Nozares izmaksu ilgtspēja</a:t>
            </a:r>
            <a:br>
              <a:rPr lang="lv-LV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" y="1160207"/>
            <a:ext cx="9144000" cy="569779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5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Publiskā pasūtījuma prognožu sistēma (</a:t>
            </a:r>
            <a:r>
              <a:rPr lang="lv-LV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</a:t>
            </a: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RRF/MMF)</a:t>
            </a: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Izmaksu indeksācijas modelis</a:t>
            </a: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apjomu un cenu pētījums</a:t>
            </a: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Grozījumi PIL –&gt; Saimnieciski izdevīgie kritēriji</a:t>
            </a: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tipveida būvniecības līgumu nosacījumi</a:t>
            </a:r>
          </a:p>
          <a:p>
            <a:pPr marL="342900" lvl="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Segmentēts un sabalansēts ēnu ekonomikas plāns</a:t>
            </a:r>
          </a:p>
          <a:p>
            <a:pPr lv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endParaRPr lang="lv-LV" sz="2400" b="1" dirty="0"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06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/>
          </a:bodyPr>
          <a:lstStyle/>
          <a:p>
            <a:r>
              <a:rPr lang="lv-LV" altLang="lv-LV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4.Zaļās būvniecības sistēma</a:t>
            </a:r>
            <a:b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1486564"/>
            <a:ext cx="9144000" cy="525836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SEG mērķi un taktiskais plāns (Klimata padome)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353 </a:t>
            </a:r>
            <a:r>
              <a:rPr lang="lv-LV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</a:t>
            </a: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obligātie ZPI kritēriji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Komercbanku </a:t>
            </a:r>
            <a:r>
              <a:rPr lang="lv-LV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taxonomy</a:t>
            </a: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zaļo būvju kredītu kritēriji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Būvmateriālu atkritumu aprites sistēmas priekšdarbi (</a:t>
            </a:r>
            <a:r>
              <a:rPr lang="lv-LV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LifeIP</a:t>
            </a: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lv-LV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Publisko daudzstāvu koka ēku pilotprojekti</a:t>
            </a:r>
          </a:p>
          <a:p>
            <a:endParaRPr 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26989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8391</TotalTime>
  <Words>603</Words>
  <Application>Microsoft Office PowerPoint</Application>
  <PresentationFormat>On-screen Show (4:3)</PresentationFormat>
  <Paragraphs>149</Paragraphs>
  <Slides>12</Slides>
  <Notes>11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Verdana</vt:lpstr>
      <vt:lpstr>89_Prezentacija_templateLV</vt:lpstr>
      <vt:lpstr>LATVIJAS BŪVNIECĪBAS PADOME   2022 prioritātes</vt:lpstr>
      <vt:lpstr>Latvijas būvniecības nozares mērķi 2024 </vt:lpstr>
      <vt:lpstr>Būvpadomes 2020 prioritātes </vt:lpstr>
      <vt:lpstr>Būvpadomes 2021 prioritātes </vt:lpstr>
      <vt:lpstr>Būvnozares prioritātes 2022 </vt:lpstr>
      <vt:lpstr>1.Būvniecības regulējuma pilnveidošana</vt:lpstr>
      <vt:lpstr>2. Nodarbināto kvalifikācija un pieejamība  </vt:lpstr>
      <vt:lpstr>3. Nozares izmaksu ilgtspēja  </vt:lpstr>
      <vt:lpstr>4.Zaļās būvniecības sistēma </vt:lpstr>
      <vt:lpstr>5. Digitalizācijas risinājumi  </vt:lpstr>
      <vt:lpstr>6. Būvnozares stratēģijas 2030  </vt:lpstr>
      <vt:lpstr>Būvpadomes organizācija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Gints Miķelsons</cp:lastModifiedBy>
  <cp:revision>388</cp:revision>
  <cp:lastPrinted>2017-01-17T06:40:24Z</cp:lastPrinted>
  <dcterms:created xsi:type="dcterms:W3CDTF">2014-11-20T14:46:47Z</dcterms:created>
  <dcterms:modified xsi:type="dcterms:W3CDTF">2022-01-13T10:36:39Z</dcterms:modified>
</cp:coreProperties>
</file>