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5" r:id="rId4"/>
    <p:sldId id="264" r:id="rId5"/>
    <p:sldId id="292" r:id="rId6"/>
    <p:sldId id="286" r:id="rId7"/>
    <p:sldId id="290" r:id="rId8"/>
    <p:sldId id="282" r:id="rId9"/>
    <p:sldId id="293" r:id="rId10"/>
    <p:sldId id="294" r:id="rId11"/>
    <p:sldId id="287" r:id="rId12"/>
    <p:sldId id="278" r:id="rId13"/>
    <p:sldId id="283" r:id="rId14"/>
    <p:sldId id="291" r:id="rId15"/>
    <p:sldId id="27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FFFFDD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122" autoAdjust="0"/>
  </p:normalViewPr>
  <p:slideViewPr>
    <p:cSldViewPr snapToGrid="0">
      <p:cViewPr varScale="1">
        <p:scale>
          <a:sx n="98" d="100"/>
          <a:sy n="98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FCFE-E7AF-4B26-8804-3FC2E1631F6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68054-B4E5-4700-A631-32C170C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Enerģijas un produktu cenām</a:t>
            </a:r>
          </a:p>
          <a:p>
            <a:r>
              <a:rPr lang="lv-LV" dirty="0"/>
              <a:t>Tehnoloģiju attīstību</a:t>
            </a:r>
          </a:p>
          <a:p>
            <a:r>
              <a:rPr lang="lv-LV" dirty="0"/>
              <a:t>Energoapgādes drošību (tirdzniecība)</a:t>
            </a:r>
          </a:p>
          <a:p>
            <a:r>
              <a:rPr lang="lv-LV" dirty="0"/>
              <a:t>Vides mērķu sasniegšanu</a:t>
            </a:r>
          </a:p>
          <a:p>
            <a:r>
              <a:rPr lang="lv-LV" dirty="0"/>
              <a:t>Patērētāju uzvedību (piem., nobrauktas km, māju apkure/dzesēšana)</a:t>
            </a:r>
          </a:p>
          <a:p>
            <a:r>
              <a:rPr lang="lv-LV" dirty="0"/>
              <a:t>Rūpniecības izlaide un rentabilitāte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lv-LV" dirty="0"/>
              <a:t>COM - O-Valsts pārvalde un aizsardzība; obligātā sociālā apdrošināšana; Q-Veselība un sociālā aprūpe; G-Vairumtirdzniecība un mazumtirdzniecība; automobiļu un motociklu remonts; I-	Izmitināšana un ēdināšanas pakalpojumi; P-Izglītība; H,J,K,L,M,N,R,S- Biroji un pārējais; Un jāizdala </a:t>
            </a:r>
            <a:r>
              <a:rPr lang="lv-LV" dirty="0" err="1"/>
              <a:t>Other</a:t>
            </a:r>
            <a:r>
              <a:rPr lang="lv-LV" dirty="0"/>
              <a:t> </a:t>
            </a:r>
            <a:r>
              <a:rPr lang="lv-LV" dirty="0" err="1"/>
              <a:t>energy</a:t>
            </a:r>
            <a:r>
              <a:rPr lang="lv-LV" dirty="0"/>
              <a:t> </a:t>
            </a:r>
            <a:r>
              <a:rPr lang="lv-LV" dirty="0" err="1"/>
              <a:t>use</a:t>
            </a:r>
            <a:endParaRPr lang="lv-LV" dirty="0"/>
          </a:p>
          <a:p>
            <a:pPr lvl="1"/>
            <a:r>
              <a:rPr lang="lv-LV" dirty="0"/>
              <a:t>	Apkure un siltais ūdens; Dzesēšana; Apgaismojums; Ēst gatavošana; Saldēšana; Pārējās elektroierīces</a:t>
            </a:r>
          </a:p>
          <a:p>
            <a:pPr lvl="1"/>
            <a:endParaRPr lang="lv-LV" dirty="0"/>
          </a:p>
          <a:p>
            <a:pPr lvl="1"/>
            <a:r>
              <a:rPr lang="lv-LV" dirty="0"/>
              <a:t>IND - Process </a:t>
            </a:r>
            <a:r>
              <a:rPr lang="lv-LV" dirty="0" err="1"/>
              <a:t>heat</a:t>
            </a:r>
            <a:r>
              <a:rPr lang="lv-LV" dirty="0"/>
              <a:t>; </a:t>
            </a:r>
            <a:r>
              <a:rPr lang="lv-LV" dirty="0" err="1"/>
              <a:t>Machine</a:t>
            </a:r>
            <a:r>
              <a:rPr lang="lv-LV" dirty="0"/>
              <a:t> </a:t>
            </a:r>
            <a:r>
              <a:rPr lang="lv-LV" dirty="0" err="1"/>
              <a:t>Drive</a:t>
            </a:r>
            <a:r>
              <a:rPr lang="lv-LV" dirty="0"/>
              <a:t>; Apgaismojums; Pārējie patēriņa veidi</a:t>
            </a:r>
          </a:p>
          <a:p>
            <a:pPr lvl="1"/>
            <a:endParaRPr lang="lv-LV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RES - Precizēt mājsaimniecības enerģijas resursu patēriņa sadalījums pēc patēriņa veida</a:t>
            </a:r>
          </a:p>
          <a:p>
            <a:pPr lvl="1"/>
            <a:r>
              <a:rPr lang="lv-LV" dirty="0"/>
              <a:t>Apkure un siltais ūdens; Apgaismojums; Ēst gatavošana; Saldēšana; Pārējās elektroierīces</a:t>
            </a:r>
            <a:endParaRPr lang="en-US" dirty="0"/>
          </a:p>
          <a:p>
            <a:pPr lvl="1"/>
            <a:endParaRPr lang="en-US" dirty="0"/>
          </a:p>
          <a:p>
            <a:r>
              <a:rPr lang="lv-LV" dirty="0"/>
              <a:t>           TRA - Transporta sektorā atsevišķi izdalīt tramvajus un trolejbusus</a:t>
            </a:r>
          </a:p>
          <a:p>
            <a:r>
              <a:rPr lang="lv-LV" dirty="0"/>
              <a:t>                      Dzelzceļa transportu sadalīt pasažieru un kravas pārvadājumos</a:t>
            </a:r>
          </a:p>
          <a:p>
            <a:r>
              <a:rPr lang="lv-LV" dirty="0"/>
              <a:t>           AGR - No lauksaimniecība jāizdala zvejniecība un traktortehnika</a:t>
            </a:r>
          </a:p>
          <a:p>
            <a:r>
              <a:rPr lang="lv-LV" dirty="0"/>
              <a:t>           Sektoros jāizdala </a:t>
            </a:r>
            <a:r>
              <a:rPr lang="lv-LV" dirty="0" err="1"/>
              <a:t>off-road</a:t>
            </a:r>
            <a:endParaRPr lang="lv-LV" dirty="0"/>
          </a:p>
          <a:p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Atšķirība starp tehnisko un ekonomisko kalpošanas laiku</a:t>
            </a:r>
          </a:p>
          <a:p>
            <a:r>
              <a:rPr lang="lv-LV" dirty="0"/>
              <a:t>Vispārējā (diskontēšana līdz bāzes gadam) un tehnoloģijai specifiska diskonta likme (aprēķinot anuitāte)</a:t>
            </a:r>
          </a:p>
          <a:p>
            <a:r>
              <a:rPr lang="en-US" dirty="0"/>
              <a:t>Investment and decommissioning execution time in the calculation of the target function and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4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4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MARKAL/TIMES</a:t>
            </a:r>
            <a:r>
              <a:rPr lang="lv-LV" baseline="0" dirty="0"/>
              <a:t> pamat versijā pieņem, ka tirgus aģenti ir </a:t>
            </a:r>
            <a:r>
              <a:rPr lang="lv-LV" baseline="0" dirty="0" err="1"/>
              <a:t>perfect</a:t>
            </a:r>
            <a:r>
              <a:rPr lang="lv-LV" baseline="0" dirty="0"/>
              <a:t> </a:t>
            </a:r>
            <a:r>
              <a:rPr lang="lv-LV" baseline="0" dirty="0" err="1"/>
              <a:t>foresight</a:t>
            </a:r>
            <a:r>
              <a:rPr lang="lv-LV" baseline="0" dirty="0"/>
              <a:t>, respektīvi, viņi zina visus pagātnes un nākotnes tirgus parametrus. Līdz ar to līdzsvars tiek aprēķināts maksimizējot visu </a:t>
            </a:r>
            <a:r>
              <a:rPr lang="lv-LV" baseline="0" dirty="0" err="1"/>
              <a:t>surplus</a:t>
            </a:r>
            <a:r>
              <a:rPr lang="lv-LV" baseline="0" dirty="0"/>
              <a:t> visam periodam. Angliski šādu līdzsvaru dēvē par </a:t>
            </a:r>
            <a:r>
              <a:rPr lang="lv-LV" baseline="0" dirty="0" err="1"/>
              <a:t>inter-temporal</a:t>
            </a:r>
            <a:r>
              <a:rPr lang="lv-LV" baseline="0" dirty="0"/>
              <a:t> </a:t>
            </a:r>
            <a:r>
              <a:rPr lang="lv-LV" baseline="0" dirty="0" err="1"/>
              <a:t>dynamic</a:t>
            </a:r>
            <a:r>
              <a:rPr lang="lv-LV" baseline="0" dirty="0"/>
              <a:t> </a:t>
            </a:r>
            <a:r>
              <a:rPr lang="lv-LV" baseline="0" dirty="0" err="1"/>
              <a:t>equilibrium</a:t>
            </a:r>
            <a:r>
              <a:rPr lang="lv-LV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8054-B4E5-4700-A631-32C170C72D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4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304B-DD1E-4B0C-8CC5-191F7AAD1925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55D8-5606-452F-AC14-65F30941391B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944-132A-49D5-83A6-DF808205493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2C2-2928-4610-93BC-A828A2BCA44D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0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2706-7CB9-4626-ACC8-C42C80F1C23B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DE72-B06F-4D61-950A-69424916D89A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74C1-B3CF-4CCB-B853-9CB3A3959633}" type="datetime1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2911-5F9D-47E6-9AA2-DC1A086A8D56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91C2-3CB4-437D-96BC-EC2F081F8D96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98E-C992-4714-B05E-6D3FC9C81C43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BF2F-EB45-4300-996B-D06750575DAE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945" y="115504"/>
            <a:ext cx="1172244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88" y="1270534"/>
            <a:ext cx="11184556" cy="5033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0AA6-33FC-4441-B7AA-38961B1DD83A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B814-12B9-4E89-B954-E0AFFBD910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612" y="6356350"/>
            <a:ext cx="1824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2020825" y="6356350"/>
            <a:ext cx="8928992" cy="432048"/>
          </a:xfrm>
          <a:prstGeom prst="rect">
            <a:avLst/>
          </a:prstGeom>
          <a:solidFill>
            <a:schemeClr val="tx2">
              <a:lumMod val="40000"/>
              <a:lumOff val="60000"/>
              <a:tint val="66000"/>
              <a:satMod val="1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692900" y="6428359"/>
            <a:ext cx="7104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INSTITUTE OF PHYSICAL ENERGETICS</a:t>
            </a:r>
            <a:endParaRPr lang="en-US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1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Tālākais darbs ar enerģētikas un klimata modeļa pilnveidošanu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NEKP  rūpniecības darba grupa</a:t>
            </a:r>
            <a:endParaRPr lang="en-US" dirty="0"/>
          </a:p>
          <a:p>
            <a:r>
              <a:rPr lang="lv-LV" dirty="0"/>
              <a:t>03</a:t>
            </a:r>
            <a:r>
              <a:rPr lang="en-US" dirty="0"/>
              <a:t>.0</a:t>
            </a:r>
            <a:r>
              <a:rPr lang="lv-LV" dirty="0"/>
              <a:t>3</a:t>
            </a:r>
            <a:r>
              <a:rPr lang="en-US" dirty="0"/>
              <a:t>.2022.</a:t>
            </a:r>
          </a:p>
          <a:p>
            <a:endParaRPr lang="en-US" dirty="0"/>
          </a:p>
          <a:p>
            <a:pPr lvl="1" algn="r"/>
            <a:r>
              <a:rPr lang="lv-LV" sz="2400" b="1" dirty="0"/>
              <a:t>Jānis Reķis - Fizikālās enerģētikas institūts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501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Pievienotā vērtība rūpniecība, MEUR(2015)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Apjoms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3092" y="2671030"/>
            <a:ext cx="5997575" cy="30025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v-LV" dirty="0"/>
              <a:t>Struktūra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10</a:t>
            </a:fld>
            <a:endParaRPr lang="en-US"/>
          </a:p>
        </p:txBody>
      </p:sp>
      <p:pic>
        <p:nvPicPr>
          <p:cNvPr id="13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97588" y="2671030"/>
            <a:ext cx="6027112" cy="30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D. Politiku un pasākumu ietekmju novērtēšana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Uz emisiju samazināšanu vērsta politika vai pasākums (piem., akcīzes nodokļa paaugstināšana, obligātais biodegvielas piejaukums, enerģijas efektivitātes pasākums)</a:t>
            </a:r>
          </a:p>
          <a:p>
            <a:r>
              <a:rPr lang="lv-LV" dirty="0"/>
              <a:t>Emisiju samazinājumu novērtē salīdzinot scenāriju bez šiem PAM ar scenāriju kurā ir iekļauts PAM</a:t>
            </a:r>
          </a:p>
          <a:p>
            <a:r>
              <a:rPr lang="lv-LV" dirty="0"/>
              <a:t>Tiek salīdzināts ne tikai, piem., transporta sektors, bet visa sistēma, jo vienā sektorā notiekošais dinamiski ietekmē visu sistēmu</a:t>
            </a:r>
          </a:p>
          <a:p>
            <a:pPr lvl="1"/>
            <a:r>
              <a:rPr lang="lv-LV" dirty="0"/>
              <a:t>Obligātā biodegvielas piejaukuma gadījumā, ja biodegviela tiek iegūta Latvijā, jāņem vērā audzēšanas procesā radītās emisijas</a:t>
            </a:r>
          </a:p>
          <a:p>
            <a:pPr lvl="1"/>
            <a:r>
              <a:rPr lang="lv-LV" dirty="0"/>
              <a:t>Elektrotransporta gadījumā elektroenerģija ir jāsaražo (no fosiliem vai AER avotiem) vai jāimportē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Jaunas modelēšanas sistēmas izveide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/>
              <a:t>Ar ekonomikas ministrijas atbalstu uzsākta jaunas modelēšanas sistēmas izveide, kuras centrā būs TIMES modelis, kas darbosies VEDA2.0 vidē</a:t>
            </a:r>
          </a:p>
          <a:p>
            <a:pPr lvl="1"/>
            <a:r>
              <a:rPr lang="lv-LV" dirty="0"/>
              <a:t>Patreiz piekārtotas nepieciešamās laika rindas laika periodam 1990.-2060. gads un uzsākta to pārnešana Veda-TIMES datubāzes struktūrās</a:t>
            </a:r>
          </a:p>
          <a:p>
            <a:r>
              <a:rPr lang="lv-LV" dirty="0"/>
              <a:t>Laika grafiks</a:t>
            </a:r>
          </a:p>
          <a:p>
            <a:pPr lvl="1"/>
            <a:r>
              <a:rPr lang="lv-LV" dirty="0"/>
              <a:t>Pirmie testa scenāriji – 2022. gada 4. ceturksnis</a:t>
            </a:r>
          </a:p>
          <a:p>
            <a:pPr lvl="1"/>
            <a:r>
              <a:rPr lang="lv-LV" dirty="0"/>
              <a:t>Scenāriji NEKP2030 atjaunotās versijas uzmetumam – 2023. gada </a:t>
            </a:r>
            <a:r>
              <a:rPr lang="en-US" dirty="0" err="1"/>
              <a:t>janv</a:t>
            </a:r>
            <a:r>
              <a:rPr lang="lv-LV" dirty="0"/>
              <a:t>ā</a:t>
            </a:r>
            <a:r>
              <a:rPr lang="en-US" dirty="0" err="1"/>
              <a:t>ris</a:t>
            </a:r>
            <a:endParaRPr lang="lv-LV" dirty="0"/>
          </a:p>
          <a:p>
            <a:pPr lvl="1"/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nobeigums</a:t>
            </a:r>
            <a:r>
              <a:rPr lang="en-US" dirty="0"/>
              <a:t> – 2023.gada </a:t>
            </a:r>
            <a:r>
              <a:rPr lang="en-US" dirty="0" err="1"/>
              <a:t>decembris</a:t>
            </a:r>
            <a:endParaRPr lang="lv-LV" dirty="0"/>
          </a:p>
          <a:p>
            <a:r>
              <a:rPr lang="lv-LV" dirty="0"/>
              <a:t>Nepieciešamas apspriedes ar operatoriem, nozaru asociācijām</a:t>
            </a:r>
          </a:p>
          <a:p>
            <a:r>
              <a:rPr lang="lv-LV" dirty="0"/>
              <a:t>Paredzēta sasaiste ar CGE (</a:t>
            </a:r>
            <a:r>
              <a:rPr lang="lv-LV" dirty="0" err="1"/>
              <a:t>Computable</a:t>
            </a:r>
            <a:r>
              <a:rPr lang="lv-LV" dirty="0"/>
              <a:t> </a:t>
            </a:r>
            <a:r>
              <a:rPr lang="lv-LV" dirty="0" err="1"/>
              <a:t>general</a:t>
            </a:r>
            <a:r>
              <a:rPr lang="lv-LV" dirty="0"/>
              <a:t> </a:t>
            </a:r>
            <a:r>
              <a:rPr lang="lv-LV" dirty="0" err="1"/>
              <a:t>equilibrium</a:t>
            </a:r>
            <a:r>
              <a:rPr lang="lv-LV" dirty="0"/>
              <a:t> - Aprēķināmais vispārējais līdzsvars) modeli, kuru ar Ekonomikas ministrijas atbalstu izstrādā Latvijas Universitāte</a:t>
            </a:r>
          </a:p>
          <a:p>
            <a:r>
              <a:rPr lang="lv-LV" dirty="0"/>
              <a:t>Paredzēts modeli izlikt interneta vidē līdzīgi kā https://vedaonline.cloud/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7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Sasaiste ar CGE modeli</a:t>
            </a:r>
            <a:br>
              <a:rPr lang="lv-LV" dirty="0"/>
            </a:br>
            <a:r>
              <a:rPr lang="lv-LV" sz="3200" dirty="0"/>
              <a:t>Ražotāju/patērētāju līdzsvars un </a:t>
            </a:r>
            <a:r>
              <a:rPr lang="lv-LV" sz="3200" dirty="0" err="1"/>
              <a:t>Elastic</a:t>
            </a:r>
            <a:r>
              <a:rPr lang="lv-LV" sz="3200" dirty="0"/>
              <a:t> </a:t>
            </a:r>
            <a:r>
              <a:rPr lang="lv-LV" sz="3200" dirty="0" err="1"/>
              <a:t>Demands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0397" y="1681163"/>
            <a:ext cx="5157787" cy="823912"/>
          </a:xfrm>
        </p:spPr>
        <p:txBody>
          <a:bodyPr/>
          <a:lstStyle/>
          <a:p>
            <a:pPr algn="ctr"/>
            <a:r>
              <a:rPr lang="lv-LV" dirty="0"/>
              <a:t>Patreiz izmantojam </a:t>
            </a:r>
            <a:r>
              <a:rPr lang="lv-LV" dirty="0" err="1"/>
              <a:t>Elastic</a:t>
            </a:r>
            <a:r>
              <a:rPr lang="lv-LV" dirty="0"/>
              <a:t> </a:t>
            </a:r>
            <a:r>
              <a:rPr lang="lv-LV" dirty="0" err="1"/>
              <a:t>Demands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118" y="2582078"/>
            <a:ext cx="4920343" cy="36845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v-LV" dirty="0"/>
              <a:t>Sasaiste ar CGE modeli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23549" y="5164153"/>
            <a:ext cx="989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 err="1"/>
              <a:t>Production</a:t>
            </a:r>
            <a:r>
              <a:rPr lang="lv-LV" sz="1200" dirty="0"/>
              <a:t> </a:t>
            </a:r>
            <a:r>
              <a:rPr lang="lv-LV" sz="1200" dirty="0" err="1"/>
              <a:t>costs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899099" y="4771179"/>
            <a:ext cx="94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Producer surplus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6127" y="4116595"/>
            <a:ext cx="94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200" dirty="0"/>
              <a:t>Consumer surplus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26470" y="3006726"/>
            <a:ext cx="5963252" cy="2807368"/>
            <a:chOff x="2178919" y="1553829"/>
            <a:chExt cx="5963252" cy="2807368"/>
          </a:xfrm>
        </p:grpSpPr>
        <p:sp>
          <p:nvSpPr>
            <p:cNvPr id="19" name="Oval 111">
              <a:extLst>
                <a:ext uri="{FF2B5EF4-FFF2-40B4-BE49-F238E27FC236}">
                  <a16:creationId xmlns:a16="http://schemas.microsoft.com/office/drawing/2014/main" id="{890F3A15-C201-4327-AF52-8570D7ABB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945" y="2602406"/>
              <a:ext cx="1229226" cy="726793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lv-LV" altLang="en-US" sz="1000" b="1" i="0" dirty="0">
                  <a:solidFill>
                    <a:schemeClr val="bg1"/>
                  </a:solidFill>
                </a:rPr>
                <a:t>CGE </a:t>
              </a:r>
              <a:r>
                <a:rPr lang="lv-LV" altLang="en-US" sz="1000" b="1" i="0" dirty="0" err="1">
                  <a:solidFill>
                    <a:schemeClr val="bg1"/>
                  </a:solidFill>
                </a:rPr>
                <a:t>model</a:t>
              </a:r>
              <a:endParaRPr lang="en-US" altLang="en-US" sz="1000" b="1" i="0" dirty="0">
                <a:solidFill>
                  <a:schemeClr val="bg1"/>
                </a:solidFill>
              </a:endParaRPr>
            </a:p>
          </p:txBody>
        </p:sp>
        <p:sp>
          <p:nvSpPr>
            <p:cNvPr id="20" name="Right Arrow Callout 19"/>
            <p:cNvSpPr/>
            <p:nvPr/>
          </p:nvSpPr>
          <p:spPr>
            <a:xfrm>
              <a:off x="2178919" y="1553829"/>
              <a:ext cx="1516781" cy="2807368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Reference Demands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for each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Energy Service</a:t>
              </a:r>
              <a:endParaRPr lang="lv-LV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lv-LV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Demand-Price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Elasticities for each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Energy Service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(if available)</a:t>
              </a:r>
            </a:p>
            <a:p>
              <a:pPr algn="ctr"/>
              <a:endParaRPr lang="lv-LV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Prices for Energy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Resources, Imports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and Exports</a:t>
              </a:r>
            </a:p>
            <a:p>
              <a:pPr algn="ctr"/>
              <a:endParaRPr lang="lv-LV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Characterizations of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Energy Conversion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and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End-use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technologies</a:t>
              </a:r>
            </a:p>
          </p:txBody>
        </p:sp>
        <p:sp>
          <p:nvSpPr>
            <p:cNvPr id="21" name="Right Arrow Callout 20"/>
            <p:cNvSpPr/>
            <p:nvPr/>
          </p:nvSpPr>
          <p:spPr>
            <a:xfrm>
              <a:off x="3711542" y="2307341"/>
              <a:ext cx="1184509" cy="1316924"/>
            </a:xfrm>
            <a:prstGeom prst="rightArrow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10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Model run</a:t>
              </a:r>
            </a:p>
          </p:txBody>
        </p:sp>
        <p:sp>
          <p:nvSpPr>
            <p:cNvPr id="22" name="Right Arrow Callout 21"/>
            <p:cNvSpPr/>
            <p:nvPr/>
          </p:nvSpPr>
          <p:spPr>
            <a:xfrm>
              <a:off x="4924926" y="1553829"/>
              <a:ext cx="1988019" cy="2807368"/>
            </a:xfrm>
            <a:prstGeom prst="rightArrow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Annualized investment Cost for conversion, process and end-use technologies</a:t>
              </a:r>
            </a:p>
            <a:p>
              <a:pPr algn="ctr"/>
              <a:endParaRPr lang="en-US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Annual O&amp;M cost in each conversion, process and end-use technology</a:t>
              </a:r>
            </a:p>
            <a:p>
              <a:pPr algn="ctr"/>
              <a:endParaRPr lang="en-US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Fuel cost for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each conversion, process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and end-use technology</a:t>
              </a:r>
            </a:p>
            <a:p>
              <a:pPr algn="ctr"/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Quantity of Energy carriers consumed by each conversion, process and end-use technology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 X </a:t>
              </a:r>
              <a:endParaRPr lang="en-US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Marginal Prices of Energy carriers</a:t>
              </a:r>
              <a:r>
                <a:rPr lang="lv-LV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)</a:t>
              </a:r>
              <a:endParaRPr lang="en-US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altLang="en-US" sz="8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Times New Roman" panose="02020603050405020304" pitchFamily="18" charset="0"/>
                </a:rPr>
                <a:t>Resource supply Levels and Revenue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13</a:t>
            </a:fld>
            <a:endParaRPr lang="en-US"/>
          </a:p>
        </p:txBody>
      </p:sp>
      <p:cxnSp>
        <p:nvCxnSpPr>
          <p:cNvPr id="8" name="Curved Connector 7"/>
          <p:cNvCxnSpPr>
            <a:stCxn id="19" idx="0"/>
            <a:endCxn id="21" idx="0"/>
          </p:cNvCxnSpPr>
          <p:nvPr/>
        </p:nvCxnSpPr>
        <p:spPr>
          <a:xfrm rot="16200000" flipV="1">
            <a:off x="9311984" y="2192177"/>
            <a:ext cx="295065" cy="3431187"/>
          </a:xfrm>
          <a:prstGeom prst="curvedConnector3">
            <a:avLst>
              <a:gd name="adj1" fmla="val 481412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0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Priekšlikumi turpmākajai sadarbībai Enerģētikas darba grupā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Diskusiju tēmas</a:t>
            </a:r>
          </a:p>
          <a:p>
            <a:pPr lvl="1"/>
            <a:r>
              <a:rPr lang="lv-LV" dirty="0"/>
              <a:t>Rūpniecības apakš nozaru enerģijas patēriņa sadalījums pēc vajadzības</a:t>
            </a:r>
          </a:p>
          <a:p>
            <a:pPr lvl="1"/>
            <a:r>
              <a:rPr lang="lv-LV" dirty="0"/>
              <a:t>Enerģijas efektivitātes potenciāls un tehnoloģijas</a:t>
            </a:r>
          </a:p>
          <a:p>
            <a:pPr lvl="1"/>
            <a:r>
              <a:rPr lang="lv-LV" dirty="0"/>
              <a:t>Tehnoloģiju attīstība un to izmantošanas perspektīva Latvijā</a:t>
            </a:r>
          </a:p>
          <a:p>
            <a:pPr lvl="1"/>
            <a:r>
              <a:rPr lang="lv-LV" dirty="0"/>
              <a:t>Sektoru integrācija - elektroenerģijas nozares ciešāka sasaistes process ar plašāku enerģētikas nozari (piemēram, siltums, gāze, mobilitāte)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600" dirty="0"/>
              <a:t>Paldies!!!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Building Blocks</a:t>
            </a:r>
            <a:endParaRPr lang="en-US" noProof="0" dirty="0"/>
          </a:p>
        </p:txBody>
      </p:sp>
      <p:grpSp>
        <p:nvGrpSpPr>
          <p:cNvPr id="245" name="Group 244"/>
          <p:cNvGrpSpPr/>
          <p:nvPr/>
        </p:nvGrpSpPr>
        <p:grpSpPr>
          <a:xfrm>
            <a:off x="1991544" y="1280745"/>
            <a:ext cx="7920880" cy="4403880"/>
            <a:chOff x="467544" y="1905000"/>
            <a:chExt cx="7920880" cy="4403880"/>
          </a:xfrm>
        </p:grpSpPr>
        <p:sp>
          <p:nvSpPr>
            <p:cNvPr id="153" name="Text Box 5"/>
            <p:cNvSpPr txBox="1">
              <a:spLocks noChangeArrowheads="1"/>
            </p:cNvSpPr>
            <p:nvPr/>
          </p:nvSpPr>
          <p:spPr bwMode="auto">
            <a:xfrm>
              <a:off x="467544" y="1905000"/>
              <a:ext cx="1152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Primary energy consumption</a:t>
              </a:r>
            </a:p>
          </p:txBody>
        </p:sp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467544" y="3356992"/>
              <a:ext cx="11520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Mining</a:t>
              </a:r>
            </a:p>
          </p:txBody>
        </p:sp>
        <p:sp>
          <p:nvSpPr>
            <p:cNvPr id="156" name="Text Box 8"/>
            <p:cNvSpPr txBox="1">
              <a:spLocks noChangeArrowheads="1"/>
            </p:cNvSpPr>
            <p:nvPr/>
          </p:nvSpPr>
          <p:spPr bwMode="auto">
            <a:xfrm>
              <a:off x="467544" y="4392042"/>
              <a:ext cx="11520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Export</a:t>
              </a:r>
            </a:p>
          </p:txBody>
        </p:sp>
        <p:sp>
          <p:nvSpPr>
            <p:cNvPr id="157" name="Text Box 9"/>
            <p:cNvSpPr txBox="1">
              <a:spLocks noChangeArrowheads="1"/>
            </p:cNvSpPr>
            <p:nvPr/>
          </p:nvSpPr>
          <p:spPr bwMode="auto">
            <a:xfrm>
              <a:off x="467544" y="3877692"/>
              <a:ext cx="1152000" cy="25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Import</a:t>
              </a:r>
            </a:p>
          </p:txBody>
        </p:sp>
        <p:sp>
          <p:nvSpPr>
            <p:cNvPr id="150" name="Rectangle 13"/>
            <p:cNvSpPr>
              <a:spLocks noChangeArrowheads="1"/>
            </p:cNvSpPr>
            <p:nvPr/>
          </p:nvSpPr>
          <p:spPr bwMode="auto">
            <a:xfrm>
              <a:off x="1786633" y="3325813"/>
              <a:ext cx="1080000" cy="5207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FF9900"/>
                  </a:solidFill>
                  <a:latin typeface="Arial" charset="0"/>
                </a:rPr>
                <a:t>Fuel processing</a:t>
              </a:r>
            </a:p>
          </p:txBody>
        </p:sp>
        <p:sp>
          <p:nvSpPr>
            <p:cNvPr id="151" name="Rectangle 14"/>
            <p:cNvSpPr>
              <a:spLocks noChangeArrowheads="1"/>
            </p:cNvSpPr>
            <p:nvPr/>
          </p:nvSpPr>
          <p:spPr bwMode="auto">
            <a:xfrm>
              <a:off x="1786633" y="4621213"/>
              <a:ext cx="1080000" cy="5159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FF9900"/>
                  </a:solidFill>
                  <a:latin typeface="Arial" charset="0"/>
                </a:rPr>
                <a:t>Refinery</a:t>
              </a:r>
            </a:p>
          </p:txBody>
        </p:sp>
        <p:sp>
          <p:nvSpPr>
            <p:cNvPr id="152" name="Text Box 15"/>
            <p:cNvSpPr txBox="1">
              <a:spLocks noChangeArrowheads="1"/>
            </p:cNvSpPr>
            <p:nvPr/>
          </p:nvSpPr>
          <p:spPr bwMode="auto">
            <a:xfrm>
              <a:off x="1786633" y="1905000"/>
              <a:ext cx="1080000" cy="432000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200" b="1" dirty="0">
                  <a:solidFill>
                    <a:srgbClr val="FF9900"/>
                  </a:solidFill>
                  <a:latin typeface="Arial" charset="0"/>
                </a:rPr>
                <a:t>PROCESSES</a:t>
              </a:r>
            </a:p>
          </p:txBody>
        </p:sp>
        <p:sp>
          <p:nvSpPr>
            <p:cNvPr id="161" name="Rectangle 17"/>
            <p:cNvSpPr>
              <a:spLocks noChangeArrowheads="1"/>
            </p:cNvSpPr>
            <p:nvPr/>
          </p:nvSpPr>
          <p:spPr bwMode="auto">
            <a:xfrm>
              <a:off x="3312008" y="2757488"/>
              <a:ext cx="1332000" cy="576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993300"/>
                  </a:solidFill>
                  <a:latin typeface="Arial" charset="0"/>
                </a:rPr>
                <a:t>Producers of electricity only</a:t>
              </a:r>
            </a:p>
          </p:txBody>
        </p:sp>
        <p:sp>
          <p:nvSpPr>
            <p:cNvPr id="162" name="Rectangle 18"/>
            <p:cNvSpPr>
              <a:spLocks noChangeArrowheads="1"/>
            </p:cNvSpPr>
            <p:nvPr/>
          </p:nvSpPr>
          <p:spPr bwMode="auto">
            <a:xfrm>
              <a:off x="3312008" y="3727451"/>
              <a:ext cx="1332000" cy="7747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993300"/>
                  </a:solidFill>
                  <a:latin typeface="Arial" charset="0"/>
                </a:rPr>
                <a:t>Coupled production plants</a:t>
              </a:r>
            </a:p>
          </p:txBody>
        </p:sp>
        <p:sp>
          <p:nvSpPr>
            <p:cNvPr id="163" name="Rectangle 19"/>
            <p:cNvSpPr>
              <a:spLocks noChangeArrowheads="1"/>
            </p:cNvSpPr>
            <p:nvPr/>
          </p:nvSpPr>
          <p:spPr bwMode="auto">
            <a:xfrm>
              <a:off x="3312008" y="4762501"/>
              <a:ext cx="1332000" cy="64611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993300"/>
                  </a:solidFill>
                  <a:latin typeface="Arial" charset="0"/>
                </a:rPr>
                <a:t>Heat plants</a:t>
              </a:r>
            </a:p>
          </p:txBody>
        </p:sp>
        <p:sp>
          <p:nvSpPr>
            <p:cNvPr id="165" name="Text Box 21"/>
            <p:cNvSpPr txBox="1">
              <a:spLocks noChangeArrowheads="1"/>
            </p:cNvSpPr>
            <p:nvPr/>
          </p:nvSpPr>
          <p:spPr bwMode="auto">
            <a:xfrm>
              <a:off x="3312008" y="1905000"/>
              <a:ext cx="1332000" cy="432000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200" b="1" dirty="0">
                  <a:solidFill>
                    <a:srgbClr val="993300"/>
                  </a:solidFill>
                  <a:latin typeface="Arial" charset="0"/>
                </a:rPr>
                <a:t>CONVERSION TECHNOLOGIES</a:t>
              </a:r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779467" y="2757488"/>
              <a:ext cx="1224000" cy="576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FF3300"/>
                  </a:solidFill>
                  <a:latin typeface="Arial" charset="0"/>
                </a:rPr>
                <a:t>Electricity consumption</a:t>
              </a:r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779467" y="4373564"/>
              <a:ext cx="1224000" cy="5175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FF3300"/>
                  </a:solidFill>
                  <a:latin typeface="Arial" charset="0"/>
                </a:rPr>
                <a:t>Heat consumption</a:t>
              </a:r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779467" y="5656263"/>
              <a:ext cx="1224000" cy="51593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200" b="1" dirty="0">
                  <a:solidFill>
                    <a:srgbClr val="FF3300"/>
                  </a:solidFill>
                  <a:latin typeface="Arial" charset="0"/>
                </a:rPr>
                <a:t>Fuel consumption</a:t>
              </a:r>
            </a:p>
          </p:txBody>
        </p:sp>
        <p:sp>
          <p:nvSpPr>
            <p:cNvPr id="182" name="Text Box 35"/>
            <p:cNvSpPr txBox="1">
              <a:spLocks noChangeArrowheads="1"/>
            </p:cNvSpPr>
            <p:nvPr/>
          </p:nvSpPr>
          <p:spPr bwMode="auto">
            <a:xfrm>
              <a:off x="5779467" y="1905000"/>
              <a:ext cx="1224000" cy="43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200" b="1" dirty="0">
                  <a:solidFill>
                    <a:srgbClr val="FF3300"/>
                  </a:solidFill>
                  <a:latin typeface="Arial" charset="0"/>
                </a:rPr>
                <a:t>DEMAND DEVICES</a:t>
              </a:r>
            </a:p>
          </p:txBody>
        </p:sp>
        <p:sp>
          <p:nvSpPr>
            <p:cNvPr id="177" name="Text Box 37"/>
            <p:cNvSpPr txBox="1">
              <a:spLocks noChangeArrowheads="1"/>
            </p:cNvSpPr>
            <p:nvPr/>
          </p:nvSpPr>
          <p:spPr bwMode="auto">
            <a:xfrm>
              <a:off x="4712891" y="1905000"/>
              <a:ext cx="1011237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200" b="1" dirty="0">
                  <a:solidFill>
                    <a:srgbClr val="008000"/>
                  </a:solidFill>
                  <a:latin typeface="Arial" charset="0"/>
                </a:rPr>
                <a:t>Final energy consumption</a:t>
              </a:r>
            </a:p>
          </p:txBody>
        </p:sp>
        <p:sp>
          <p:nvSpPr>
            <p:cNvPr id="178" name="Line 38"/>
            <p:cNvSpPr>
              <a:spLocks noChangeShapeType="1"/>
            </p:cNvSpPr>
            <p:nvPr/>
          </p:nvSpPr>
          <p:spPr bwMode="auto">
            <a:xfrm>
              <a:off x="5148064" y="2348880"/>
              <a:ext cx="0" cy="396000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Text Box 42"/>
            <p:cNvSpPr txBox="1">
              <a:spLocks noChangeArrowheads="1"/>
            </p:cNvSpPr>
            <p:nvPr/>
          </p:nvSpPr>
          <p:spPr bwMode="auto">
            <a:xfrm>
              <a:off x="7169224" y="1905000"/>
              <a:ext cx="12192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200" b="1" dirty="0">
                  <a:solidFill>
                    <a:schemeClr val="hlink"/>
                  </a:solidFill>
                  <a:latin typeface="Arial" charset="0"/>
                </a:rPr>
                <a:t>Useful  energy consumption</a:t>
              </a:r>
            </a:p>
          </p:txBody>
        </p:sp>
        <p:sp>
          <p:nvSpPr>
            <p:cNvPr id="198" name="Line 38"/>
            <p:cNvSpPr>
              <a:spLocks noChangeShapeType="1"/>
            </p:cNvSpPr>
            <p:nvPr/>
          </p:nvSpPr>
          <p:spPr bwMode="auto">
            <a:xfrm>
              <a:off x="1403648" y="2348880"/>
              <a:ext cx="0" cy="39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200" name="Elbow Connector 199"/>
            <p:cNvCxnSpPr>
              <a:stCxn id="150" idx="1"/>
              <a:endCxn id="151" idx="1"/>
            </p:cNvCxnSpPr>
            <p:nvPr/>
          </p:nvCxnSpPr>
          <p:spPr>
            <a:xfrm rot="10800000" flipV="1">
              <a:off x="1786633" y="3586162"/>
              <a:ext cx="12700" cy="1293019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611560" y="3645024"/>
              <a:ext cx="9361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>
              <a:off x="611560" y="4149080"/>
              <a:ext cx="9361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flipH="1">
              <a:off x="611664" y="4653136"/>
              <a:ext cx="93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Elbow Connector 208"/>
            <p:cNvCxnSpPr>
              <a:stCxn id="150" idx="3"/>
              <a:endCxn id="151" idx="3"/>
            </p:cNvCxnSpPr>
            <p:nvPr/>
          </p:nvCxnSpPr>
          <p:spPr>
            <a:xfrm>
              <a:off x="2866633" y="3586163"/>
              <a:ext cx="12700" cy="1293019"/>
            </a:xfrm>
            <a:prstGeom prst="bentConnector3">
              <a:avLst>
                <a:gd name="adj1" fmla="val 162580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Elbow Connector 210"/>
            <p:cNvCxnSpPr>
              <a:stCxn id="161" idx="1"/>
              <a:endCxn id="181" idx="1"/>
            </p:cNvCxnSpPr>
            <p:nvPr/>
          </p:nvCxnSpPr>
          <p:spPr>
            <a:xfrm rot="10800000" flipH="1" flipV="1">
              <a:off x="3312007" y="3045488"/>
              <a:ext cx="2467459" cy="2868744"/>
            </a:xfrm>
            <a:prstGeom prst="bentConnector3">
              <a:avLst>
                <a:gd name="adj1" fmla="val -926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Elbow Connector 213"/>
            <p:cNvCxnSpPr>
              <a:stCxn id="162" idx="1"/>
              <a:endCxn id="163" idx="1"/>
            </p:cNvCxnSpPr>
            <p:nvPr/>
          </p:nvCxnSpPr>
          <p:spPr>
            <a:xfrm rot="10800000" flipV="1">
              <a:off x="3312008" y="4114800"/>
              <a:ext cx="12700" cy="970757"/>
            </a:xfrm>
            <a:prstGeom prst="bentConnector3">
              <a:avLst>
                <a:gd name="adj1" fmla="val 197419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Elbow Connector 215"/>
            <p:cNvCxnSpPr>
              <a:stCxn id="161" idx="3"/>
              <a:endCxn id="163" idx="3"/>
            </p:cNvCxnSpPr>
            <p:nvPr/>
          </p:nvCxnSpPr>
          <p:spPr>
            <a:xfrm>
              <a:off x="4644008" y="3045488"/>
              <a:ext cx="12700" cy="2040070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Elbow Connector 218"/>
            <p:cNvCxnSpPr>
              <a:stCxn id="179" idx="1"/>
              <a:endCxn id="180" idx="1"/>
            </p:cNvCxnSpPr>
            <p:nvPr/>
          </p:nvCxnSpPr>
          <p:spPr>
            <a:xfrm rot="10800000" flipV="1">
              <a:off x="5779467" y="3045487"/>
              <a:ext cx="12700" cy="1586839"/>
            </a:xfrm>
            <a:prstGeom prst="bentConnector3">
              <a:avLst>
                <a:gd name="adj1" fmla="val 725806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162" idx="3"/>
            </p:cNvCxnSpPr>
            <p:nvPr/>
          </p:nvCxnSpPr>
          <p:spPr>
            <a:xfrm flipV="1">
              <a:off x="4644008" y="4114800"/>
              <a:ext cx="238147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7020272" y="4653136"/>
              <a:ext cx="93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7020272" y="5949280"/>
              <a:ext cx="93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>
              <a:off x="7020272" y="3068960"/>
              <a:ext cx="93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Line 38"/>
            <p:cNvSpPr>
              <a:spLocks noChangeShapeType="1"/>
            </p:cNvSpPr>
            <p:nvPr/>
          </p:nvSpPr>
          <p:spPr bwMode="auto">
            <a:xfrm>
              <a:off x="7812360" y="2348880"/>
              <a:ext cx="0" cy="3960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956376" y="2757488"/>
              <a:ext cx="369332" cy="343683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vert="vert270" wrap="squar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Energy services</a:t>
              </a:r>
              <a:r>
                <a:rPr lang="lv-LV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– Sectors and Sub-sectors</a:t>
              </a:r>
              <a:endParaRPr lang="lv-LV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55821" y="5928122"/>
            <a:ext cx="8526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 energy technology is any device that produces, transforms,</a:t>
            </a:r>
            <a:r>
              <a:rPr lang="lv-LV" sz="1600" dirty="0"/>
              <a:t> </a:t>
            </a:r>
            <a:r>
              <a:rPr lang="en-US" sz="1600" dirty="0"/>
              <a:t>transmit, distribute or uses energy</a:t>
            </a:r>
            <a:endParaRPr lang="lv-LV" sz="16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D50F-7350-4BC8-AB7C-73CCC599CA77}" type="slidenum">
              <a:rPr lang="lv-LV" smtClean="0"/>
              <a:pPr/>
              <a:t>16</a:t>
            </a:fld>
            <a:endParaRPr lang="lv-LV" dirty="0"/>
          </a:p>
        </p:txBody>
      </p:sp>
      <p:pic>
        <p:nvPicPr>
          <p:cNvPr id="4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5254" y="4712127"/>
            <a:ext cx="1653478" cy="10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7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Useful demands / Energy services</a:t>
            </a:r>
            <a:r>
              <a:rPr lang="lv-LV" b="1" dirty="0"/>
              <a:t> </a:t>
            </a:r>
            <a:r>
              <a:rPr lang="en-US" b="1" dirty="0"/>
              <a:t>– Sectors and Sub-sectors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946" y="1087069"/>
            <a:ext cx="6952735" cy="4945879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1400" dirty="0"/>
              <a:t>Agriculture, forestry, fishery</a:t>
            </a:r>
          </a:p>
          <a:p>
            <a:pPr lvl="1"/>
            <a:r>
              <a:rPr lang="en-US" sz="1400" dirty="0"/>
              <a:t>AGR Electricity</a:t>
            </a:r>
          </a:p>
          <a:p>
            <a:pPr lvl="1"/>
            <a:r>
              <a:rPr lang="en-US" sz="1400" dirty="0"/>
              <a:t>AGR Energy Carriers (excl. ELC)</a:t>
            </a:r>
          </a:p>
          <a:p>
            <a:r>
              <a:rPr lang="en-US" sz="1400" dirty="0"/>
              <a:t>Services</a:t>
            </a:r>
          </a:p>
          <a:p>
            <a:pPr lvl="1"/>
            <a:r>
              <a:rPr lang="en-US" sz="1400" dirty="0"/>
              <a:t>COM Air Conditioning</a:t>
            </a:r>
          </a:p>
          <a:p>
            <a:pPr lvl="1"/>
            <a:r>
              <a:rPr lang="en-US" sz="1400" dirty="0"/>
              <a:t>COM Cooking</a:t>
            </a:r>
          </a:p>
          <a:p>
            <a:pPr lvl="1"/>
            <a:r>
              <a:rPr lang="en-US" sz="1400" dirty="0"/>
              <a:t>COM Space Heating &amp; Hot Water</a:t>
            </a:r>
          </a:p>
          <a:p>
            <a:pPr lvl="1"/>
            <a:r>
              <a:rPr lang="en-US" sz="1400" dirty="0"/>
              <a:t>COM Lighting</a:t>
            </a:r>
          </a:p>
          <a:p>
            <a:pPr lvl="1"/>
            <a:r>
              <a:rPr lang="en-US" sz="1400" dirty="0"/>
              <a:t>COM Electric </a:t>
            </a:r>
            <a:r>
              <a:rPr lang="en-US" sz="1400" dirty="0" err="1"/>
              <a:t>Equipments</a:t>
            </a:r>
            <a:endParaRPr lang="en-US" sz="1400" dirty="0"/>
          </a:p>
          <a:p>
            <a:pPr lvl="1"/>
            <a:r>
              <a:rPr lang="en-US" sz="1400" dirty="0"/>
              <a:t>COM Refrigerators and freezers</a:t>
            </a:r>
          </a:p>
          <a:p>
            <a:r>
              <a:rPr lang="en-US" sz="1400" dirty="0"/>
              <a:t>Industry and construction</a:t>
            </a:r>
          </a:p>
          <a:p>
            <a:pPr lvl="1"/>
            <a:r>
              <a:rPr lang="en-US" sz="1400" dirty="0"/>
              <a:t>ICH Chemical</a:t>
            </a:r>
          </a:p>
          <a:p>
            <a:pPr lvl="1"/>
            <a:r>
              <a:rPr lang="en-US" sz="1400" dirty="0"/>
              <a:t>ICO Construction</a:t>
            </a:r>
          </a:p>
          <a:p>
            <a:pPr lvl="1"/>
            <a:r>
              <a:rPr lang="en-US" sz="1400" dirty="0"/>
              <a:t>IES Energy Sector</a:t>
            </a:r>
          </a:p>
          <a:p>
            <a:pPr lvl="1"/>
            <a:r>
              <a:rPr lang="en-US" sz="1400" dirty="0"/>
              <a:t>IFB Food; Beverage and Tobacco</a:t>
            </a:r>
          </a:p>
          <a:p>
            <a:pPr lvl="1"/>
            <a:r>
              <a:rPr lang="en-US" sz="1400" dirty="0"/>
              <a:t>IIS Iron &amp; </a:t>
            </a:r>
            <a:r>
              <a:rPr lang="en-US" sz="1400" dirty="0" err="1"/>
              <a:t>Steel&amp;Non-ferrous</a:t>
            </a:r>
            <a:r>
              <a:rPr lang="en-US" sz="1400" dirty="0"/>
              <a:t> Metals</a:t>
            </a:r>
          </a:p>
          <a:p>
            <a:pPr lvl="1"/>
            <a:r>
              <a:rPr lang="en-US" sz="1400" dirty="0"/>
              <a:t>ILP </a:t>
            </a:r>
            <a:r>
              <a:rPr lang="en-US" sz="1400" dirty="0" err="1"/>
              <a:t>Pulp&amp;Paper</a:t>
            </a:r>
            <a:r>
              <a:rPr lang="en-US" sz="1400" dirty="0"/>
              <a:t> and Printing</a:t>
            </a:r>
          </a:p>
          <a:p>
            <a:pPr lvl="1"/>
            <a:r>
              <a:rPr lang="en-US" sz="1400" dirty="0"/>
              <a:t>INM Non-metallic Minerals</a:t>
            </a:r>
          </a:p>
          <a:p>
            <a:pPr lvl="1"/>
            <a:r>
              <a:rPr lang="en-US" sz="1400" dirty="0"/>
              <a:t>IWP Wood and Wood Products</a:t>
            </a:r>
          </a:p>
          <a:p>
            <a:pPr lvl="1"/>
            <a:r>
              <a:rPr lang="en-US" sz="1400" dirty="0"/>
              <a:t>IOI Other</a:t>
            </a:r>
          </a:p>
          <a:p>
            <a:r>
              <a:rPr lang="en-US" sz="1400" dirty="0"/>
              <a:t>Residential</a:t>
            </a:r>
          </a:p>
          <a:p>
            <a:pPr lvl="1"/>
            <a:r>
              <a:rPr lang="en-US" sz="1400" dirty="0"/>
              <a:t>RES Air Conditioning</a:t>
            </a:r>
          </a:p>
          <a:p>
            <a:pPr lvl="1"/>
            <a:r>
              <a:rPr lang="en-US" sz="1400" dirty="0"/>
              <a:t>RES Clothes Drying</a:t>
            </a:r>
          </a:p>
          <a:p>
            <a:pPr lvl="1"/>
            <a:r>
              <a:rPr lang="en-US" sz="1400" dirty="0"/>
              <a:t>RES Cooking</a:t>
            </a:r>
          </a:p>
          <a:p>
            <a:pPr lvl="1"/>
            <a:r>
              <a:rPr lang="en-US" sz="1400" dirty="0"/>
              <a:t>RES Clothes Washing</a:t>
            </a:r>
          </a:p>
          <a:p>
            <a:pPr lvl="1"/>
            <a:r>
              <a:rPr lang="en-US" sz="1400" dirty="0"/>
              <a:t>RES Dishwashing</a:t>
            </a:r>
          </a:p>
          <a:p>
            <a:pPr lvl="1"/>
            <a:r>
              <a:rPr lang="en-US" sz="1400" dirty="0"/>
              <a:t>RES Electric </a:t>
            </a:r>
            <a:r>
              <a:rPr lang="en-US" sz="1400" dirty="0" err="1"/>
              <a:t>Equipments</a:t>
            </a:r>
            <a:endParaRPr lang="en-US" sz="1400" dirty="0"/>
          </a:p>
          <a:p>
            <a:pPr lvl="1"/>
            <a:r>
              <a:rPr lang="en-US" sz="1400" dirty="0"/>
              <a:t>RES Space Heating &amp; Hot Water MF</a:t>
            </a:r>
          </a:p>
          <a:p>
            <a:pPr lvl="1"/>
            <a:r>
              <a:rPr lang="en-US" sz="1400" dirty="0"/>
              <a:t>RES Space Heating &amp; Hot Water SF</a:t>
            </a:r>
          </a:p>
          <a:p>
            <a:pPr lvl="1"/>
            <a:r>
              <a:rPr lang="en-US" sz="1400" dirty="0"/>
              <a:t>RES Lighting</a:t>
            </a:r>
          </a:p>
          <a:p>
            <a:pPr lvl="1"/>
            <a:r>
              <a:rPr lang="en-US" sz="1400" dirty="0"/>
              <a:t>RES Refrigerators and freezers</a:t>
            </a:r>
          </a:p>
          <a:p>
            <a:r>
              <a:rPr lang="en-US" sz="1400" dirty="0"/>
              <a:t>Transport</a:t>
            </a:r>
          </a:p>
          <a:p>
            <a:pPr lvl="1"/>
            <a:r>
              <a:rPr lang="en-US" sz="1400" dirty="0"/>
              <a:t>TRA Domestic Aviation</a:t>
            </a:r>
          </a:p>
          <a:p>
            <a:pPr lvl="1"/>
            <a:r>
              <a:rPr lang="en-US" sz="1400" dirty="0"/>
              <a:t>TRA International Aviation</a:t>
            </a:r>
          </a:p>
          <a:p>
            <a:pPr lvl="1"/>
            <a:r>
              <a:rPr lang="en-US" sz="1400" dirty="0"/>
              <a:t>TRA Pipeline Transport</a:t>
            </a:r>
          </a:p>
          <a:p>
            <a:pPr lvl="1"/>
            <a:r>
              <a:rPr lang="en-US" sz="1400" dirty="0"/>
              <a:t>TRA Road – Buses</a:t>
            </a:r>
          </a:p>
          <a:p>
            <a:pPr lvl="1"/>
            <a:r>
              <a:rPr lang="en-US" sz="1400" dirty="0"/>
              <a:t>TRA Road - Trucks (Heavy Duty Trucks, Light Duty Vehicles)</a:t>
            </a:r>
          </a:p>
          <a:p>
            <a:pPr lvl="1"/>
            <a:r>
              <a:rPr lang="en-US" sz="1400" dirty="0"/>
              <a:t>TRA Road - Car (Cars, Mopeds, Motorcycles)</a:t>
            </a:r>
          </a:p>
          <a:p>
            <a:pPr lvl="1"/>
            <a:r>
              <a:rPr lang="en-US" sz="1400" dirty="0"/>
              <a:t>TRA Railway</a:t>
            </a:r>
          </a:p>
          <a:p>
            <a:pPr lvl="1"/>
            <a:r>
              <a:rPr lang="en-US" sz="1400" dirty="0"/>
              <a:t>TRA Domestic Navigation</a:t>
            </a:r>
          </a:p>
          <a:p>
            <a:pPr lvl="1"/>
            <a:r>
              <a:rPr lang="en-US" sz="1400" dirty="0"/>
              <a:t>TRA International Navigation (Bunkers)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1762" y="1825625"/>
            <a:ext cx="4275438" cy="470698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In model energy service demands are price elastic</a:t>
            </a:r>
          </a:p>
          <a:p>
            <a:r>
              <a:rPr lang="en-US" sz="2000" dirty="0"/>
              <a:t>Each energy service is expressed in units of useful energy and projected exogenously using different parameters (outside the model)</a:t>
            </a:r>
          </a:p>
          <a:p>
            <a:pPr marL="0" indent="0">
              <a:buNone/>
            </a:pPr>
            <a:r>
              <a:rPr lang="en-US" sz="2000" dirty="0"/>
              <a:t>e.g., Energy service for Trucks</a:t>
            </a:r>
          </a:p>
          <a:p>
            <a:pPr lvl="1"/>
            <a:r>
              <a:rPr lang="en-US" sz="1800" dirty="0"/>
              <a:t>Cargo traffic (t)</a:t>
            </a:r>
          </a:p>
          <a:p>
            <a:pPr lvl="1"/>
            <a:r>
              <a:rPr lang="en-US" sz="1800" dirty="0"/>
              <a:t>Cargo turnover (t-km)</a:t>
            </a:r>
          </a:p>
          <a:p>
            <a:pPr lvl="1"/>
            <a:r>
              <a:rPr lang="en-US" sz="1800" dirty="0"/>
              <a:t>GDP</a:t>
            </a:r>
          </a:p>
          <a:p>
            <a:pPr lvl="1"/>
            <a:r>
              <a:rPr lang="en-US" sz="1800" dirty="0"/>
              <a:t>Cargo per truck</a:t>
            </a:r>
          </a:p>
          <a:p>
            <a:pPr lvl="1"/>
            <a:r>
              <a:rPr lang="en-US" sz="1800" dirty="0"/>
              <a:t>km per truck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5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6266-003E-42BB-9CFD-51E70A0F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Izmantotiem rīki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F2CD-26F4-4D8B-90E2-58CF97730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lv-LV" dirty="0"/>
              <a:t>MARKAL/TIMES ir izstrādāts Starptautiskās Enerģētikas aģentūras </a:t>
            </a:r>
            <a:r>
              <a:rPr lang="lv-LV" dirty="0" err="1"/>
              <a:t>Energotehnoloģiju</a:t>
            </a:r>
            <a:r>
              <a:rPr lang="lv-LV" dirty="0"/>
              <a:t> sistēmu analīzes programmas (IEA-ETSAP, iea-etsap.org) aizgādībā</a:t>
            </a:r>
          </a:p>
          <a:p>
            <a:r>
              <a:rPr lang="lv-LV" dirty="0"/>
              <a:t>Modeļa ģenerators sarakstīts programmēšanas valodā - GAMS</a:t>
            </a:r>
          </a:p>
          <a:p>
            <a:r>
              <a:rPr lang="lv-LV" dirty="0"/>
              <a:t>Izmanto lietotāja </a:t>
            </a:r>
            <a:r>
              <a:rPr lang="lv-LV" dirty="0" err="1"/>
              <a:t>saskarnes</a:t>
            </a:r>
            <a:r>
              <a:rPr lang="lv-LV" dirty="0"/>
              <a:t> (VEDA, ANSWER) ievades datu pārvaldīšanai, modeļu ģeneratora palaišanai, rezultātu pārbaudei</a:t>
            </a:r>
          </a:p>
          <a:p>
            <a:r>
              <a:rPr lang="lv-LV" altLang="en-US" dirty="0"/>
              <a:t>Atvērta datu un modeļa arhitektūra</a:t>
            </a:r>
            <a:endParaRPr lang="lv-LV" dirty="0"/>
          </a:p>
          <a:p>
            <a:r>
              <a:rPr lang="lv-LV" dirty="0"/>
              <a:t>Dinamisks optimizācijas modelis</a:t>
            </a:r>
          </a:p>
          <a:p>
            <a:r>
              <a:rPr lang="lv-LV" dirty="0"/>
              <a:t>Modelis nosaka visoptimālāko resursu izmantošanu un tehnoloģiju ieviešanu laika gaitā, ņemot vērā dažādus ierobežojumus un alternatīvas nākotnes iespējas, un aprēķina līdzsvaru enerģijas tirgos, ņemot vērā politikas ietekmi</a:t>
            </a:r>
          </a:p>
          <a:p>
            <a:r>
              <a:rPr lang="lv-LV" dirty="0"/>
              <a:t>Modelis aptver visu Latvijas energosistēmu (enerģijas bilance) un citus IPCC CRF sektorus SEG emisiju līmenī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Modeļa komponentes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98" y="1145407"/>
            <a:ext cx="4739951" cy="56211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lv-LV" sz="2400" dirty="0"/>
              <a:t>Energosistēmu topoloģija un organizācija</a:t>
            </a:r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r>
              <a:rPr lang="lv-LV" sz="2400" dirty="0"/>
              <a:t>Skaitliskie dati</a:t>
            </a:r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r>
              <a:rPr lang="lv-LV" sz="2400" dirty="0"/>
              <a:t>Matemātiskā struktūra</a:t>
            </a:r>
          </a:p>
          <a:p>
            <a:pPr lvl="1"/>
            <a:r>
              <a:rPr lang="lv-LV" sz="2000" dirty="0"/>
              <a:t>Transformācijas vienādojumi</a:t>
            </a:r>
          </a:p>
          <a:p>
            <a:pPr lvl="1"/>
            <a:r>
              <a:rPr lang="lv-LV" sz="2000" dirty="0"/>
              <a:t>Robežas, ierobežojumi</a:t>
            </a:r>
          </a:p>
          <a:p>
            <a:pPr lvl="1"/>
            <a:r>
              <a:rPr lang="lv-LV" sz="2000" dirty="0"/>
              <a:t>Lietotāja definētas attiecības</a:t>
            </a:r>
          </a:p>
          <a:p>
            <a:pPr marL="914400" lvl="1" indent="-457200">
              <a:buFont typeface="+mj-lt"/>
              <a:buAutoNum type="alphaUcPeriod"/>
            </a:pPr>
            <a:endParaRPr lang="lv-LV" sz="2000" dirty="0"/>
          </a:p>
          <a:p>
            <a:pPr marL="457200" indent="-457200">
              <a:buFont typeface="+mj-lt"/>
              <a:buAutoNum type="alphaUcPeriod"/>
            </a:pPr>
            <a:r>
              <a:rPr lang="lv-LV" sz="2400" dirty="0"/>
              <a:t>Scenāriji un stratēģijas</a:t>
            </a:r>
          </a:p>
          <a:p>
            <a:pPr marL="914400" lvl="1" indent="-457200">
              <a:buFont typeface="+mj-lt"/>
              <a:buAutoNum type="alphaUcPeriod"/>
            </a:pPr>
            <a:endParaRPr lang="lv-LV" sz="2000" dirty="0"/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9603" y="1145407"/>
            <a:ext cx="4142201" cy="56211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lv-LV" sz="2400" dirty="0"/>
              <a:t>Atsauces enerģijas sistēma - RES (</a:t>
            </a:r>
            <a:r>
              <a:rPr lang="en-US" sz="2400" dirty="0"/>
              <a:t>Reference energy system</a:t>
            </a:r>
            <a:r>
              <a:rPr lang="lv-LV" sz="2400" dirty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lv-LV" sz="2400" dirty="0"/>
              <a:t>Datu laika rindas</a:t>
            </a:r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r>
              <a:rPr lang="lv-LV" sz="2400" dirty="0"/>
              <a:t>GAMS izveidots modelis</a:t>
            </a:r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endParaRPr lang="lv-LV" sz="2400" dirty="0"/>
          </a:p>
          <a:p>
            <a:pPr marL="457200" indent="-457200">
              <a:buFont typeface="+mj-lt"/>
              <a:buAutoNum type="alphaUcPeriod"/>
            </a:pPr>
            <a:r>
              <a:rPr lang="lv-LV" sz="2400" dirty="0"/>
              <a:t>Gadījumi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164" y="2346904"/>
            <a:ext cx="2943167" cy="11890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7284" t="26277" b="16186"/>
          <a:stretch/>
        </p:blipFill>
        <p:spPr>
          <a:xfrm>
            <a:off x="4937283" y="1122188"/>
            <a:ext cx="2940048" cy="10982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283" y="3662478"/>
            <a:ext cx="2940048" cy="12341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16080" r="42426" b="23677"/>
          <a:stretch/>
        </p:blipFill>
        <p:spPr>
          <a:xfrm>
            <a:off x="4934164" y="5023149"/>
            <a:ext cx="2943167" cy="12717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A. Modeļa RES struktūras precizēšana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lv-LV" dirty="0"/>
              <a:t>Rūpniecības nozaru enerģijas resursu patēriņa sadalījums pēc patēriņa veida</a:t>
            </a:r>
          </a:p>
          <a:p>
            <a:pPr lvl="1"/>
            <a:r>
              <a:rPr lang="lv-LV" dirty="0">
                <a:solidFill>
                  <a:srgbClr val="FF0000"/>
                </a:solidFill>
              </a:rPr>
              <a:t>Process heat</a:t>
            </a:r>
          </a:p>
          <a:p>
            <a:pPr lvl="1"/>
            <a:r>
              <a:rPr lang="lv-LV" dirty="0">
                <a:solidFill>
                  <a:srgbClr val="FF0000"/>
                </a:solidFill>
              </a:rPr>
              <a:t>Machine Drive</a:t>
            </a:r>
          </a:p>
          <a:p>
            <a:pPr lvl="1"/>
            <a:r>
              <a:rPr lang="lv-LV" dirty="0">
                <a:solidFill>
                  <a:srgbClr val="FF0000"/>
                </a:solidFill>
              </a:rPr>
              <a:t>Apgaismojums</a:t>
            </a:r>
          </a:p>
          <a:p>
            <a:pPr lvl="1"/>
            <a:r>
              <a:rPr lang="lv-LV" dirty="0">
                <a:solidFill>
                  <a:srgbClr val="FF0000"/>
                </a:solidFill>
              </a:rPr>
              <a:t>Pārējie patēriņa veidi</a:t>
            </a:r>
          </a:p>
          <a:p>
            <a:r>
              <a:rPr lang="lv-LV" dirty="0"/>
              <a:t>Sīkāks pakalpojumu un lauksaimniecības sektoru enerģijas resursu patēriņa sadalījums apakš nozarēs un enerģijas resursu patēriņa sadalījums pēc patēriņa veida</a:t>
            </a:r>
          </a:p>
          <a:p>
            <a:r>
              <a:rPr lang="lv-LV" dirty="0"/>
              <a:t>Transporta sektora tālāka detalizācija</a:t>
            </a:r>
          </a:p>
          <a:p>
            <a:r>
              <a:rPr lang="lv-LV" dirty="0"/>
              <a:t>Papildināt </a:t>
            </a:r>
            <a:r>
              <a:rPr lang="lv-LV" dirty="0" err="1"/>
              <a:t>energobilanci</a:t>
            </a:r>
            <a:r>
              <a:rPr lang="lv-LV" dirty="0"/>
              <a:t> ar informāciju par saražoto enerģijas daudzumu mikro ģenerācijas iekārtās</a:t>
            </a:r>
          </a:p>
          <a:p>
            <a:pPr lvl="1"/>
            <a:r>
              <a:rPr lang="lv-LV" dirty="0"/>
              <a:t>Vēja ES</a:t>
            </a:r>
          </a:p>
          <a:p>
            <a:pPr lvl="1"/>
            <a:r>
              <a:rPr lang="lv-LV" dirty="0"/>
              <a:t>Saules PV</a:t>
            </a:r>
          </a:p>
          <a:p>
            <a:pPr lvl="1"/>
            <a:r>
              <a:rPr lang="lv-LV" dirty="0"/>
              <a:t>Saules kolektori</a:t>
            </a:r>
          </a:p>
          <a:p>
            <a:r>
              <a:rPr lang="lv-LV" dirty="0"/>
              <a:t>RES attēlo visus bilances enerģijas nesējus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D603-B6D7-49F7-AB2E-CBC917CF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A. Modeļa RES struktūras precizēšana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1DB25-139E-40BF-B692-CFCD2304A2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Rūpniecības apakšnozres</a:t>
            </a:r>
          </a:p>
          <a:p>
            <a:pPr lvl="1"/>
            <a:r>
              <a:rPr lang="lv-LV" dirty="0"/>
              <a:t>ICH Chemical</a:t>
            </a:r>
          </a:p>
          <a:p>
            <a:pPr lvl="1"/>
            <a:r>
              <a:rPr lang="lv-LV" dirty="0"/>
              <a:t>ICO Construction</a:t>
            </a:r>
          </a:p>
          <a:p>
            <a:pPr lvl="1"/>
            <a:r>
              <a:rPr lang="lv-LV" dirty="0"/>
              <a:t>IFB Food; Beverage and Tobacco</a:t>
            </a:r>
          </a:p>
          <a:p>
            <a:pPr lvl="1"/>
            <a:r>
              <a:rPr lang="lv-LV" dirty="0"/>
              <a:t>IIS Iron &amp; Steel&amp;Non-ferrous Metals</a:t>
            </a:r>
          </a:p>
          <a:p>
            <a:pPr lvl="1"/>
            <a:r>
              <a:rPr lang="lv-LV" dirty="0"/>
              <a:t>ILP Pulp&amp;Paper and Printing</a:t>
            </a:r>
          </a:p>
          <a:p>
            <a:pPr lvl="1"/>
            <a:r>
              <a:rPr lang="lv-LV" dirty="0"/>
              <a:t>INM Non-metallic Minerals</a:t>
            </a:r>
          </a:p>
          <a:p>
            <a:pPr lvl="1"/>
            <a:r>
              <a:rPr lang="lv-LV" dirty="0"/>
              <a:t>IWP Wood and Wood Products</a:t>
            </a:r>
          </a:p>
          <a:p>
            <a:pPr lvl="1"/>
            <a:r>
              <a:rPr lang="lv-LV" dirty="0"/>
              <a:t>IOI Other</a:t>
            </a:r>
          </a:p>
          <a:p>
            <a:pPr lvl="2"/>
            <a:r>
              <a:rPr lang="lv-LV" dirty="0"/>
              <a:t>Doma ir sadalīt sīkāk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80B8C6-B0A4-4804-880A-6F5BCC609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079" t="22625" r="33356" b="21543"/>
          <a:stretch/>
        </p:blipFill>
        <p:spPr>
          <a:xfrm>
            <a:off x="6235795" y="1048178"/>
            <a:ext cx="5610154" cy="512878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23FB9-B2E9-4AB0-9419-4B20E376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75ED-C07C-493C-A6E9-8FBE1759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3636"/>
            <a:ext cx="10515600" cy="1325563"/>
          </a:xfrm>
        </p:spPr>
        <p:txBody>
          <a:bodyPr/>
          <a:lstStyle/>
          <a:p>
            <a:r>
              <a:rPr lang="lv-LV" dirty="0"/>
              <a:t>B. Nepieciešamie dati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33BA-4F24-43B4-925F-6BFDFC25F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5223"/>
            <a:ext cx="5181600" cy="4831740"/>
          </a:xfrm>
        </p:spPr>
        <p:txBody>
          <a:bodyPr>
            <a:normAutofit fontScale="77500" lnSpcReduction="20000"/>
          </a:bodyPr>
          <a:lstStyle/>
          <a:p>
            <a:r>
              <a:rPr lang="lv-LV" b="1" dirty="0"/>
              <a:t>Lietderīgās enerģijas pieprasījums/enerģijas pakalpojumi (un elastība)</a:t>
            </a:r>
          </a:p>
          <a:p>
            <a:r>
              <a:rPr lang="lv-LV" dirty="0"/>
              <a:t>Detalizētas izmaksas</a:t>
            </a:r>
          </a:p>
          <a:p>
            <a:pPr lvl="1"/>
            <a:r>
              <a:rPr lang="lv-LV" dirty="0"/>
              <a:t>Resursu, investīcijas, fiksētās, mainīgās, piegādes, sektoru diskonta likmes</a:t>
            </a:r>
          </a:p>
          <a:p>
            <a:r>
              <a:rPr lang="lv-LV" dirty="0"/>
              <a:t>Tehnoloģiju raksturojums</a:t>
            </a:r>
          </a:p>
          <a:p>
            <a:pPr lvl="1"/>
            <a:r>
              <a:rPr lang="lv-LV" dirty="0"/>
              <a:t>Enerģija resursi ieejā/izejā, efektivitāte, pieejamība, tehniskā mūža ilgums</a:t>
            </a:r>
          </a:p>
          <a:p>
            <a:pPr lvl="1"/>
            <a:r>
              <a:rPr lang="lv-LV" dirty="0"/>
              <a:t>Resursu piegādes soļi, kumulatīvie resursu limiti, tehnoloģiju uzstādītās jaudas, jaunas investīciju iespējas/iespējas/alternatīvas</a:t>
            </a:r>
          </a:p>
          <a:p>
            <a:r>
              <a:rPr lang="lv-LV" dirty="0"/>
              <a:t>Ietekme uz vidi</a:t>
            </a:r>
          </a:p>
          <a:p>
            <a:pPr lvl="1"/>
            <a:r>
              <a:rPr lang="lv-LV" dirty="0"/>
              <a:t>Emisiju faktori enerģijas resursiem, tehnoloģijām </a:t>
            </a:r>
          </a:p>
          <a:p>
            <a:r>
              <a:rPr lang="lv-LV" dirty="0"/>
              <a:t>Sistēma un citi parametri</a:t>
            </a:r>
          </a:p>
          <a:p>
            <a:pPr lvl="1"/>
            <a:r>
              <a:rPr lang="lv-LV" dirty="0"/>
              <a:t>Diskonta likme, </a:t>
            </a:r>
            <a:r>
              <a:rPr lang="lv-LV" b="1" dirty="0"/>
              <a:t>gada/dienas sadalījums</a:t>
            </a:r>
            <a:r>
              <a:rPr lang="lv-LV" dirty="0"/>
              <a:t>, elektriskās rezerves robeža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223"/>
            <a:ext cx="5181600" cy="483174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72200" y="2055521"/>
            <a:ext cx="5475029" cy="3188162"/>
            <a:chOff x="1847528" y="1323704"/>
            <a:chExt cx="8684693" cy="5027536"/>
          </a:xfrm>
        </p:grpSpPr>
        <p:sp>
          <p:nvSpPr>
            <p:cNvPr id="5" name="AutoShape 1027"/>
            <p:cNvSpPr>
              <a:spLocks noChangeArrowheads="1"/>
            </p:cNvSpPr>
            <p:nvPr/>
          </p:nvSpPr>
          <p:spPr bwMode="auto">
            <a:xfrm>
              <a:off x="1847528" y="1412776"/>
              <a:ext cx="2286000" cy="100811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 dirty="0">
                  <a:latin typeface="Verdana" pitchFamily="34" charset="0"/>
                </a:rPr>
                <a:t>Energy Services</a:t>
              </a:r>
            </a:p>
            <a:p>
              <a:pPr algn="ctr"/>
              <a:r>
                <a:rPr lang="en-US" sz="900" b="1" dirty="0">
                  <a:latin typeface="Verdana" pitchFamily="34" charset="0"/>
                </a:rPr>
                <a:t>(e.g., Useful energy</a:t>
              </a:r>
            </a:p>
            <a:p>
              <a:pPr algn="ctr"/>
              <a:r>
                <a:rPr lang="en-US" sz="900" b="1" dirty="0">
                  <a:latin typeface="Verdana" pitchFamily="34" charset="0"/>
                </a:rPr>
                <a:t>Demands)</a:t>
              </a:r>
            </a:p>
          </p:txBody>
        </p:sp>
        <p:sp>
          <p:nvSpPr>
            <p:cNvPr id="6" name="AutoShape 1029"/>
            <p:cNvSpPr>
              <a:spLocks noChangeArrowheads="1"/>
            </p:cNvSpPr>
            <p:nvPr/>
          </p:nvSpPr>
          <p:spPr bwMode="auto">
            <a:xfrm>
              <a:off x="1847528" y="4005064"/>
              <a:ext cx="2286000" cy="7620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 dirty="0">
                  <a:latin typeface="Verdana" pitchFamily="34" charset="0"/>
                </a:rPr>
                <a:t>Primary fuel</a:t>
              </a:r>
            </a:p>
            <a:p>
              <a:pPr algn="ctr"/>
              <a:r>
                <a:rPr lang="en-US" sz="900" b="1" dirty="0">
                  <a:latin typeface="Verdana" pitchFamily="34" charset="0"/>
                </a:rPr>
                <a:t>prices</a:t>
              </a:r>
            </a:p>
          </p:txBody>
        </p:sp>
        <p:sp>
          <p:nvSpPr>
            <p:cNvPr id="7" name="AutoShape 1030"/>
            <p:cNvSpPr>
              <a:spLocks noChangeArrowheads="1"/>
            </p:cNvSpPr>
            <p:nvPr/>
          </p:nvSpPr>
          <p:spPr bwMode="auto">
            <a:xfrm>
              <a:off x="5105400" y="1828800"/>
              <a:ext cx="2286000" cy="239228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 dirty="0">
                  <a:latin typeface="Verdana" pitchFamily="34" charset="0"/>
                </a:rPr>
                <a:t>Menu of energy</a:t>
              </a:r>
            </a:p>
            <a:p>
              <a:pPr algn="ctr"/>
              <a:r>
                <a:rPr lang="en-US" sz="800" b="1" dirty="0">
                  <a:latin typeface="Verdana" pitchFamily="34" charset="0"/>
                </a:rPr>
                <a:t>Technologies/Carriers</a:t>
              </a:r>
            </a:p>
            <a:p>
              <a:pPr algn="ctr"/>
              <a:r>
                <a:rPr lang="en-US" sz="800" dirty="0">
                  <a:latin typeface="Verdana" pitchFamily="34" charset="0"/>
                </a:rPr>
                <a:t>production</a:t>
              </a:r>
            </a:p>
            <a:p>
              <a:pPr algn="ctr"/>
              <a:r>
                <a:rPr lang="en-US" sz="800" dirty="0">
                  <a:latin typeface="Verdana" pitchFamily="34" charset="0"/>
                </a:rPr>
                <a:t>conversion</a:t>
              </a:r>
            </a:p>
            <a:p>
              <a:pPr algn="ctr"/>
              <a:r>
                <a:rPr lang="en-US" sz="800" dirty="0">
                  <a:latin typeface="Verdana" pitchFamily="34" charset="0"/>
                </a:rPr>
                <a:t>transmission</a:t>
              </a:r>
            </a:p>
            <a:p>
              <a:pPr algn="ctr"/>
              <a:r>
                <a:rPr lang="en-US" sz="800" dirty="0">
                  <a:latin typeface="Verdana" pitchFamily="34" charset="0"/>
                </a:rPr>
                <a:t>demand</a:t>
              </a:r>
            </a:p>
          </p:txBody>
        </p:sp>
        <p:sp>
          <p:nvSpPr>
            <p:cNvPr id="8" name="AutoShape 1031"/>
            <p:cNvSpPr>
              <a:spLocks noChangeArrowheads="1"/>
            </p:cNvSpPr>
            <p:nvPr/>
          </p:nvSpPr>
          <p:spPr bwMode="auto">
            <a:xfrm>
              <a:off x="6456040" y="5589240"/>
              <a:ext cx="2286000" cy="7620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 dirty="0">
                  <a:latin typeface="Verdana" pitchFamily="34" charset="0"/>
                </a:rPr>
                <a:t>Constraints</a:t>
              </a:r>
            </a:p>
            <a:p>
              <a:pPr algn="ctr"/>
              <a:r>
                <a:rPr lang="en-US" sz="900" b="1" dirty="0">
                  <a:latin typeface="Verdana" pitchFamily="34" charset="0"/>
                </a:rPr>
                <a:t>(Emission,</a:t>
              </a:r>
            </a:p>
            <a:p>
              <a:pPr algn="ctr"/>
              <a:r>
                <a:rPr lang="en-US" sz="900" b="1" dirty="0">
                  <a:latin typeface="Verdana" pitchFamily="34" charset="0"/>
                </a:rPr>
                <a:t>capacity etc.)</a:t>
              </a:r>
            </a:p>
          </p:txBody>
        </p:sp>
        <p:sp>
          <p:nvSpPr>
            <p:cNvPr id="9" name="AutoShape 1032"/>
            <p:cNvSpPr>
              <a:spLocks noChangeArrowheads="1"/>
            </p:cNvSpPr>
            <p:nvPr/>
          </p:nvSpPr>
          <p:spPr bwMode="auto">
            <a:xfrm>
              <a:off x="7846423" y="1323704"/>
              <a:ext cx="2685798" cy="334409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/>
            <a:lstStyle/>
            <a:p>
              <a:pPr algn="ctr"/>
              <a:r>
                <a:rPr lang="en-US" sz="900" b="1" dirty="0">
                  <a:latin typeface="Verdana" pitchFamily="34" charset="0"/>
                </a:rPr>
                <a:t>Optimal least cost mix of resources and technologies (with many  different parameters – energy balance, emission levels, costs, etc.)</a:t>
              </a:r>
            </a:p>
          </p:txBody>
        </p:sp>
        <p:cxnSp>
          <p:nvCxnSpPr>
            <p:cNvPr id="10" name="Straight Arrow Connector 9"/>
            <p:cNvCxnSpPr>
              <a:stCxn id="8" idx="0"/>
              <a:endCxn id="7" idx="2"/>
            </p:cNvCxnSpPr>
            <p:nvPr/>
          </p:nvCxnSpPr>
          <p:spPr>
            <a:xfrm flipH="1" flipV="1">
              <a:off x="6248400" y="4221088"/>
              <a:ext cx="1350640" cy="136815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3"/>
              <a:endCxn id="7" idx="1"/>
            </p:cNvCxnSpPr>
            <p:nvPr/>
          </p:nvCxnSpPr>
          <p:spPr>
            <a:xfrm>
              <a:off x="4133528" y="1916832"/>
              <a:ext cx="971872" cy="110811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0"/>
              <a:endCxn id="7" idx="1"/>
            </p:cNvCxnSpPr>
            <p:nvPr/>
          </p:nvCxnSpPr>
          <p:spPr>
            <a:xfrm flipV="1">
              <a:off x="2990528" y="3024944"/>
              <a:ext cx="2114872" cy="98012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3"/>
              <a:endCxn id="9" idx="1"/>
            </p:cNvCxnSpPr>
            <p:nvPr/>
          </p:nvCxnSpPr>
          <p:spPr>
            <a:xfrm flipV="1">
              <a:off x="7391401" y="2995750"/>
              <a:ext cx="455023" cy="2919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utoShape 1029"/>
            <p:cNvSpPr>
              <a:spLocks noChangeArrowheads="1"/>
            </p:cNvSpPr>
            <p:nvPr/>
          </p:nvSpPr>
          <p:spPr bwMode="auto">
            <a:xfrm>
              <a:off x="3143672" y="5373216"/>
              <a:ext cx="2286000" cy="7620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1" dirty="0">
                  <a:latin typeface="Verdana" pitchFamily="34" charset="0"/>
                </a:rPr>
                <a:t>Technology</a:t>
              </a:r>
            </a:p>
            <a:p>
              <a:pPr algn="ctr"/>
              <a:r>
                <a:rPr lang="en-US" sz="900" b="1" dirty="0">
                  <a:latin typeface="Verdana" pitchFamily="34" charset="0"/>
                </a:rPr>
                <a:t>Characteristics</a:t>
              </a:r>
            </a:p>
          </p:txBody>
        </p:sp>
        <p:cxnSp>
          <p:nvCxnSpPr>
            <p:cNvPr id="15" name="Straight Arrow Connector 14"/>
            <p:cNvCxnSpPr>
              <a:stCxn id="14" idx="0"/>
              <a:endCxn id="7" idx="2"/>
            </p:cNvCxnSpPr>
            <p:nvPr/>
          </p:nvCxnSpPr>
          <p:spPr>
            <a:xfrm flipV="1">
              <a:off x="4286672" y="4221088"/>
              <a:ext cx="1961728" cy="115212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62220" cy="1325563"/>
          </a:xfrm>
        </p:spPr>
        <p:txBody>
          <a:bodyPr/>
          <a:lstStyle/>
          <a:p>
            <a:pPr algn="l"/>
            <a:r>
              <a:rPr lang="lv-LV" dirty="0"/>
              <a:t>B. Nepieciešamie dati - Energobilance (CSP)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839788" y="1238401"/>
            <a:ext cx="5157787" cy="823912"/>
          </a:xfrm>
        </p:spPr>
        <p:txBody>
          <a:bodyPr>
            <a:normAutofit lnSpcReduction="10000"/>
          </a:bodyPr>
          <a:lstStyle/>
          <a:p>
            <a:endParaRPr lang="lv-LV" dirty="0"/>
          </a:p>
          <a:p>
            <a:r>
              <a:rPr lang="lv-LV" dirty="0"/>
              <a:t>Energobilance ir visam pamatā</a:t>
            </a: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63484" b="21927"/>
          <a:stretch/>
        </p:blipFill>
        <p:spPr>
          <a:xfrm>
            <a:off x="5808274" y="2674438"/>
            <a:ext cx="6309360" cy="140103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39788" y="2242685"/>
            <a:ext cx="5157787" cy="3946977"/>
          </a:xfrm>
        </p:spPr>
        <p:txBody>
          <a:bodyPr>
            <a:normAutofit fontScale="70000" lnSpcReduction="20000"/>
          </a:bodyPr>
          <a:lstStyle/>
          <a:p>
            <a:r>
              <a:rPr lang="lv-LV" dirty="0"/>
              <a:t>Patreizējā modelī laika posms no 1990. līdz 2020. gadam ir kalibrēts pēc energobilances</a:t>
            </a:r>
          </a:p>
          <a:p>
            <a:r>
              <a:rPr lang="lv-LV" dirty="0"/>
              <a:t>Jaudas elektrostacijām un katlumājām ir kalibrētas pēc statistikas informācijas</a:t>
            </a:r>
          </a:p>
          <a:p>
            <a:r>
              <a:rPr lang="lv-LV" dirty="0"/>
              <a:t>Transformācijas sektorā atsevišķi ir izdalītas Latvenergo lielās elektrostacijas</a:t>
            </a:r>
          </a:p>
          <a:p>
            <a:r>
              <a:rPr lang="lv-LV" dirty="0"/>
              <a:t>Autoražotāji (t.sk., rūpniecības) ir iekļauti transformācijas sektorā</a:t>
            </a:r>
          </a:p>
          <a:p>
            <a:r>
              <a:rPr lang="lv-LV" dirty="0"/>
              <a:t>Enerģijas patēriņš attiecīgos sektoros (t.sk., rūpniecības) ir sadalīts ETS un neETS</a:t>
            </a:r>
          </a:p>
          <a:p>
            <a:r>
              <a:rPr lang="lv-LV" dirty="0"/>
              <a:t>SEG un gaisu piesārņojošās emisijas ir kalibrētas pēc inventarizācijām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C3A25C-ED3A-417B-9064-A0FEA3964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108"/>
          <a:stretch/>
        </p:blipFill>
        <p:spPr>
          <a:xfrm>
            <a:off x="5808274" y="2307183"/>
            <a:ext cx="6309360" cy="373766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68EF919-51F2-4C87-A7FD-F86D0B730BA9}"/>
              </a:ext>
            </a:extLst>
          </p:cNvPr>
          <p:cNvSpPr txBox="1">
            <a:spLocks/>
          </p:cNvSpPr>
          <p:nvPr/>
        </p:nvSpPr>
        <p:spPr>
          <a:xfrm>
            <a:off x="6643593" y="126436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  <a:p>
            <a:r>
              <a:rPr lang="lv-LV" dirty="0"/>
              <a:t>Piem., enerģijas patēriņš rūpniecībā</a:t>
            </a:r>
          </a:p>
        </p:txBody>
      </p:sp>
    </p:spTree>
    <p:extLst>
      <p:ext uri="{BB962C8B-B14F-4D97-AF65-F5344CB8AC3E}">
        <p14:creationId xmlns:p14="http://schemas.microsoft.com/office/powerpoint/2010/main" val="186111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C. Mērķa funkcija - gada izmaksu diskontētā summa mīnus ieņēmumi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26EC77-C0B3-42FF-AD3D-22DCB7F12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451" r="15906" b="13879"/>
          <a:stretch/>
        </p:blipFill>
        <p:spPr>
          <a:xfrm>
            <a:off x="2277804" y="1309035"/>
            <a:ext cx="7501464" cy="48381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3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D. Scenāriju sagatavošana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6756012"/>
              </p:ext>
            </p:extLst>
          </p:nvPr>
        </p:nvGraphicFramePr>
        <p:xfrm>
          <a:off x="809366" y="830090"/>
          <a:ext cx="10515599" cy="44772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150708">
                  <a:extLst>
                    <a:ext uri="{9D8B030D-6E8A-4147-A177-3AD203B41FA5}">
                      <a16:colId xmlns:a16="http://schemas.microsoft.com/office/drawing/2014/main" val="2208312769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537996914"/>
                    </a:ext>
                  </a:extLst>
                </a:gridCol>
                <a:gridCol w="1746421">
                  <a:extLst>
                    <a:ext uri="{9D8B030D-6E8A-4147-A177-3AD203B41FA5}">
                      <a16:colId xmlns:a16="http://schemas.microsoft.com/office/drawing/2014/main" val="1059687162"/>
                    </a:ext>
                  </a:extLst>
                </a:gridCol>
                <a:gridCol w="1888524">
                  <a:extLst>
                    <a:ext uri="{9D8B030D-6E8A-4147-A177-3AD203B41FA5}">
                      <a16:colId xmlns:a16="http://schemas.microsoft.com/office/drawing/2014/main" val="325657645"/>
                    </a:ext>
                  </a:extLst>
                </a:gridCol>
              </a:tblGrid>
              <a:tr h="23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Avots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Vēsturiskais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Projekcijas periods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extLst>
                  <a:ext uri="{0D108BD9-81ED-4DB2-BD59-A6C34878D82A}">
                    <a16:rowId xmlns:a16="http://schemas.microsoft.com/office/drawing/2014/main" val="514571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Energobilance</a:t>
                      </a:r>
                      <a:r>
                        <a:rPr lang="lv-LV" sz="1400" baseline="0" dirty="0">
                          <a:effectLst/>
                        </a:rPr>
                        <a:t> (</a:t>
                      </a:r>
                      <a:r>
                        <a:rPr lang="lv-LV" sz="1400" dirty="0">
                          <a:effectLst/>
                        </a:rPr>
                        <a:t>sadalīta ETS un </a:t>
                      </a:r>
                      <a:r>
                        <a:rPr lang="lv-LV" sz="1400" dirty="0" err="1">
                          <a:effectLst/>
                        </a:rPr>
                        <a:t>neETS</a:t>
                      </a:r>
                      <a:r>
                        <a:rPr lang="lv-LV" sz="1400" dirty="0">
                          <a:effectLst/>
                        </a:rPr>
                        <a:t> sektoros) – Reference</a:t>
                      </a:r>
                      <a:r>
                        <a:rPr lang="lv-LV" sz="1400" baseline="0" dirty="0">
                          <a:effectLst/>
                        </a:rPr>
                        <a:t> </a:t>
                      </a:r>
                      <a:r>
                        <a:rPr lang="lv-LV" sz="1400" baseline="0" dirty="0" err="1">
                          <a:effectLst/>
                        </a:rPr>
                        <a:t>Energy</a:t>
                      </a:r>
                      <a:r>
                        <a:rPr lang="lv-LV" sz="1400" baseline="0" dirty="0">
                          <a:effectLst/>
                        </a:rPr>
                        <a:t> </a:t>
                      </a:r>
                      <a:r>
                        <a:rPr lang="lv-LV" sz="1400" baseline="0" dirty="0" err="1">
                          <a:effectLst/>
                        </a:rPr>
                        <a:t>System</a:t>
                      </a:r>
                      <a:r>
                        <a:rPr lang="lv-LV" sz="1400" baseline="0" dirty="0">
                          <a:effectLst/>
                        </a:rPr>
                        <a:t> (RES) definēšana (E</a:t>
                      </a:r>
                      <a:r>
                        <a:rPr lang="lv-LV" sz="1400" dirty="0">
                          <a:effectLst/>
                        </a:rPr>
                        <a:t>nerģijas </a:t>
                      </a:r>
                      <a:r>
                        <a:rPr lang="lv-LV" sz="1400" dirty="0" err="1">
                          <a:effectLst/>
                        </a:rPr>
                        <a:t>resursi&amp;Sektori&amp;Tehnoloģijas&amp;Lietderīgās</a:t>
                      </a:r>
                      <a:r>
                        <a:rPr lang="lv-LV" sz="1400" dirty="0">
                          <a:effectLst/>
                        </a:rPr>
                        <a:t> enerģijas patēriņš)</a:t>
                      </a:r>
                      <a:r>
                        <a:rPr lang="lv-LV" sz="1400" baseline="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CSP, ETS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Ieejas parametrs modelī - modeļa kalibrēšana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</a:rPr>
                        <a:t>Modeļa rezultāts, ņemot vērā dažādus ierobežojumus*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1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Transformācijas sektora precizēšana (Saražotā enerģija mēnešu griezumā lielākām elektrostacijām – TEC1, TEC2, Imantas TEC, Pļaviņu HES, Ķegumu HES, Rīgas HES)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Latvenergo, Rīgas Siltums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extLst>
                  <a:ext uri="{0D108BD9-81ED-4DB2-BD59-A6C34878D82A}">
                    <a16:rowId xmlns:a16="http://schemas.microsoft.com/office/drawing/2014/main" val="1108868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Vēsturiskie elektroenerģijas un siltumenerģijas slodzes 8760h profili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AST, Rīgas Siltums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Ieejas parametrs modelī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804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Emisiju faktori (izņemot transportu)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LVĢMC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43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</a:rPr>
                        <a:t>Emisiju faktori transportam un energoresursu sadalījums pēc autotransporta veida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COPERT u.c. informācija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007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Energoresursu cenas – vēsturiskās/prognozētās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CSP, </a:t>
                      </a:r>
                      <a:r>
                        <a:rPr lang="lv-LV" sz="1400" dirty="0" err="1">
                          <a:effectLst/>
                        </a:rPr>
                        <a:t>Eurosta</a:t>
                      </a:r>
                      <a:r>
                        <a:rPr lang="lv-LV" sz="1400" dirty="0">
                          <a:effectLst/>
                        </a:rPr>
                        <a:t>, EC, IEA, BENTE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336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Makroekonomisko rādītāju prognoze lietderīgās enerģijas patēriņa projekcijas sagatavošanai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Netiešs ieejas parametrs modelī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71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Enerģijas un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dabas resursu nodokļi - </a:t>
                      </a:r>
                      <a:r>
                        <a:rPr lang="lv-LV" sz="1400" dirty="0">
                          <a:effectLst/>
                        </a:rPr>
                        <a:t>vēsture/prognoze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Normatīvie akti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</a:rPr>
                        <a:t>Ieejas parametrs modelī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9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</a:rPr>
                        <a:t>RES-E subsīdijas - vēsture/prognoze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Normatīvie akti,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dirty="0">
                          <a:effectLst/>
                        </a:rPr>
                        <a:t>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Ieejas parametrs, lai pilnīgāk modelētu RES-E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598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</a:rPr>
                        <a:t>Kūtsmēslu daudzuma, kurus var izmantot biogāzes iegūšanā</a:t>
                      </a:r>
                      <a:r>
                        <a:rPr lang="lv-LV" sz="1400" baseline="0" dirty="0">
                          <a:effectLst/>
                        </a:rPr>
                        <a:t> - </a:t>
                      </a:r>
                      <a:r>
                        <a:rPr lang="lv-LV" sz="1400" dirty="0">
                          <a:effectLst/>
                        </a:rPr>
                        <a:t>vēsture/prognoze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LL</a:t>
                      </a:r>
                      <a:r>
                        <a:rPr lang="en-US" sz="1400" dirty="0">
                          <a:effectLst/>
                        </a:rPr>
                        <a:t>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Ieejas parametrs modelī - potenciāla definēšana modelī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14150"/>
                  </a:ext>
                </a:extLst>
              </a:tr>
              <a:tr h="23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Politiku un pasākum definēšana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EM, VARAM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WEM, WAM un mērķu scenāriju veidošanai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1" marR="6398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9525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79D6E-0BE4-4AB0-A2A2-6311CEBB8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366" y="5403898"/>
            <a:ext cx="10468233" cy="876193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* - Piemēram., elektroenerģijas (GEC) patēriņš ir modeļa rezultāts, bet ne ieejas parametrs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B814-12B9-4E89-B954-E0AFFBD91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1713</Words>
  <Application>Microsoft Office PowerPoint</Application>
  <PresentationFormat>Widescreen</PresentationFormat>
  <Paragraphs>303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Tālākais darbs ar enerģētikas un klimata modeļa pilnveidošanu</vt:lpstr>
      <vt:lpstr>Izmantotiem rīki</vt:lpstr>
      <vt:lpstr>Modeļa komponentes</vt:lpstr>
      <vt:lpstr>A. Modeļa RES struktūras precizēšana</vt:lpstr>
      <vt:lpstr>A. Modeļa RES struktūras precizēšana</vt:lpstr>
      <vt:lpstr>B. Nepieciešamie dati</vt:lpstr>
      <vt:lpstr>B. Nepieciešamie dati - Energobilance (CSP)</vt:lpstr>
      <vt:lpstr>C. Mērķa funkcija - gada izmaksu diskontētā summa mīnus ieņēmumi</vt:lpstr>
      <vt:lpstr>D. Scenāriju sagatavošana</vt:lpstr>
      <vt:lpstr>Pievienotā vērtība rūpniecība, MEUR(2015)</vt:lpstr>
      <vt:lpstr>D. Politiku un pasākumu ietekmju novērtēšana</vt:lpstr>
      <vt:lpstr>Jaunas modelēšanas sistēmas izveide</vt:lpstr>
      <vt:lpstr>Sasaiste ar CGE modeli Ražotāju/patērētāju līdzsvars un Elastic Demands</vt:lpstr>
      <vt:lpstr>Priekšlikumi turpmākajai sadarbībai Enerģētikas darba grupā</vt:lpstr>
      <vt:lpstr>PowerPoint Presentation</vt:lpstr>
      <vt:lpstr>Model Building Blocks</vt:lpstr>
      <vt:lpstr>Useful demands / Energy services – Sectors and Sub-sectors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Janis Rekis</dc:creator>
  <cp:lastModifiedBy>Einārs Cilinskis</cp:lastModifiedBy>
  <cp:revision>126</cp:revision>
  <dcterms:created xsi:type="dcterms:W3CDTF">2022-02-21T16:19:03Z</dcterms:created>
  <dcterms:modified xsi:type="dcterms:W3CDTF">2022-03-03T05:30:26Z</dcterms:modified>
</cp:coreProperties>
</file>