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8" r:id="rId3"/>
    <p:sldId id="392" r:id="rId4"/>
    <p:sldId id="396" r:id="rId5"/>
    <p:sldId id="388" r:id="rId6"/>
    <p:sldId id="389" r:id="rId7"/>
    <p:sldId id="390" r:id="rId8"/>
    <p:sldId id="393" r:id="rId9"/>
    <p:sldId id="391" r:id="rId10"/>
    <p:sldId id="395" r:id="rId11"/>
    <p:sldId id="394" r:id="rId12"/>
    <p:sldId id="290" r:id="rId13"/>
    <p:sldId id="336" r:id="rId14"/>
    <p:sldId id="337" r:id="rId15"/>
    <p:sldId id="350" r:id="rId16"/>
    <p:sldId id="373" r:id="rId17"/>
    <p:sldId id="356" r:id="rId18"/>
    <p:sldId id="294" r:id="rId19"/>
    <p:sldId id="372" r:id="rId20"/>
    <p:sldId id="385" r:id="rId21"/>
    <p:sldId id="398" r:id="rId22"/>
    <p:sldId id="397" r:id="rId23"/>
    <p:sldId id="400" r:id="rId24"/>
    <p:sldId id="399" r:id="rId25"/>
    <p:sldId id="335" r:id="rId2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290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14" y="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AC233-12A8-4FA7-BF7A-827B5505431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01578-48D6-46B4-BAA1-301EC6877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9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975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975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D29D009E-33DB-4C28-BEF1-A78B3D0E320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88" y="4715626"/>
            <a:ext cx="5439101" cy="446794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643"/>
            <a:ext cx="2946247" cy="49697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26" y="9429643"/>
            <a:ext cx="2946246" cy="49697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A031D8DE-872B-4EB5-8B67-2DCAF928F6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0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1D8DE-872B-4EB5-8B67-2DCAF928F60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1D8DE-872B-4EB5-8B67-2DCAF928F6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1424" y="98072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403" y="332656"/>
            <a:ext cx="18240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2639616" y="332656"/>
            <a:ext cx="8928992" cy="432048"/>
          </a:xfrm>
          <a:prstGeom prst="rect">
            <a:avLst/>
          </a:prstGeom>
          <a:solidFill>
            <a:schemeClr val="tx2">
              <a:lumMod val="40000"/>
              <a:lumOff val="60000"/>
              <a:tint val="66000"/>
              <a:satMod val="1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Box 8"/>
          <p:cNvSpPr txBox="1"/>
          <p:nvPr userDrawn="1"/>
        </p:nvSpPr>
        <p:spPr>
          <a:xfrm>
            <a:off x="3311691" y="404665"/>
            <a:ext cx="7104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INSTITUTE OF PHYSICAL ENERGETICS</a:t>
            </a:r>
            <a:endParaRPr lang="en-US" sz="1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6712"/>
            <a:ext cx="10972800" cy="58092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CB967-9FEB-4073-8477-2F1F89F59DBF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35943-25BE-4543-91DB-A6EAA92CC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488" y="980728"/>
            <a:ext cx="8492480" cy="2736304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lv-LV" sz="3200" dirty="0">
                <a:solidFill>
                  <a:srgbClr val="0070C0"/>
                </a:solidFill>
              </a:rPr>
              <a:t>Eiropas Komisijas “Gatavi </a:t>
            </a:r>
            <a:r>
              <a:rPr lang="lv-LV" sz="3200" dirty="0" err="1">
                <a:solidFill>
                  <a:srgbClr val="0070C0"/>
                </a:solidFill>
              </a:rPr>
              <a:t>mērķrādītājam</a:t>
            </a:r>
            <a:r>
              <a:rPr lang="lv-LV" sz="3200" dirty="0">
                <a:solidFill>
                  <a:srgbClr val="0070C0"/>
                </a:solidFill>
              </a:rPr>
              <a:t> 55 %” (</a:t>
            </a:r>
            <a:r>
              <a:rPr lang="lv-LV" sz="3200" dirty="0" err="1">
                <a:solidFill>
                  <a:srgbClr val="0070C0"/>
                </a:solidFill>
              </a:rPr>
              <a:t>Fit</a:t>
            </a:r>
            <a:r>
              <a:rPr lang="lv-LV" sz="3200" dirty="0">
                <a:solidFill>
                  <a:srgbClr val="0070C0"/>
                </a:solidFill>
              </a:rPr>
              <a:t> </a:t>
            </a:r>
            <a:r>
              <a:rPr lang="lv-LV" sz="3200" dirty="0" err="1">
                <a:solidFill>
                  <a:srgbClr val="0070C0"/>
                </a:solidFill>
              </a:rPr>
              <a:t>for</a:t>
            </a:r>
            <a:r>
              <a:rPr lang="lv-LV" sz="3200" dirty="0">
                <a:solidFill>
                  <a:srgbClr val="0070C0"/>
                </a:solidFill>
              </a:rPr>
              <a:t> 55) iniciatīvas ietekmes novērtējuma </a:t>
            </a:r>
            <a:r>
              <a:rPr lang="lv-LV" sz="3200" dirty="0" smtClean="0">
                <a:solidFill>
                  <a:srgbClr val="0070C0"/>
                </a:solidFill>
              </a:rPr>
              <a:t>pirmie rezultāti: rūpniecība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312" y="4293096"/>
            <a:ext cx="8208912" cy="2351112"/>
          </a:xfrm>
        </p:spPr>
        <p:txBody>
          <a:bodyPr>
            <a:normAutofit/>
          </a:bodyPr>
          <a:lstStyle/>
          <a:p>
            <a:r>
              <a:rPr lang="lv-LV" sz="2200" b="1" dirty="0" smtClean="0">
                <a:solidFill>
                  <a:srgbClr val="002060"/>
                </a:solidFill>
              </a:rPr>
              <a:t>Gaidis Klāvs</a:t>
            </a:r>
            <a:endParaRPr lang="lv-LV" sz="2000" b="1" dirty="0">
              <a:solidFill>
                <a:srgbClr val="002060"/>
              </a:solidFill>
            </a:endParaRPr>
          </a:p>
          <a:p>
            <a:r>
              <a:rPr lang="lv-LV" sz="2000" b="1" dirty="0">
                <a:solidFill>
                  <a:srgbClr val="002060"/>
                </a:solidFill>
              </a:rPr>
              <a:t>Fizikālās enerģētikas </a:t>
            </a:r>
            <a:r>
              <a:rPr lang="lv-LV" sz="2000" b="1" dirty="0" smtClean="0">
                <a:solidFill>
                  <a:srgbClr val="002060"/>
                </a:solidFill>
              </a:rPr>
              <a:t>institūts</a:t>
            </a:r>
          </a:p>
          <a:p>
            <a:endParaRPr lang="lv-LV" sz="2000" b="1" dirty="0">
              <a:solidFill>
                <a:srgbClr val="002060"/>
              </a:solidFill>
            </a:endParaRPr>
          </a:p>
          <a:p>
            <a:r>
              <a:rPr lang="lv-LV" sz="2000" b="1" dirty="0" smtClean="0">
                <a:solidFill>
                  <a:srgbClr val="002060"/>
                </a:solidFill>
              </a:rPr>
              <a:t>NEKP rūpniecības darba grupas apspriede</a:t>
            </a:r>
          </a:p>
          <a:p>
            <a:r>
              <a:rPr lang="lv-LV" sz="2000" b="1" dirty="0" smtClean="0">
                <a:solidFill>
                  <a:srgbClr val="002060"/>
                </a:solidFill>
              </a:rPr>
              <a:t>03.03.2022</a:t>
            </a:r>
            <a:endParaRPr lang="en-US" sz="2000" b="1" dirty="0">
              <a:solidFill>
                <a:srgbClr val="002060"/>
              </a:solidFill>
            </a:endParaRPr>
          </a:p>
          <a:p>
            <a:endParaRPr lang="lv-LV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Enerģijas patēriņa izmaiņu rūpniecībā analīze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008" y="2834814"/>
            <a:ext cx="5936680" cy="3897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2" y="941492"/>
            <a:ext cx="6120680" cy="404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0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972800" cy="936104"/>
          </a:xfrm>
        </p:spPr>
        <p:txBody>
          <a:bodyPr/>
          <a:lstStyle/>
          <a:p>
            <a:r>
              <a:rPr lang="lv-LV" sz="2800" dirty="0">
                <a:solidFill>
                  <a:schemeClr val="accent1">
                    <a:lumMod val="75000"/>
                  </a:schemeClr>
                </a:solidFill>
              </a:rPr>
              <a:t>Enerģijas </a:t>
            </a:r>
            <a:r>
              <a:rPr lang="lv-LV" sz="2800" dirty="0" err="1">
                <a:solidFill>
                  <a:schemeClr val="accent1">
                    <a:lumMod val="75000"/>
                  </a:schemeClr>
                </a:solidFill>
              </a:rPr>
              <a:t>galapatēriņa</a:t>
            </a:r>
            <a:r>
              <a:rPr lang="lv-LV" sz="2800" dirty="0">
                <a:solidFill>
                  <a:schemeClr val="accent1">
                    <a:lumMod val="75000"/>
                  </a:schemeClr>
                </a:solidFill>
              </a:rPr>
              <a:t> rūpniecībā SEG emisiju intensitātes indikatora salīdzinājums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496" y="1340768"/>
            <a:ext cx="8785097" cy="486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0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440" y="188640"/>
            <a:ext cx="10513168" cy="720080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Pētījumā ietvertā «Fit </a:t>
            </a:r>
            <a:r>
              <a:rPr lang="lv-LV" sz="2400" dirty="0">
                <a:solidFill>
                  <a:srgbClr val="0070C0"/>
                </a:solidFill>
              </a:rPr>
              <a:t>for 55» priekšlikumu </a:t>
            </a:r>
            <a:r>
              <a:rPr lang="lv-LV" sz="2400" dirty="0" smtClean="0">
                <a:solidFill>
                  <a:srgbClr val="0070C0"/>
                </a:solidFill>
              </a:rPr>
              <a:t>virzieni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448" y="836712"/>
            <a:ext cx="9721080" cy="5289453"/>
          </a:xfrm>
        </p:spPr>
        <p:txBody>
          <a:bodyPr>
            <a:normAutofit fontScale="92500" lnSpcReduction="10000"/>
          </a:bodyPr>
          <a:lstStyle/>
          <a:p>
            <a:r>
              <a:rPr lang="lv-LV" sz="3100" dirty="0" smtClean="0">
                <a:solidFill>
                  <a:schemeClr val="tx2"/>
                </a:solidFill>
              </a:rPr>
              <a:t>Modelēšanas uzdevums un novērtējums ir vērsts galvenokārt uz:</a:t>
            </a:r>
          </a:p>
          <a:p>
            <a:pPr lvl="1"/>
            <a:r>
              <a:rPr lang="lv-LV" dirty="0" smtClean="0">
                <a:solidFill>
                  <a:schemeClr val="tx2"/>
                </a:solidFill>
              </a:rPr>
              <a:t>Priekšlikumi par izmaiņām Kopējo </a:t>
            </a:r>
            <a:r>
              <a:rPr lang="en-US" dirty="0" err="1" smtClean="0">
                <a:solidFill>
                  <a:schemeClr val="tx2"/>
                </a:solidFill>
              </a:rPr>
              <a:t>Centienu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Regul</a:t>
            </a:r>
            <a:r>
              <a:rPr lang="lv-LV" dirty="0" smtClean="0">
                <a:solidFill>
                  <a:schemeClr val="tx2"/>
                </a:solidFill>
              </a:rPr>
              <a:t>ā (ne-ETS)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lv-LV" dirty="0" smtClean="0">
                <a:solidFill>
                  <a:schemeClr val="tx2"/>
                </a:solidFill>
              </a:rPr>
              <a:t>par SEG emisiju mērķi ES kopumā un LV. ES </a:t>
            </a:r>
            <a:r>
              <a:rPr lang="lv-LV" dirty="0">
                <a:solidFill>
                  <a:schemeClr val="tx2"/>
                </a:solidFill>
              </a:rPr>
              <a:t>emisiju samazināšanas pārskatītais mērķis ne-ETS sektorā – </a:t>
            </a:r>
            <a:r>
              <a:rPr lang="lv-LV" dirty="0" smtClean="0">
                <a:solidFill>
                  <a:schemeClr val="tx2"/>
                </a:solidFill>
              </a:rPr>
              <a:t>SEG emisiju samazināšana par </a:t>
            </a:r>
            <a:r>
              <a:rPr lang="lv-LV" dirty="0">
                <a:solidFill>
                  <a:schemeClr val="tx2"/>
                </a:solidFill>
              </a:rPr>
              <a:t>40% salīdzinot ar 2005.gadu. </a:t>
            </a:r>
            <a:r>
              <a:rPr lang="lv-LV" b="1" dirty="0">
                <a:solidFill>
                  <a:schemeClr val="tx2"/>
                </a:solidFill>
              </a:rPr>
              <a:t>Latvijai EK ierosinātais pārskatītais mērķis ne-ETS sektorā ir SEG emisiju samazinājums par 17%, salīdzinot ar 2005.gadu.</a:t>
            </a:r>
            <a:endParaRPr lang="lv-LV" b="1" dirty="0" smtClean="0">
              <a:solidFill>
                <a:schemeClr val="tx2"/>
              </a:solidFill>
            </a:endParaRPr>
          </a:p>
          <a:p>
            <a:pPr lvl="1"/>
            <a:r>
              <a:rPr lang="lv-LV" dirty="0" smtClean="0">
                <a:solidFill>
                  <a:schemeClr val="tx2"/>
                </a:solidFill>
              </a:rPr>
              <a:t>Priekšlikumi par izmaiņām </a:t>
            </a:r>
            <a:r>
              <a:rPr lang="lv-LV" dirty="0">
                <a:solidFill>
                  <a:schemeClr val="tx2"/>
                </a:solidFill>
              </a:rPr>
              <a:t>AER </a:t>
            </a:r>
            <a:r>
              <a:rPr lang="lv-LV" dirty="0" smtClean="0">
                <a:solidFill>
                  <a:schemeClr val="tx2"/>
                </a:solidFill>
              </a:rPr>
              <a:t>Direktīvā;</a:t>
            </a:r>
          </a:p>
          <a:p>
            <a:pPr lvl="1"/>
            <a:r>
              <a:rPr lang="lv-LV" dirty="0" smtClean="0">
                <a:solidFill>
                  <a:schemeClr val="tx2"/>
                </a:solidFill>
              </a:rPr>
              <a:t>Priekšlikumi par izmaiņām Energoefektivitātes Direktīvā;</a:t>
            </a:r>
          </a:p>
        </p:txBody>
      </p:sp>
    </p:spTree>
    <p:extLst>
      <p:ext uri="{BB962C8B-B14F-4D97-AF65-F5344CB8AC3E}">
        <p14:creationId xmlns:p14="http://schemas.microsoft.com/office/powerpoint/2010/main" val="156965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332656"/>
            <a:ext cx="8229600" cy="580926"/>
          </a:xfrm>
        </p:spPr>
        <p:txBody>
          <a:bodyPr/>
          <a:lstStyle/>
          <a:p>
            <a:r>
              <a:rPr lang="lv-LV" sz="2800" dirty="0">
                <a:solidFill>
                  <a:srgbClr val="0070C0"/>
                </a:solidFill>
              </a:rPr>
              <a:t>Pētījumā izmantotā pieeja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456" y="1052736"/>
            <a:ext cx="9505056" cy="5256584"/>
          </a:xfrm>
        </p:spPr>
        <p:txBody>
          <a:bodyPr>
            <a:normAutofit fontScale="70000" lnSpcReduction="20000"/>
          </a:bodyPr>
          <a:lstStyle/>
          <a:p>
            <a:r>
              <a:rPr lang="lv-LV" sz="3400" b="1" dirty="0">
                <a:solidFill>
                  <a:schemeClr val="tx2"/>
                </a:solidFill>
              </a:rPr>
              <a:t>MARKAL-Latvija</a:t>
            </a:r>
            <a:r>
              <a:rPr lang="lv-LV" sz="3400" dirty="0">
                <a:solidFill>
                  <a:schemeClr val="tx2"/>
                </a:solidFill>
              </a:rPr>
              <a:t> ir enerģētikas un vides sistēmas optimizācijas modelis. Modelis aptver visu enerģētikas sistēmu no resursu ieguves līdz enerģijas pakalpojumam. </a:t>
            </a:r>
          </a:p>
          <a:p>
            <a:r>
              <a:rPr lang="lv-LV" sz="3400" dirty="0" smtClean="0">
                <a:solidFill>
                  <a:schemeClr val="tx2"/>
                </a:solidFill>
              </a:rPr>
              <a:t>SEG emisiju samazināšanas optimālas stratēģijas meklēšanai modelī </a:t>
            </a:r>
            <a:r>
              <a:rPr lang="lv-LV" sz="3400" dirty="0">
                <a:solidFill>
                  <a:schemeClr val="tx2"/>
                </a:solidFill>
              </a:rPr>
              <a:t>papildus ir </a:t>
            </a:r>
            <a:r>
              <a:rPr lang="lv-LV" sz="3400" dirty="0" smtClean="0">
                <a:solidFill>
                  <a:schemeClr val="tx2"/>
                </a:solidFill>
              </a:rPr>
              <a:t>iekļautas ne-Enerģētikas  </a:t>
            </a:r>
            <a:r>
              <a:rPr lang="lv-LV" sz="3400" dirty="0">
                <a:solidFill>
                  <a:schemeClr val="tx2"/>
                </a:solidFill>
              </a:rPr>
              <a:t>sektoru (rūpniecības procesi, lauksaimniecība un atkritumu apsaimniekošana) SEG </a:t>
            </a:r>
            <a:r>
              <a:rPr lang="lv-LV" sz="3400" dirty="0" smtClean="0">
                <a:solidFill>
                  <a:schemeClr val="tx2"/>
                </a:solidFill>
              </a:rPr>
              <a:t>emisijas, tās aprakstot ar šo </a:t>
            </a:r>
            <a:r>
              <a:rPr lang="lv-LV" sz="3400" dirty="0">
                <a:solidFill>
                  <a:schemeClr val="tx2"/>
                </a:solidFill>
              </a:rPr>
              <a:t>sektoru SEG emisiju </a:t>
            </a:r>
            <a:r>
              <a:rPr lang="lv-LV" sz="3400" dirty="0" smtClean="0">
                <a:solidFill>
                  <a:schemeClr val="tx2"/>
                </a:solidFill>
              </a:rPr>
              <a:t>prognozēm Bāzes scenārijam, samazināšanas potenciālu un robežsizmaksu līknēm </a:t>
            </a:r>
            <a:r>
              <a:rPr lang="lv-LV" sz="3400" dirty="0">
                <a:solidFill>
                  <a:schemeClr val="tx2"/>
                </a:solidFill>
              </a:rPr>
              <a:t>(marginal  abatement cost curves</a:t>
            </a:r>
            <a:r>
              <a:rPr lang="lv-LV" sz="3400" dirty="0" smtClean="0">
                <a:solidFill>
                  <a:schemeClr val="tx2"/>
                </a:solidFill>
              </a:rPr>
              <a:t>).</a:t>
            </a:r>
          </a:p>
          <a:p>
            <a:r>
              <a:rPr lang="lv-LV" sz="3400" dirty="0" smtClean="0">
                <a:solidFill>
                  <a:schemeClr val="tx2"/>
                </a:solidFill>
              </a:rPr>
              <a:t>Modeļa patreizējā versija neietver ZIZIMM sektora SEG emisijas.</a:t>
            </a:r>
            <a:endParaRPr lang="lv-LV" sz="3400" dirty="0">
              <a:solidFill>
                <a:schemeClr val="tx2"/>
              </a:solidFill>
            </a:endParaRPr>
          </a:p>
          <a:p>
            <a:r>
              <a:rPr lang="lv-LV" sz="3400" dirty="0">
                <a:solidFill>
                  <a:schemeClr val="tx2"/>
                </a:solidFill>
              </a:rPr>
              <a:t>Minimizējot sistēmas kopējās izmaksas tiek atrasts optimālākais (izmaksu ziņā) attīstības </a:t>
            </a:r>
            <a:r>
              <a:rPr lang="lv-LV" sz="3400" dirty="0" smtClean="0">
                <a:solidFill>
                  <a:schemeClr val="tx2"/>
                </a:solidFill>
              </a:rPr>
              <a:t>scenārijs;</a:t>
            </a:r>
          </a:p>
          <a:p>
            <a:r>
              <a:rPr lang="lv-LV" sz="3400" dirty="0" smtClean="0">
                <a:solidFill>
                  <a:schemeClr val="tx2"/>
                </a:solidFill>
              </a:rPr>
              <a:t>Scenāriju pieeja paredz alternatīvu scenāriju modelēšanu un rezultātu salīdzināšana pret definētu Bāzes scenāriju.</a:t>
            </a:r>
            <a:endParaRPr lang="lv-LV" sz="34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506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332656"/>
            <a:ext cx="8229600" cy="864096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Parametri, </a:t>
            </a:r>
            <a:r>
              <a:rPr lang="lv-LV" sz="2400" dirty="0">
                <a:solidFill>
                  <a:srgbClr val="0070C0"/>
                </a:solidFill>
              </a:rPr>
              <a:t>kas ietekmē </a:t>
            </a:r>
            <a:r>
              <a:rPr lang="lv-LV" sz="2400" dirty="0" smtClean="0">
                <a:solidFill>
                  <a:srgbClr val="0070C0"/>
                </a:solidFill>
              </a:rPr>
              <a:t>sistēmas attīstību un modelēšanas </a:t>
            </a:r>
            <a:r>
              <a:rPr lang="lv-LV" sz="2400" dirty="0">
                <a:solidFill>
                  <a:srgbClr val="0070C0"/>
                </a:solidFill>
              </a:rPr>
              <a:t>rezultātus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1340769"/>
            <a:ext cx="8229600" cy="5030019"/>
          </a:xfrm>
        </p:spPr>
        <p:txBody>
          <a:bodyPr>
            <a:normAutofit/>
          </a:bodyPr>
          <a:lstStyle/>
          <a:p>
            <a:r>
              <a:rPr lang="lv-LV" sz="2400" dirty="0" smtClean="0">
                <a:solidFill>
                  <a:schemeClr val="tx2"/>
                </a:solidFill>
              </a:rPr>
              <a:t>IKP, </a:t>
            </a:r>
            <a:r>
              <a:rPr lang="lv-LV" sz="2400" dirty="0">
                <a:solidFill>
                  <a:schemeClr val="tx2"/>
                </a:solidFill>
              </a:rPr>
              <a:t>Pievienotās vērtības, privātā patēriņa </a:t>
            </a:r>
            <a:r>
              <a:rPr lang="lv-LV" sz="2400" dirty="0" smtClean="0">
                <a:solidFill>
                  <a:schemeClr val="tx2"/>
                </a:solidFill>
              </a:rPr>
              <a:t>un </a:t>
            </a:r>
            <a:r>
              <a:rPr lang="lv-LV" sz="2400" dirty="0">
                <a:solidFill>
                  <a:schemeClr val="tx2"/>
                </a:solidFill>
              </a:rPr>
              <a:t>iedzīvotāju skaita prognoze;</a:t>
            </a:r>
          </a:p>
          <a:p>
            <a:r>
              <a:rPr lang="lv-LV" sz="2400" dirty="0">
                <a:solidFill>
                  <a:schemeClr val="tx2"/>
                </a:solidFill>
              </a:rPr>
              <a:t>Pieņēmumi par fosilā kurināmā cenu prognozēm;</a:t>
            </a:r>
          </a:p>
          <a:p>
            <a:r>
              <a:rPr lang="lv-LV" sz="2400" dirty="0">
                <a:solidFill>
                  <a:schemeClr val="tx2"/>
                </a:solidFill>
              </a:rPr>
              <a:t>Pieņēmumi par AER tehnoloģiju izmaksām nākotnē;</a:t>
            </a:r>
          </a:p>
          <a:p>
            <a:r>
              <a:rPr lang="lv-LV" sz="2400" dirty="0">
                <a:solidFill>
                  <a:schemeClr val="tx2"/>
                </a:solidFill>
              </a:rPr>
              <a:t>Pieņēmumi par elektroenerģijas importa cenām;</a:t>
            </a:r>
          </a:p>
          <a:p>
            <a:r>
              <a:rPr lang="lv-LV" sz="2400" dirty="0">
                <a:solidFill>
                  <a:schemeClr val="tx2"/>
                </a:solidFill>
              </a:rPr>
              <a:t>Esošās nodokļu likmes un pieņēmumi par to attīstību nākotnē (akcīzes nodoklis un citi ar kurināmo un enerģiju saistīti nodokļi);</a:t>
            </a:r>
          </a:p>
          <a:p>
            <a:r>
              <a:rPr lang="lv-LV" sz="2400" dirty="0">
                <a:solidFill>
                  <a:schemeClr val="tx2"/>
                </a:solidFill>
              </a:rPr>
              <a:t>Pieņēmumi par CO</a:t>
            </a:r>
            <a:r>
              <a:rPr lang="lv-LV" sz="2400" baseline="-25000" dirty="0">
                <a:solidFill>
                  <a:schemeClr val="tx2"/>
                </a:solidFill>
              </a:rPr>
              <a:t>2</a:t>
            </a:r>
            <a:r>
              <a:rPr lang="lv-LV" sz="2400" dirty="0">
                <a:solidFill>
                  <a:schemeClr val="tx2"/>
                </a:solidFill>
              </a:rPr>
              <a:t> cenu ETS;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14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75216"/>
            <a:ext cx="11476856" cy="936104"/>
          </a:xfrm>
        </p:spPr>
        <p:txBody>
          <a:bodyPr/>
          <a:lstStyle/>
          <a:p>
            <a:r>
              <a:rPr lang="lv-LV" sz="2400" dirty="0">
                <a:solidFill>
                  <a:srgbClr val="0070C0"/>
                </a:solidFill>
              </a:rPr>
              <a:t>Modelēšanā izmantotā </a:t>
            </a:r>
            <a:r>
              <a:rPr lang="en-US" sz="2400" dirty="0" err="1" smtClean="0">
                <a:solidFill>
                  <a:srgbClr val="0070C0"/>
                </a:solidFill>
              </a:rPr>
              <a:t>makroekonomisko</a:t>
            </a:r>
            <a:r>
              <a:rPr lang="en-US" sz="2400" dirty="0" smtClean="0">
                <a:solidFill>
                  <a:srgbClr val="0070C0"/>
                </a:solidFill>
              </a:rPr>
              <a:t> r</a:t>
            </a:r>
            <a:r>
              <a:rPr lang="lv-LV" sz="2400" dirty="0" err="1" smtClean="0">
                <a:solidFill>
                  <a:srgbClr val="0070C0"/>
                </a:solidFill>
              </a:rPr>
              <a:t>ādītāju</a:t>
            </a:r>
            <a:r>
              <a:rPr lang="lv-LV" sz="2400" dirty="0" smtClean="0">
                <a:solidFill>
                  <a:srgbClr val="0070C0"/>
                </a:solidFill>
              </a:rPr>
              <a:t> prognoze: Pievienotās vērtības prognoze rūpniecības nozarēs </a:t>
            </a:r>
            <a:r>
              <a:rPr lang="lv-LV" sz="2400" dirty="0">
                <a:solidFill>
                  <a:srgbClr val="0070C0"/>
                </a:solidFill>
              </a:rPr>
              <a:t>(EM, 05.2020)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1124744"/>
            <a:ext cx="8712967" cy="523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66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580926"/>
          </a:xfrm>
        </p:spPr>
        <p:txBody>
          <a:bodyPr/>
          <a:lstStyle/>
          <a:p>
            <a:r>
              <a:rPr lang="lv-LV" sz="2400" dirty="0">
                <a:solidFill>
                  <a:srgbClr val="0070C0"/>
                </a:solidFill>
              </a:rPr>
              <a:t>Scenāriju modelēšanai izmantotā ETS EUA cena</a:t>
            </a:r>
            <a:endParaRPr lang="en-US" dirty="0"/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3172" y="1052736"/>
            <a:ext cx="8605656" cy="47520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7408" y="6093296"/>
            <a:ext cx="9145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Avots: EK </a:t>
            </a:r>
            <a:r>
              <a:rPr lang="lv-LV" sz="1600" dirty="0"/>
              <a:t>sākotnējais </a:t>
            </a:r>
            <a:r>
              <a:rPr lang="lv-LV" sz="1600" dirty="0" smtClean="0"/>
              <a:t>izvērtējums «FIT </a:t>
            </a:r>
            <a:r>
              <a:rPr lang="lv-LV" sz="1600" dirty="0" err="1" smtClean="0"/>
              <a:t>for</a:t>
            </a:r>
            <a:r>
              <a:rPr lang="lv-LV" sz="1600" dirty="0" smtClean="0"/>
              <a:t> 55» ietekmes novērtējumam (SWD(2020</a:t>
            </a:r>
            <a:r>
              <a:rPr lang="lv-LV" sz="1600" dirty="0"/>
              <a:t>) 176 </a:t>
            </a:r>
            <a:r>
              <a:rPr lang="lv-LV" sz="1600" dirty="0" err="1" smtClean="0"/>
              <a:t>final</a:t>
            </a:r>
            <a:r>
              <a:rPr lang="lv-LV" sz="1600" dirty="0" smtClean="0"/>
              <a:t>).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23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772816"/>
            <a:ext cx="10972800" cy="1296144"/>
          </a:xfrm>
        </p:spPr>
        <p:txBody>
          <a:bodyPr/>
          <a:lstStyle/>
          <a:p>
            <a:r>
              <a:rPr lang="lv-LV" sz="2800" dirty="0" smtClean="0">
                <a:solidFill>
                  <a:srgbClr val="0070C0"/>
                </a:solidFill>
              </a:rPr>
              <a:t>Scenāriji modelēšanai, rezultāti un to analīze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7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26229"/>
            <a:ext cx="7886700" cy="913300"/>
          </a:xfrm>
        </p:spPr>
        <p:txBody>
          <a:bodyPr>
            <a:noAutofit/>
          </a:bodyPr>
          <a:lstStyle/>
          <a:p>
            <a:r>
              <a:rPr lang="lv-LV" sz="2400" dirty="0" smtClean="0">
                <a:solidFill>
                  <a:schemeClr val="accent1"/>
                </a:solidFill>
              </a:rPr>
              <a:t>Scenāriju kopa </a:t>
            </a:r>
            <a:r>
              <a:rPr lang="lv-LV" sz="2400" dirty="0">
                <a:solidFill>
                  <a:schemeClr val="accent1"/>
                </a:solidFill>
              </a:rPr>
              <a:t>«FIT for 55» pakotnes ietekmes uz Latvijas rādītājiem modelēšanai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440" y="1112109"/>
            <a:ext cx="9937104" cy="5387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 smtClean="0">
                <a:solidFill>
                  <a:schemeClr val="tx2"/>
                </a:solidFill>
              </a:rPr>
              <a:t>Politikas scenāriji:</a:t>
            </a:r>
          </a:p>
          <a:p>
            <a:r>
              <a:rPr lang="lv-LV" dirty="0" smtClean="0">
                <a:solidFill>
                  <a:schemeClr val="tx2"/>
                </a:solidFill>
              </a:rPr>
              <a:t>WEM/Bāzes scenārijs. Ietver visas esošās tendences un spēkā esošās politikas. Scenārijs neietver nekādus noteiktus mērķus.</a:t>
            </a:r>
          </a:p>
          <a:p>
            <a:pPr marL="0" indent="0">
              <a:buNone/>
            </a:pPr>
            <a:r>
              <a:rPr lang="lv-LV" b="1" dirty="0" smtClean="0">
                <a:solidFill>
                  <a:schemeClr val="tx2"/>
                </a:solidFill>
              </a:rPr>
              <a:t>Mērķa scenāriji</a:t>
            </a:r>
          </a:p>
          <a:p>
            <a:r>
              <a:rPr lang="lv-LV" dirty="0" smtClean="0">
                <a:solidFill>
                  <a:schemeClr val="tx2"/>
                </a:solidFill>
              </a:rPr>
              <a:t>Ne-ETS mērķa scenārijs Ne-ETS_17% scenārijs</a:t>
            </a:r>
          </a:p>
          <a:p>
            <a:r>
              <a:rPr lang="lv-LV" dirty="0" smtClean="0">
                <a:solidFill>
                  <a:schemeClr val="tx2"/>
                </a:solidFill>
              </a:rPr>
              <a:t>Ne-ETS_17&amp;RES_50% mērķa scenārijs;</a:t>
            </a:r>
          </a:p>
          <a:p>
            <a:r>
              <a:rPr lang="lv-LV" dirty="0" smtClean="0">
                <a:solidFill>
                  <a:schemeClr val="tx2"/>
                </a:solidFill>
              </a:rPr>
              <a:t>Ne-ETS_17%&amp;RES_55% mērķa scenārijs;</a:t>
            </a:r>
          </a:p>
        </p:txBody>
      </p:sp>
    </p:spTree>
    <p:extLst>
      <p:ext uri="{BB962C8B-B14F-4D97-AF65-F5344CB8AC3E}">
        <p14:creationId xmlns:p14="http://schemas.microsoft.com/office/powerpoint/2010/main" val="85827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11247040" cy="580926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Aprēķinātais enerģijas </a:t>
            </a:r>
            <a:r>
              <a:rPr lang="lv-LV" sz="2400" dirty="0" err="1" smtClean="0">
                <a:solidFill>
                  <a:srgbClr val="0070C0"/>
                </a:solidFill>
              </a:rPr>
              <a:t>galapatēriņš</a:t>
            </a:r>
            <a:r>
              <a:rPr lang="lv-LV" sz="2400" dirty="0" smtClean="0">
                <a:solidFill>
                  <a:srgbClr val="0070C0"/>
                </a:solidFill>
              </a:rPr>
              <a:t> rūpniecībā Bāzes scenārijā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3352" y="5877272"/>
            <a:ext cx="11593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 smtClean="0">
                <a:solidFill>
                  <a:srgbClr val="C00000"/>
                </a:solidFill>
              </a:rPr>
              <a:t>Bāzes scenārijā enerģijas </a:t>
            </a:r>
            <a:r>
              <a:rPr lang="lv-LV" sz="2000" b="1" dirty="0" err="1" smtClean="0">
                <a:solidFill>
                  <a:srgbClr val="C00000"/>
                </a:solidFill>
              </a:rPr>
              <a:t>galapatēriņš</a:t>
            </a:r>
            <a:r>
              <a:rPr lang="lv-LV" sz="2000" b="1" dirty="0" smtClean="0">
                <a:solidFill>
                  <a:srgbClr val="C00000"/>
                </a:solidFill>
              </a:rPr>
              <a:t> 2030.gadā </a:t>
            </a:r>
            <a:r>
              <a:rPr lang="lv-LV" sz="2000" b="1" dirty="0">
                <a:solidFill>
                  <a:srgbClr val="C00000"/>
                </a:solidFill>
              </a:rPr>
              <a:t>ir </a:t>
            </a:r>
            <a:r>
              <a:rPr lang="lv-LV" sz="2000" b="1" dirty="0" smtClean="0">
                <a:solidFill>
                  <a:srgbClr val="C00000"/>
                </a:solidFill>
              </a:rPr>
              <a:t>par 2,1% mazāks nekā 2019.gadā. Elektroenerģijas </a:t>
            </a:r>
            <a:r>
              <a:rPr lang="lv-LV" sz="2000" b="1" dirty="0" err="1" smtClean="0">
                <a:solidFill>
                  <a:srgbClr val="C00000"/>
                </a:solidFill>
              </a:rPr>
              <a:t>patēriņs</a:t>
            </a:r>
            <a:r>
              <a:rPr lang="lv-LV" sz="2000" b="1" dirty="0" smtClean="0">
                <a:solidFill>
                  <a:srgbClr val="C00000"/>
                </a:solidFill>
              </a:rPr>
              <a:t> pieaug par  16,7%.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124361"/>
            <a:ext cx="7434665" cy="4468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210455"/>
            <a:ext cx="8229600" cy="580926"/>
          </a:xfrm>
        </p:spPr>
        <p:txBody>
          <a:bodyPr/>
          <a:lstStyle/>
          <a:p>
            <a:r>
              <a:rPr lang="lv-LV" sz="3200" dirty="0">
                <a:solidFill>
                  <a:srgbClr val="0070C0"/>
                </a:solidFill>
              </a:rPr>
              <a:t>Prezentācijas saturs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307" y="980729"/>
            <a:ext cx="8229600" cy="4525963"/>
          </a:xfrm>
        </p:spPr>
        <p:txBody>
          <a:bodyPr>
            <a:normAutofit/>
          </a:bodyPr>
          <a:lstStyle/>
          <a:p>
            <a:r>
              <a:rPr lang="lv-LV" sz="2800" dirty="0" smtClean="0">
                <a:solidFill>
                  <a:schemeClr val="tx2"/>
                </a:solidFill>
              </a:rPr>
              <a:t>Latvijas rūpniecības sektora raksturojums ar enerģijas patēriņa indikatoriem,  galvenie izmantotie pieņēmumi modelī;</a:t>
            </a:r>
          </a:p>
          <a:p>
            <a:r>
              <a:rPr lang="lv-LV" sz="2800" dirty="0" smtClean="0">
                <a:solidFill>
                  <a:schemeClr val="tx2"/>
                </a:solidFill>
              </a:rPr>
              <a:t>Piemēri no modelēšanas rezultātiem </a:t>
            </a:r>
            <a:r>
              <a:rPr lang="lv-LV" sz="2800" dirty="0">
                <a:solidFill>
                  <a:schemeClr val="tx2"/>
                </a:solidFill>
              </a:rPr>
              <a:t>un ietekmes </a:t>
            </a:r>
            <a:r>
              <a:rPr lang="lv-LV" sz="2800" dirty="0" smtClean="0">
                <a:solidFill>
                  <a:schemeClr val="tx2"/>
                </a:solidFill>
              </a:rPr>
              <a:t>novērtējuma.</a:t>
            </a:r>
            <a:endParaRPr lang="lv-LV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96" y="271194"/>
            <a:ext cx="10972800" cy="864096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Aprēķinātais enerģijas gala patēriņš rūpniecībā ne-ETS17&amp;RES_55% </a:t>
            </a:r>
            <a:r>
              <a:rPr lang="lv-LV" sz="2400" dirty="0">
                <a:solidFill>
                  <a:srgbClr val="0070C0"/>
                </a:solidFill>
              </a:rPr>
              <a:t>scenārijā</a:t>
            </a:r>
            <a:r>
              <a:rPr lang="lv-LV" sz="2400" dirty="0" smtClean="0">
                <a:solidFill>
                  <a:srgbClr val="0070C0"/>
                </a:solidFill>
              </a:rPr>
              <a:t>  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412393"/>
            <a:ext cx="6955461" cy="41806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3352" y="5877272"/>
            <a:ext cx="11593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 smtClean="0">
                <a:solidFill>
                  <a:srgbClr val="C00000"/>
                </a:solidFill>
              </a:rPr>
              <a:t>Mērķa scenārijā enerģijas </a:t>
            </a:r>
            <a:r>
              <a:rPr lang="lv-LV" sz="2000" b="1" dirty="0" err="1" smtClean="0">
                <a:solidFill>
                  <a:srgbClr val="C00000"/>
                </a:solidFill>
              </a:rPr>
              <a:t>galapatēriņš</a:t>
            </a:r>
            <a:r>
              <a:rPr lang="lv-LV" sz="2000" b="1" dirty="0" smtClean="0">
                <a:solidFill>
                  <a:srgbClr val="C00000"/>
                </a:solidFill>
              </a:rPr>
              <a:t> 2030.gadā </a:t>
            </a:r>
            <a:r>
              <a:rPr lang="lv-LV" sz="2000" b="1" dirty="0">
                <a:solidFill>
                  <a:srgbClr val="C00000"/>
                </a:solidFill>
              </a:rPr>
              <a:t>ir </a:t>
            </a:r>
            <a:r>
              <a:rPr lang="lv-LV" sz="2000" b="1" dirty="0" smtClean="0">
                <a:solidFill>
                  <a:srgbClr val="C00000"/>
                </a:solidFill>
              </a:rPr>
              <a:t>par 4,1% mazāks nekā 2019.gadā. Energoefektivitātes pasākumi dod apmēram 1,8 PJ enerģijas ietaupījumu.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1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792088"/>
          </a:xfrm>
        </p:spPr>
        <p:txBody>
          <a:bodyPr/>
          <a:lstStyle/>
          <a:p>
            <a:r>
              <a:rPr lang="lv-LV" sz="2400" dirty="0">
                <a:solidFill>
                  <a:srgbClr val="0070C0"/>
                </a:solidFill>
              </a:rPr>
              <a:t>Aprēķinātās </a:t>
            </a:r>
            <a:r>
              <a:rPr lang="lv-LV" sz="2400" dirty="0" smtClean="0">
                <a:solidFill>
                  <a:srgbClr val="0070C0"/>
                </a:solidFill>
              </a:rPr>
              <a:t>rūpniecības un rūpniecisko procesu SEG </a:t>
            </a:r>
            <a:r>
              <a:rPr lang="lv-LV" sz="2400" dirty="0">
                <a:solidFill>
                  <a:srgbClr val="0070C0"/>
                </a:solidFill>
              </a:rPr>
              <a:t>emisijas </a:t>
            </a:r>
            <a:r>
              <a:rPr lang="lv-LV" sz="2400" dirty="0" smtClean="0">
                <a:solidFill>
                  <a:srgbClr val="0070C0"/>
                </a:solidFill>
              </a:rPr>
              <a:t> </a:t>
            </a:r>
            <a:r>
              <a:rPr lang="lv-LV" sz="2400" dirty="0">
                <a:solidFill>
                  <a:srgbClr val="0070C0"/>
                </a:solidFill>
              </a:rPr>
              <a:t>modelētos scenārijos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1340767"/>
            <a:ext cx="8136904" cy="489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332656"/>
            <a:ext cx="10972800" cy="580926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Energoefektivitātes paaugstināšana modelētos scenārijos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" y="859693"/>
            <a:ext cx="5951812" cy="35774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9976" y="3125648"/>
            <a:ext cx="6120680" cy="367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7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792088"/>
          </a:xfrm>
        </p:spPr>
        <p:txBody>
          <a:bodyPr/>
          <a:lstStyle/>
          <a:p>
            <a:r>
              <a:rPr lang="lv-LV" sz="2400" dirty="0">
                <a:solidFill>
                  <a:srgbClr val="0070C0"/>
                </a:solidFill>
              </a:rPr>
              <a:t>Izaicinājumi modelēšanai: atšķirīgais enerģijas un elektroenerģijas patēriņa sadalījums nozarēs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154758"/>
            <a:ext cx="5967103" cy="35866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052736"/>
            <a:ext cx="5990046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5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864096"/>
          </a:xfrm>
        </p:spPr>
        <p:txBody>
          <a:bodyPr/>
          <a:lstStyle/>
          <a:p>
            <a:r>
              <a:rPr lang="lv-LV" sz="2400" dirty="0" smtClean="0">
                <a:solidFill>
                  <a:srgbClr val="0070C0"/>
                </a:solidFill>
              </a:rPr>
              <a:t>Izaicinājumi modelēšanai: atšķirīgais elektroenerģijas patēriņa sadalījums nozarēs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416" y="4941168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Elektroenerģijas patēriņš mehāniskai enerģijai ir 35,6%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48128" y="2420888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Elektroenerģijas patēriņš mehāniskai enerģijai ir 92,6%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779" y="1196753"/>
            <a:ext cx="6007252" cy="31683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252" y="3068577"/>
            <a:ext cx="6191412" cy="372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33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597" y="2511561"/>
            <a:ext cx="78867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C00000"/>
                </a:solidFill>
                <a:latin typeface="+mn-lt"/>
              </a:rPr>
              <a:t>Paldies par uzmanību!!!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973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Saražotā Pievienotā vērtība rūpniecībā un būvniecībā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057599"/>
            <a:ext cx="7848872" cy="47176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3392" y="5949280"/>
            <a:ext cx="10585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 smtClean="0">
                <a:solidFill>
                  <a:srgbClr val="C00000"/>
                </a:solidFill>
              </a:rPr>
              <a:t>Rūpniecība veido apmēram 23% no kopējās radītās pievienotās vērtības Latvijā 2019.gadā. 2019.gadā salīdzinot ar 2010.gadu  PV rūpniecībā ir palielinājusies par 33% un būvniecībā par 75% 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35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04664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rgbClr val="4F81BD">
                    <a:lumMod val="75000"/>
                  </a:srgbClr>
                </a:solidFill>
              </a:rPr>
              <a:t>Kopējais enerģijas </a:t>
            </a:r>
            <a:r>
              <a:rPr lang="lv-LV" sz="2800" dirty="0" err="1">
                <a:solidFill>
                  <a:srgbClr val="4F81BD">
                    <a:lumMod val="75000"/>
                  </a:srgbClr>
                </a:solidFill>
              </a:rPr>
              <a:t>galapatēriņš</a:t>
            </a:r>
            <a:r>
              <a:rPr lang="lv-LV" sz="2800" dirty="0">
                <a:solidFill>
                  <a:srgbClr val="4F81BD">
                    <a:lumMod val="75000"/>
                  </a:srgbClr>
                </a:solidFill>
              </a:rPr>
              <a:t> 2019.gadā Latvijā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965" y="1412776"/>
            <a:ext cx="7188055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00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332656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Enerģijas </a:t>
            </a:r>
            <a:r>
              <a:rPr lang="lv-LV" sz="2800" dirty="0" err="1" smtClean="0">
                <a:solidFill>
                  <a:schemeClr val="accent1">
                    <a:lumMod val="75000"/>
                  </a:schemeClr>
                </a:solidFill>
              </a:rPr>
              <a:t>galapatēriņš</a:t>
            </a:r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 rūpniecībā Latvijā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1412776"/>
            <a:ext cx="7351677" cy="44188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71464" y="594928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 smtClean="0">
                <a:solidFill>
                  <a:srgbClr val="C00000"/>
                </a:solidFill>
              </a:rPr>
              <a:t>Enerģijas patēriņš 2019.g. ir par 11,6% lielāks nekā 2010.gadā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92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Enerģijas </a:t>
            </a:r>
            <a:r>
              <a:rPr lang="lv-LV" sz="2800" dirty="0" err="1" smtClean="0">
                <a:solidFill>
                  <a:schemeClr val="accent1">
                    <a:lumMod val="75000"/>
                  </a:schemeClr>
                </a:solidFill>
              </a:rPr>
              <a:t>galapatēriņš</a:t>
            </a:r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 rūpniecībā 2019.gadā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412776"/>
            <a:ext cx="7128791" cy="428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188640"/>
            <a:ext cx="11908721" cy="580926"/>
          </a:xfrm>
        </p:spPr>
        <p:txBody>
          <a:bodyPr/>
          <a:lstStyle/>
          <a:p>
            <a:r>
              <a:rPr lang="lv-LV" sz="2000" dirty="0" smtClean="0">
                <a:solidFill>
                  <a:srgbClr val="0070C0"/>
                </a:solidFill>
              </a:rPr>
              <a:t>Rūpniecības nozaru devums: saražotā Pievienotā vērtība un enerģijas patēriņš</a:t>
            </a: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769566"/>
            <a:ext cx="6453212" cy="37395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3502" y="3190083"/>
            <a:ext cx="6128323" cy="355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04664"/>
            <a:ext cx="10972800" cy="580926"/>
          </a:xfrm>
        </p:spPr>
        <p:txBody>
          <a:bodyPr/>
          <a:lstStyle/>
          <a:p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Rūpniecības nozaru </a:t>
            </a:r>
            <a:r>
              <a:rPr lang="lv-LV" sz="2800" dirty="0" err="1" smtClean="0">
                <a:solidFill>
                  <a:schemeClr val="accent1">
                    <a:lumMod val="75000"/>
                  </a:schemeClr>
                </a:solidFill>
              </a:rPr>
              <a:t>energointensitāte</a:t>
            </a:r>
            <a:r>
              <a:rPr lang="lv-LV" sz="2800" dirty="0" smtClean="0">
                <a:solidFill>
                  <a:schemeClr val="accent1">
                    <a:lumMod val="75000"/>
                  </a:schemeClr>
                </a:solidFill>
              </a:rPr>
              <a:t> Latvijā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112" y="1196752"/>
            <a:ext cx="7885352" cy="47459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1424" y="6381328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Avots: ODYSSEE datu bāze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278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88138"/>
            <a:ext cx="11247040" cy="580926"/>
          </a:xfrm>
        </p:spPr>
        <p:txBody>
          <a:bodyPr/>
          <a:lstStyle/>
          <a:p>
            <a:r>
              <a:rPr lang="lv-LV" sz="2400" dirty="0">
                <a:solidFill>
                  <a:schemeClr val="accent1">
                    <a:lumMod val="75000"/>
                  </a:schemeClr>
                </a:solidFill>
              </a:rPr>
              <a:t>Rūpniecības </a:t>
            </a:r>
            <a:r>
              <a:rPr lang="lv-LV" sz="2400" dirty="0" err="1" smtClean="0">
                <a:solidFill>
                  <a:schemeClr val="accent1">
                    <a:lumMod val="75000"/>
                  </a:schemeClr>
                </a:solidFill>
              </a:rPr>
              <a:t>energointensitātes</a:t>
            </a:r>
            <a:r>
              <a:rPr lang="lv-LV" sz="2400" dirty="0" smtClean="0">
                <a:solidFill>
                  <a:schemeClr val="accent1">
                    <a:lumMod val="75000"/>
                  </a:schemeClr>
                </a:solidFill>
              </a:rPr>
              <a:t> un energoefektivitātes </a:t>
            </a:r>
            <a:r>
              <a:rPr lang="lv-LV" sz="2400" dirty="0">
                <a:solidFill>
                  <a:schemeClr val="accent1">
                    <a:lumMod val="75000"/>
                  </a:schemeClr>
                </a:solidFill>
              </a:rPr>
              <a:t>rādītāji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764704"/>
            <a:ext cx="6543646" cy="3816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032" y="3365506"/>
            <a:ext cx="5670597" cy="33843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9376" y="4869160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C00000"/>
                </a:solidFill>
              </a:rPr>
              <a:t>Energoefektivitātes indikatora uzlabošanās 2000-2009.g. ir vidēji 5%/gadā.</a:t>
            </a:r>
          </a:p>
          <a:p>
            <a:r>
              <a:rPr lang="lv-LV" b="1" dirty="0" smtClean="0">
                <a:solidFill>
                  <a:srgbClr val="C00000"/>
                </a:solidFill>
              </a:rPr>
              <a:t>Indikatora uzlabošanās 2010-2019.g. ir vidēji 1,2% gadā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591944" y="5085184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1424" y="6381328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Avots: ODYSSEE datu bāze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3260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3098</TotalTime>
  <Words>624</Words>
  <Application>Microsoft Office PowerPoint</Application>
  <PresentationFormat>Widescreen</PresentationFormat>
  <Paragraphs>66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Verdana</vt:lpstr>
      <vt:lpstr>Office Theme</vt:lpstr>
      <vt:lpstr> Eiropas Komisijas “Gatavi mērķrādītājam 55 %” (Fit for 55) iniciatīvas ietekmes novērtējuma pirmie rezultāti: rūpniecība</vt:lpstr>
      <vt:lpstr>Prezentācijas saturs</vt:lpstr>
      <vt:lpstr>Saražotā Pievienotā vērtība rūpniecībā un būvniecībā</vt:lpstr>
      <vt:lpstr>Kopējais enerģijas galapatēriņš 2019.gadā Latvijā</vt:lpstr>
      <vt:lpstr>Enerģijas galapatēriņš rūpniecībā Latvijā</vt:lpstr>
      <vt:lpstr>Enerģijas galapatēriņš rūpniecībā 2019.gadā</vt:lpstr>
      <vt:lpstr>Rūpniecības nozaru devums: saražotā Pievienotā vērtība un enerģijas patēriņš</vt:lpstr>
      <vt:lpstr>Rūpniecības nozaru energointensitāte Latvijā</vt:lpstr>
      <vt:lpstr>Rūpniecības energointensitātes un energoefektivitātes rādītāji</vt:lpstr>
      <vt:lpstr>Enerģijas patēriņa izmaiņu rūpniecībā analīze</vt:lpstr>
      <vt:lpstr>Enerģijas galapatēriņa rūpniecībā SEG emisiju intensitātes indikatora salīdzinājums</vt:lpstr>
      <vt:lpstr>Pētījumā ietvertā «Fit for 55» priekšlikumu virzieni </vt:lpstr>
      <vt:lpstr>Pētījumā izmantotā pieeja</vt:lpstr>
      <vt:lpstr>Parametri, kas ietekmē sistēmas attīstību un modelēšanas rezultātus</vt:lpstr>
      <vt:lpstr>Modelēšanā izmantotā makroekonomisko rādītāju prognoze: Pievienotās vērtības prognoze rūpniecības nozarēs (EM, 05.2020)</vt:lpstr>
      <vt:lpstr>Scenāriju modelēšanai izmantotā ETS EUA cena</vt:lpstr>
      <vt:lpstr>Scenāriji modelēšanai, rezultāti un to analīze</vt:lpstr>
      <vt:lpstr>Scenāriju kopa «FIT for 55» pakotnes ietekmes uz Latvijas rādītājiem modelēšanai</vt:lpstr>
      <vt:lpstr>Aprēķinātais enerģijas galapatēriņš rūpniecībā Bāzes scenārijā</vt:lpstr>
      <vt:lpstr>Aprēķinātais enerģijas gala patēriņš rūpniecībā ne-ETS17&amp;RES_55% scenārijā  </vt:lpstr>
      <vt:lpstr>Aprēķinātās rūpniecības un rūpniecisko procesu SEG emisijas  modelētos scenārijos</vt:lpstr>
      <vt:lpstr>Energoefektivitātes paaugstināšana modelētos scenārijos</vt:lpstr>
      <vt:lpstr>Izaicinājumi modelēšanai: atšķirīgais enerģijas un elektroenerģijas patēriņa sadalījums nozarēs</vt:lpstr>
      <vt:lpstr>Izaicinājumi modelēšanai: atšķirīgais elektroenerģijas patēriņa sadalījums nozarēs</vt:lpstr>
      <vt:lpstr>Paldies par uzmanību!!!</vt:lpstr>
    </vt:vector>
  </TitlesOfParts>
  <Company>FEI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Gaidis</cp:lastModifiedBy>
  <cp:revision>290</cp:revision>
  <cp:lastPrinted>2016-03-31T15:03:53Z</cp:lastPrinted>
  <dcterms:created xsi:type="dcterms:W3CDTF">2015-05-20T09:09:20Z</dcterms:created>
  <dcterms:modified xsi:type="dcterms:W3CDTF">2022-03-02T14:24:44Z</dcterms:modified>
</cp:coreProperties>
</file>