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11"/>
  </p:notesMasterIdLst>
  <p:sldIdLst>
    <p:sldId id="256" r:id="rId2"/>
    <p:sldId id="268" r:id="rId3"/>
    <p:sldId id="271" r:id="rId4"/>
    <p:sldId id="267" r:id="rId5"/>
    <p:sldId id="273" r:id="rId6"/>
    <p:sldId id="275" r:id="rId7"/>
    <p:sldId id="272" r:id="rId8"/>
    <p:sldId id="274" r:id="rId9"/>
    <p:sldId id="269" r:id="rId10"/>
  </p:sldIdLst>
  <p:sldSz cx="12192000" cy="6858000"/>
  <p:notesSz cx="7099300" cy="10234613"/>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4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in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alpha val="20000"/>
            </a:schemeClr>
          </a:solidFill>
        </a:fill>
      </a:tcStyle>
    </a:wholeTbl>
    <a:band2H>
      <a:tcTxStyle/>
      <a:tcStyle>
        <a:tcBdr/>
        <a:fill>
          <a:solidFill>
            <a:srgbClr val="FFFFFF"/>
          </a:solidFill>
        </a:fill>
      </a:tcStyle>
    </a:band2H>
    <a:firstCol>
      <a:tcTxStyle b="on" i="off">
        <a:fontRef idx="min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solidFill>
            <a:schemeClr val="accent1">
              <a:alpha val="20000"/>
            </a:schemeClr>
          </a:solidFill>
        </a:fill>
      </a:tcStyle>
    </a:firstCol>
    <a:lastRow>
      <a:tcTxStyle b="on" i="off">
        <a:fontRef idx="min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50800" cap="flat">
              <a:solidFill>
                <a:schemeClr val="accent1"/>
              </a:solidFill>
              <a:prstDash val="solid"/>
              <a:round/>
            </a:ln>
          </a:top>
          <a:bottom>
            <a:ln w="127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noFill/>
        </a:fill>
      </a:tcStyle>
    </a:lastRow>
    <a:firstRow>
      <a:tcTxStyle b="on" i="off">
        <a:fontRef idx="minor">
          <a:srgbClr val="000000"/>
        </a:fontRef>
        <a:srgbClr val="000000"/>
      </a:tcTxStyle>
      <a:tcStyle>
        <a:tcBdr>
          <a:left>
            <a:ln w="12700" cap="flat">
              <a:solidFill>
                <a:schemeClr val="accent1"/>
              </a:solidFill>
              <a:prstDash val="solid"/>
              <a:round/>
            </a:ln>
          </a:left>
          <a:right>
            <a:ln w="12700" cap="flat">
              <a:solidFill>
                <a:schemeClr val="accent1"/>
              </a:solidFill>
              <a:prstDash val="solid"/>
              <a:round/>
            </a:ln>
          </a:right>
          <a:top>
            <a:ln w="12700" cap="flat">
              <a:solidFill>
                <a:schemeClr val="accent1"/>
              </a:solidFill>
              <a:prstDash val="solid"/>
              <a:round/>
            </a:ln>
          </a:top>
          <a:bottom>
            <a:ln w="25400" cap="flat">
              <a:solidFill>
                <a:schemeClr val="accent1"/>
              </a:solidFill>
              <a:prstDash val="solid"/>
              <a:round/>
            </a:ln>
          </a:bottom>
          <a:insideH>
            <a:ln w="12700" cap="flat">
              <a:solidFill>
                <a:schemeClr val="accent1"/>
              </a:solidFill>
              <a:prstDash val="solid"/>
              <a:round/>
            </a:ln>
          </a:insideH>
          <a:insideV>
            <a:ln w="12700" cap="flat">
              <a:solidFill>
                <a:schemeClr val="accent1"/>
              </a:solidFill>
              <a:prstDash val="solid"/>
              <a:round/>
            </a:ln>
          </a:insideV>
        </a:tcBdr>
        <a:fill>
          <a:no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0DEEF"/>
          </a:solidFill>
        </a:fill>
      </a:tcStyle>
    </a:wholeTbl>
    <a:band2H>
      <a:tcTxStyle/>
      <a:tcStyle>
        <a:tcBdr/>
        <a:fill>
          <a:solidFill>
            <a:srgbClr val="E9EFF7"/>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E0E0"/>
          </a:solidFill>
        </a:fill>
      </a:tcStyle>
    </a:wholeTbl>
    <a:band2H>
      <a:tcTxStyle/>
      <a:tcStyle>
        <a:tcBdr/>
        <a:fill>
          <a:solidFill>
            <a:srgbClr val="F0F0F0"/>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4E2CE"/>
          </a:solidFill>
        </a:fill>
      </a:tcStyle>
    </a:wholeTbl>
    <a:band2H>
      <a:tcTxStyle/>
      <a:tcStyle>
        <a:tcBdr/>
        <a:fill>
          <a:solidFill>
            <a:srgbClr val="EBF1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94652"/>
  </p:normalViewPr>
  <p:slideViewPr>
    <p:cSldViewPr snapToGrid="0" snapToObjects="1">
      <p:cViewPr varScale="1">
        <p:scale>
          <a:sx n="65" d="100"/>
          <a:sy n="65" d="100"/>
        </p:scale>
        <p:origin x="700" y="48"/>
      </p:cViewPr>
      <p:guideLst/>
    </p:cSldViewPr>
  </p:slideViewPr>
  <p:notesTextViewPr>
    <p:cViewPr>
      <p:scale>
        <a:sx n="1" d="1"/>
        <a:sy n="1" d="1"/>
      </p:scale>
      <p:origin x="0" y="0"/>
    </p:cViewPr>
  </p:notesTextViewPr>
  <p:sorterViewPr>
    <p:cViewPr varScale="1">
      <p:scale>
        <a:sx n="1" d="1"/>
        <a:sy n="1" d="1"/>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1" name="Shape 91"/>
          <p:cNvSpPr>
            <a:spLocks noGrp="1" noRot="1" noChangeAspect="1"/>
          </p:cNvSpPr>
          <p:nvPr>
            <p:ph type="sldImg"/>
          </p:nvPr>
        </p:nvSpPr>
        <p:spPr>
          <a:xfrm>
            <a:off x="139700" y="769938"/>
            <a:ext cx="6819900" cy="3835400"/>
          </a:xfrm>
          <a:prstGeom prst="rect">
            <a:avLst/>
          </a:prstGeom>
        </p:spPr>
        <p:txBody>
          <a:bodyPr lIns="99040" tIns="49521" rIns="99040" bIns="49521"/>
          <a:lstStyle/>
          <a:p>
            <a:endParaRPr/>
          </a:p>
        </p:txBody>
      </p:sp>
      <p:sp>
        <p:nvSpPr>
          <p:cNvPr id="92" name="Shape 92"/>
          <p:cNvSpPr>
            <a:spLocks noGrp="1"/>
          </p:cNvSpPr>
          <p:nvPr>
            <p:ph type="body" sz="quarter" idx="1"/>
          </p:nvPr>
        </p:nvSpPr>
        <p:spPr>
          <a:xfrm>
            <a:off x="946575" y="4861442"/>
            <a:ext cx="5206153" cy="4605576"/>
          </a:xfrm>
          <a:prstGeom prst="rect">
            <a:avLst/>
          </a:prstGeom>
        </p:spPr>
        <p:txBody>
          <a:bodyPr lIns="99040" tIns="49521" rIns="99040" bIns="49521"/>
          <a:lstStyle/>
          <a:p>
            <a:endParaRPr/>
          </a:p>
        </p:txBody>
      </p:sp>
    </p:spTree>
    <p:extLst>
      <p:ext uri="{BB962C8B-B14F-4D97-AF65-F5344CB8AC3E}">
        <p14:creationId xmlns:p14="http://schemas.microsoft.com/office/powerpoint/2010/main" val="1232788726"/>
      </p:ext>
    </p:extLst>
  </p:cSld>
  <p:clrMap bg1="lt1" tx1="dk1" bg2="lt2" tx2="dk2" accent1="accent1" accent2="accent2" accent3="accent3" accent4="accent4" accent5="accent5" accent6="accent6" hlink="hlink" folHlink="folHlink"/>
  <p:notesStyle>
    <a:lvl1pPr latinLnBrk="0">
      <a:defRPr sz="1200">
        <a:latin typeface="+mn-lt"/>
        <a:ea typeface="+mn-ea"/>
        <a:cs typeface="+mn-cs"/>
        <a:sym typeface="Calibri"/>
      </a:defRPr>
    </a:lvl1pPr>
    <a:lvl2pPr indent="228600" latinLnBrk="0">
      <a:defRPr sz="1200">
        <a:latin typeface="+mn-lt"/>
        <a:ea typeface="+mn-ea"/>
        <a:cs typeface="+mn-cs"/>
        <a:sym typeface="Calibri"/>
      </a:defRPr>
    </a:lvl2pPr>
    <a:lvl3pPr indent="457200" latinLnBrk="0">
      <a:defRPr sz="1200">
        <a:latin typeface="+mn-lt"/>
        <a:ea typeface="+mn-ea"/>
        <a:cs typeface="+mn-cs"/>
        <a:sym typeface="Calibri"/>
      </a:defRPr>
    </a:lvl3pPr>
    <a:lvl4pPr indent="685800" latinLnBrk="0">
      <a:defRPr sz="1200">
        <a:latin typeface="+mn-lt"/>
        <a:ea typeface="+mn-ea"/>
        <a:cs typeface="+mn-cs"/>
        <a:sym typeface="Calibri"/>
      </a:defRPr>
    </a:lvl4pPr>
    <a:lvl5pPr indent="914400" latinLnBrk="0">
      <a:defRPr sz="1200">
        <a:latin typeface="+mn-lt"/>
        <a:ea typeface="+mn-ea"/>
        <a:cs typeface="+mn-cs"/>
        <a:sym typeface="Calibri"/>
      </a:defRPr>
    </a:lvl5pPr>
    <a:lvl6pPr indent="1143000" latinLnBrk="0">
      <a:defRPr sz="1200">
        <a:latin typeface="+mn-lt"/>
        <a:ea typeface="+mn-ea"/>
        <a:cs typeface="+mn-cs"/>
        <a:sym typeface="Calibri"/>
      </a:defRPr>
    </a:lvl6pPr>
    <a:lvl7pPr indent="1371600" latinLnBrk="0">
      <a:defRPr sz="1200">
        <a:latin typeface="+mn-lt"/>
        <a:ea typeface="+mn-ea"/>
        <a:cs typeface="+mn-cs"/>
        <a:sym typeface="Calibri"/>
      </a:defRPr>
    </a:lvl7pPr>
    <a:lvl8pPr indent="1600200" latinLnBrk="0">
      <a:defRPr sz="1200">
        <a:latin typeface="+mn-lt"/>
        <a:ea typeface="+mn-ea"/>
        <a:cs typeface="+mn-cs"/>
        <a:sym typeface="Calibri"/>
      </a:defRPr>
    </a:lvl8pPr>
    <a:lvl9pPr indent="1828800" latinLnBrk="0">
      <a:defRPr sz="1200">
        <a:latin typeface="+mn-lt"/>
        <a:ea typeface="+mn-ea"/>
        <a:cs typeface="+mn-cs"/>
        <a:sym typeface="Calibri"/>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11" name="Title Text"/>
          <p:cNvSpPr txBox="1">
            <a:spLocks noGrp="1"/>
          </p:cNvSpPr>
          <p:nvPr>
            <p:ph type="title"/>
          </p:nvPr>
        </p:nvSpPr>
        <p:spPr>
          <a:xfrm>
            <a:off x="1524000" y="1122362"/>
            <a:ext cx="9144000" cy="2387601"/>
          </a:xfrm>
          <a:prstGeom prst="rect">
            <a:avLst/>
          </a:prstGeom>
        </p:spPr>
        <p:txBody>
          <a:bodyPr anchor="b"/>
          <a:lstStyle>
            <a:lvl1pPr algn="ctr">
              <a:defRPr sz="6000"/>
            </a:lvl1pPr>
          </a:lstStyle>
          <a:p>
            <a:r>
              <a:t>Title Text</a:t>
            </a:r>
          </a:p>
        </p:txBody>
      </p:sp>
      <p:sp>
        <p:nvSpPr>
          <p:cNvPr id="12" name="Body Level One…"/>
          <p:cNvSpPr txBox="1">
            <a:spLocks noGrp="1"/>
          </p:cNvSpPr>
          <p:nvPr>
            <p:ph type="body" sz="quarter" idx="1"/>
          </p:nvPr>
        </p:nvSpPr>
        <p:spPr>
          <a:xfrm>
            <a:off x="1524000" y="3602037"/>
            <a:ext cx="9144000" cy="1655763"/>
          </a:xfrm>
          <a:prstGeom prst="rect">
            <a:avLst/>
          </a:prstGeom>
        </p:spPr>
        <p:txBody>
          <a:bodyPr/>
          <a:lstStyle>
            <a:lvl1pPr marL="0" indent="0" algn="ctr">
              <a:buSzTx/>
              <a:buFontTx/>
              <a:buNone/>
              <a:defRPr sz="2400"/>
            </a:lvl1pPr>
            <a:lvl2pPr marL="0" indent="457200" algn="ctr">
              <a:buSzTx/>
              <a:buFontTx/>
              <a:buNone/>
              <a:defRPr sz="2400"/>
            </a:lvl2pPr>
            <a:lvl3pPr marL="0" indent="914400" algn="ctr">
              <a:buSzTx/>
              <a:buFontTx/>
              <a:buNone/>
              <a:defRPr sz="2400"/>
            </a:lvl3pPr>
            <a:lvl4pPr marL="0" indent="1371600" algn="ctr">
              <a:buSzTx/>
              <a:buFontTx/>
              <a:buNone/>
              <a:defRPr sz="2400"/>
            </a:lvl4pPr>
            <a:lvl5pPr marL="0" indent="1828800" algn="ctr">
              <a:buSzTx/>
              <a:buFontTx/>
              <a:buNone/>
              <a:defRPr sz="2400"/>
            </a:lvl5pPr>
          </a:lstStyle>
          <a:p>
            <a:r>
              <a:t>Body Level One</a:t>
            </a:r>
          </a:p>
          <a:p>
            <a:pPr lvl="1"/>
            <a:r>
              <a:t>Body Level Two</a:t>
            </a:r>
          </a:p>
          <a:p>
            <a:pPr lvl="2"/>
            <a:r>
              <a:t>Body Level Three</a:t>
            </a:r>
          </a:p>
          <a:p>
            <a:pPr lvl="3"/>
            <a:r>
              <a:t>Body Level Four</a:t>
            </a:r>
          </a:p>
          <a:p>
            <a:pPr lvl="4"/>
            <a:r>
              <a:t>Body Level Five</a:t>
            </a:r>
          </a:p>
        </p:txBody>
      </p:sp>
      <p:sp>
        <p:nvSpPr>
          <p:cNvPr id="13"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0" name="Title Text"/>
          <p:cNvSpPr txBox="1">
            <a:spLocks noGrp="1"/>
          </p:cNvSpPr>
          <p:nvPr>
            <p:ph type="title"/>
          </p:nvPr>
        </p:nvSpPr>
        <p:spPr>
          <a:prstGeom prst="rect">
            <a:avLst/>
          </a:prstGeom>
        </p:spPr>
        <p:txBody>
          <a:bodyPr/>
          <a:lstStyle/>
          <a:p>
            <a:r>
              <a:t>Title Text</a:t>
            </a:r>
          </a:p>
        </p:txBody>
      </p:sp>
      <p:sp>
        <p:nvSpPr>
          <p:cNvPr id="2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22"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29" name="Title Text"/>
          <p:cNvSpPr txBox="1">
            <a:spLocks noGrp="1"/>
          </p:cNvSpPr>
          <p:nvPr>
            <p:ph type="title"/>
          </p:nvPr>
        </p:nvSpPr>
        <p:spPr>
          <a:xfrm>
            <a:off x="831850" y="1709738"/>
            <a:ext cx="10515600" cy="2852737"/>
          </a:xfrm>
          <a:prstGeom prst="rect">
            <a:avLst/>
          </a:prstGeom>
        </p:spPr>
        <p:txBody>
          <a:bodyPr anchor="b"/>
          <a:lstStyle>
            <a:lvl1pPr>
              <a:defRPr sz="6000"/>
            </a:lvl1pPr>
          </a:lstStyle>
          <a:p>
            <a:r>
              <a:t>Title Text</a:t>
            </a:r>
          </a:p>
        </p:txBody>
      </p:sp>
      <p:sp>
        <p:nvSpPr>
          <p:cNvPr id="30" name="Body Level One…"/>
          <p:cNvSpPr txBox="1">
            <a:spLocks noGrp="1"/>
          </p:cNvSpPr>
          <p:nvPr>
            <p:ph type="body" sz="quarter" idx="1"/>
          </p:nvPr>
        </p:nvSpPr>
        <p:spPr>
          <a:xfrm>
            <a:off x="831850" y="4589462"/>
            <a:ext cx="10515600" cy="1500188"/>
          </a:xfrm>
          <a:prstGeom prst="rect">
            <a:avLst/>
          </a:prstGeom>
        </p:spPr>
        <p:txBody>
          <a:bodyPr/>
          <a:lstStyle>
            <a:lvl1pPr marL="0" indent="0">
              <a:buSzTx/>
              <a:buFontTx/>
              <a:buNone/>
              <a:defRPr sz="2400">
                <a:solidFill>
                  <a:srgbClr val="888888"/>
                </a:solidFill>
              </a:defRPr>
            </a:lvl1pPr>
            <a:lvl2pPr marL="0" indent="457200">
              <a:buSzTx/>
              <a:buFontTx/>
              <a:buNone/>
              <a:defRPr sz="2400">
                <a:solidFill>
                  <a:srgbClr val="888888"/>
                </a:solidFill>
              </a:defRPr>
            </a:lvl2pPr>
            <a:lvl3pPr marL="0" indent="914400">
              <a:buSzTx/>
              <a:buFontTx/>
              <a:buNone/>
              <a:defRPr sz="2400">
                <a:solidFill>
                  <a:srgbClr val="888888"/>
                </a:solidFill>
              </a:defRPr>
            </a:lvl3pPr>
            <a:lvl4pPr marL="0" indent="1371600">
              <a:buSzTx/>
              <a:buFontTx/>
              <a:buNone/>
              <a:defRPr sz="2400">
                <a:solidFill>
                  <a:srgbClr val="888888"/>
                </a:solidFill>
              </a:defRPr>
            </a:lvl4pPr>
            <a:lvl5pPr marL="0" indent="1828800">
              <a:buSzTx/>
              <a:buFontTx/>
              <a:buNone/>
              <a:defRPr sz="24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1"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38" name="Title Text"/>
          <p:cNvSpPr txBox="1">
            <a:spLocks noGrp="1"/>
          </p:cNvSpPr>
          <p:nvPr>
            <p:ph type="title"/>
          </p:nvPr>
        </p:nvSpPr>
        <p:spPr>
          <a:prstGeom prst="rect">
            <a:avLst/>
          </a:prstGeom>
        </p:spPr>
        <p:txBody>
          <a:bodyPr/>
          <a:lstStyle/>
          <a:p>
            <a:r>
              <a:t>Title Text</a:t>
            </a:r>
          </a:p>
        </p:txBody>
      </p:sp>
      <p:sp>
        <p:nvSpPr>
          <p:cNvPr id="39" name="Body Level One…"/>
          <p:cNvSpPr txBox="1">
            <a:spLocks noGrp="1"/>
          </p:cNvSpPr>
          <p:nvPr>
            <p:ph type="body" sz="half" idx="1"/>
          </p:nvPr>
        </p:nvSpPr>
        <p:spPr>
          <a:xfrm>
            <a:off x="838200" y="1825625"/>
            <a:ext cx="5181600" cy="4351338"/>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4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47" name="Title Text"/>
          <p:cNvSpPr txBox="1">
            <a:spLocks noGrp="1"/>
          </p:cNvSpPr>
          <p:nvPr>
            <p:ph type="title"/>
          </p:nvPr>
        </p:nvSpPr>
        <p:spPr>
          <a:xfrm>
            <a:off x="839787" y="365125"/>
            <a:ext cx="10515601" cy="1325563"/>
          </a:xfrm>
          <a:prstGeom prst="rect">
            <a:avLst/>
          </a:prstGeom>
        </p:spPr>
        <p:txBody>
          <a:bodyPr/>
          <a:lstStyle/>
          <a:p>
            <a:r>
              <a:t>Title Text</a:t>
            </a:r>
          </a:p>
        </p:txBody>
      </p:sp>
      <p:sp>
        <p:nvSpPr>
          <p:cNvPr id="48" name="Body Level One…"/>
          <p:cNvSpPr txBox="1">
            <a:spLocks noGrp="1"/>
          </p:cNvSpPr>
          <p:nvPr>
            <p:ph type="body" sz="quarter" idx="1"/>
          </p:nvPr>
        </p:nvSpPr>
        <p:spPr>
          <a:xfrm>
            <a:off x="839787" y="1681163"/>
            <a:ext cx="5157789" cy="823913"/>
          </a:xfrm>
          <a:prstGeom prst="rect">
            <a:avLst/>
          </a:prstGeom>
        </p:spPr>
        <p:txBody>
          <a:bodyPr anchor="b"/>
          <a:lstStyle>
            <a:lvl1pPr marL="0" indent="0">
              <a:buSzTx/>
              <a:buFontTx/>
              <a:buNone/>
              <a:defRPr sz="2400" b="1"/>
            </a:lvl1pPr>
            <a:lvl2pPr marL="0" indent="457200">
              <a:buSzTx/>
              <a:buFontTx/>
              <a:buNone/>
              <a:defRPr sz="2400" b="1"/>
            </a:lvl2pPr>
            <a:lvl3pPr marL="0" indent="914400">
              <a:buSzTx/>
              <a:buFontTx/>
              <a:buNone/>
              <a:defRPr sz="2400" b="1"/>
            </a:lvl3pPr>
            <a:lvl4pPr marL="0" indent="1371600">
              <a:buSzTx/>
              <a:buFontTx/>
              <a:buNone/>
              <a:defRPr sz="2400" b="1"/>
            </a:lvl4pPr>
            <a:lvl5pPr marL="0" indent="1828800">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49" name="Text Placeholder 4"/>
          <p:cNvSpPr>
            <a:spLocks noGrp="1"/>
          </p:cNvSpPr>
          <p:nvPr>
            <p:ph type="body" sz="quarter" idx="21"/>
          </p:nvPr>
        </p:nvSpPr>
        <p:spPr>
          <a:xfrm>
            <a:off x="6172200" y="1681163"/>
            <a:ext cx="5183188" cy="823913"/>
          </a:xfrm>
          <a:prstGeom prst="rect">
            <a:avLst/>
          </a:prstGeom>
        </p:spPr>
        <p:txBody>
          <a:bodyPr anchor="b"/>
          <a:lstStyle/>
          <a:p>
            <a:pPr marL="0" indent="0">
              <a:buSzTx/>
              <a:buFontTx/>
              <a:buNone/>
              <a:defRPr sz="2400" b="1"/>
            </a:pPr>
            <a:endParaRPr/>
          </a:p>
        </p:txBody>
      </p:sp>
      <p:sp>
        <p:nvSpPr>
          <p:cNvPr id="50"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57" name="Title Text"/>
          <p:cNvSpPr txBox="1">
            <a:spLocks noGrp="1"/>
          </p:cNvSpPr>
          <p:nvPr>
            <p:ph type="title"/>
          </p:nvPr>
        </p:nvSpPr>
        <p:spPr>
          <a:prstGeom prst="rect">
            <a:avLst/>
          </a:prstGeom>
        </p:spPr>
        <p:txBody>
          <a:bodyPr/>
          <a:lstStyle/>
          <a:p>
            <a:r>
              <a:t>Title Text</a:t>
            </a: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72" name="Title Text"/>
          <p:cNvSpPr txBox="1">
            <a:spLocks noGrp="1"/>
          </p:cNvSpPr>
          <p:nvPr>
            <p:ph type="title"/>
          </p:nvPr>
        </p:nvSpPr>
        <p:spPr>
          <a:xfrm>
            <a:off x="839787" y="457200"/>
            <a:ext cx="3932239" cy="1600200"/>
          </a:xfrm>
          <a:prstGeom prst="rect">
            <a:avLst/>
          </a:prstGeom>
        </p:spPr>
        <p:txBody>
          <a:bodyPr anchor="b"/>
          <a:lstStyle>
            <a:lvl1pPr>
              <a:defRPr sz="3200"/>
            </a:lvl1pPr>
          </a:lstStyle>
          <a:p>
            <a:r>
              <a:t>Title Text</a:t>
            </a:r>
          </a:p>
        </p:txBody>
      </p:sp>
      <p:sp>
        <p:nvSpPr>
          <p:cNvPr id="73" name="Body Level One…"/>
          <p:cNvSpPr txBox="1">
            <a:spLocks noGrp="1"/>
          </p:cNvSpPr>
          <p:nvPr>
            <p:ph type="body" sz="half" idx="1"/>
          </p:nvPr>
        </p:nvSpPr>
        <p:spPr>
          <a:xfrm>
            <a:off x="5183187" y="987425"/>
            <a:ext cx="6172201" cy="4873625"/>
          </a:xfrm>
          <a:prstGeom prst="rect">
            <a:avLst/>
          </a:prstGeom>
        </p:spPr>
        <p:txBody>
          <a:bodyPr/>
          <a:lstStyle>
            <a:lvl1pPr>
              <a:defRPr sz="3200"/>
            </a:lvl1pPr>
            <a:lvl2pPr marL="718457" indent="-261257">
              <a:defRPr sz="3200"/>
            </a:lvl2pPr>
            <a:lvl3pPr marL="1219200" indent="-304800">
              <a:defRPr sz="3200"/>
            </a:lvl3pPr>
            <a:lvl4pPr marL="1737360" indent="-365760">
              <a:defRPr sz="3200"/>
            </a:lvl4pPr>
            <a:lvl5pPr marL="2194560" indent="-365760">
              <a:defRPr sz="3200"/>
            </a:lvl5pPr>
          </a:lstStyle>
          <a:p>
            <a:r>
              <a:t>Body Level One</a:t>
            </a:r>
          </a:p>
          <a:p>
            <a:pPr lvl="1"/>
            <a:r>
              <a:t>Body Level Two</a:t>
            </a:r>
          </a:p>
          <a:p>
            <a:pPr lvl="2"/>
            <a:r>
              <a:t>Body Level Three</a:t>
            </a:r>
          </a:p>
          <a:p>
            <a:pPr lvl="3"/>
            <a:r>
              <a:t>Body Level Four</a:t>
            </a:r>
          </a:p>
          <a:p>
            <a:pPr lvl="4"/>
            <a:r>
              <a:t>Body Level Five</a:t>
            </a:r>
          </a:p>
        </p:txBody>
      </p:sp>
      <p:sp>
        <p:nvSpPr>
          <p:cNvPr id="74" name="Text Placeholder 3"/>
          <p:cNvSpPr>
            <a:spLocks noGrp="1"/>
          </p:cNvSpPr>
          <p:nvPr>
            <p:ph type="body" sz="quarter" idx="21"/>
          </p:nvPr>
        </p:nvSpPr>
        <p:spPr>
          <a:xfrm>
            <a:off x="839787" y="2057400"/>
            <a:ext cx="3932239" cy="3811588"/>
          </a:xfrm>
          <a:prstGeom prst="rect">
            <a:avLst/>
          </a:prstGeom>
        </p:spPr>
        <p:txBody>
          <a:bodyPr/>
          <a:lstStyle/>
          <a:p>
            <a:pPr marL="0" indent="0">
              <a:buSzTx/>
              <a:buFontTx/>
              <a:buNone/>
              <a:defRPr sz="1600"/>
            </a:pPr>
            <a:endParaRPr/>
          </a:p>
        </p:txBody>
      </p:sp>
      <p:sp>
        <p:nvSpPr>
          <p:cNvPr id="75" name="Slide Number"/>
          <p:cNvSpPr txBox="1">
            <a:spLocks noGrp="1"/>
          </p:cNvSpPr>
          <p:nvPr>
            <p:ph type="sldNum" sz="quarter" idx="2"/>
          </p:nvPr>
        </p:nvSpPr>
        <p:spPr>
          <a:prstGeom prst="rect">
            <a:avLst/>
          </a:prstGeom>
        </p:spPr>
        <p:txBody>
          <a:bodyPr/>
          <a:lstStyle/>
          <a:p>
            <a:fld id="{86CB4B4D-7CA3-9044-876B-883B54F8677D}" type="slidenum">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 name="Title Text"/>
          <p:cNvSpPr txBox="1">
            <a:spLocks noGrp="1"/>
          </p:cNvSpPr>
          <p:nvPr>
            <p:ph type="title"/>
          </p:nvPr>
        </p:nvSpPr>
        <p:spPr>
          <a:xfrm>
            <a:off x="838200" y="365125"/>
            <a:ext cx="10515600" cy="132556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rmAutofit/>
          </a:bodyPr>
          <a:lstStyle/>
          <a:p>
            <a:r>
              <a:t>Title Text</a:t>
            </a:r>
          </a:p>
        </p:txBody>
      </p:sp>
      <p:sp>
        <p:nvSpPr>
          <p:cNvPr id="3" name="Body Level One…"/>
          <p:cNvSpPr txBox="1">
            <a:spLocks noGrp="1"/>
          </p:cNvSpPr>
          <p:nvPr>
            <p:ph type="body" idx="1"/>
          </p:nvPr>
        </p:nvSpPr>
        <p:spPr>
          <a:xfrm>
            <a:off x="838200" y="1825625"/>
            <a:ext cx="10515600" cy="4351338"/>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ormAutofit/>
          </a:bodyPr>
          <a:lstStyle/>
          <a:p>
            <a:r>
              <a:t>Body Level One</a:t>
            </a:r>
          </a:p>
          <a:p>
            <a:pPr lvl="1"/>
            <a:r>
              <a:t>Body Level Two</a:t>
            </a:r>
          </a:p>
          <a:p>
            <a:pPr lvl="2"/>
            <a:r>
              <a:t>Body Level Three</a:t>
            </a:r>
          </a:p>
          <a:p>
            <a:pPr lvl="3"/>
            <a:r>
              <a:t>Body Level Four</a:t>
            </a:r>
          </a:p>
          <a:p>
            <a:pPr lvl="4"/>
            <a:r>
              <a:t>Body Level Five</a:t>
            </a:r>
          </a:p>
        </p:txBody>
      </p:sp>
      <p:sp>
        <p:nvSpPr>
          <p:cNvPr id="4" name="Slide Number"/>
          <p:cNvSpPr txBox="1">
            <a:spLocks noGrp="1"/>
          </p:cNvSpPr>
          <p:nvPr>
            <p:ph type="sldNum" sz="quarter" idx="2"/>
          </p:nvPr>
        </p:nvSpPr>
        <p:spPr>
          <a:xfrm>
            <a:off x="11095176" y="6404292"/>
            <a:ext cx="258624" cy="269241"/>
          </a:xfrm>
          <a:prstGeom prst="rect">
            <a:avLst/>
          </a:prstGeom>
          <a:ln w="12700">
            <a:miter lim="400000"/>
          </a:ln>
        </p:spPr>
        <p:txBody>
          <a:bodyPr wrap="none" lIns="45719" rIns="45719" anchor="ctr">
            <a:spAutoFit/>
          </a:bodyPr>
          <a:lstStyle>
            <a:lvl1pPr algn="r">
              <a:defRPr sz="1200">
                <a:solidFill>
                  <a:srgbClr val="888888"/>
                </a:solidFill>
              </a:defRPr>
            </a:lvl1pPr>
          </a:lstStyle>
          <a:p>
            <a:fld id="{86CB4B4D-7CA3-9044-876B-883B54F8677D}" type="slidenum">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6" r:id="rId7"/>
  </p:sldLayoutIdLst>
  <p:transition spd="med"/>
  <p:txStyles>
    <p:title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p:titleStyle>
    <p:bodyStyle>
      <a:lvl1pPr marL="228600" marR="0" indent="-228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1pPr>
      <a:lvl2pPr marL="723900" marR="0" indent="-2667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2pPr>
      <a:lvl3pPr marL="1234439" marR="0" indent="-320039"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3pPr>
      <a:lvl4pPr marL="1727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4pPr>
      <a:lvl5pPr marL="21844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5pPr>
      <a:lvl6pPr marL="26416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6pPr>
      <a:lvl7pPr marL="30988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7pPr>
      <a:lvl8pPr marL="35560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8pPr>
      <a:lvl9pPr marL="4013200" marR="0" indent="-355600" algn="l" defTabSz="914400" rtl="0" latinLnBrk="0">
        <a:lnSpc>
          <a:spcPct val="90000"/>
        </a:lnSpc>
        <a:spcBef>
          <a:spcPts val="1000"/>
        </a:spcBef>
        <a:spcAft>
          <a:spcPts val="0"/>
        </a:spcAft>
        <a:buClrTx/>
        <a:buSzPct val="100000"/>
        <a:buFont typeface="Arial"/>
        <a:buChar char="•"/>
        <a:tabLst/>
        <a:defRPr sz="2800" b="0" i="0" u="none" strike="noStrike" cap="none" spc="0" baseline="0">
          <a:solidFill>
            <a:srgbClr val="000000"/>
          </a:solidFill>
          <a:uFillTx/>
          <a:latin typeface="+mn-lt"/>
          <a:ea typeface="+mn-ea"/>
          <a:cs typeface="+mn-cs"/>
          <a:sym typeface="Calibri"/>
        </a:defRPr>
      </a:lvl9pPr>
    </p:bodyStyle>
    <p:otherStyle>
      <a:lvl1pPr marL="0" marR="0" indent="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1pPr>
      <a:lvl2pPr marL="0" marR="0" indent="457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2pPr>
      <a:lvl3pPr marL="0" marR="0" indent="914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3pPr>
      <a:lvl4pPr marL="0" marR="0" indent="1371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4pPr>
      <a:lvl5pPr marL="0" marR="0" indent="18288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5pPr>
      <a:lvl6pPr marL="0" marR="0" indent="22860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6pPr>
      <a:lvl7pPr marL="0" marR="0" indent="27432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7pPr>
      <a:lvl8pPr marL="0" marR="0" indent="32004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8pPr>
      <a:lvl9pPr marL="0" marR="0" indent="3657600" algn="r" defTabSz="914400" rtl="0" latinLnBrk="0">
        <a:lnSpc>
          <a:spcPct val="100000"/>
        </a:lnSpc>
        <a:spcBef>
          <a:spcPts val="0"/>
        </a:spcBef>
        <a:spcAft>
          <a:spcPts val="0"/>
        </a:spcAft>
        <a:buClrTx/>
        <a:buSzTx/>
        <a:buFontTx/>
        <a:buNone/>
        <a:tabLst/>
        <a:defRPr sz="1200" b="0" i="0" u="none" strike="noStrike" cap="none" spc="0" baseline="0">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ec.europa.eu/info/sites/default/files/swd-competitive-clean-european-steel_en.pdf" TargetMode="External"/><Relationship Id="rId2" Type="http://schemas.openxmlformats.org/officeDocument/2006/relationships/hyperlink" Target="https://ec.europa.eu/info/strategy/priorities-2019-2024/europe-fit-digital-age/european-industrial-strategy/depth-reviews-strategic-areas-europes-interests_en" TargetMode="Externa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0.emf"/><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434346" y="0"/>
            <a:ext cx="2559767" cy="1445516"/>
          </a:xfrm>
          <a:prstGeom prst="rect">
            <a:avLst/>
          </a:prstGeom>
        </p:spPr>
      </p:pic>
      <p:sp>
        <p:nvSpPr>
          <p:cNvPr id="6" name="Title 1"/>
          <p:cNvSpPr txBox="1">
            <a:spLocks/>
          </p:cNvSpPr>
          <p:nvPr/>
        </p:nvSpPr>
        <p:spPr>
          <a:xfrm>
            <a:off x="92515" y="1219177"/>
            <a:ext cx="11519382" cy="134220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b">
            <a:normAutofit fontScale="97500"/>
          </a:bodyPr>
          <a:lstStyle>
            <a:lvl1pPr marL="0" marR="0" indent="0" algn="ctr" defTabSz="914400" rtl="0" latinLnBrk="0">
              <a:lnSpc>
                <a:spcPct val="90000"/>
              </a:lnSpc>
              <a:spcBef>
                <a:spcPts val="0"/>
              </a:spcBef>
              <a:spcAft>
                <a:spcPts val="0"/>
              </a:spcAft>
              <a:buClrTx/>
              <a:buSzTx/>
              <a:buFontTx/>
              <a:buNone/>
              <a:tabLst/>
              <a:defRPr sz="6000" b="0" i="0" u="none" strike="noStrike" cap="none" spc="0" baseline="0">
                <a:solidFill>
                  <a:srgbClr val="000000"/>
                </a:solidFill>
                <a:uFillTx/>
                <a:latin typeface="+mn-lt"/>
                <a:ea typeface="+mn-ea"/>
                <a:cs typeface="+mn-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a:lstStyle>
          <a:p>
            <a:pPr hangingPunct="1"/>
            <a:r>
              <a:rPr lang="lv-LV" sz="2400" b="1" dirty="0" smtClean="0">
                <a:latin typeface="Arial Unicode MS" panose="020B0604020202020204" pitchFamily="34" charset="-128"/>
                <a:ea typeface="Arial Unicode MS" panose="020B0604020202020204" pitchFamily="34" charset="-128"/>
                <a:cs typeface="Arial Unicode MS" panose="020B0604020202020204" pitchFamily="34" charset="-128"/>
              </a:rPr>
              <a:t>DAIF Latvija par būvmateriālu izmaksu</a:t>
            </a:r>
            <a:r>
              <a:rPr lang="lv-LV" sz="2400"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lv-LV" sz="2400" b="1" dirty="0" smtClean="0">
                <a:latin typeface="Arial Unicode MS" panose="020B0604020202020204" pitchFamily="34" charset="-128"/>
                <a:ea typeface="Arial Unicode MS" panose="020B0604020202020204" pitchFamily="34" charset="-128"/>
                <a:cs typeface="Arial Unicode MS" panose="020B0604020202020204" pitchFamily="34" charset="-128"/>
              </a:rPr>
              <a:t>- energo resursu un metāla pieejamību</a:t>
            </a:r>
          </a:p>
          <a:p>
            <a:pPr hangingPunct="1"/>
            <a:r>
              <a:rPr lang="lv-LV" sz="2400" b="1" dirty="0">
                <a:latin typeface="Arial Unicode MS" panose="020B0604020202020204" pitchFamily="34" charset="-128"/>
                <a:ea typeface="Arial Unicode MS" panose="020B0604020202020204" pitchFamily="34" charset="-128"/>
                <a:cs typeface="Arial Unicode MS" panose="020B0604020202020204" pitchFamily="34" charset="-128"/>
              </a:rPr>
              <a:t>Latvijas Būvniecības padomes </a:t>
            </a:r>
            <a:r>
              <a:rPr lang="lv-LV" sz="2400" b="1" dirty="0" smtClean="0">
                <a:latin typeface="Arial Unicode MS" panose="020B0604020202020204" pitchFamily="34" charset="-128"/>
                <a:ea typeface="Arial Unicode MS" panose="020B0604020202020204" pitchFamily="34" charset="-128"/>
                <a:cs typeface="Arial Unicode MS" panose="020B0604020202020204" pitchFamily="34" charset="-128"/>
              </a:rPr>
              <a:t>sēde</a:t>
            </a:r>
          </a:p>
          <a:p>
            <a:pPr hangingPunct="1"/>
            <a:r>
              <a:rPr lang="lv-LV" sz="2400" dirty="0" smtClean="0">
                <a:latin typeface="Arial Unicode MS" panose="020B0604020202020204" pitchFamily="34" charset="-128"/>
                <a:ea typeface="Arial Unicode MS" panose="020B0604020202020204" pitchFamily="34" charset="-128"/>
                <a:cs typeface="Arial Unicode MS" panose="020B0604020202020204" pitchFamily="34" charset="-128"/>
              </a:rPr>
              <a:t>17/02/2022</a:t>
            </a:r>
            <a:endParaRPr lang="lv-LV" sz="2400" b="1" i="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561379"/>
            <a:ext cx="12192000" cy="4270359"/>
          </a:xfrm>
          <a:prstGeom prst="rect">
            <a:avLst/>
          </a:prstGeom>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23420" y="1251953"/>
            <a:ext cx="11563780" cy="5201422"/>
          </a:xfrm>
          <a:prstGeom prst="rect">
            <a:avLst/>
          </a:prstGeom>
          <a:noFill/>
          <a:ln w="127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9" tIns="45719" rIns="45719" bIns="45719" numCol="1" spcCol="38100" rtlCol="0" anchor="t">
            <a:spAutoFit/>
          </a:bodyPr>
          <a:lstStyle/>
          <a:p>
            <a:r>
              <a:rPr lang="lv-LV" sz="2000" b="1"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Paziņojums </a:t>
            </a:r>
            <a:endParaRPr lang="lv-LV" sz="20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pt-BR" sz="2000" b="1"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par Nacionālo attīstības plānu 2021.–2027. gadam (NAP2027) </a:t>
            </a:r>
            <a:endParaRPr lang="pt-BR" sz="20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r>
              <a:rPr lang="lv-LV" sz="20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Saeima </a:t>
            </a:r>
            <a:r>
              <a:rPr lang="lv-LV" sz="20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2020.jūlija </a:t>
            </a:r>
            <a:r>
              <a:rPr lang="lv-LV" sz="2000"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sēdē, apstiprinot NAP2027: </a:t>
            </a:r>
            <a:endParaRPr lang="lv-LV" sz="20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endParaRPr>
          </a:p>
          <a:p>
            <a:endParaRPr lang="lv-LV" sz="20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r>
              <a:rPr lang="lv-LV" b="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lv-LV" b="1" i="1" dirty="0" smtClean="0">
                <a:latin typeface="Arial Unicode MS" panose="020B0604020202020204" pitchFamily="34" charset="-128"/>
                <a:ea typeface="Arial Unicode MS" panose="020B0604020202020204" pitchFamily="34" charset="-128"/>
                <a:cs typeface="Arial Unicode MS" panose="020B0604020202020204" pitchFamily="34" charset="-128"/>
              </a:rPr>
              <a:t>uzskata</a:t>
            </a:r>
            <a:r>
              <a:rPr lang="lv-LV" b="1" i="1" dirty="0">
                <a:latin typeface="Arial Unicode MS" panose="020B0604020202020204" pitchFamily="34" charset="-128"/>
                <a:ea typeface="Arial Unicode MS" panose="020B0604020202020204" pitchFamily="34" charset="-128"/>
                <a:cs typeface="Arial Unicode MS" panose="020B0604020202020204" pitchFamily="34" charset="-128"/>
              </a:rPr>
              <a:t>, ka </a:t>
            </a:r>
            <a:r>
              <a:rPr lang="lv-LV" b="1" dirty="0">
                <a:latin typeface="Arial Unicode MS" panose="020B0604020202020204" pitchFamily="34" charset="-128"/>
                <a:ea typeface="Arial Unicode MS" panose="020B0604020202020204" pitchFamily="34" charset="-128"/>
                <a:cs typeface="Arial Unicode MS" panose="020B0604020202020204" pitchFamily="34" charset="-128"/>
              </a:rPr>
              <a:t>Covid-19 izraisītā krīze ir skaidri pierādījusi nepieciešamību pēc </a:t>
            </a:r>
            <a:r>
              <a:rPr lang="lv-LV" b="1"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piegādes drošības risinājumiem, kas garantētu kritiski svarīgo materiāltehnisko līdzekļu pieejamību un nodrošinājumu līdzīgu krīžu laikā. Drošās piegādes ķēdes būtu jāveido ciešā valsts sektora un privātā sektora sadarbībā visaptverošas valsts aizsardzības sistēmas ietvaros, tādējādi būtiski palielinot valsts spējas pārvarēt dažādas iespējamās krīzes;</a:t>
            </a:r>
            <a:r>
              <a:rPr lang="lv-LV" b="1" dirty="0">
                <a:latin typeface="Arial Unicode MS" panose="020B0604020202020204" pitchFamily="34" charset="-128"/>
                <a:ea typeface="Arial Unicode MS" panose="020B0604020202020204" pitchFamily="34" charset="-128"/>
                <a:cs typeface="Arial Unicode MS" panose="020B0604020202020204" pitchFamily="34" charset="-128"/>
              </a:rPr>
              <a:t> </a:t>
            </a:r>
          </a:p>
          <a:p>
            <a:r>
              <a:rPr lang="lv-LV" b="1" i="1"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r>
              <a:rPr lang="lv-LV" b="1" i="1" dirty="0" smtClean="0">
                <a:latin typeface="Arial Unicode MS" panose="020B0604020202020204" pitchFamily="34" charset="-128"/>
                <a:ea typeface="Arial Unicode MS" panose="020B0604020202020204" pitchFamily="34" charset="-128"/>
                <a:cs typeface="Arial Unicode MS" panose="020B0604020202020204" pitchFamily="34" charset="-128"/>
              </a:rPr>
              <a:t>ņemot </a:t>
            </a:r>
            <a:r>
              <a:rPr lang="lv-LV" b="1" i="1" dirty="0">
                <a:latin typeface="Arial Unicode MS" panose="020B0604020202020204" pitchFamily="34" charset="-128"/>
                <a:ea typeface="Arial Unicode MS" panose="020B0604020202020204" pitchFamily="34" charset="-128"/>
                <a:cs typeface="Arial Unicode MS" panose="020B0604020202020204" pitchFamily="34" charset="-128"/>
              </a:rPr>
              <a:t>vērā</a:t>
            </a:r>
            <a:r>
              <a:rPr lang="lv-LV" b="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lv-LV" b="1" i="1" dirty="0">
                <a:latin typeface="Arial Unicode MS" panose="020B0604020202020204" pitchFamily="34" charset="-128"/>
                <a:ea typeface="Arial Unicode MS" panose="020B0604020202020204" pitchFamily="34" charset="-128"/>
                <a:cs typeface="Arial Unicode MS" panose="020B0604020202020204" pitchFamily="34" charset="-128"/>
              </a:rPr>
              <a:t>ka </a:t>
            </a:r>
            <a:r>
              <a:rPr lang="lv-LV" b="1" dirty="0">
                <a:latin typeface="Arial Unicode MS" panose="020B0604020202020204" pitchFamily="34" charset="-128"/>
                <a:ea typeface="Arial Unicode MS" panose="020B0604020202020204" pitchFamily="34" charset="-128"/>
                <a:cs typeface="Arial Unicode MS" panose="020B0604020202020204" pitchFamily="34" charset="-128"/>
              </a:rPr>
              <a:t>makroekonomiskās prognozes turpmākajiem gadiem ir neskaidras, attiecībā uz Covid-19 izplatību pasaulē var īstenoties dažādi nākotnes </a:t>
            </a:r>
            <a:r>
              <a:rPr lang="lv-LV" b="1" dirty="0" smtClean="0">
                <a:latin typeface="Arial Unicode MS" panose="020B0604020202020204" pitchFamily="34" charset="-128"/>
                <a:ea typeface="Arial Unicode MS" panose="020B0604020202020204" pitchFamily="34" charset="-128"/>
                <a:cs typeface="Arial Unicode MS" panose="020B0604020202020204" pitchFamily="34" charset="-128"/>
              </a:rPr>
              <a:t>scenāriji</a:t>
            </a:r>
            <a:r>
              <a:rPr lang="lv-LV" b="1" dirty="0">
                <a:latin typeface="Arial Unicode MS" panose="020B0604020202020204" pitchFamily="34" charset="-128"/>
                <a:ea typeface="Arial Unicode MS" panose="020B0604020202020204" pitchFamily="34" charset="-128"/>
                <a:cs typeface="Arial Unicode MS" panose="020B0604020202020204" pitchFamily="34" charset="-128"/>
              </a:rPr>
              <a:t>, valsts ilgtermiņa attīstība ir atkarīga arī no Covid-19 dēļ noteiktajiem ierobežojumiem un valsts atbalsta pasākumiem, ir svarīgi īstenot pārdomātus ieguldījumus jomās, no kuru veiktspējas vistiešāk ir atkarīga sabiedrības drošība un veselība, kā arī Covid-19 viļņa seku mazināšana, tas ir, veselības aprūpē un slimību profilaksē, mūžizglītībā, zinātnē un pētniecībā, īpaši biomedicīnā, </a:t>
            </a:r>
            <a:r>
              <a:rPr lang="lv-LV" b="1" dirty="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civilajā aizsardzībā, īpašu uzmanību pievēršot materiālajām rezervēm </a:t>
            </a:r>
            <a:r>
              <a:rPr lang="lv-LV" b="1" dirty="0">
                <a:solidFill>
                  <a:schemeClr val="tx1"/>
                </a:solidFill>
                <a:latin typeface="Arial Unicode MS" panose="020B0604020202020204" pitchFamily="34" charset="-128"/>
                <a:ea typeface="Arial Unicode MS" panose="020B0604020202020204" pitchFamily="34" charset="-128"/>
                <a:cs typeface="Arial Unicode MS" panose="020B0604020202020204" pitchFamily="34" charset="-128"/>
              </a:rPr>
              <a:t>un vietējās pārtikas nodrošinājumam, individuālajā drošumspējā, lai uzlabotu iedzīvotāju gatavību pielāgoties mainīgajiem dzīves apstākļiem, kā </a:t>
            </a:r>
            <a:r>
              <a:rPr lang="lv-LV" b="1" dirty="0">
                <a:latin typeface="Arial Unicode MS" panose="020B0604020202020204" pitchFamily="34" charset="-128"/>
                <a:ea typeface="Arial Unicode MS" panose="020B0604020202020204" pitchFamily="34" charset="-128"/>
                <a:cs typeface="Arial Unicode MS" panose="020B0604020202020204" pitchFamily="34" charset="-128"/>
              </a:rPr>
              <a:t>arī stimulēt tautsaimniecību, lai ļautu krīzes skartajām nozarēm, tai skaitā </a:t>
            </a:r>
            <a:r>
              <a:rPr lang="lv-LV" b="1" dirty="0" smtClean="0">
                <a:latin typeface="Arial Unicode MS" panose="020B0604020202020204" pitchFamily="34" charset="-128"/>
                <a:ea typeface="Arial Unicode MS" panose="020B0604020202020204" pitchFamily="34" charset="-128"/>
                <a:cs typeface="Arial Unicode MS" panose="020B0604020202020204" pitchFamily="34" charset="-128"/>
              </a:rPr>
              <a:t>MVU, </a:t>
            </a:r>
            <a:r>
              <a:rPr lang="lv-LV" b="1" dirty="0">
                <a:latin typeface="Arial Unicode MS" panose="020B0604020202020204" pitchFamily="34" charset="-128"/>
                <a:ea typeface="Arial Unicode MS" panose="020B0604020202020204" pitchFamily="34" charset="-128"/>
                <a:cs typeface="Arial Unicode MS" panose="020B0604020202020204" pitchFamily="34" charset="-128"/>
              </a:rPr>
              <a:t>pielāgoties jaunajiem apstākļiem un turpināt darbību, ievērojot visus nepieciešamos drošības pasākumus</a:t>
            </a:r>
            <a:r>
              <a:rPr lang="lv-LV" b="1"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lv-LV" b="1" dirty="0" smtClean="0"/>
              <a:t>...</a:t>
            </a:r>
            <a:endParaRPr lang="lv-LV" b="1"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61613" y="52755"/>
            <a:ext cx="3633931" cy="2398395"/>
          </a:xfrm>
          <a:prstGeom prst="rect">
            <a:avLst/>
          </a:prstGeom>
        </p:spPr>
      </p:pic>
      <p:pic>
        <p:nvPicPr>
          <p:cNvPr id="7" name="Picture 2" descr="C:\Users\Elina\Documents\Elina Egle\Federacija\Identitāte\Logo\DDB\LDAIF_logotipa_faili_un_lietojums\Raster logo\PNG RGB transparent bg 72dpi\DAIF-Latvia-hor-sais-RGB-850x185px-72dpi.png"/>
          <p:cNvPicPr>
            <a:picLocks noChangeAspect="1" noChangeArrowheads="1"/>
          </p:cNvPicPr>
          <p:nvPr/>
        </p:nvPicPr>
        <p:blipFill>
          <a:blip r:embed="rId3" cstate="print"/>
          <a:srcRect/>
          <a:stretch>
            <a:fillRect/>
          </a:stretch>
        </p:blipFill>
        <p:spPr bwMode="auto">
          <a:xfrm>
            <a:off x="9192344" y="6216055"/>
            <a:ext cx="2851809" cy="620688"/>
          </a:xfrm>
          <a:prstGeom prst="rect">
            <a:avLst/>
          </a:prstGeom>
          <a:noFill/>
        </p:spPr>
      </p:pic>
    </p:spTree>
    <p:extLst>
      <p:ext uri="{BB962C8B-B14F-4D97-AF65-F5344CB8AC3E}">
        <p14:creationId xmlns:p14="http://schemas.microsoft.com/office/powerpoint/2010/main" val="1514898994"/>
      </p:ext>
    </p:extLst>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09600" y="361678"/>
            <a:ext cx="9388624" cy="1143000"/>
          </a:xfrm>
        </p:spPr>
        <p:txBody>
          <a:bodyPr>
            <a:noAutofit/>
          </a:bodyPr>
          <a:lstStyle/>
          <a:p>
            <a:r>
              <a:rPr lang="lv-LV" sz="2200" b="1" dirty="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Nacionālajās industriālajās pamatnostādnēs 2021.-2027.gadam (NIP), </a:t>
            </a:r>
            <a:r>
              <a:rPr lang="lv-LV" sz="22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kuras </a:t>
            </a:r>
            <a:r>
              <a:rPr lang="lv-LV" sz="2200" b="1" dirty="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ir pamats investīcijām nacionālā līmenī </a:t>
            </a:r>
            <a:r>
              <a:rPr lang="lv-LV" sz="22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ANM un ES SF Darbības programmas ietvaros</a:t>
            </a:r>
            <a:r>
              <a:rPr lang="lv-LV" sz="2200" b="1" dirty="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 ir ietverti </a:t>
            </a:r>
            <a:r>
              <a:rPr lang="lv-LV" sz="22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DAIF Latvija priekšlikumi:</a:t>
            </a:r>
            <a:r>
              <a:rPr lang="lv-LV" sz="2000" dirty="0"/>
              <a:t/>
            </a:r>
            <a:br>
              <a:rPr lang="lv-LV" sz="2000" dirty="0"/>
            </a:br>
            <a:endParaRPr lang="lv-LV" sz="2000" dirty="0"/>
          </a:p>
        </p:txBody>
      </p:sp>
      <p:sp>
        <p:nvSpPr>
          <p:cNvPr id="4" name="Content Placeholder 3"/>
          <p:cNvSpPr>
            <a:spLocks noGrp="1"/>
          </p:cNvSpPr>
          <p:nvPr>
            <p:ph idx="1"/>
          </p:nvPr>
        </p:nvSpPr>
        <p:spPr>
          <a:xfrm>
            <a:off x="530941" y="1512052"/>
            <a:ext cx="11130116" cy="5257799"/>
          </a:xfrm>
        </p:spPr>
        <p:txBody>
          <a:bodyPr>
            <a:noAutofit/>
          </a:bodyPr>
          <a:lstStyle/>
          <a:p>
            <a:pPr>
              <a:buFont typeface="Wingdings" panose="05000000000000000000" pitchFamily="2" charset="2"/>
              <a:buChar char="§"/>
            </a:pPr>
            <a:r>
              <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r>
              <a:rPr lang="lv-LV" sz="1900" b="1" dirty="0" smtClean="0">
                <a:latin typeface="Arial Unicode MS" panose="020B0604020202020204" pitchFamily="34" charset="-128"/>
                <a:ea typeface="Arial Unicode MS" panose="020B0604020202020204" pitchFamily="34" charset="-128"/>
                <a:cs typeface="Arial Unicode MS" panose="020B0604020202020204" pitchFamily="34" charset="-128"/>
              </a:rPr>
              <a:t>Ir svarīgi īstenot pārdomātus ieguldījumus jomās, no kuru veiktspējas vistiešāk ir atkarīga sabiedrības drošība</a:t>
            </a:r>
            <a:r>
              <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rPr>
              <a:t> un veselība, kā arī Covid-19 viļņa seku mazināšana.”;</a:t>
            </a:r>
          </a:p>
          <a:p>
            <a:pPr lvl="0">
              <a:buFont typeface="Wingdings" panose="05000000000000000000" pitchFamily="2" charset="2"/>
              <a:buChar char="§"/>
            </a:pPr>
            <a:r>
              <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rPr>
              <a:t>„Latvijai un Eiropai ir </a:t>
            </a:r>
            <a:r>
              <a:rPr lang="lv-LV" sz="1900" b="1" dirty="0" smtClean="0">
                <a:latin typeface="Arial Unicode MS" panose="020B0604020202020204" pitchFamily="34" charset="-128"/>
                <a:ea typeface="Arial Unicode MS" panose="020B0604020202020204" pitchFamily="34" charset="-128"/>
                <a:cs typeface="Arial Unicode MS" panose="020B0604020202020204" pitchFamily="34" charset="-128"/>
              </a:rPr>
              <a:t>maksimāli jāizmanto lokalizācija kā iespēja</a:t>
            </a:r>
            <a:r>
              <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rPr>
              <a:t>, kas ļauj </a:t>
            </a:r>
            <a:r>
              <a:rPr lang="lv-LV" sz="1900" b="1" dirty="0" smtClean="0">
                <a:latin typeface="Arial Unicode MS" panose="020B0604020202020204" pitchFamily="34" charset="-128"/>
                <a:ea typeface="Arial Unicode MS" panose="020B0604020202020204" pitchFamily="34" charset="-128"/>
                <a:cs typeface="Arial Unicode MS" panose="020B0604020202020204" pitchFamily="34" charset="-128"/>
              </a:rPr>
              <a:t>atjaunot Latvijā Eiropas daļu ražošanas duālā pielietojuma sektoros</a:t>
            </a:r>
            <a:r>
              <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lv-LV" sz="1900" b="1" dirty="0" smtClean="0">
                <a:latin typeface="Arial Unicode MS" panose="020B0604020202020204" pitchFamily="34" charset="-128"/>
                <a:ea typeface="Arial Unicode MS" panose="020B0604020202020204" pitchFamily="34" charset="-128"/>
                <a:cs typeface="Arial Unicode MS" panose="020B0604020202020204" pitchFamily="34" charset="-128"/>
              </a:rPr>
              <a:t>Latvijai aktuāli koncentrēties uz lokalizāciju drošības un aizsardzības jomā</a:t>
            </a:r>
            <a:r>
              <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rPr>
              <a:t>, kas veicinātu ne tikai iekļaušanos augsta pievienotās vērības tīklos, bet arī </a:t>
            </a:r>
            <a:r>
              <a:rPr lang="lv-LV" sz="1900" b="1" dirty="0" smtClean="0">
                <a:latin typeface="Arial Unicode MS" panose="020B0604020202020204" pitchFamily="34" charset="-128"/>
                <a:ea typeface="Arial Unicode MS" panose="020B0604020202020204" pitchFamily="34" charset="-128"/>
                <a:cs typeface="Arial Unicode MS" panose="020B0604020202020204" pitchFamily="34" charset="-128"/>
              </a:rPr>
              <a:t>drošās piegādes ķēdēs</a:t>
            </a:r>
            <a:r>
              <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lvl="0">
              <a:buFont typeface="Wingdings" panose="05000000000000000000" pitchFamily="2" charset="2"/>
              <a:buChar char="§"/>
            </a:pPr>
            <a:r>
              <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rPr>
              <a:t>„Pateicoties Latvijas dalībai NATO, </a:t>
            </a:r>
            <a:r>
              <a:rPr lang="lv-LV" sz="1900" b="1" dirty="0" smtClean="0">
                <a:latin typeface="Arial Unicode MS" panose="020B0604020202020204" pitchFamily="34" charset="-128"/>
                <a:ea typeface="Arial Unicode MS" panose="020B0604020202020204" pitchFamily="34" charset="-128"/>
                <a:cs typeface="Arial Unicode MS" panose="020B0604020202020204" pitchFamily="34" charset="-128"/>
              </a:rPr>
              <a:t>drošības un aizsardzības industrijas ir orientētas uz starptautisko sadarbību</a:t>
            </a:r>
            <a:r>
              <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lv-LV" sz="1900" b="1" dirty="0" smtClean="0">
                <a:latin typeface="Arial Unicode MS" panose="020B0604020202020204" pitchFamily="34" charset="-128"/>
                <a:ea typeface="Arial Unicode MS" panose="020B0604020202020204" pitchFamily="34" charset="-128"/>
                <a:cs typeface="Arial Unicode MS" panose="020B0604020202020204" pitchFamily="34" charset="-128"/>
              </a:rPr>
              <a:t>Tās daudz vieglāk var iekļauties starptautiskās piegādes ķēdēs un konkurēt konkrētās produktu nišās</a:t>
            </a:r>
            <a:r>
              <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rPr>
              <a:t>. Šīs Latvijas uzņēmēju kapacitātes ir </a:t>
            </a:r>
            <a:r>
              <a:rPr lang="lv-LV" sz="1900" b="1" dirty="0" smtClean="0">
                <a:latin typeface="Arial Unicode MS" panose="020B0604020202020204" pitchFamily="34" charset="-128"/>
                <a:ea typeface="Arial Unicode MS" panose="020B0604020202020204" pitchFamily="34" charset="-128"/>
                <a:cs typeface="Arial Unicode MS" panose="020B0604020202020204" pitchFamily="34" charset="-128"/>
              </a:rPr>
              <a:t>jāstiprina gan caur stratēģisko kompetenču attīstību darba tirgū, gan veidojot aizsardzības industrijas zināšanu pārnesi uz vietējo apstrādes rūpniecības industriju platformām</a:t>
            </a:r>
            <a:r>
              <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rPr>
              <a:t>, komercializējot produktus sabiedrības vajadzību apmierināšanai. Ir jāievieš industriālās sadarbes koncepts caur R&amp;D programmām un atbalstu komersantu dalībai starptautisku projektu realizācijā.”</a:t>
            </a:r>
          </a:p>
          <a:p>
            <a:pPr lvl="0">
              <a:buFont typeface="Wingdings" panose="05000000000000000000" pitchFamily="2" charset="2"/>
              <a:buChar char="§"/>
            </a:pPr>
            <a:r>
              <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rPr>
              <a:t>„Covid-19 izraisītā krīze ir skaidri pierādījusi nepieciešamību pēc piegādes drošības risinājumiem, kas garantētu kritiski svarīgu materiāltehnisko līdzekļu un preču (tostarp pārtikas) pieejamību un nodrošinājumu līdzīgu krīžu laikā. </a:t>
            </a:r>
            <a:r>
              <a:rPr lang="lv-LV" sz="1900" b="1" dirty="0" smtClean="0">
                <a:latin typeface="Arial Unicode MS" panose="020B0604020202020204" pitchFamily="34" charset="-128"/>
                <a:ea typeface="Arial Unicode MS" panose="020B0604020202020204" pitchFamily="34" charset="-128"/>
                <a:cs typeface="Arial Unicode MS" panose="020B0604020202020204" pitchFamily="34" charset="-128"/>
              </a:rPr>
              <a:t>Drošās piegādes ķēdes būtu jāveido ciešā valsts sektora un privātā sektora sadarbībā visaptverošas valsts aizsardzības sistēmas ietvaros, tādējādi būtiski palielinot valsts spējas pārvarēt dažādas iespējamās krīzes”.</a:t>
            </a:r>
            <a:endPar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 name="Picture 4"/>
          <p:cNvPicPr>
            <a:picLocks noChangeAspect="1"/>
          </p:cNvPicPr>
          <p:nvPr/>
        </p:nvPicPr>
        <p:blipFill>
          <a:blip r:embed="rId2"/>
          <a:stretch>
            <a:fillRect/>
          </a:stretch>
        </p:blipFill>
        <p:spPr>
          <a:xfrm>
            <a:off x="9912424" y="188339"/>
            <a:ext cx="2082715" cy="1316339"/>
          </a:xfrm>
          <a:prstGeom prst="rect">
            <a:avLst/>
          </a:prstGeom>
        </p:spPr>
      </p:pic>
      <p:pic>
        <p:nvPicPr>
          <p:cNvPr id="6" name="Picture 2" descr="C:\Users\Elina\Documents\Elina Egle\Federacija\Identitāte\Logo\DDB\LDAIF_logotipa_faili_un_lietojums\Raster logo\PNG RGB transparent bg 72dpi\DAIF-Latvia-hor-sais-RGB-850x185px-72dpi.png"/>
          <p:cNvPicPr>
            <a:picLocks noChangeAspect="1" noChangeArrowheads="1"/>
          </p:cNvPicPr>
          <p:nvPr/>
        </p:nvPicPr>
        <p:blipFill>
          <a:blip r:embed="rId3" cstate="print"/>
          <a:srcRect/>
          <a:stretch>
            <a:fillRect/>
          </a:stretch>
        </p:blipFill>
        <p:spPr bwMode="auto">
          <a:xfrm>
            <a:off x="9120336" y="6237312"/>
            <a:ext cx="2851809" cy="620688"/>
          </a:xfrm>
          <a:prstGeom prst="rect">
            <a:avLst/>
          </a:prstGeom>
          <a:noFill/>
        </p:spPr>
      </p:pic>
    </p:spTree>
    <p:extLst>
      <p:ext uri="{BB962C8B-B14F-4D97-AF65-F5344CB8AC3E}">
        <p14:creationId xmlns:p14="http://schemas.microsoft.com/office/powerpoint/2010/main" val="411788017"/>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C:\Users\Anete\Documents\Personīgie\no USB Augusts 2017\Klasteris\Anetes dokumenti\Projekta vadība\DAIF_logo.jpg"/>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365200" y="5781589"/>
            <a:ext cx="1544320" cy="871220"/>
          </a:xfrm>
          <a:prstGeom prst="rect">
            <a:avLst/>
          </a:prstGeom>
          <a:noFill/>
          <a:ln>
            <a:noFill/>
          </a:ln>
        </p:spPr>
      </p:pic>
      <p:pic>
        <p:nvPicPr>
          <p:cNvPr id="2" name="Picture 1"/>
          <p:cNvPicPr>
            <a:picLocks noChangeAspect="1"/>
          </p:cNvPicPr>
          <p:nvPr/>
        </p:nvPicPr>
        <p:blipFill>
          <a:blip r:embed="rId3"/>
          <a:stretch>
            <a:fillRect/>
          </a:stretch>
        </p:blipFill>
        <p:spPr>
          <a:xfrm>
            <a:off x="79343" y="51435"/>
            <a:ext cx="12032648" cy="6858000"/>
          </a:xfrm>
          <a:prstGeom prst="rect">
            <a:avLst/>
          </a:prstGeom>
        </p:spPr>
      </p:pic>
      <p:cxnSp>
        <p:nvCxnSpPr>
          <p:cNvPr id="4" name="Straight Connector 3"/>
          <p:cNvCxnSpPr/>
          <p:nvPr/>
        </p:nvCxnSpPr>
        <p:spPr>
          <a:xfrm flipV="1">
            <a:off x="4522839" y="2546555"/>
            <a:ext cx="3038167" cy="521111"/>
          </a:xfrm>
          <a:prstGeom prst="line">
            <a:avLst/>
          </a:prstGeom>
          <a:noFill/>
          <a:ln w="12700" cap="flat">
            <a:solidFill>
              <a:srgbClr val="C00000"/>
            </a:solidFill>
            <a:prstDash val="solid"/>
            <a:miter lim="800000"/>
          </a:ln>
          <a:effectLst/>
          <a:sp3d/>
        </p:spPr>
        <p:style>
          <a:lnRef idx="0">
            <a:scrgbClr r="0" g="0" b="0"/>
          </a:lnRef>
          <a:fillRef idx="0">
            <a:scrgbClr r="0" g="0" b="0"/>
          </a:fillRef>
          <a:effectRef idx="0">
            <a:scrgbClr r="0" g="0" b="0"/>
          </a:effectRef>
          <a:fontRef idx="none"/>
        </p:style>
      </p:cxnSp>
      <p:cxnSp>
        <p:nvCxnSpPr>
          <p:cNvPr id="8" name="Straight Connector 7"/>
          <p:cNvCxnSpPr/>
          <p:nvPr/>
        </p:nvCxnSpPr>
        <p:spPr>
          <a:xfrm>
            <a:off x="7561006" y="2546555"/>
            <a:ext cx="186813" cy="1907458"/>
          </a:xfrm>
          <a:prstGeom prst="line">
            <a:avLst/>
          </a:prstGeom>
          <a:noFill/>
          <a:ln w="12700" cap="flat">
            <a:solidFill>
              <a:srgbClr val="C00000"/>
            </a:solidFill>
            <a:prstDash val="solid"/>
            <a:miter lim="800000"/>
          </a:ln>
          <a:effectLst/>
          <a:sp3d/>
        </p:spPr>
        <p:style>
          <a:lnRef idx="0">
            <a:scrgbClr r="0" g="0" b="0"/>
          </a:lnRef>
          <a:fillRef idx="0">
            <a:scrgbClr r="0" g="0" b="0"/>
          </a:fillRef>
          <a:effectRef idx="0">
            <a:scrgbClr r="0" g="0" b="0"/>
          </a:effectRef>
          <a:fontRef idx="none"/>
        </p:style>
      </p:cxnSp>
      <p:cxnSp>
        <p:nvCxnSpPr>
          <p:cNvPr id="10" name="Straight Connector 9"/>
          <p:cNvCxnSpPr/>
          <p:nvPr/>
        </p:nvCxnSpPr>
        <p:spPr>
          <a:xfrm>
            <a:off x="4522839" y="3067665"/>
            <a:ext cx="3224980" cy="1386348"/>
          </a:xfrm>
          <a:prstGeom prst="line">
            <a:avLst/>
          </a:prstGeom>
          <a:noFill/>
          <a:ln w="12700" cap="flat">
            <a:solidFill>
              <a:srgbClr val="C00000"/>
            </a:solidFill>
            <a:prstDash val="solid"/>
            <a:miter lim="800000"/>
          </a:ln>
          <a:effectLst/>
          <a:sp3d/>
        </p:spPr>
        <p:style>
          <a:lnRef idx="0">
            <a:scrgbClr r="0" g="0" b="0"/>
          </a:lnRef>
          <a:fillRef idx="0">
            <a:scrgbClr r="0" g="0" b="0"/>
          </a:fillRef>
          <a:effectRef idx="0">
            <a:scrgbClr r="0" g="0" b="0"/>
          </a:effectRef>
          <a:fontRef idx="none"/>
        </p:style>
      </p:cxnSp>
    </p:spTree>
    <p:extLst>
      <p:ext uri="{BB962C8B-B14F-4D97-AF65-F5344CB8AC3E}">
        <p14:creationId xmlns:p14="http://schemas.microsoft.com/office/powerpoint/2010/main" val="3328110428"/>
      </p:ext>
    </p:extLst>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304800" y="361678"/>
            <a:ext cx="6371303" cy="1143000"/>
          </a:xfrm>
        </p:spPr>
        <p:txBody>
          <a:bodyPr>
            <a:noAutofit/>
          </a:bodyPr>
          <a:lstStyle/>
          <a:p>
            <a:r>
              <a:rPr lang="lv-LV" sz="32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ES Jaunā industriālā stratēģija 2021 un stratēģiskā autonomija</a:t>
            </a:r>
            <a:endParaRPr lang="lv-LV" sz="32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sp>
        <p:nvSpPr>
          <p:cNvPr id="4" name="Content Placeholder 3"/>
          <p:cNvSpPr>
            <a:spLocks noGrp="1"/>
          </p:cNvSpPr>
          <p:nvPr>
            <p:ph idx="1"/>
          </p:nvPr>
        </p:nvSpPr>
        <p:spPr>
          <a:xfrm>
            <a:off x="442452" y="2693867"/>
            <a:ext cx="10815483" cy="5257799"/>
          </a:xfrm>
        </p:spPr>
        <p:txBody>
          <a:bodyPr>
            <a:noAutofit/>
          </a:bodyPr>
          <a:lstStyle/>
          <a:p>
            <a:pPr>
              <a:buFont typeface="Wingdings" panose="05000000000000000000" pitchFamily="2" charset="2"/>
              <a:buChar char="§"/>
            </a:pPr>
            <a:r>
              <a:rPr lang="lv-LV" sz="1700" dirty="0" smtClean="0">
                <a:latin typeface="Arial Unicode MS" panose="020B0604020202020204" pitchFamily="34" charset="-128"/>
                <a:ea typeface="Arial Unicode MS" panose="020B0604020202020204" pitchFamily="34" charset="-128"/>
                <a:cs typeface="Arial Unicode MS" panose="020B0604020202020204" pitchFamily="34" charset="-128"/>
              </a:rPr>
              <a:t>ES, </a:t>
            </a:r>
            <a:r>
              <a:rPr lang="lv-LV" sz="1700" dirty="0">
                <a:latin typeface="Arial Unicode MS" panose="020B0604020202020204" pitchFamily="34" charset="-128"/>
                <a:ea typeface="Arial Unicode MS" panose="020B0604020202020204" pitchFamily="34" charset="-128"/>
                <a:cs typeface="Arial Unicode MS" panose="020B0604020202020204" pitchFamily="34" charset="-128"/>
              </a:rPr>
              <a:t>kas ir lielākā importētāja un eksportētāja, atvērtība tirdzniecībai un ieguldījumiem ir izaugsmes un elastīguma </a:t>
            </a:r>
            <a:r>
              <a:rPr lang="lv-LV" sz="1700" dirty="0" smtClean="0">
                <a:latin typeface="Arial Unicode MS" panose="020B0604020202020204" pitchFamily="34" charset="-128"/>
                <a:ea typeface="Arial Unicode MS" panose="020B0604020202020204" pitchFamily="34" charset="-128"/>
                <a:cs typeface="Arial Unicode MS" panose="020B0604020202020204" pitchFamily="34" charset="-128"/>
              </a:rPr>
              <a:t>stiprums. </a:t>
            </a:r>
            <a:r>
              <a:rPr lang="lv-LV" sz="1700" dirty="0">
                <a:latin typeface="Arial Unicode MS" panose="020B0604020202020204" pitchFamily="34" charset="-128"/>
                <a:ea typeface="Arial Unicode MS" panose="020B0604020202020204" pitchFamily="34" charset="-128"/>
                <a:cs typeface="Arial Unicode MS" panose="020B0604020202020204" pitchFamily="34" charset="-128"/>
              </a:rPr>
              <a:t>Tomēr </a:t>
            </a:r>
            <a:r>
              <a:rPr lang="lv-LV" sz="1700" dirty="0" smtClean="0">
                <a:latin typeface="Arial Unicode MS" panose="020B0604020202020204" pitchFamily="34" charset="-128"/>
                <a:ea typeface="Arial Unicode MS" panose="020B0604020202020204" pitchFamily="34" charset="-128"/>
                <a:cs typeface="Arial Unicode MS" panose="020B0604020202020204" pitchFamily="34" charset="-128"/>
              </a:rPr>
              <a:t>Covid-19 </a:t>
            </a:r>
            <a:r>
              <a:rPr lang="lv-LV" sz="1700" dirty="0">
                <a:latin typeface="Arial Unicode MS" panose="020B0604020202020204" pitchFamily="34" charset="-128"/>
                <a:ea typeface="Arial Unicode MS" panose="020B0604020202020204" pitchFamily="34" charset="-128"/>
                <a:cs typeface="Arial Unicode MS" panose="020B0604020202020204" pitchFamily="34" charset="-128"/>
              </a:rPr>
              <a:t>ir parādījusi traucējumus globālajā piegādes ķēdē un novedusi </a:t>
            </a:r>
            <a:r>
              <a:rPr lang="lv-LV" sz="1700" dirty="0" smtClean="0">
                <a:latin typeface="Arial Unicode MS" panose="020B0604020202020204" pitchFamily="34" charset="-128"/>
                <a:ea typeface="Arial Unicode MS" panose="020B0604020202020204" pitchFamily="34" charset="-128"/>
                <a:cs typeface="Arial Unicode MS" panose="020B0604020202020204" pitchFamily="34" charset="-128"/>
              </a:rPr>
              <a:t>pie </a:t>
            </a:r>
            <a:r>
              <a:rPr lang="lv-LV" sz="1700" b="1" dirty="0">
                <a:latin typeface="Arial Unicode MS" panose="020B0604020202020204" pitchFamily="34" charset="-128"/>
                <a:ea typeface="Arial Unicode MS" panose="020B0604020202020204" pitchFamily="34" charset="-128"/>
                <a:cs typeface="Arial Unicode MS" panose="020B0604020202020204" pitchFamily="34" charset="-128"/>
              </a:rPr>
              <a:t>kritisku produktu trūkuma Eiropā</a:t>
            </a:r>
            <a:r>
              <a:rPr lang="lv-LV" sz="1700" dirty="0">
                <a:latin typeface="Arial Unicode MS" panose="020B0604020202020204" pitchFamily="34" charset="-128"/>
                <a:ea typeface="Arial Unicode MS" panose="020B0604020202020204" pitchFamily="34" charset="-128"/>
                <a:cs typeface="Arial Unicode MS" panose="020B0604020202020204" pitchFamily="34" charset="-128"/>
              </a:rPr>
              <a:t>. Tāpēc mums ir jāturpina uzlabot mūsu atvērto </a:t>
            </a:r>
            <a:r>
              <a:rPr lang="lv-LV" sz="1700" b="1" dirty="0">
                <a:latin typeface="Arial Unicode MS" panose="020B0604020202020204" pitchFamily="34" charset="-128"/>
                <a:ea typeface="Arial Unicode MS" panose="020B0604020202020204" pitchFamily="34" charset="-128"/>
                <a:cs typeface="Arial Unicode MS" panose="020B0604020202020204" pitchFamily="34" charset="-128"/>
              </a:rPr>
              <a:t>stratēģisko autonomiju </a:t>
            </a:r>
            <a:r>
              <a:rPr lang="lv-LV" sz="1700" dirty="0">
                <a:latin typeface="Arial Unicode MS" panose="020B0604020202020204" pitchFamily="34" charset="-128"/>
                <a:ea typeface="Arial Unicode MS" panose="020B0604020202020204" pitchFamily="34" charset="-128"/>
                <a:cs typeface="Arial Unicode MS" panose="020B0604020202020204" pitchFamily="34" charset="-128"/>
              </a:rPr>
              <a:t>galvenajās jomās, kā tas jau ir noteikts ES rūpniecības stratēģijā 2020. gadam.</a:t>
            </a:r>
          </a:p>
          <a:p>
            <a:pPr>
              <a:buFont typeface="Wingdings" panose="05000000000000000000" pitchFamily="2" charset="2"/>
              <a:buChar char="§"/>
            </a:pPr>
            <a:r>
              <a:rPr lang="lv-LV" sz="1700" dirty="0" smtClean="0">
                <a:latin typeface="Arial Unicode MS" panose="020B0604020202020204" pitchFamily="34" charset="-128"/>
                <a:ea typeface="Arial Unicode MS" panose="020B0604020202020204" pitchFamily="34" charset="-128"/>
                <a:cs typeface="Arial Unicode MS" panose="020B0604020202020204" pitchFamily="34" charset="-128"/>
              </a:rPr>
              <a:t>Eiropas Komisija ierosina:</a:t>
            </a:r>
            <a:r>
              <a:rPr lang="lv-LV" sz="1700" b="1" dirty="0" smtClean="0">
                <a:latin typeface="Arial Unicode MS" panose="020B0604020202020204" pitchFamily="34" charset="-128"/>
                <a:ea typeface="Arial Unicode MS" panose="020B0604020202020204" pitchFamily="34" charset="-128"/>
                <a:cs typeface="Arial Unicode MS" panose="020B0604020202020204" pitchFamily="34" charset="-128"/>
              </a:rPr>
              <a:t> Diversificētas </a:t>
            </a:r>
            <a:r>
              <a:rPr lang="lv-LV" sz="1700" b="1" dirty="0">
                <a:latin typeface="Arial Unicode MS" panose="020B0604020202020204" pitchFamily="34" charset="-128"/>
                <a:ea typeface="Arial Unicode MS" panose="020B0604020202020204" pitchFamily="34" charset="-128"/>
                <a:cs typeface="Arial Unicode MS" panose="020B0604020202020204" pitchFamily="34" charset="-128"/>
              </a:rPr>
              <a:t>starptautiskās </a:t>
            </a:r>
            <a:r>
              <a:rPr lang="lv-LV" sz="1700" b="1" dirty="0" smtClean="0">
                <a:latin typeface="Arial Unicode MS" panose="020B0604020202020204" pitchFamily="34" charset="-128"/>
                <a:ea typeface="Arial Unicode MS" panose="020B0604020202020204" pitchFamily="34" charset="-128"/>
                <a:cs typeface="Arial Unicode MS" panose="020B0604020202020204" pitchFamily="34" charset="-128"/>
              </a:rPr>
              <a:t>partnerattiecības</a:t>
            </a:r>
            <a:r>
              <a:rPr lang="lv-LV" sz="17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lv-LV" sz="1700" dirty="0">
                <a:latin typeface="Arial Unicode MS" panose="020B0604020202020204" pitchFamily="34" charset="-128"/>
                <a:ea typeface="Arial Unicode MS" panose="020B0604020202020204" pitchFamily="34" charset="-128"/>
                <a:cs typeface="Arial Unicode MS" panose="020B0604020202020204" pitchFamily="34" charset="-128"/>
              </a:rPr>
              <a:t>nodrošināt, ka tirdzniecībai un ieguldījumiem arī turpmāk ir būtiska nozīme mūsu ekonomiskās elastības veidošanā.</a:t>
            </a:r>
          </a:p>
          <a:p>
            <a:pPr>
              <a:buFont typeface="Wingdings" panose="05000000000000000000" pitchFamily="2" charset="2"/>
              <a:buChar char="§"/>
            </a:pPr>
            <a:r>
              <a:rPr lang="lv-LV" sz="1700" dirty="0" smtClean="0">
                <a:latin typeface="Arial Unicode MS" panose="020B0604020202020204" pitchFamily="34" charset="-128"/>
                <a:ea typeface="Arial Unicode MS" panose="020B0604020202020204" pitchFamily="34" charset="-128"/>
                <a:cs typeface="Arial Unicode MS" panose="020B0604020202020204" pitchFamily="34" charset="-128"/>
              </a:rPr>
              <a:t>Veidot industriālās alianses — kas palīdz </a:t>
            </a:r>
            <a:r>
              <a:rPr lang="lv-LV" sz="1700" b="1" dirty="0">
                <a:latin typeface="Arial Unicode MS" panose="020B0604020202020204" pitchFamily="34" charset="-128"/>
                <a:ea typeface="Arial Unicode MS" panose="020B0604020202020204" pitchFamily="34" charset="-128"/>
                <a:cs typeface="Arial Unicode MS" panose="020B0604020202020204" pitchFamily="34" charset="-128"/>
              </a:rPr>
              <a:t>piesaistīt privātos ieguldītājus</a:t>
            </a:r>
            <a:r>
              <a:rPr lang="lv-LV" sz="1700" dirty="0">
                <a:latin typeface="Arial Unicode MS" panose="020B0604020202020204" pitchFamily="34" charset="-128"/>
                <a:ea typeface="Arial Unicode MS" panose="020B0604020202020204" pitchFamily="34" charset="-128"/>
                <a:cs typeface="Arial Unicode MS" panose="020B0604020202020204" pitchFamily="34" charset="-128"/>
              </a:rPr>
              <a:t>, lai apspriestu jaunas uzņēmējdarbības partnerības un modeļus tā, lai tie būtu atvērti, pārredzami un pilnībā atbilstu konkurences noteikumiem, un ja tiem ir potenciāls radīt augstas kvalitātes darbavietas. </a:t>
            </a:r>
            <a:r>
              <a:rPr lang="lv-LV" sz="1700" dirty="0" smtClean="0">
                <a:latin typeface="Arial Unicode MS" panose="020B0604020202020204" pitchFamily="34" charset="-128"/>
                <a:ea typeface="Arial Unicode MS" panose="020B0604020202020204" pitchFamily="34" charset="-128"/>
                <a:cs typeface="Arial Unicode MS" panose="020B0604020202020204" pitchFamily="34" charset="-128"/>
              </a:rPr>
              <a:t>Alianses </a:t>
            </a:r>
            <a:r>
              <a:rPr lang="lv-LV" sz="1700" dirty="0">
                <a:latin typeface="Arial Unicode MS" panose="020B0604020202020204" pitchFamily="34" charset="-128"/>
                <a:ea typeface="Arial Unicode MS" panose="020B0604020202020204" pitchFamily="34" charset="-128"/>
                <a:cs typeface="Arial Unicode MS" panose="020B0604020202020204" pitchFamily="34" charset="-128"/>
              </a:rPr>
              <a:t>nodrošina plašu un principā atvērtu platformu un īpašu uzmanību pievērsīs jaunu uzņēmumu un MVU iesaistīšanai. </a:t>
            </a:r>
          </a:p>
          <a:p>
            <a:pPr>
              <a:buFont typeface="Wingdings" panose="05000000000000000000" pitchFamily="2" charset="2"/>
              <a:buChar char="§"/>
            </a:pPr>
            <a:r>
              <a:rPr lang="lv-LV" sz="1700" dirty="0" smtClean="0">
                <a:latin typeface="Arial Unicode MS" panose="020B0604020202020204" pitchFamily="34" charset="-128"/>
                <a:ea typeface="Arial Unicode MS" panose="020B0604020202020204" pitchFamily="34" charset="-128"/>
                <a:cs typeface="Arial Unicode MS" panose="020B0604020202020204" pitchFamily="34" charset="-128"/>
              </a:rPr>
              <a:t>Uzraudzīt stratēģiskās atkarības: </a:t>
            </a:r>
            <a:r>
              <a:rPr lang="en-US" sz="1700" dirty="0">
                <a:latin typeface="Arial Unicode MS" panose="020B0604020202020204" pitchFamily="34" charset="-128"/>
                <a:ea typeface="Arial Unicode MS" panose="020B0604020202020204" pitchFamily="34" charset="-128"/>
                <a:cs typeface="Arial Unicode MS" panose="020B0604020202020204" pitchFamily="34" charset="-128"/>
                <a:hlinkClick r:id="rId2"/>
              </a:rPr>
              <a:t>first report </a:t>
            </a:r>
            <a:r>
              <a:rPr lang="en-US" sz="1700" dirty="0" err="1">
                <a:latin typeface="Arial Unicode MS" panose="020B0604020202020204" pitchFamily="34" charset="-128"/>
                <a:ea typeface="Arial Unicode MS" panose="020B0604020202020204" pitchFamily="34" charset="-128"/>
                <a:cs typeface="Arial Unicode MS" panose="020B0604020202020204" pitchFamily="34" charset="-128"/>
                <a:hlinkClick r:id="rId2"/>
              </a:rPr>
              <a:t>analysing</a:t>
            </a:r>
            <a:r>
              <a:rPr lang="en-US" sz="1700" dirty="0">
                <a:latin typeface="Arial Unicode MS" panose="020B0604020202020204" pitchFamily="34" charset="-128"/>
                <a:ea typeface="Arial Unicode MS" panose="020B0604020202020204" pitchFamily="34" charset="-128"/>
                <a:cs typeface="Arial Unicode MS" panose="020B0604020202020204" pitchFamily="34" charset="-128"/>
                <a:hlinkClick r:id="rId2"/>
              </a:rPr>
              <a:t> the EU’s strategic </a:t>
            </a:r>
            <a:r>
              <a:rPr lang="en-US" sz="1700" dirty="0" smtClean="0">
                <a:latin typeface="Arial Unicode MS" panose="020B0604020202020204" pitchFamily="34" charset="-128"/>
                <a:ea typeface="Arial Unicode MS" panose="020B0604020202020204" pitchFamily="34" charset="-128"/>
                <a:cs typeface="Arial Unicode MS" panose="020B0604020202020204" pitchFamily="34" charset="-128"/>
                <a:hlinkClick r:id="rId2"/>
              </a:rPr>
              <a:t>dependencies</a:t>
            </a:r>
            <a:r>
              <a:rPr lang="lv-LV" sz="1700" dirty="0">
                <a:latin typeface="Arial Unicode MS" panose="020B0604020202020204" pitchFamily="34" charset="-128"/>
                <a:ea typeface="Arial Unicode MS" panose="020B0604020202020204" pitchFamily="34" charset="-128"/>
                <a:cs typeface="Arial Unicode MS" panose="020B0604020202020204" pitchFamily="34" charset="-128"/>
              </a:rPr>
              <a:t> Ziņojumā identificēti </a:t>
            </a:r>
            <a:r>
              <a:rPr lang="lv-LV" sz="1700" b="1" dirty="0">
                <a:latin typeface="Arial Unicode MS" panose="020B0604020202020204" pitchFamily="34" charset="-128"/>
                <a:ea typeface="Arial Unicode MS" panose="020B0604020202020204" pitchFamily="34" charset="-128"/>
                <a:cs typeface="Arial Unicode MS" panose="020B0604020202020204" pitchFamily="34" charset="-128"/>
              </a:rPr>
              <a:t>137 produkti jutīgās ekosistēmās</a:t>
            </a:r>
            <a:r>
              <a:rPr lang="lv-LV" sz="1700" dirty="0">
                <a:latin typeface="Arial Unicode MS" panose="020B0604020202020204" pitchFamily="34" charset="-128"/>
                <a:ea typeface="Arial Unicode MS" panose="020B0604020202020204" pitchFamily="34" charset="-128"/>
                <a:cs typeface="Arial Unicode MS" panose="020B0604020202020204" pitchFamily="34" charset="-128"/>
              </a:rPr>
              <a:t>, attiecībā uz kuriem ES ir ļoti atkarīga no ārvalstu </a:t>
            </a:r>
            <a:r>
              <a:rPr lang="lv-LV" sz="1700" dirty="0" smtClean="0">
                <a:latin typeface="Arial Unicode MS" panose="020B0604020202020204" pitchFamily="34" charset="-128"/>
                <a:ea typeface="Arial Unicode MS" panose="020B0604020202020204" pitchFamily="34" charset="-128"/>
                <a:cs typeface="Arial Unicode MS" panose="020B0604020202020204" pitchFamily="34" charset="-128"/>
              </a:rPr>
              <a:t>avotiem</a:t>
            </a:r>
            <a:r>
              <a:rPr lang="lv-LV" sz="1700"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lv-LV" sz="1700" dirty="0" smtClean="0">
                <a:latin typeface="Arial Unicode MS" panose="020B0604020202020204" pitchFamily="34" charset="-128"/>
                <a:ea typeface="Arial Unicode MS" panose="020B0604020202020204" pitchFamily="34" charset="-128"/>
                <a:cs typeface="Arial Unicode MS" panose="020B0604020202020204" pitchFamily="34" charset="-128"/>
              </a:rPr>
              <a:t>un izstrādāts </a:t>
            </a:r>
            <a:r>
              <a:rPr lang="lv-LV" sz="1700" b="1" dirty="0" smtClean="0">
                <a:latin typeface="Arial Unicode MS" panose="020B0604020202020204" pitchFamily="34" charset="-128"/>
                <a:ea typeface="Arial Unicode MS" panose="020B0604020202020204" pitchFamily="34" charset="-128"/>
                <a:cs typeface="Arial Unicode MS" panose="020B0604020202020204" pitchFamily="34" charset="-128"/>
                <a:hlinkClick r:id="rId3"/>
              </a:rPr>
              <a:t>ceļš uz konkurētspējīgu un tīru metālu</a:t>
            </a:r>
            <a:r>
              <a:rPr lang="lv-LV" sz="1700" dirty="0">
                <a:latin typeface="Arial Unicode MS" panose="020B0604020202020204" pitchFamily="34" charset="-128"/>
                <a:ea typeface="Arial Unicode MS" panose="020B0604020202020204" pitchFamily="34" charset="-128"/>
                <a:cs typeface="Arial Unicode MS" panose="020B0604020202020204" pitchFamily="34" charset="-128"/>
              </a:rPr>
              <a:t>.</a:t>
            </a:r>
            <a:r>
              <a:rPr lang="lv-LV" sz="17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lv-LV" sz="1700"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6" name="Picture 2" descr="C:\Users\Elina\Documents\Elina Egle\Federacija\Identitāte\Logo\DDB\LDAIF_logotipa_faili_un_lietojums\Raster logo\PNG RGB transparent bg 72dpi\DAIF-Latvia-hor-sais-RGB-850x185px-72dpi.png"/>
          <p:cNvPicPr>
            <a:picLocks noChangeAspect="1" noChangeArrowheads="1"/>
          </p:cNvPicPr>
          <p:nvPr/>
        </p:nvPicPr>
        <p:blipFill>
          <a:blip r:embed="rId4" cstate="print"/>
          <a:srcRect/>
          <a:stretch>
            <a:fillRect/>
          </a:stretch>
        </p:blipFill>
        <p:spPr bwMode="auto">
          <a:xfrm>
            <a:off x="9120336" y="6237312"/>
            <a:ext cx="2851809" cy="620688"/>
          </a:xfrm>
          <a:prstGeom prst="rect">
            <a:avLst/>
          </a:prstGeom>
          <a:noFill/>
        </p:spPr>
      </p:pic>
      <p:pic>
        <p:nvPicPr>
          <p:cNvPr id="7" name="Picture 6"/>
          <p:cNvPicPr>
            <a:picLocks noChangeAspect="1"/>
          </p:cNvPicPr>
          <p:nvPr/>
        </p:nvPicPr>
        <p:blipFill>
          <a:blip r:embed="rId5"/>
          <a:stretch>
            <a:fillRect/>
          </a:stretch>
        </p:blipFill>
        <p:spPr>
          <a:xfrm>
            <a:off x="6604196" y="0"/>
            <a:ext cx="5032279" cy="2674374"/>
          </a:xfrm>
          <a:prstGeom prst="rect">
            <a:avLst/>
          </a:prstGeom>
        </p:spPr>
      </p:pic>
    </p:spTree>
    <p:extLst>
      <p:ext uri="{BB962C8B-B14F-4D97-AF65-F5344CB8AC3E}">
        <p14:creationId xmlns:p14="http://schemas.microsoft.com/office/powerpoint/2010/main" val="16535063"/>
      </p:ext>
    </p:extLst>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C:\Users\Elina\Documents\Elina Egle\Federacija\Identitāte\Logo\DDB\LDAIF_logotipa_faili_un_lietojums\Raster logo\PNG RGB transparent bg 72dpi\DAIF-Latvia-hor-sais-RGB-850x185px-72dpi.png"/>
          <p:cNvPicPr>
            <a:picLocks noChangeAspect="1" noChangeArrowheads="1"/>
          </p:cNvPicPr>
          <p:nvPr/>
        </p:nvPicPr>
        <p:blipFill>
          <a:blip r:embed="rId2" cstate="print"/>
          <a:srcRect/>
          <a:stretch>
            <a:fillRect/>
          </a:stretch>
        </p:blipFill>
        <p:spPr bwMode="auto">
          <a:xfrm>
            <a:off x="9310295" y="6222399"/>
            <a:ext cx="2851809" cy="620688"/>
          </a:xfrm>
          <a:prstGeom prst="rect">
            <a:avLst/>
          </a:prstGeom>
          <a:noFill/>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9264" y="825176"/>
            <a:ext cx="9752381" cy="5485714"/>
          </a:xfrm>
          <a:prstGeom prst="rect">
            <a:avLst/>
          </a:prstGeom>
        </p:spPr>
      </p:pic>
      <p:sp>
        <p:nvSpPr>
          <p:cNvPr id="6" name="Title 2"/>
          <p:cNvSpPr>
            <a:spLocks noGrp="1"/>
          </p:cNvSpPr>
          <p:nvPr>
            <p:ph type="title"/>
          </p:nvPr>
        </p:nvSpPr>
        <p:spPr>
          <a:xfrm>
            <a:off x="707922" y="104467"/>
            <a:ext cx="11454181" cy="1143000"/>
          </a:xfrm>
        </p:spPr>
        <p:txBody>
          <a:bodyPr>
            <a:noAutofit/>
          </a:bodyPr>
          <a:lstStyle/>
          <a:p>
            <a:r>
              <a:rPr lang="lv-LV" sz="32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DAIF Latvija rosina </a:t>
            </a:r>
            <a:r>
              <a:rPr lang="lv-LV" sz="32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mazināt </a:t>
            </a:r>
            <a:r>
              <a:rPr lang="lv-LV" sz="32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energoatkarību no Krievijas un </a:t>
            </a:r>
            <a:r>
              <a:rPr lang="lv-LV" sz="32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nodrošināt energo izmaksu konkurētspēju Baltijā ilgtermiņā</a:t>
            </a:r>
            <a:r>
              <a:rPr lang="lv-LV" sz="2000" dirty="0"/>
              <a:t/>
            </a:r>
            <a:br>
              <a:rPr lang="lv-LV" sz="2000" dirty="0"/>
            </a:br>
            <a:endParaRPr lang="lv-LV" sz="2000" dirty="0"/>
          </a:p>
        </p:txBody>
      </p:sp>
    </p:spTree>
    <p:extLst>
      <p:ext uri="{BB962C8B-B14F-4D97-AF65-F5344CB8AC3E}">
        <p14:creationId xmlns:p14="http://schemas.microsoft.com/office/powerpoint/2010/main" val="525764323"/>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24465" y="1504335"/>
            <a:ext cx="7175104" cy="4760016"/>
          </a:xfrm>
        </p:spPr>
        <p:txBody>
          <a:bodyPr>
            <a:noAutofit/>
          </a:bodyPr>
          <a:lstStyle/>
          <a:p>
            <a:pPr>
              <a:buFont typeface="Wingdings" panose="05000000000000000000" pitchFamily="2" charset="2"/>
              <a:buChar char="§"/>
            </a:pPr>
            <a:r>
              <a:rPr lang="lv-LV" sz="1900" dirty="0">
                <a:latin typeface="Arial Unicode MS" panose="020B0604020202020204" pitchFamily="34" charset="-128"/>
                <a:ea typeface="Arial Unicode MS" panose="020B0604020202020204" pitchFamily="34" charset="-128"/>
                <a:cs typeface="Arial Unicode MS" panose="020B0604020202020204" pitchFamily="34" charset="-128"/>
              </a:rPr>
              <a:t>Latvija importē tērauda un metāla preces </a:t>
            </a:r>
            <a:r>
              <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rPr>
              <a:t>(kanālu </a:t>
            </a:r>
            <a:r>
              <a:rPr lang="lv-LV" sz="1900" dirty="0">
                <a:latin typeface="Arial Unicode MS" panose="020B0604020202020204" pitchFamily="34" charset="-128"/>
                <a:ea typeface="Arial Unicode MS" panose="020B0604020202020204" pitchFamily="34" charset="-128"/>
                <a:cs typeface="Arial Unicode MS" panose="020B0604020202020204" pitchFamily="34" charset="-128"/>
              </a:rPr>
              <a:t>stieņus, leņķus un velmētās loksnes) 898 miljonu eiro apmērā. </a:t>
            </a:r>
            <a:endPar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Wingdings" panose="05000000000000000000" pitchFamily="2" charset="2"/>
              <a:buChar char="§"/>
            </a:pPr>
            <a:r>
              <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rPr>
              <a:t>Galvenais </a:t>
            </a:r>
            <a:r>
              <a:rPr lang="lv-LV" sz="1900" dirty="0">
                <a:latin typeface="Arial Unicode MS" panose="020B0604020202020204" pitchFamily="34" charset="-128"/>
                <a:ea typeface="Arial Unicode MS" panose="020B0604020202020204" pitchFamily="34" charset="-128"/>
                <a:cs typeface="Arial Unicode MS" panose="020B0604020202020204" pitchFamily="34" charset="-128"/>
              </a:rPr>
              <a:t>piegādātājs Latvijai ir Krievija </a:t>
            </a:r>
            <a:r>
              <a:rPr lang="lv-LV" sz="1900" b="1" dirty="0">
                <a:solidFill>
                  <a:srgbClr val="740000"/>
                </a:solidFill>
                <a:latin typeface="Arial Unicode MS" panose="020B0604020202020204" pitchFamily="34" charset="-128"/>
                <a:ea typeface="Arial Unicode MS" panose="020B0604020202020204" pitchFamily="34" charset="-128"/>
                <a:cs typeface="Arial Unicode MS" panose="020B0604020202020204" pitchFamily="34" charset="-128"/>
              </a:rPr>
              <a:t>453 </a:t>
            </a:r>
            <a:r>
              <a:rPr lang="lv-LV" sz="1900" b="1" dirty="0" smtClean="0">
                <a:solidFill>
                  <a:srgbClr val="740000"/>
                </a:solidFill>
                <a:latin typeface="Arial Unicode MS" panose="020B0604020202020204" pitchFamily="34" charset="-128"/>
                <a:ea typeface="Arial Unicode MS" panose="020B0604020202020204" pitchFamily="34" charset="-128"/>
                <a:cs typeface="Arial Unicode MS" panose="020B0604020202020204" pitchFamily="34" charset="-128"/>
              </a:rPr>
              <a:t>MEUR </a:t>
            </a:r>
            <a:r>
              <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rPr>
              <a:t>apmērā </a:t>
            </a:r>
            <a:r>
              <a:rPr lang="lv-LV" sz="1900" dirty="0">
                <a:latin typeface="Arial Unicode MS" panose="020B0604020202020204" pitchFamily="34" charset="-128"/>
                <a:ea typeface="Arial Unicode MS" panose="020B0604020202020204" pitchFamily="34" charset="-128"/>
                <a:cs typeface="Arial Unicode MS" panose="020B0604020202020204" pitchFamily="34" charset="-128"/>
              </a:rPr>
              <a:t>(vairāk nekā </a:t>
            </a:r>
            <a:r>
              <a:rPr lang="lv-LV" sz="1900" b="1" dirty="0">
                <a:solidFill>
                  <a:srgbClr val="740000"/>
                </a:solidFill>
                <a:latin typeface="Arial Unicode MS" panose="020B0604020202020204" pitchFamily="34" charset="-128"/>
                <a:ea typeface="Arial Unicode MS" panose="020B0604020202020204" pitchFamily="34" charset="-128"/>
                <a:cs typeface="Arial Unicode MS" panose="020B0604020202020204" pitchFamily="34" charset="-128"/>
              </a:rPr>
              <a:t>50%</a:t>
            </a:r>
            <a:r>
              <a:rPr lang="lv-LV" sz="1900" dirty="0">
                <a:latin typeface="Arial Unicode MS" panose="020B0604020202020204" pitchFamily="34" charset="-128"/>
                <a:ea typeface="Arial Unicode MS" panose="020B0604020202020204" pitchFamily="34" charset="-128"/>
                <a:cs typeface="Arial Unicode MS" panose="020B0604020202020204" pitchFamily="34" charset="-128"/>
              </a:rPr>
              <a:t>). </a:t>
            </a:r>
            <a:endPar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Wingdings" panose="05000000000000000000" pitchFamily="2" charset="2"/>
              <a:buChar char="§"/>
            </a:pPr>
            <a:r>
              <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rPr>
              <a:t>Latvija </a:t>
            </a:r>
            <a:r>
              <a:rPr lang="lv-LV" sz="1900" dirty="0">
                <a:latin typeface="Arial Unicode MS" panose="020B0604020202020204" pitchFamily="34" charset="-128"/>
                <a:ea typeface="Arial Unicode MS" panose="020B0604020202020204" pitchFamily="34" charset="-128"/>
                <a:cs typeface="Arial Unicode MS" panose="020B0604020202020204" pitchFamily="34" charset="-128"/>
              </a:rPr>
              <a:t>eksportē šīs grupas preces </a:t>
            </a:r>
            <a:r>
              <a:rPr lang="lv-LV" sz="1900" b="1" dirty="0">
                <a:solidFill>
                  <a:srgbClr val="740000"/>
                </a:solidFill>
                <a:latin typeface="Arial Unicode MS" panose="020B0604020202020204" pitchFamily="34" charset="-128"/>
                <a:ea typeface="Arial Unicode MS" panose="020B0604020202020204" pitchFamily="34" charset="-128"/>
                <a:cs typeface="Arial Unicode MS" panose="020B0604020202020204" pitchFamily="34" charset="-128"/>
              </a:rPr>
              <a:t>699 </a:t>
            </a:r>
            <a:r>
              <a:rPr lang="lv-LV" sz="1900" b="1" dirty="0" smtClean="0">
                <a:solidFill>
                  <a:srgbClr val="740000"/>
                </a:solidFill>
                <a:latin typeface="Arial Unicode MS" panose="020B0604020202020204" pitchFamily="34" charset="-128"/>
                <a:ea typeface="Arial Unicode MS" panose="020B0604020202020204" pitchFamily="34" charset="-128"/>
                <a:cs typeface="Arial Unicode MS" panose="020B0604020202020204" pitchFamily="34" charset="-128"/>
              </a:rPr>
              <a:t>MEUR</a:t>
            </a:r>
            <a:r>
              <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rPr>
              <a:t> apmērā</a:t>
            </a:r>
            <a:r>
              <a:rPr lang="lv-LV" sz="1900" dirty="0">
                <a:latin typeface="Arial Unicode MS" panose="020B0604020202020204" pitchFamily="34" charset="-128"/>
                <a:ea typeface="Arial Unicode MS" panose="020B0604020202020204" pitchFamily="34" charset="-128"/>
                <a:cs typeface="Arial Unicode MS" panose="020B0604020202020204" pitchFamily="34" charset="-128"/>
              </a:rPr>
              <a:t>, ievērojama tās daļa </a:t>
            </a:r>
            <a:r>
              <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r>
              <a:rPr lang="lv-LV" sz="1900" b="1" dirty="0" smtClean="0">
                <a:solidFill>
                  <a:srgbClr val="740000"/>
                </a:solidFill>
                <a:latin typeface="Arial Unicode MS" panose="020B0604020202020204" pitchFamily="34" charset="-128"/>
                <a:ea typeface="Arial Unicode MS" panose="020B0604020202020204" pitchFamily="34" charset="-128"/>
                <a:cs typeface="Arial Unicode MS" panose="020B0604020202020204" pitchFamily="34" charset="-128"/>
              </a:rPr>
              <a:t>220 MEUR</a:t>
            </a:r>
            <a:r>
              <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rPr>
              <a:t> apmērā </a:t>
            </a:r>
            <a:r>
              <a:rPr lang="lv-LV" sz="1900" dirty="0">
                <a:latin typeface="Arial Unicode MS" panose="020B0604020202020204" pitchFamily="34" charset="-128"/>
                <a:ea typeface="Arial Unicode MS" panose="020B0604020202020204" pitchFamily="34" charset="-128"/>
                <a:cs typeface="Arial Unicode MS" panose="020B0604020202020204" pitchFamily="34" charset="-128"/>
              </a:rPr>
              <a:t>ir Latvijā savāktie metāllūžņi, no kuriem vairāk nekā </a:t>
            </a:r>
            <a:r>
              <a:rPr lang="lv-LV" sz="1900" b="1" dirty="0">
                <a:solidFill>
                  <a:srgbClr val="740000"/>
                </a:solidFill>
                <a:latin typeface="Arial Unicode MS" panose="020B0604020202020204" pitchFamily="34" charset="-128"/>
                <a:ea typeface="Arial Unicode MS" panose="020B0604020202020204" pitchFamily="34" charset="-128"/>
                <a:cs typeface="Arial Unicode MS" panose="020B0604020202020204" pitchFamily="34" charset="-128"/>
              </a:rPr>
              <a:t>90% </a:t>
            </a:r>
            <a:r>
              <a:rPr lang="lv-LV" sz="1900" dirty="0">
                <a:latin typeface="Arial Unicode MS" panose="020B0604020202020204" pitchFamily="34" charset="-128"/>
                <a:ea typeface="Arial Unicode MS" panose="020B0604020202020204" pitchFamily="34" charset="-128"/>
                <a:cs typeface="Arial Unicode MS" panose="020B0604020202020204" pitchFamily="34" charset="-128"/>
              </a:rPr>
              <a:t>tiek eksportēti uz Turciju. </a:t>
            </a:r>
            <a:endPar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Wingdings" panose="05000000000000000000" pitchFamily="2" charset="2"/>
              <a:buChar char="§"/>
            </a:pPr>
            <a:r>
              <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rPr>
              <a:t>Latvijas </a:t>
            </a:r>
            <a:r>
              <a:rPr lang="lv-LV" sz="1900" dirty="0">
                <a:latin typeface="Arial Unicode MS" panose="020B0604020202020204" pitchFamily="34" charset="-128"/>
                <a:ea typeface="Arial Unicode MS" panose="020B0604020202020204" pitchFamily="34" charset="-128"/>
                <a:cs typeface="Arial Unicode MS" panose="020B0604020202020204" pitchFamily="34" charset="-128"/>
              </a:rPr>
              <a:t>pašu vajadzības pēc šīs grupas precēm </a:t>
            </a:r>
            <a:r>
              <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rPr>
              <a:t>2021.gadā </a:t>
            </a:r>
            <a:r>
              <a:rPr lang="lv-LV" sz="1900" dirty="0">
                <a:latin typeface="Arial Unicode MS" panose="020B0604020202020204" pitchFamily="34" charset="-128"/>
                <a:ea typeface="Arial Unicode MS" panose="020B0604020202020204" pitchFamily="34" charset="-128"/>
                <a:cs typeface="Arial Unicode MS" panose="020B0604020202020204" pitchFamily="34" charset="-128"/>
              </a:rPr>
              <a:t>atbilda </a:t>
            </a:r>
            <a:r>
              <a:rPr lang="lv-LV" sz="1900" b="1" dirty="0">
                <a:solidFill>
                  <a:srgbClr val="740000"/>
                </a:solidFill>
                <a:latin typeface="Arial Unicode MS" panose="020B0604020202020204" pitchFamily="34" charset="-128"/>
                <a:ea typeface="Arial Unicode MS" panose="020B0604020202020204" pitchFamily="34" charset="-128"/>
                <a:cs typeface="Arial Unicode MS" panose="020B0604020202020204" pitchFamily="34" charset="-128"/>
              </a:rPr>
              <a:t>419 </a:t>
            </a:r>
            <a:r>
              <a:rPr lang="lv-LV" sz="1900" b="1" dirty="0" smtClean="0">
                <a:solidFill>
                  <a:srgbClr val="740000"/>
                </a:solidFill>
                <a:latin typeface="Arial Unicode MS" panose="020B0604020202020204" pitchFamily="34" charset="-128"/>
                <a:ea typeface="Arial Unicode MS" panose="020B0604020202020204" pitchFamily="34" charset="-128"/>
                <a:cs typeface="Arial Unicode MS" panose="020B0604020202020204" pitchFamily="34" charset="-128"/>
              </a:rPr>
              <a:t>MEUR</a:t>
            </a:r>
            <a:r>
              <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rPr>
              <a:t>. </a:t>
            </a:r>
          </a:p>
          <a:p>
            <a:pPr>
              <a:buFont typeface="Wingdings" panose="05000000000000000000" pitchFamily="2" charset="2"/>
              <a:buChar char="§"/>
            </a:pPr>
            <a:r>
              <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rPr>
              <a:t>2021.gadā </a:t>
            </a:r>
            <a:r>
              <a:rPr lang="lv-LV" sz="1900" dirty="0">
                <a:latin typeface="Arial Unicode MS" panose="020B0604020202020204" pitchFamily="34" charset="-128"/>
                <a:ea typeface="Arial Unicode MS" panose="020B0604020202020204" pitchFamily="34" charset="-128"/>
                <a:cs typeface="Arial Unicode MS" panose="020B0604020202020204" pitchFamily="34" charset="-128"/>
              </a:rPr>
              <a:t>Krievija vairākkārt ieviesa vienpusējus tērauda eksporta regulējumus, piemērojot kvotas, papildu nodevas un nodokļus tērauda, metāla un tērauda izstrādājumu eksportam u.c. </a:t>
            </a:r>
            <a:endPar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endParaRPr>
          </a:p>
          <a:p>
            <a:pPr>
              <a:buFont typeface="Wingdings" panose="05000000000000000000" pitchFamily="2" charset="2"/>
              <a:buChar char="§"/>
            </a:pPr>
            <a:r>
              <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rPr>
              <a:t>Liepājas Steel pieder </a:t>
            </a:r>
            <a:r>
              <a:rPr lang="lv-LV" sz="1900" dirty="0">
                <a:latin typeface="Arial Unicode MS" panose="020B0604020202020204" pitchFamily="34" charset="-128"/>
                <a:ea typeface="Arial Unicode MS" panose="020B0604020202020204" pitchFamily="34" charset="-128"/>
                <a:cs typeface="Arial Unicode MS" panose="020B0604020202020204" pitchFamily="34" charset="-128"/>
              </a:rPr>
              <a:t>vienīgā iekārta </a:t>
            </a:r>
            <a:r>
              <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rPr>
              <a:t>Baltijā, kuras darbības </a:t>
            </a:r>
            <a:r>
              <a:rPr lang="lv-LV" sz="1900" dirty="0">
                <a:latin typeface="Arial Unicode MS" panose="020B0604020202020204" pitchFamily="34" charset="-128"/>
                <a:ea typeface="Arial Unicode MS" panose="020B0604020202020204" pitchFamily="34" charset="-128"/>
                <a:cs typeface="Arial Unicode MS" panose="020B0604020202020204" pitchFamily="34" charset="-128"/>
              </a:rPr>
              <a:t>atsākšana ļaus ražot produktus pēc pieprasījuma Latvijā un </a:t>
            </a:r>
            <a:r>
              <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rPr>
              <a:t>nodrošināt Baltijas reģiona autonomiju neatkarīgi </a:t>
            </a:r>
            <a:r>
              <a:rPr lang="lv-LV" sz="1900" dirty="0">
                <a:latin typeface="Arial Unicode MS" panose="020B0604020202020204" pitchFamily="34" charset="-128"/>
                <a:ea typeface="Arial Unicode MS" panose="020B0604020202020204" pitchFamily="34" charset="-128"/>
                <a:cs typeface="Arial Unicode MS" panose="020B0604020202020204" pitchFamily="34" charset="-128"/>
              </a:rPr>
              <a:t>no galvenā piegādātāja - </a:t>
            </a:r>
            <a:r>
              <a:rPr lang="lv-LV" sz="1900" dirty="0" smtClean="0">
                <a:latin typeface="Arial Unicode MS" panose="020B0604020202020204" pitchFamily="34" charset="-128"/>
                <a:ea typeface="Arial Unicode MS" panose="020B0604020202020204" pitchFamily="34" charset="-128"/>
                <a:cs typeface="Arial Unicode MS" panose="020B0604020202020204" pitchFamily="34" charset="-128"/>
              </a:rPr>
              <a:t>Krievijas</a:t>
            </a:r>
            <a:r>
              <a:rPr lang="lv-LV" sz="1900" dirty="0">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lv-LV" sz="1900" dirty="0"/>
          </a:p>
        </p:txBody>
      </p:sp>
      <p:pic>
        <p:nvPicPr>
          <p:cNvPr id="6" name="Picture 2" descr="C:\Users\Elina\Documents\Elina Egle\Federacija\Identitāte\Logo\DDB\LDAIF_logotipa_faili_un_lietojums\Raster logo\PNG RGB transparent bg 72dpi\DAIF-Latvia-hor-sais-RGB-850x185px-72dpi.png"/>
          <p:cNvPicPr>
            <a:picLocks noChangeAspect="1" noChangeArrowheads="1"/>
          </p:cNvPicPr>
          <p:nvPr/>
        </p:nvPicPr>
        <p:blipFill>
          <a:blip r:embed="rId2" cstate="print"/>
          <a:srcRect/>
          <a:stretch>
            <a:fillRect/>
          </a:stretch>
        </p:blipFill>
        <p:spPr bwMode="auto">
          <a:xfrm>
            <a:off x="9120336" y="6237312"/>
            <a:ext cx="2851809" cy="620688"/>
          </a:xfrm>
          <a:prstGeom prst="rect">
            <a:avLst/>
          </a:prstGeom>
          <a:noFill/>
        </p:spPr>
      </p:pic>
      <p:pic>
        <p:nvPicPr>
          <p:cNvPr id="2" name="Picture 1"/>
          <p:cNvPicPr>
            <a:picLocks noChangeAspect="1"/>
          </p:cNvPicPr>
          <p:nvPr/>
        </p:nvPicPr>
        <p:blipFill>
          <a:blip r:embed="rId3"/>
          <a:stretch>
            <a:fillRect/>
          </a:stretch>
        </p:blipFill>
        <p:spPr>
          <a:xfrm>
            <a:off x="7401246" y="1353854"/>
            <a:ext cx="4692431" cy="4032252"/>
          </a:xfrm>
          <a:prstGeom prst="rect">
            <a:avLst/>
          </a:prstGeom>
        </p:spPr>
      </p:pic>
      <p:sp>
        <p:nvSpPr>
          <p:cNvPr id="7" name="Title 2"/>
          <p:cNvSpPr txBox="1">
            <a:spLocks/>
          </p:cNvSpPr>
          <p:nvPr/>
        </p:nvSpPr>
        <p:spPr>
          <a:xfrm>
            <a:off x="412955" y="286095"/>
            <a:ext cx="11454181" cy="114300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45719" rIns="45719" anchor="ctr">
            <a:noAutofit/>
          </a:bodyPr>
          <a:lstStyle>
            <a:lvl1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1pPr>
            <a:lvl2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2pPr>
            <a:lvl3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3pPr>
            <a:lvl4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4pPr>
            <a:lvl5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5pPr>
            <a:lvl6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6pPr>
            <a:lvl7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7pPr>
            <a:lvl8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8pPr>
            <a:lvl9pPr marL="0" marR="0" indent="0" algn="l" defTabSz="914400" rtl="0" latinLnBrk="0">
              <a:lnSpc>
                <a:spcPct val="90000"/>
              </a:lnSpc>
              <a:spcBef>
                <a:spcPts val="0"/>
              </a:spcBef>
              <a:spcAft>
                <a:spcPts val="0"/>
              </a:spcAft>
              <a:buClrTx/>
              <a:buSzTx/>
              <a:buFontTx/>
              <a:buNone/>
              <a:tabLst/>
              <a:defRPr sz="4400" b="0" i="0" u="none" strike="noStrike" cap="none" spc="0" baseline="0">
                <a:solidFill>
                  <a:srgbClr val="000000"/>
                </a:solidFill>
                <a:uFillTx/>
                <a:latin typeface="+mn-lt"/>
                <a:ea typeface="+mn-ea"/>
                <a:cs typeface="+mn-cs"/>
                <a:sym typeface="Calibri"/>
              </a:defRPr>
            </a:lvl9pPr>
          </a:lstStyle>
          <a:p>
            <a:pPr hangingPunct="1"/>
            <a:r>
              <a:rPr lang="lv-LV" sz="32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DAIF Latvija rosina Ekonomikas minitriju pielikt visas pūles, lai mazinātu atkarību no Krievijas metāla, atjaunotu tā ražošanu Liepājā un atbalstītu tiešās privātās investīcijas</a:t>
            </a:r>
            <a:r>
              <a:rPr lang="lv-LV" sz="2000" dirty="0" smtClean="0"/>
              <a:t/>
            </a:r>
            <a:br>
              <a:rPr lang="lv-LV" sz="2000" dirty="0" smtClean="0"/>
            </a:br>
            <a:endParaRPr lang="lv-LV" sz="2000" dirty="0"/>
          </a:p>
        </p:txBody>
      </p:sp>
    </p:spTree>
    <p:extLst>
      <p:ext uri="{BB962C8B-B14F-4D97-AF65-F5344CB8AC3E}">
        <p14:creationId xmlns:p14="http://schemas.microsoft.com/office/powerpoint/2010/main" val="4051433008"/>
      </p:ext>
    </p:extLst>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707922" y="260553"/>
            <a:ext cx="10953135" cy="1143000"/>
          </a:xfrm>
        </p:spPr>
        <p:txBody>
          <a:bodyPr>
            <a:noAutofit/>
          </a:bodyPr>
          <a:lstStyle/>
          <a:p>
            <a:r>
              <a:rPr lang="lv-LV" sz="32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Ekonomikas ministrijai sadarbībā ar nozaru un starpnozaru biznesa biedrībām pildīti </a:t>
            </a:r>
            <a:r>
              <a:rPr lang="lv-LV" sz="32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Ministru </a:t>
            </a:r>
            <a:r>
              <a:rPr lang="lv-LV" sz="3200" b="1" dirty="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kabineta </a:t>
            </a:r>
            <a:r>
              <a:rPr lang="lv-LV" sz="3200" b="1" dirty="0" smtClean="0">
                <a:solidFill>
                  <a:srgbClr val="990000"/>
                </a:solidFill>
                <a:latin typeface="Arial Unicode MS" panose="020B0604020202020204" pitchFamily="34" charset="-128"/>
                <a:ea typeface="Arial Unicode MS" panose="020B0604020202020204" pitchFamily="34" charset="-128"/>
                <a:cs typeface="Arial Unicode MS" panose="020B0604020202020204" pitchFamily="34" charset="-128"/>
              </a:rPr>
              <a:t>uzdevumus</a:t>
            </a:r>
            <a:r>
              <a:rPr lang="lv-LV" sz="2000" dirty="0"/>
              <a:t/>
            </a:r>
            <a:br>
              <a:rPr lang="lv-LV" sz="2000" dirty="0"/>
            </a:br>
            <a:endParaRPr lang="lv-LV" sz="2000" dirty="0"/>
          </a:p>
        </p:txBody>
      </p:sp>
      <p:sp>
        <p:nvSpPr>
          <p:cNvPr id="4" name="Content Placeholder 3"/>
          <p:cNvSpPr>
            <a:spLocks noGrp="1"/>
          </p:cNvSpPr>
          <p:nvPr>
            <p:ph idx="1"/>
          </p:nvPr>
        </p:nvSpPr>
        <p:spPr>
          <a:xfrm>
            <a:off x="570273" y="1501877"/>
            <a:ext cx="10864644" cy="5257799"/>
          </a:xfrm>
        </p:spPr>
        <p:txBody>
          <a:bodyPr>
            <a:noAutofit/>
          </a:bodyPr>
          <a:lstStyle/>
          <a:p>
            <a:pPr>
              <a:buFont typeface="Wingdings" panose="05000000000000000000" pitchFamily="2" charset="2"/>
              <a:buChar char="§"/>
            </a:pPr>
            <a:r>
              <a:rPr lang="lv-LV" sz="22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21/01/2021</a:t>
            </a:r>
            <a:r>
              <a:rPr lang="lv-LV" sz="2200" dirty="0" smtClean="0">
                <a:latin typeface="Arial Unicode MS" panose="020B0604020202020204" pitchFamily="34" charset="-128"/>
                <a:ea typeface="Arial Unicode MS" panose="020B0604020202020204" pitchFamily="34" charset="-128"/>
                <a:cs typeface="Arial Unicode MS" panose="020B0604020202020204" pitchFamily="34" charset="-128"/>
              </a:rPr>
              <a:t>MK informatīvais </a:t>
            </a:r>
            <a:r>
              <a:rPr lang="lv-LV" sz="2200" dirty="0">
                <a:latin typeface="Arial Unicode MS" panose="020B0604020202020204" pitchFamily="34" charset="-128"/>
                <a:ea typeface="Arial Unicode MS" panose="020B0604020202020204" pitchFamily="34" charset="-128"/>
                <a:cs typeface="Arial Unicode MS" panose="020B0604020202020204" pitchFamily="34" charset="-128"/>
              </a:rPr>
              <a:t>ziņojums „Par priekšlikumiem kārtībai, kādā noteikt </a:t>
            </a:r>
            <a:r>
              <a:rPr lang="lv-LV" sz="2200" b="1" dirty="0">
                <a:latin typeface="Arial Unicode MS" panose="020B0604020202020204" pitchFamily="34" charset="-128"/>
                <a:ea typeface="Arial Unicode MS" panose="020B0604020202020204" pitchFamily="34" charset="-128"/>
                <a:cs typeface="Arial Unicode MS" panose="020B0604020202020204" pitchFamily="34" charset="-128"/>
              </a:rPr>
              <a:t>stratēģiski nozīmīgu preču un prekursoru sarakstu, kuru uzkrājumi veidojami krīzes laikā un kuru aprite brīvajā tirgū un eksports ir ierobežojams</a:t>
            </a:r>
            <a:r>
              <a:rPr lang="lv-LV" sz="2200" i="1" dirty="0">
                <a:latin typeface="Arial Unicode MS" panose="020B0604020202020204" pitchFamily="34" charset="-128"/>
                <a:ea typeface="Arial Unicode MS" panose="020B0604020202020204" pitchFamily="34" charset="-128"/>
                <a:cs typeface="Arial Unicode MS" panose="020B0604020202020204" pitchFamily="34" charset="-128"/>
              </a:rPr>
              <a:t>" </a:t>
            </a:r>
            <a:r>
              <a:rPr lang="lv-LV" sz="2200" dirty="0">
                <a:latin typeface="Arial Unicode MS" panose="020B0604020202020204" pitchFamily="34" charset="-128"/>
                <a:ea typeface="Arial Unicode MS" panose="020B0604020202020204" pitchFamily="34" charset="-128"/>
                <a:cs typeface="Arial Unicode MS" panose="020B0604020202020204" pitchFamily="34" charset="-128"/>
              </a:rPr>
              <a:t>(ziņoja EM), </a:t>
            </a:r>
            <a:r>
              <a:rPr lang="lv-LV" sz="2200" dirty="0" smtClean="0">
                <a:latin typeface="Arial Unicode MS" panose="020B0604020202020204" pitchFamily="34" charset="-128"/>
                <a:ea typeface="Arial Unicode MS" panose="020B0604020202020204" pitchFamily="34" charset="-128"/>
                <a:cs typeface="Arial Unicode MS" panose="020B0604020202020204" pitchFamily="34" charset="-128"/>
              </a:rPr>
              <a:t>protokollēmumā </a:t>
            </a:r>
            <a:r>
              <a:rPr lang="lv-LV" sz="2200" dirty="0">
                <a:latin typeface="Arial Unicode MS" panose="020B0604020202020204" pitchFamily="34" charset="-128"/>
                <a:ea typeface="Arial Unicode MS" panose="020B0604020202020204" pitchFamily="34" charset="-128"/>
                <a:cs typeface="Arial Unicode MS" panose="020B0604020202020204" pitchFamily="34" charset="-128"/>
              </a:rPr>
              <a:t>iekļauts - </a:t>
            </a:r>
            <a:r>
              <a:rPr lang="lv-LV" sz="2200" u="sng" dirty="0">
                <a:latin typeface="Arial Unicode MS" panose="020B0604020202020204" pitchFamily="34" charset="-128"/>
                <a:ea typeface="Arial Unicode MS" panose="020B0604020202020204" pitchFamily="34" charset="-128"/>
                <a:cs typeface="Arial Unicode MS" panose="020B0604020202020204" pitchFamily="34" charset="-128"/>
              </a:rPr>
              <a:t>EM, SM un ZM līdz </a:t>
            </a:r>
            <a:r>
              <a:rPr lang="lv-LV" sz="2200" u="sng"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01/12/2021</a:t>
            </a:r>
            <a:r>
              <a:rPr lang="lv-LV" sz="2200" u="sng" dirty="0" smtClean="0">
                <a:latin typeface="Arial Unicode MS" panose="020B0604020202020204" pitchFamily="34" charset="-128"/>
                <a:ea typeface="Arial Unicode MS" panose="020B0604020202020204" pitchFamily="34" charset="-128"/>
                <a:cs typeface="Arial Unicode MS" panose="020B0604020202020204" pitchFamily="34" charset="-128"/>
              </a:rPr>
              <a:t> atbilstoši </a:t>
            </a:r>
            <a:r>
              <a:rPr lang="lv-LV" sz="2200" u="sng" dirty="0">
                <a:latin typeface="Arial Unicode MS" panose="020B0604020202020204" pitchFamily="34" charset="-128"/>
                <a:ea typeface="Arial Unicode MS" panose="020B0604020202020204" pitchFamily="34" charset="-128"/>
                <a:cs typeface="Arial Unicode MS" panose="020B0604020202020204" pitchFamily="34" charset="-128"/>
              </a:rPr>
              <a:t>kompetencei izveidot katrai nozarei atsevišķus stratēģiski nozīmīgu preču, izejvielu, materiālu un prekursoru sarakstus</a:t>
            </a:r>
            <a:r>
              <a:rPr lang="lv-LV" sz="2200" dirty="0">
                <a:latin typeface="Arial Unicode MS" panose="020B0604020202020204" pitchFamily="34" charset="-128"/>
                <a:ea typeface="Arial Unicode MS" panose="020B0604020202020204" pitchFamily="34" charset="-128"/>
                <a:cs typeface="Arial Unicode MS" panose="020B0604020202020204" pitchFamily="34" charset="-128"/>
              </a:rPr>
              <a:t>, kuru uzkrājumi veidojami krīzes laikā un kuru aprite brīvajā tirgū un eksports ir ierobežojams</a:t>
            </a:r>
            <a:r>
              <a:rPr lang="lv-LV" sz="22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pPr>
              <a:buFont typeface="Wingdings" panose="05000000000000000000" pitchFamily="2" charset="2"/>
              <a:buChar char="§"/>
            </a:pPr>
            <a:r>
              <a:rPr lang="lv-LV" sz="22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08/04/2021 </a:t>
            </a:r>
            <a:r>
              <a:rPr lang="lv-LV" sz="2200" dirty="0" smtClean="0">
                <a:latin typeface="Arial Unicode MS" panose="020B0604020202020204" pitchFamily="34" charset="-128"/>
                <a:ea typeface="Arial Unicode MS" panose="020B0604020202020204" pitchFamily="34" charset="-128"/>
                <a:cs typeface="Arial Unicode MS" panose="020B0604020202020204" pitchFamily="34" charset="-128"/>
              </a:rPr>
              <a:t>MK </a:t>
            </a:r>
            <a:r>
              <a:rPr lang="lv-LV" sz="2200" dirty="0">
                <a:latin typeface="Arial Unicode MS" panose="020B0604020202020204" pitchFamily="34" charset="-128"/>
                <a:ea typeface="Arial Unicode MS" panose="020B0604020202020204" pitchFamily="34" charset="-128"/>
                <a:cs typeface="Arial Unicode MS" panose="020B0604020202020204" pitchFamily="34" charset="-128"/>
              </a:rPr>
              <a:t>sēdes protokollēmumā par Informatīvo ziņojumu „Priekšlikumi loģistikas risinājumiem, lai nodrošinātu Latvijā ražotās pārtikas un rūpniecības, kā arī </a:t>
            </a:r>
            <a:r>
              <a:rPr lang="lv-LV" sz="2200" b="1" dirty="0">
                <a:latin typeface="Arial Unicode MS" panose="020B0604020202020204" pitchFamily="34" charset="-128"/>
                <a:ea typeface="Arial Unicode MS" panose="020B0604020202020204" pitchFamily="34" charset="-128"/>
                <a:cs typeface="Arial Unicode MS" panose="020B0604020202020204" pitchFamily="34" charset="-128"/>
              </a:rPr>
              <a:t>pirmās nepieciešamības importa preču rezervju veidošanu krīzes un kara situācijās, kā arī to izplatīšanu</a:t>
            </a:r>
            <a:r>
              <a:rPr lang="lv-LV" sz="2200" dirty="0">
                <a:latin typeface="Arial Unicode MS" panose="020B0604020202020204" pitchFamily="34" charset="-128"/>
                <a:ea typeface="Arial Unicode MS" panose="020B0604020202020204" pitchFamily="34" charset="-128"/>
                <a:cs typeface="Arial Unicode MS" panose="020B0604020202020204" pitchFamily="34" charset="-128"/>
              </a:rPr>
              <a:t>" (ziņoja </a:t>
            </a:r>
            <a:r>
              <a:rPr lang="lv-LV" sz="2200" dirty="0" smtClean="0">
                <a:latin typeface="Arial Unicode MS" panose="020B0604020202020204" pitchFamily="34" charset="-128"/>
                <a:ea typeface="Arial Unicode MS" panose="020B0604020202020204" pitchFamily="34" charset="-128"/>
                <a:cs typeface="Arial Unicode MS" panose="020B0604020202020204" pitchFamily="34" charset="-128"/>
              </a:rPr>
              <a:t>AM),  uzdots EM </a:t>
            </a:r>
            <a:r>
              <a:rPr lang="lv-LV" sz="2200" dirty="0">
                <a:latin typeface="Arial Unicode MS" panose="020B0604020202020204" pitchFamily="34" charset="-128"/>
                <a:ea typeface="Arial Unicode MS" panose="020B0604020202020204" pitchFamily="34" charset="-128"/>
                <a:cs typeface="Arial Unicode MS" panose="020B0604020202020204" pitchFamily="34" charset="-128"/>
              </a:rPr>
              <a:t>un </a:t>
            </a:r>
            <a:r>
              <a:rPr lang="lv-LV" sz="2200" dirty="0" smtClean="0">
                <a:latin typeface="Arial Unicode MS" panose="020B0604020202020204" pitchFamily="34" charset="-128"/>
                <a:ea typeface="Arial Unicode MS" panose="020B0604020202020204" pitchFamily="34" charset="-128"/>
                <a:cs typeface="Arial Unicode MS" panose="020B0604020202020204" pitchFamily="34" charset="-128"/>
              </a:rPr>
              <a:t>ZM līdz </a:t>
            </a:r>
            <a:r>
              <a:rPr lang="lv-LV" sz="2200" dirty="0" smtClean="0">
                <a:solidFill>
                  <a:srgbClr val="C00000"/>
                </a:solidFill>
                <a:latin typeface="Arial Unicode MS" panose="020B0604020202020204" pitchFamily="34" charset="-128"/>
                <a:ea typeface="Arial Unicode MS" panose="020B0604020202020204" pitchFamily="34" charset="-128"/>
                <a:cs typeface="Arial Unicode MS" panose="020B0604020202020204" pitchFamily="34" charset="-128"/>
              </a:rPr>
              <a:t>01/12/2021</a:t>
            </a:r>
            <a:r>
              <a:rPr lang="lv-LV" sz="2200" dirty="0" smtClean="0">
                <a:latin typeface="Arial Unicode MS" panose="020B0604020202020204" pitchFamily="34" charset="-128"/>
                <a:ea typeface="Arial Unicode MS" panose="020B0604020202020204" pitchFamily="34" charset="-128"/>
                <a:cs typeface="Arial Unicode MS" panose="020B0604020202020204" pitchFamily="34" charset="-128"/>
              </a:rPr>
              <a:t>, veidot </a:t>
            </a:r>
            <a:r>
              <a:rPr lang="lv-LV" sz="2200" b="1" u="sng" dirty="0">
                <a:latin typeface="Arial Unicode MS" panose="020B0604020202020204" pitchFamily="34" charset="-128"/>
                <a:ea typeface="Arial Unicode MS" panose="020B0604020202020204" pitchFamily="34" charset="-128"/>
                <a:cs typeface="Arial Unicode MS" panose="020B0604020202020204" pitchFamily="34" charset="-128"/>
              </a:rPr>
              <a:t>katrai nozarei </a:t>
            </a:r>
            <a:r>
              <a:rPr lang="lv-LV" sz="2200" dirty="0">
                <a:latin typeface="Arial Unicode MS" panose="020B0604020202020204" pitchFamily="34" charset="-128"/>
                <a:ea typeface="Arial Unicode MS" panose="020B0604020202020204" pitchFamily="34" charset="-128"/>
                <a:cs typeface="Arial Unicode MS" panose="020B0604020202020204" pitchFamily="34" charset="-128"/>
              </a:rPr>
              <a:t>būtisko preču, izejvielu, materiālu sarakstus, identificēt to iegādes vai ražošanas autonomijas pakāpi Latvijā, t.i., vai iespējams nodrošināt ar vietējiem resursiem (dabas resursi, ražošana un tās kapacitāte); vai varētu ražot, vai ražot, atbalstot vietējo rūpniecību; pieejams tikai importējot; no tautsaimniecības mobilizējamie resursi</a:t>
            </a:r>
            <a:r>
              <a:rPr lang="lv-LV" sz="2200" dirty="0" smtClean="0">
                <a:latin typeface="Arial Unicode MS" panose="020B0604020202020204" pitchFamily="34" charset="-128"/>
                <a:ea typeface="Arial Unicode MS" panose="020B0604020202020204" pitchFamily="34" charset="-128"/>
                <a:cs typeface="Arial Unicode MS" panose="020B0604020202020204" pitchFamily="34" charset="-128"/>
              </a:rPr>
              <a:t>.</a:t>
            </a:r>
          </a:p>
          <a:p>
            <a:endParaRPr lang="lv-LV" sz="2200" dirty="0"/>
          </a:p>
        </p:txBody>
      </p:sp>
      <p:pic>
        <p:nvPicPr>
          <p:cNvPr id="6" name="Picture 2" descr="C:\Users\Elina\Documents\Elina Egle\Federacija\Identitāte\Logo\DDB\LDAIF_logotipa_faili_un_lietojums\Raster logo\PNG RGB transparent bg 72dpi\DAIF-Latvia-hor-sais-RGB-850x185px-72dpi.png"/>
          <p:cNvPicPr>
            <a:picLocks noChangeAspect="1" noChangeArrowheads="1"/>
          </p:cNvPicPr>
          <p:nvPr/>
        </p:nvPicPr>
        <p:blipFill>
          <a:blip r:embed="rId2" cstate="print"/>
          <a:srcRect/>
          <a:stretch>
            <a:fillRect/>
          </a:stretch>
        </p:blipFill>
        <p:spPr bwMode="auto">
          <a:xfrm>
            <a:off x="9120336" y="6237312"/>
            <a:ext cx="2851809" cy="620688"/>
          </a:xfrm>
          <a:prstGeom prst="rect">
            <a:avLst/>
          </a:prstGeom>
          <a:noFill/>
        </p:spPr>
      </p:pic>
    </p:spTree>
    <p:extLst>
      <p:ext uri="{BB962C8B-B14F-4D97-AF65-F5344CB8AC3E}">
        <p14:creationId xmlns:p14="http://schemas.microsoft.com/office/powerpoint/2010/main" val="348718201"/>
      </p:ext>
    </p:extLst>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148568" y="5010449"/>
            <a:ext cx="9433048" cy="1194029"/>
          </a:xfrm>
        </p:spPr>
        <p:txBody>
          <a:bodyPr>
            <a:noAutofit/>
          </a:bodyPr>
          <a:lstStyle/>
          <a:p>
            <a:r>
              <a:rPr lang="lv-LV" sz="4000" b="1" dirty="0">
                <a:latin typeface="+mn-lt"/>
                <a:ea typeface="Arial Unicode MS" panose="020B0604020202020204" pitchFamily="34" charset="-128"/>
                <a:cs typeface="Arial Unicode MS" panose="020B0604020202020204" pitchFamily="34" charset="-128"/>
              </a:rPr>
              <a:t/>
            </a:r>
            <a:br>
              <a:rPr lang="lv-LV" sz="4000" b="1" dirty="0">
                <a:latin typeface="+mn-lt"/>
                <a:ea typeface="Arial Unicode MS" panose="020B0604020202020204" pitchFamily="34" charset="-128"/>
                <a:cs typeface="Arial Unicode MS" panose="020B0604020202020204" pitchFamily="34" charset="-128"/>
              </a:rPr>
            </a:br>
            <a:r>
              <a:rPr lang="lv-LV" sz="3000" b="1" dirty="0" smtClean="0">
                <a:latin typeface="+mn-lt"/>
                <a:ea typeface="Arial Unicode MS" panose="020B0604020202020204" pitchFamily="34" charset="-128"/>
                <a:cs typeface="Arial Unicode MS" panose="020B0604020202020204" pitchFamily="34" charset="-128"/>
              </a:rPr>
              <a:t>Paldies par uzklausīšanu un raugāmies uz sadarbību!</a:t>
            </a:r>
            <a:br>
              <a:rPr lang="lv-LV" sz="3000" b="1" dirty="0" smtClean="0">
                <a:latin typeface="+mn-lt"/>
                <a:ea typeface="Arial Unicode MS" panose="020B0604020202020204" pitchFamily="34" charset="-128"/>
                <a:cs typeface="Arial Unicode MS" panose="020B0604020202020204" pitchFamily="34" charset="-128"/>
              </a:rPr>
            </a:br>
            <a:r>
              <a:rPr lang="lv-LV" sz="3000" b="1" dirty="0" smtClean="0">
                <a:latin typeface="+mn-lt"/>
                <a:ea typeface="Arial Unicode MS" panose="020B0604020202020204" pitchFamily="34" charset="-128"/>
                <a:cs typeface="Arial Unicode MS" panose="020B0604020202020204" pitchFamily="34" charset="-128"/>
              </a:rPr>
              <a:t/>
            </a:r>
            <a:br>
              <a:rPr lang="lv-LV" sz="3000" b="1" dirty="0" smtClean="0">
                <a:latin typeface="+mn-lt"/>
                <a:ea typeface="Arial Unicode MS" panose="020B0604020202020204" pitchFamily="34" charset="-128"/>
                <a:cs typeface="Arial Unicode MS" panose="020B0604020202020204" pitchFamily="34" charset="-128"/>
              </a:rPr>
            </a:br>
            <a:r>
              <a:rPr lang="lv-LV" sz="3000" b="1" dirty="0" smtClean="0">
                <a:latin typeface="+mn-lt"/>
                <a:ea typeface="Arial Unicode MS" panose="020B0604020202020204" pitchFamily="34" charset="-128"/>
                <a:cs typeface="Arial Unicode MS" panose="020B0604020202020204" pitchFamily="34" charset="-128"/>
              </a:rPr>
              <a:t>#partnerībasspēks</a:t>
            </a:r>
            <a:br>
              <a:rPr lang="lv-LV" sz="3000" b="1" dirty="0" smtClean="0">
                <a:latin typeface="+mn-lt"/>
                <a:ea typeface="Arial Unicode MS" panose="020B0604020202020204" pitchFamily="34" charset="-128"/>
                <a:cs typeface="Arial Unicode MS" panose="020B0604020202020204" pitchFamily="34" charset="-128"/>
              </a:rPr>
            </a:br>
            <a:r>
              <a:rPr lang="lv-LV" sz="4000" b="1" dirty="0" smtClean="0">
                <a:latin typeface="Arial Unicode MS" panose="020B0604020202020204" pitchFamily="34" charset="-128"/>
                <a:ea typeface="Arial Unicode MS" panose="020B0604020202020204" pitchFamily="34" charset="-128"/>
                <a:cs typeface="Arial Unicode MS" panose="020B0604020202020204" pitchFamily="34" charset="-128"/>
              </a:rPr>
              <a:t> </a:t>
            </a:r>
            <a:endParaRPr lang="en-US" sz="4000" b="1" dirty="0">
              <a:latin typeface="Arial Unicode MS" panose="020B0604020202020204" pitchFamily="34" charset="-128"/>
              <a:ea typeface="Arial Unicode MS" panose="020B0604020202020204" pitchFamily="34" charset="-128"/>
              <a:cs typeface="Arial Unicode MS" panose="020B0604020202020204" pitchFamily="34" charset="-128"/>
            </a:endParaRPr>
          </a:p>
        </p:txBody>
      </p:sp>
      <p:pic>
        <p:nvPicPr>
          <p:cNvPr id="5" name="Picture 2" descr="C:\Users\Elina\Documents\Elina Egle\Federacija\Identitāte\Logo\DDB\LDAIF_logotipa_faili_un_lietojums\Raster logo\PNG RGB transparent bg 72dpi\DAIF-Latvia-hor-sais-RGB-850x185px-72dpi.png"/>
          <p:cNvPicPr>
            <a:picLocks noChangeAspect="1" noChangeArrowheads="1"/>
          </p:cNvPicPr>
          <p:nvPr/>
        </p:nvPicPr>
        <p:blipFill>
          <a:blip r:embed="rId2" cstate="print"/>
          <a:srcRect/>
          <a:stretch>
            <a:fillRect/>
          </a:stretch>
        </p:blipFill>
        <p:spPr bwMode="auto">
          <a:xfrm>
            <a:off x="9192344" y="6216055"/>
            <a:ext cx="2851809" cy="620688"/>
          </a:xfrm>
          <a:prstGeom prst="rect">
            <a:avLst/>
          </a:prstGeom>
          <a:noFill/>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11424" y="4452269"/>
            <a:ext cx="1957072" cy="2388401"/>
          </a:xfrm>
          <a:prstGeom prst="rect">
            <a:avLst/>
          </a:prstGeom>
        </p:spPr>
      </p:pic>
      <p:pic>
        <p:nvPicPr>
          <p:cNvPr id="3" name="Pictur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0" y="39058"/>
            <a:ext cx="12192000" cy="4270359"/>
          </a:xfrm>
          <a:prstGeom prst="rect">
            <a:avLst/>
          </a:prstGeom>
        </p:spPr>
      </p:pic>
    </p:spTree>
    <p:extLst>
      <p:ext uri="{BB962C8B-B14F-4D97-AF65-F5344CB8AC3E}">
        <p14:creationId xmlns:p14="http://schemas.microsoft.com/office/powerpoint/2010/main" val="1453321227"/>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Office Theme">
  <a:themeElements>
    <a:clrScheme name="Office Theme">
      <a:dk1>
        <a:srgbClr val="000000"/>
      </a:dk1>
      <a:lt1>
        <a:srgbClr val="FFFFFF"/>
      </a:lt1>
      <a:dk2>
        <a:srgbClr val="A7A7A7"/>
      </a:dk2>
      <a:lt2>
        <a:srgbClr val="535353"/>
      </a:lt2>
      <a:accent1>
        <a:srgbClr val="5B9BD5"/>
      </a:accent1>
      <a:accent2>
        <a:srgbClr val="ED7D31"/>
      </a:accent2>
      <a:accent3>
        <a:srgbClr val="A5A5A5"/>
      </a:accent3>
      <a:accent4>
        <a:srgbClr val="FFC000"/>
      </a:accent4>
      <a:accent5>
        <a:srgbClr val="4472C4"/>
      </a:accent5>
      <a:accent6>
        <a:srgbClr val="70AD47"/>
      </a:accent6>
      <a:hlink>
        <a:srgbClr val="0000FF"/>
      </a:hlink>
      <a:folHlink>
        <a:srgbClr val="FF00FF"/>
      </a:folHlink>
    </a:clrScheme>
    <a:fontScheme name="Office Theme">
      <a:majorFont>
        <a:latin typeface="Helvetica"/>
        <a:ea typeface="Helvetica"/>
        <a:cs typeface="Helvetica"/>
      </a:majorFont>
      <a:minorFont>
        <a:latin typeface="Calibri"/>
        <a:ea typeface="Calibri"/>
        <a:cs typeface="Calibri"/>
      </a:minorFont>
    </a:fontScheme>
    <a:fmtScheme name="Office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flat">
          <a:solidFill>
            <a:schemeClr val="accent1"/>
          </a:solidFill>
          <a:prstDash val="solid"/>
          <a:miter lim="800000"/>
        </a:ln>
        <a:effectLst/>
        <a:sp3d/>
      </a:spPr>
      <a:bodyPr rot="0" spcFirstLastPara="1" vertOverflow="overflow" horzOverflow="overflow" vert="horz" wrap="square" lIns="45719" tIns="45719" rIns="45719" bIns="45719" numCol="1" spcCol="38100" rtlCol="0" anchor="ctr">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12700" cap="flat">
          <a:solidFill>
            <a:schemeClr val="accent1"/>
          </a:solidFill>
          <a:prstDash val="solid"/>
          <a:miter lim="800000"/>
        </a:ln>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a:spAutoFit/>
      </a:bodyPr>
      <a:lstStyle>
        <a:defPPr marL="0" marR="0" indent="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Calibri"/>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605</TotalTime>
  <Words>1022</Words>
  <Application>Microsoft Office PowerPoint</Application>
  <PresentationFormat>Widescreen</PresentationFormat>
  <Paragraphs>32</Paragraphs>
  <Slides>9</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9</vt:i4>
      </vt:variant>
    </vt:vector>
  </HeadingPairs>
  <TitlesOfParts>
    <vt:vector size="14" baseType="lpstr">
      <vt:lpstr>Arial Unicode MS</vt:lpstr>
      <vt:lpstr>Arial</vt:lpstr>
      <vt:lpstr>Calibri</vt:lpstr>
      <vt:lpstr>Wingdings</vt:lpstr>
      <vt:lpstr>Office Theme</vt:lpstr>
      <vt:lpstr>PowerPoint Presentation</vt:lpstr>
      <vt:lpstr>PowerPoint Presentation</vt:lpstr>
      <vt:lpstr>Nacionālajās industriālajās pamatnostādnēs 2021.-2027.gadam (NIP), kuras ir pamats investīcijām nacionālā līmenī ANM un ES SF Darbības programmas ietvaros, ir ietverti DAIF Latvija priekšlikumi: </vt:lpstr>
      <vt:lpstr>PowerPoint Presentation</vt:lpstr>
      <vt:lpstr>ES Jaunā industriālā stratēģija 2021 un stratēģiskā autonomija</vt:lpstr>
      <vt:lpstr>DAIF Latvija rosina mazināt energoatkarību no Krievijas un nodrošināt energo izmaksu konkurētspēju Baltijā ilgtermiņā </vt:lpstr>
      <vt:lpstr>PowerPoint Presentation</vt:lpstr>
      <vt:lpstr>Ekonomikas ministrijai sadarbībā ar nozaru un starpnozaru biznesa biedrībām pildīti Ministru kabineta uzdevumus </vt:lpstr>
      <vt:lpstr> Paldies par uzklausīšanu un raugāmies uz sadarbību!  #partnerībasspēks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DAIF Latvija piedāvājums NIP</dc:title>
  <dc:creator>Anete</dc:creator>
  <cp:lastModifiedBy>Microsoft account</cp:lastModifiedBy>
  <cp:revision>32</cp:revision>
  <cp:lastPrinted>2021-03-01T13:48:06Z</cp:lastPrinted>
  <dcterms:modified xsi:type="dcterms:W3CDTF">2022-02-17T09:09:43Z</dcterms:modified>
</cp:coreProperties>
</file>