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1"/>
  </p:notesMasterIdLst>
  <p:sldIdLst>
    <p:sldId id="256" r:id="rId2"/>
    <p:sldId id="268" r:id="rId3"/>
    <p:sldId id="271" r:id="rId4"/>
    <p:sldId id="267" r:id="rId5"/>
    <p:sldId id="273" r:id="rId6"/>
    <p:sldId id="275" r:id="rId7"/>
    <p:sldId id="272" r:id="rId8"/>
    <p:sldId id="274" r:id="rId9"/>
    <p:sldId id="269" r:id="rId10"/>
  </p:sldIdLst>
  <p:sldSz cx="12192000" cy="6858000"/>
  <p:notesSz cx="7099300" cy="10234613"/>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4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chemeClr val="accent1"/>
              </a:solidFill>
              <a:prstDash val="solid"/>
              <a:round/>
            </a:ln>
          </a:left>
          <a:right>
            <a:ln w="12700" cap="flat">
              <a:solidFill>
                <a:schemeClr val="accent1"/>
              </a:solidFill>
              <a:prstDash val="solid"/>
              <a:round/>
            </a:ln>
          </a:right>
          <a:top>
            <a:ln w="12700" cap="flat">
              <a:solidFill>
                <a:schemeClr val="accent1"/>
              </a:solidFill>
              <a:prstDash val="solid"/>
              <a:round/>
            </a:ln>
          </a:top>
          <a:bottom>
            <a:ln w="127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solidFill>
            <a:schemeClr val="accent1">
              <a:alpha val="20000"/>
            </a:scheme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chemeClr val="accent1"/>
              </a:solidFill>
              <a:prstDash val="solid"/>
              <a:round/>
            </a:ln>
          </a:left>
          <a:right>
            <a:ln w="12700" cap="flat">
              <a:solidFill>
                <a:schemeClr val="accent1"/>
              </a:solidFill>
              <a:prstDash val="solid"/>
              <a:round/>
            </a:ln>
          </a:right>
          <a:top>
            <a:ln w="12700" cap="flat">
              <a:solidFill>
                <a:schemeClr val="accent1"/>
              </a:solidFill>
              <a:prstDash val="solid"/>
              <a:round/>
            </a:ln>
          </a:top>
          <a:bottom>
            <a:ln w="127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solidFill>
            <a:schemeClr val="accent1">
              <a:alpha val="20000"/>
            </a:schemeClr>
          </a:solidFill>
        </a:fill>
      </a:tcStyle>
    </a:firstCol>
    <a:lastRow>
      <a:tcTxStyle b="on" i="off">
        <a:fontRef idx="minor">
          <a:srgbClr val="000000"/>
        </a:fontRef>
        <a:srgbClr val="000000"/>
      </a:tcTxStyle>
      <a:tcStyle>
        <a:tcBdr>
          <a:left>
            <a:ln w="12700" cap="flat">
              <a:solidFill>
                <a:schemeClr val="accent1"/>
              </a:solidFill>
              <a:prstDash val="solid"/>
              <a:round/>
            </a:ln>
          </a:left>
          <a:right>
            <a:ln w="12700" cap="flat">
              <a:solidFill>
                <a:schemeClr val="accent1"/>
              </a:solidFill>
              <a:prstDash val="solid"/>
              <a:round/>
            </a:ln>
          </a:right>
          <a:top>
            <a:ln w="50800" cap="flat">
              <a:solidFill>
                <a:schemeClr val="accent1"/>
              </a:solidFill>
              <a:prstDash val="solid"/>
              <a:round/>
            </a:ln>
          </a:top>
          <a:bottom>
            <a:ln w="127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noFill/>
        </a:fill>
      </a:tcStyle>
    </a:lastRow>
    <a:firstRow>
      <a:tcTxStyle b="on" i="off">
        <a:fontRef idx="minor">
          <a:srgbClr val="000000"/>
        </a:fontRef>
        <a:srgbClr val="000000"/>
      </a:tcTxStyle>
      <a:tcStyle>
        <a:tcBdr>
          <a:left>
            <a:ln w="12700" cap="flat">
              <a:solidFill>
                <a:schemeClr val="accent1"/>
              </a:solidFill>
              <a:prstDash val="solid"/>
              <a:round/>
            </a:ln>
          </a:left>
          <a:right>
            <a:ln w="12700" cap="flat">
              <a:solidFill>
                <a:schemeClr val="accent1"/>
              </a:solidFill>
              <a:prstDash val="solid"/>
              <a:round/>
            </a:ln>
          </a:right>
          <a:top>
            <a:ln w="12700" cap="flat">
              <a:solidFill>
                <a:schemeClr val="accent1"/>
              </a:solidFill>
              <a:prstDash val="solid"/>
              <a:round/>
            </a:ln>
          </a:top>
          <a:bottom>
            <a:ln w="254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0DEEF"/>
          </a:solidFill>
        </a:fill>
      </a:tcStyle>
    </a:wholeTbl>
    <a:band2H>
      <a:tcTxStyle/>
      <a:tcStyle>
        <a:tcBdr/>
        <a:fill>
          <a:solidFill>
            <a:srgbClr val="E9EFF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33BA23B1-9221-436E-865A-0063620EA4FD}"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652"/>
  </p:normalViewPr>
  <p:slideViewPr>
    <p:cSldViewPr snapToGrid="0" snapToObjects="1">
      <p:cViewPr varScale="1">
        <p:scale>
          <a:sx n="65" d="100"/>
          <a:sy n="65" d="100"/>
        </p:scale>
        <p:origin x="700" y="48"/>
      </p:cViewPr>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1" name="Shape 91"/>
          <p:cNvSpPr>
            <a:spLocks noGrp="1" noRot="1" noChangeAspect="1"/>
          </p:cNvSpPr>
          <p:nvPr>
            <p:ph type="sldImg"/>
          </p:nvPr>
        </p:nvSpPr>
        <p:spPr>
          <a:xfrm>
            <a:off x="139700" y="769938"/>
            <a:ext cx="6819900" cy="3835400"/>
          </a:xfrm>
          <a:prstGeom prst="rect">
            <a:avLst/>
          </a:prstGeom>
        </p:spPr>
        <p:txBody>
          <a:bodyPr lIns="99040" tIns="49521" rIns="99040" bIns="49521"/>
          <a:lstStyle/>
          <a:p>
            <a:endParaRPr/>
          </a:p>
        </p:txBody>
      </p:sp>
      <p:sp>
        <p:nvSpPr>
          <p:cNvPr id="92" name="Shape 92"/>
          <p:cNvSpPr>
            <a:spLocks noGrp="1"/>
          </p:cNvSpPr>
          <p:nvPr>
            <p:ph type="body" sz="quarter" idx="1"/>
          </p:nvPr>
        </p:nvSpPr>
        <p:spPr>
          <a:xfrm>
            <a:off x="946575" y="4861442"/>
            <a:ext cx="5206153" cy="4605576"/>
          </a:xfrm>
          <a:prstGeom prst="rect">
            <a:avLst/>
          </a:prstGeom>
        </p:spPr>
        <p:txBody>
          <a:bodyPr lIns="99040" tIns="49521" rIns="99040" bIns="49521"/>
          <a:lstStyle/>
          <a:p>
            <a:endParaRPr/>
          </a:p>
        </p:txBody>
      </p:sp>
    </p:spTree>
    <p:extLst>
      <p:ext uri="{BB962C8B-B14F-4D97-AF65-F5344CB8AC3E}">
        <p14:creationId xmlns:p14="http://schemas.microsoft.com/office/powerpoint/2010/main" val="1232788726"/>
      </p:ext>
    </p:extLst>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12" name="Body Level One…"/>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le Text"/>
          <p:cNvSpPr txBox="1">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30" name="Body Level One…"/>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838200" y="1825625"/>
            <a:ext cx="5181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48" name="Body Level One…"/>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49" name="Text Placeholder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7" name="Title Text"/>
          <p:cNvSpPr txBox="1">
            <a:spLocks noGrp="1"/>
          </p:cNvSpPr>
          <p:nvPr>
            <p:ph type="title"/>
          </p:nvPr>
        </p:nvSpPr>
        <p:spPr>
          <a:prstGeom prst="rect">
            <a:avLst/>
          </a:prstGeom>
        </p:spPr>
        <p:txBody>
          <a:bodyPr/>
          <a:lstStyle/>
          <a:p>
            <a:r>
              <a:t>Title Text</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73" name="Body Level One…"/>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74" name="Text Placeholder 3"/>
          <p:cNvSpPr>
            <a:spLocks noGrp="1"/>
          </p:cNvSpPr>
          <p:nvPr>
            <p:ph type="body" sz="quarter" idx="21"/>
          </p:nvPr>
        </p:nvSpPr>
        <p:spPr>
          <a:xfrm>
            <a:off x="839787" y="2057400"/>
            <a:ext cx="3932239" cy="3811588"/>
          </a:xfrm>
          <a:prstGeom prst="rect">
            <a:avLst/>
          </a:prstGeom>
        </p:spPr>
        <p:txBody>
          <a:bodyPr/>
          <a:lstStyle/>
          <a:p>
            <a:pPr marL="0" indent="0">
              <a:buSzTx/>
              <a:buFontTx/>
              <a:buNone/>
              <a:defRPr sz="1600"/>
            </a:pPr>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095176" y="6404292"/>
            <a:ext cx="258624" cy="269241"/>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ec.europa.eu/info/sites/default/files/swd-competitive-clean-european-steel_en.pdf" TargetMode="External"/><Relationship Id="rId2" Type="http://schemas.openxmlformats.org/officeDocument/2006/relationships/hyperlink" Target="https://ec.europa.eu/info/strategy/priorities-2019-2024/europe-fit-digital-age/european-industrial-strategy/depth-reviews-strategic-areas-europes-interests_en" TargetMode="Externa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34346" y="0"/>
            <a:ext cx="2559767" cy="1445516"/>
          </a:xfrm>
          <a:prstGeom prst="rect">
            <a:avLst/>
          </a:prstGeom>
        </p:spPr>
      </p:pic>
      <p:sp>
        <p:nvSpPr>
          <p:cNvPr id="6" name="Title 1"/>
          <p:cNvSpPr txBox="1">
            <a:spLocks/>
          </p:cNvSpPr>
          <p:nvPr/>
        </p:nvSpPr>
        <p:spPr>
          <a:xfrm>
            <a:off x="92515" y="1219177"/>
            <a:ext cx="11519382" cy="13422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b">
            <a:normAutofit fontScale="97500"/>
          </a:bodyPr>
          <a:lstStyle>
            <a:lvl1pPr marL="0" marR="0" indent="0" algn="ctr" defTabSz="914400" rtl="0" latinLnBrk="0">
              <a:lnSpc>
                <a:spcPct val="90000"/>
              </a:lnSpc>
              <a:spcBef>
                <a:spcPts val="0"/>
              </a:spcBef>
              <a:spcAft>
                <a:spcPts val="0"/>
              </a:spcAft>
              <a:buClrTx/>
              <a:buSzTx/>
              <a:buFontTx/>
              <a:buNone/>
              <a:tabLst/>
              <a:defRPr sz="6000" b="0" i="0" u="none" strike="noStrike" cap="none" spc="0" baseline="0">
                <a:solidFill>
                  <a:srgbClr val="000000"/>
                </a:solidFill>
                <a:uFillTx/>
                <a:latin typeface="+mn-lt"/>
                <a:ea typeface="+mn-ea"/>
                <a:cs typeface="+mn-cs"/>
                <a:sym typeface="Calibri"/>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9pPr>
          </a:lstStyle>
          <a:p>
            <a:pPr hangingPunct="1"/>
            <a:r>
              <a:rPr lang="lv-LV" sz="2400" b="1" dirty="0" smtClean="0">
                <a:latin typeface="Arial Unicode MS" panose="020B0604020202020204" pitchFamily="34" charset="-128"/>
                <a:ea typeface="Arial Unicode MS" panose="020B0604020202020204" pitchFamily="34" charset="-128"/>
                <a:cs typeface="Arial Unicode MS" panose="020B0604020202020204" pitchFamily="34" charset="-128"/>
              </a:rPr>
              <a:t>DAIF Latvija par būvmateriālu izmaksu</a:t>
            </a:r>
            <a:r>
              <a:rPr lang="lv-LV" sz="2400" b="1" dirty="0">
                <a:latin typeface="Arial Unicode MS" panose="020B0604020202020204" pitchFamily="34" charset="-128"/>
                <a:ea typeface="Arial Unicode MS" panose="020B0604020202020204" pitchFamily="34" charset="-128"/>
                <a:cs typeface="Arial Unicode MS" panose="020B0604020202020204" pitchFamily="34" charset="-128"/>
              </a:rPr>
              <a:t> </a:t>
            </a:r>
            <a:r>
              <a:rPr lang="lv-LV" sz="2400" b="1" dirty="0" smtClean="0">
                <a:latin typeface="Arial Unicode MS" panose="020B0604020202020204" pitchFamily="34" charset="-128"/>
                <a:ea typeface="Arial Unicode MS" panose="020B0604020202020204" pitchFamily="34" charset="-128"/>
                <a:cs typeface="Arial Unicode MS" panose="020B0604020202020204" pitchFamily="34" charset="-128"/>
              </a:rPr>
              <a:t>- energo resursu un metāla pieejamību</a:t>
            </a:r>
          </a:p>
          <a:p>
            <a:pPr hangingPunct="1"/>
            <a:r>
              <a:rPr lang="lv-LV" sz="2400" b="1" dirty="0">
                <a:latin typeface="Arial Unicode MS" panose="020B0604020202020204" pitchFamily="34" charset="-128"/>
                <a:ea typeface="Arial Unicode MS" panose="020B0604020202020204" pitchFamily="34" charset="-128"/>
                <a:cs typeface="Arial Unicode MS" panose="020B0604020202020204" pitchFamily="34" charset="-128"/>
              </a:rPr>
              <a:t>Latvijas Būvniecības padomes </a:t>
            </a:r>
            <a:r>
              <a:rPr lang="lv-LV" sz="2400" b="1" dirty="0" smtClean="0">
                <a:latin typeface="Arial Unicode MS" panose="020B0604020202020204" pitchFamily="34" charset="-128"/>
                <a:ea typeface="Arial Unicode MS" panose="020B0604020202020204" pitchFamily="34" charset="-128"/>
                <a:cs typeface="Arial Unicode MS" panose="020B0604020202020204" pitchFamily="34" charset="-128"/>
              </a:rPr>
              <a:t>sēde</a:t>
            </a:r>
          </a:p>
          <a:p>
            <a:pPr hangingPunct="1"/>
            <a:r>
              <a:rPr lang="lv-LV" sz="2400" dirty="0" smtClean="0">
                <a:latin typeface="Arial Unicode MS" panose="020B0604020202020204" pitchFamily="34" charset="-128"/>
                <a:ea typeface="Arial Unicode MS" panose="020B0604020202020204" pitchFamily="34" charset="-128"/>
                <a:cs typeface="Arial Unicode MS" panose="020B0604020202020204" pitchFamily="34" charset="-128"/>
              </a:rPr>
              <a:t>17/02/2022</a:t>
            </a:r>
            <a:endParaRPr lang="lv-LV" sz="2400" b="1" i="1"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561379"/>
            <a:ext cx="12192000" cy="4270359"/>
          </a:xfrm>
          <a:prstGeom prst="rect">
            <a:avLst/>
          </a:prstGeom>
        </p:spPr>
      </p:pic>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23420" y="1251953"/>
            <a:ext cx="11563780" cy="52014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lv-LV" sz="2000" b="1" dirty="0" smtClean="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Paziņojums </a:t>
            </a:r>
            <a:endParaRPr lang="lv-LV" sz="2000" dirty="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r>
              <a:rPr lang="pt-BR" sz="2000" b="1" dirty="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par Nacionālo attīstības plānu 2021.–2027. gadam (NAP2027) </a:t>
            </a:r>
            <a:endParaRPr lang="pt-BR" sz="2000" dirty="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r>
              <a:rPr lang="lv-LV" sz="2000" dirty="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Saeima </a:t>
            </a:r>
            <a:r>
              <a:rPr lang="lv-LV" sz="2000" dirty="0" smtClean="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2020.jūlija </a:t>
            </a:r>
            <a:r>
              <a:rPr lang="lv-LV" sz="2000" dirty="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sēdē, apstiprinot NAP2027: </a:t>
            </a:r>
            <a:endParaRPr lang="lv-LV" sz="2000" dirty="0" smtClean="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lv-LV" sz="2000"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r>
              <a:rPr lang="lv-LV" b="1" dirty="0" smtClean="0">
                <a:latin typeface="Arial Unicode MS" panose="020B0604020202020204" pitchFamily="34" charset="-128"/>
                <a:ea typeface="Arial Unicode MS" panose="020B0604020202020204" pitchFamily="34" charset="-128"/>
                <a:cs typeface="Arial Unicode MS" panose="020B0604020202020204" pitchFamily="34" charset="-128"/>
              </a:rPr>
              <a:t>...</a:t>
            </a:r>
            <a:r>
              <a:rPr lang="lv-LV" b="1" i="1" dirty="0" smtClean="0">
                <a:latin typeface="Arial Unicode MS" panose="020B0604020202020204" pitchFamily="34" charset="-128"/>
                <a:ea typeface="Arial Unicode MS" panose="020B0604020202020204" pitchFamily="34" charset="-128"/>
                <a:cs typeface="Arial Unicode MS" panose="020B0604020202020204" pitchFamily="34" charset="-128"/>
              </a:rPr>
              <a:t>uzskata</a:t>
            </a:r>
            <a:r>
              <a:rPr lang="lv-LV" b="1" i="1" dirty="0">
                <a:latin typeface="Arial Unicode MS" panose="020B0604020202020204" pitchFamily="34" charset="-128"/>
                <a:ea typeface="Arial Unicode MS" panose="020B0604020202020204" pitchFamily="34" charset="-128"/>
                <a:cs typeface="Arial Unicode MS" panose="020B0604020202020204" pitchFamily="34" charset="-128"/>
              </a:rPr>
              <a:t>, ka </a:t>
            </a:r>
            <a:r>
              <a:rPr lang="lv-LV" b="1" dirty="0">
                <a:latin typeface="Arial Unicode MS" panose="020B0604020202020204" pitchFamily="34" charset="-128"/>
                <a:ea typeface="Arial Unicode MS" panose="020B0604020202020204" pitchFamily="34" charset="-128"/>
                <a:cs typeface="Arial Unicode MS" panose="020B0604020202020204" pitchFamily="34" charset="-128"/>
              </a:rPr>
              <a:t>Covid-19 izraisītā krīze ir skaidri pierādījusi nepieciešamību pēc </a:t>
            </a:r>
            <a:r>
              <a:rPr lang="lv-LV" b="1" dirty="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piegādes drošības risinājumiem, kas garantētu kritiski svarīgo materiāltehnisko līdzekļu pieejamību un nodrošinājumu līdzīgu krīžu laikā. Drošās piegādes ķēdes būtu jāveido ciešā valsts sektora un privātā sektora sadarbībā visaptverošas valsts aizsardzības sistēmas ietvaros, tādējādi būtiski palielinot valsts spējas pārvarēt dažādas iespējamās krīzes;</a:t>
            </a:r>
            <a:r>
              <a:rPr lang="lv-LV" b="1" dirty="0">
                <a:latin typeface="Arial Unicode MS" panose="020B0604020202020204" pitchFamily="34" charset="-128"/>
                <a:ea typeface="Arial Unicode MS" panose="020B0604020202020204" pitchFamily="34" charset="-128"/>
                <a:cs typeface="Arial Unicode MS" panose="020B0604020202020204" pitchFamily="34" charset="-128"/>
              </a:rPr>
              <a:t> </a:t>
            </a:r>
          </a:p>
          <a:p>
            <a:r>
              <a:rPr lang="lv-LV" b="1" i="1" dirty="0" smtClean="0">
                <a:latin typeface="Arial Unicode MS" panose="020B0604020202020204" pitchFamily="34" charset="-128"/>
                <a:ea typeface="Arial Unicode MS" panose="020B0604020202020204" pitchFamily="34" charset="-128"/>
                <a:cs typeface="Arial Unicode MS" panose="020B0604020202020204" pitchFamily="34" charset="-128"/>
              </a:rPr>
              <a:t>...</a:t>
            </a:r>
          </a:p>
          <a:p>
            <a:r>
              <a:rPr lang="lv-LV" b="1" i="1" dirty="0" smtClean="0">
                <a:latin typeface="Arial Unicode MS" panose="020B0604020202020204" pitchFamily="34" charset="-128"/>
                <a:ea typeface="Arial Unicode MS" panose="020B0604020202020204" pitchFamily="34" charset="-128"/>
                <a:cs typeface="Arial Unicode MS" panose="020B0604020202020204" pitchFamily="34" charset="-128"/>
              </a:rPr>
              <a:t>ņemot </a:t>
            </a:r>
            <a:r>
              <a:rPr lang="lv-LV" b="1" i="1" dirty="0">
                <a:latin typeface="Arial Unicode MS" panose="020B0604020202020204" pitchFamily="34" charset="-128"/>
                <a:ea typeface="Arial Unicode MS" panose="020B0604020202020204" pitchFamily="34" charset="-128"/>
                <a:cs typeface="Arial Unicode MS" panose="020B0604020202020204" pitchFamily="34" charset="-128"/>
              </a:rPr>
              <a:t>vērā</a:t>
            </a:r>
            <a:r>
              <a:rPr lang="lv-LV" b="1" dirty="0">
                <a:latin typeface="Arial Unicode MS" panose="020B0604020202020204" pitchFamily="34" charset="-128"/>
                <a:ea typeface="Arial Unicode MS" panose="020B0604020202020204" pitchFamily="34" charset="-128"/>
                <a:cs typeface="Arial Unicode MS" panose="020B0604020202020204" pitchFamily="34" charset="-128"/>
              </a:rPr>
              <a:t>, </a:t>
            </a:r>
            <a:r>
              <a:rPr lang="lv-LV" b="1" i="1" dirty="0">
                <a:latin typeface="Arial Unicode MS" panose="020B0604020202020204" pitchFamily="34" charset="-128"/>
                <a:ea typeface="Arial Unicode MS" panose="020B0604020202020204" pitchFamily="34" charset="-128"/>
                <a:cs typeface="Arial Unicode MS" panose="020B0604020202020204" pitchFamily="34" charset="-128"/>
              </a:rPr>
              <a:t>ka </a:t>
            </a:r>
            <a:r>
              <a:rPr lang="lv-LV" b="1" dirty="0">
                <a:latin typeface="Arial Unicode MS" panose="020B0604020202020204" pitchFamily="34" charset="-128"/>
                <a:ea typeface="Arial Unicode MS" panose="020B0604020202020204" pitchFamily="34" charset="-128"/>
                <a:cs typeface="Arial Unicode MS" panose="020B0604020202020204" pitchFamily="34" charset="-128"/>
              </a:rPr>
              <a:t>makroekonomiskās prognozes turpmākajiem gadiem ir neskaidras, attiecībā uz Covid-19 izplatību pasaulē var īstenoties dažādi nākotnes </a:t>
            </a:r>
            <a:r>
              <a:rPr lang="lv-LV" b="1" dirty="0" smtClean="0">
                <a:latin typeface="Arial Unicode MS" panose="020B0604020202020204" pitchFamily="34" charset="-128"/>
                <a:ea typeface="Arial Unicode MS" panose="020B0604020202020204" pitchFamily="34" charset="-128"/>
                <a:cs typeface="Arial Unicode MS" panose="020B0604020202020204" pitchFamily="34" charset="-128"/>
              </a:rPr>
              <a:t>scenāriji</a:t>
            </a:r>
            <a:r>
              <a:rPr lang="lv-LV" b="1" dirty="0">
                <a:latin typeface="Arial Unicode MS" panose="020B0604020202020204" pitchFamily="34" charset="-128"/>
                <a:ea typeface="Arial Unicode MS" panose="020B0604020202020204" pitchFamily="34" charset="-128"/>
                <a:cs typeface="Arial Unicode MS" panose="020B0604020202020204" pitchFamily="34" charset="-128"/>
              </a:rPr>
              <a:t>, valsts ilgtermiņa attīstība ir atkarīga arī no Covid-19 dēļ noteiktajiem ierobežojumiem un valsts atbalsta pasākumiem, ir svarīgi īstenot pārdomātus ieguldījumus jomās, no kuru veiktspējas vistiešāk ir atkarīga sabiedrības drošība un veselība, kā arī Covid-19 viļņa seku mazināšana, tas ir, veselības aprūpē un slimību profilaksē, mūžizglītībā, zinātnē un pētniecībā, īpaši biomedicīnā, </a:t>
            </a:r>
            <a:r>
              <a:rPr lang="lv-LV" b="1" dirty="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civilajā aizsardzībā, īpašu uzmanību pievēršot materiālajām rezervēm </a:t>
            </a:r>
            <a:r>
              <a:rPr lang="lv-LV" b="1" dirty="0">
                <a:solidFill>
                  <a:schemeClr val="tx1"/>
                </a:solidFill>
                <a:latin typeface="Arial Unicode MS" panose="020B0604020202020204" pitchFamily="34" charset="-128"/>
                <a:ea typeface="Arial Unicode MS" panose="020B0604020202020204" pitchFamily="34" charset="-128"/>
                <a:cs typeface="Arial Unicode MS" panose="020B0604020202020204" pitchFamily="34" charset="-128"/>
              </a:rPr>
              <a:t>un vietējās pārtikas nodrošinājumam, individuālajā drošumspējā, lai uzlabotu iedzīvotāju gatavību pielāgoties mainīgajiem dzīves apstākļiem, kā </a:t>
            </a:r>
            <a:r>
              <a:rPr lang="lv-LV" b="1" dirty="0">
                <a:latin typeface="Arial Unicode MS" panose="020B0604020202020204" pitchFamily="34" charset="-128"/>
                <a:ea typeface="Arial Unicode MS" panose="020B0604020202020204" pitchFamily="34" charset="-128"/>
                <a:cs typeface="Arial Unicode MS" panose="020B0604020202020204" pitchFamily="34" charset="-128"/>
              </a:rPr>
              <a:t>arī stimulēt tautsaimniecību, lai ļautu krīzes skartajām nozarēm, tai skaitā </a:t>
            </a:r>
            <a:r>
              <a:rPr lang="lv-LV" b="1" dirty="0" smtClean="0">
                <a:latin typeface="Arial Unicode MS" panose="020B0604020202020204" pitchFamily="34" charset="-128"/>
                <a:ea typeface="Arial Unicode MS" panose="020B0604020202020204" pitchFamily="34" charset="-128"/>
                <a:cs typeface="Arial Unicode MS" panose="020B0604020202020204" pitchFamily="34" charset="-128"/>
              </a:rPr>
              <a:t>MVU, </a:t>
            </a:r>
            <a:r>
              <a:rPr lang="lv-LV" b="1" dirty="0">
                <a:latin typeface="Arial Unicode MS" panose="020B0604020202020204" pitchFamily="34" charset="-128"/>
                <a:ea typeface="Arial Unicode MS" panose="020B0604020202020204" pitchFamily="34" charset="-128"/>
                <a:cs typeface="Arial Unicode MS" panose="020B0604020202020204" pitchFamily="34" charset="-128"/>
              </a:rPr>
              <a:t>pielāgoties jaunajiem apstākļiem un turpināt darbību, ievērojot visus nepieciešamos drošības pasākumus</a:t>
            </a:r>
            <a:r>
              <a:rPr lang="lv-LV" b="1" dirty="0" smtClean="0">
                <a:latin typeface="Arial Unicode MS" panose="020B0604020202020204" pitchFamily="34" charset="-128"/>
                <a:ea typeface="Arial Unicode MS" panose="020B0604020202020204" pitchFamily="34" charset="-128"/>
                <a:cs typeface="Arial Unicode MS" panose="020B0604020202020204" pitchFamily="34" charset="-128"/>
              </a:rPr>
              <a:t>;</a:t>
            </a:r>
            <a:r>
              <a:rPr lang="lv-LV" b="1" dirty="0" smtClean="0"/>
              <a:t>...</a:t>
            </a:r>
            <a:endParaRPr lang="lv-LV" b="1" dirty="0" smtClean="0">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61613" y="52755"/>
            <a:ext cx="3633931" cy="2398395"/>
          </a:xfrm>
          <a:prstGeom prst="rect">
            <a:avLst/>
          </a:prstGeom>
        </p:spPr>
      </p:pic>
      <p:pic>
        <p:nvPicPr>
          <p:cNvPr id="7" name="Picture 2" descr="C:\Users\Elina\Documents\Elina Egle\Federacija\Identitāte\Logo\DDB\LDAIF_logotipa_faili_un_lietojums\Raster logo\PNG RGB transparent bg 72dpi\DAIF-Latvia-hor-sais-RGB-850x185px-72dpi.png"/>
          <p:cNvPicPr>
            <a:picLocks noChangeAspect="1" noChangeArrowheads="1"/>
          </p:cNvPicPr>
          <p:nvPr/>
        </p:nvPicPr>
        <p:blipFill>
          <a:blip r:embed="rId3" cstate="print"/>
          <a:srcRect/>
          <a:stretch>
            <a:fillRect/>
          </a:stretch>
        </p:blipFill>
        <p:spPr bwMode="auto">
          <a:xfrm>
            <a:off x="9192344" y="6216055"/>
            <a:ext cx="2851809" cy="620688"/>
          </a:xfrm>
          <a:prstGeom prst="rect">
            <a:avLst/>
          </a:prstGeom>
          <a:noFill/>
        </p:spPr>
      </p:pic>
    </p:spTree>
    <p:extLst>
      <p:ext uri="{BB962C8B-B14F-4D97-AF65-F5344CB8AC3E}">
        <p14:creationId xmlns:p14="http://schemas.microsoft.com/office/powerpoint/2010/main" val="1514898994"/>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600" y="361678"/>
            <a:ext cx="9388624" cy="1143000"/>
          </a:xfrm>
        </p:spPr>
        <p:txBody>
          <a:bodyPr>
            <a:noAutofit/>
          </a:bodyPr>
          <a:lstStyle/>
          <a:p>
            <a:r>
              <a:rPr lang="lv-LV" sz="2200" b="1" dirty="0">
                <a:solidFill>
                  <a:srgbClr val="990000"/>
                </a:solidFill>
                <a:latin typeface="Arial Unicode MS" panose="020B0604020202020204" pitchFamily="34" charset="-128"/>
                <a:ea typeface="Arial Unicode MS" panose="020B0604020202020204" pitchFamily="34" charset="-128"/>
                <a:cs typeface="Arial Unicode MS" panose="020B0604020202020204" pitchFamily="34" charset="-128"/>
              </a:rPr>
              <a:t>Nacionālajās industriālajās pamatnostādnēs 2021.-2027.gadam (NIP), </a:t>
            </a:r>
            <a:r>
              <a:rPr lang="lv-LV" sz="2200" b="1" dirty="0" smtClean="0">
                <a:solidFill>
                  <a:srgbClr val="990000"/>
                </a:solidFill>
                <a:latin typeface="Arial Unicode MS" panose="020B0604020202020204" pitchFamily="34" charset="-128"/>
                <a:ea typeface="Arial Unicode MS" panose="020B0604020202020204" pitchFamily="34" charset="-128"/>
                <a:cs typeface="Arial Unicode MS" panose="020B0604020202020204" pitchFamily="34" charset="-128"/>
              </a:rPr>
              <a:t>kuras </a:t>
            </a:r>
            <a:r>
              <a:rPr lang="lv-LV" sz="2200" b="1" dirty="0">
                <a:solidFill>
                  <a:srgbClr val="990000"/>
                </a:solidFill>
                <a:latin typeface="Arial Unicode MS" panose="020B0604020202020204" pitchFamily="34" charset="-128"/>
                <a:ea typeface="Arial Unicode MS" panose="020B0604020202020204" pitchFamily="34" charset="-128"/>
                <a:cs typeface="Arial Unicode MS" panose="020B0604020202020204" pitchFamily="34" charset="-128"/>
              </a:rPr>
              <a:t>ir pamats investīcijām nacionālā līmenī </a:t>
            </a:r>
            <a:r>
              <a:rPr lang="lv-LV" sz="2200" b="1" dirty="0" smtClean="0">
                <a:solidFill>
                  <a:srgbClr val="990000"/>
                </a:solidFill>
                <a:latin typeface="Arial Unicode MS" panose="020B0604020202020204" pitchFamily="34" charset="-128"/>
                <a:ea typeface="Arial Unicode MS" panose="020B0604020202020204" pitchFamily="34" charset="-128"/>
                <a:cs typeface="Arial Unicode MS" panose="020B0604020202020204" pitchFamily="34" charset="-128"/>
              </a:rPr>
              <a:t>ANM un ES SF Darbības programmas ietvaros</a:t>
            </a:r>
            <a:r>
              <a:rPr lang="lv-LV" sz="2200" b="1" dirty="0">
                <a:solidFill>
                  <a:srgbClr val="990000"/>
                </a:solidFill>
                <a:latin typeface="Arial Unicode MS" panose="020B0604020202020204" pitchFamily="34" charset="-128"/>
                <a:ea typeface="Arial Unicode MS" panose="020B0604020202020204" pitchFamily="34" charset="-128"/>
                <a:cs typeface="Arial Unicode MS" panose="020B0604020202020204" pitchFamily="34" charset="-128"/>
              </a:rPr>
              <a:t>, ir ietverti </a:t>
            </a:r>
            <a:r>
              <a:rPr lang="lv-LV" sz="2200" b="1" dirty="0" smtClean="0">
                <a:solidFill>
                  <a:srgbClr val="990000"/>
                </a:solidFill>
                <a:latin typeface="Arial Unicode MS" panose="020B0604020202020204" pitchFamily="34" charset="-128"/>
                <a:ea typeface="Arial Unicode MS" panose="020B0604020202020204" pitchFamily="34" charset="-128"/>
                <a:cs typeface="Arial Unicode MS" panose="020B0604020202020204" pitchFamily="34" charset="-128"/>
              </a:rPr>
              <a:t>DAIF Latvija priekšlikumi:</a:t>
            </a:r>
            <a:r>
              <a:rPr lang="lv-LV" sz="2000" dirty="0"/>
              <a:t/>
            </a:r>
            <a:br>
              <a:rPr lang="lv-LV" sz="2000" dirty="0"/>
            </a:br>
            <a:endParaRPr lang="lv-LV" sz="2000" dirty="0"/>
          </a:p>
        </p:txBody>
      </p:sp>
      <p:sp>
        <p:nvSpPr>
          <p:cNvPr id="4" name="Content Placeholder 3"/>
          <p:cNvSpPr>
            <a:spLocks noGrp="1"/>
          </p:cNvSpPr>
          <p:nvPr>
            <p:ph idx="1"/>
          </p:nvPr>
        </p:nvSpPr>
        <p:spPr>
          <a:xfrm>
            <a:off x="530941" y="1512052"/>
            <a:ext cx="11130116" cy="5257799"/>
          </a:xfrm>
        </p:spPr>
        <p:txBody>
          <a:bodyPr>
            <a:noAutofit/>
          </a:bodyPr>
          <a:lstStyle/>
          <a:p>
            <a:pPr>
              <a:buFont typeface="Wingdings" panose="05000000000000000000" pitchFamily="2" charset="2"/>
              <a:buChar char="§"/>
            </a:pPr>
            <a:r>
              <a:rPr lang="lv-LV" sz="1900" dirty="0" smtClean="0">
                <a:latin typeface="Arial Unicode MS" panose="020B0604020202020204" pitchFamily="34" charset="-128"/>
                <a:ea typeface="Arial Unicode MS" panose="020B0604020202020204" pitchFamily="34" charset="-128"/>
                <a:cs typeface="Arial Unicode MS" panose="020B0604020202020204" pitchFamily="34" charset="-128"/>
              </a:rPr>
              <a:t>„</a:t>
            </a:r>
            <a:r>
              <a:rPr lang="lv-LV" sz="1900" b="1" dirty="0" smtClean="0">
                <a:latin typeface="Arial Unicode MS" panose="020B0604020202020204" pitchFamily="34" charset="-128"/>
                <a:ea typeface="Arial Unicode MS" panose="020B0604020202020204" pitchFamily="34" charset="-128"/>
                <a:cs typeface="Arial Unicode MS" panose="020B0604020202020204" pitchFamily="34" charset="-128"/>
              </a:rPr>
              <a:t>Ir svarīgi īstenot pārdomātus ieguldījumus jomās, no kuru veiktspējas vistiešāk ir atkarīga sabiedrības drošība</a:t>
            </a:r>
            <a:r>
              <a:rPr lang="lv-LV" sz="1900" dirty="0" smtClean="0">
                <a:latin typeface="Arial Unicode MS" panose="020B0604020202020204" pitchFamily="34" charset="-128"/>
                <a:ea typeface="Arial Unicode MS" panose="020B0604020202020204" pitchFamily="34" charset="-128"/>
                <a:cs typeface="Arial Unicode MS" panose="020B0604020202020204" pitchFamily="34" charset="-128"/>
              </a:rPr>
              <a:t> un veselība, kā arī Covid-19 viļņa seku mazināšana.”;</a:t>
            </a:r>
          </a:p>
          <a:p>
            <a:pPr lvl="0">
              <a:buFont typeface="Wingdings" panose="05000000000000000000" pitchFamily="2" charset="2"/>
              <a:buChar char="§"/>
            </a:pPr>
            <a:r>
              <a:rPr lang="lv-LV" sz="1900" dirty="0" smtClean="0">
                <a:latin typeface="Arial Unicode MS" panose="020B0604020202020204" pitchFamily="34" charset="-128"/>
                <a:ea typeface="Arial Unicode MS" panose="020B0604020202020204" pitchFamily="34" charset="-128"/>
                <a:cs typeface="Arial Unicode MS" panose="020B0604020202020204" pitchFamily="34" charset="-128"/>
              </a:rPr>
              <a:t>„Latvijai un Eiropai ir </a:t>
            </a:r>
            <a:r>
              <a:rPr lang="lv-LV" sz="1900" b="1" dirty="0" smtClean="0">
                <a:latin typeface="Arial Unicode MS" panose="020B0604020202020204" pitchFamily="34" charset="-128"/>
                <a:ea typeface="Arial Unicode MS" panose="020B0604020202020204" pitchFamily="34" charset="-128"/>
                <a:cs typeface="Arial Unicode MS" panose="020B0604020202020204" pitchFamily="34" charset="-128"/>
              </a:rPr>
              <a:t>maksimāli jāizmanto lokalizācija kā iespēja</a:t>
            </a:r>
            <a:r>
              <a:rPr lang="lv-LV" sz="1900" dirty="0" smtClean="0">
                <a:latin typeface="Arial Unicode MS" panose="020B0604020202020204" pitchFamily="34" charset="-128"/>
                <a:ea typeface="Arial Unicode MS" panose="020B0604020202020204" pitchFamily="34" charset="-128"/>
                <a:cs typeface="Arial Unicode MS" panose="020B0604020202020204" pitchFamily="34" charset="-128"/>
              </a:rPr>
              <a:t>, kas ļauj </a:t>
            </a:r>
            <a:r>
              <a:rPr lang="lv-LV" sz="1900" b="1" dirty="0" smtClean="0">
                <a:latin typeface="Arial Unicode MS" panose="020B0604020202020204" pitchFamily="34" charset="-128"/>
                <a:ea typeface="Arial Unicode MS" panose="020B0604020202020204" pitchFamily="34" charset="-128"/>
                <a:cs typeface="Arial Unicode MS" panose="020B0604020202020204" pitchFamily="34" charset="-128"/>
              </a:rPr>
              <a:t>atjaunot Latvijā Eiropas daļu ražošanas duālā pielietojuma sektoros</a:t>
            </a:r>
            <a:r>
              <a:rPr lang="lv-LV" sz="19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lv-LV" sz="1900" b="1" dirty="0" smtClean="0">
                <a:latin typeface="Arial Unicode MS" panose="020B0604020202020204" pitchFamily="34" charset="-128"/>
                <a:ea typeface="Arial Unicode MS" panose="020B0604020202020204" pitchFamily="34" charset="-128"/>
                <a:cs typeface="Arial Unicode MS" panose="020B0604020202020204" pitchFamily="34" charset="-128"/>
              </a:rPr>
              <a:t>Latvijai aktuāli koncentrēties uz lokalizāciju drošības un aizsardzības jomā</a:t>
            </a:r>
            <a:r>
              <a:rPr lang="lv-LV" sz="1900" dirty="0" smtClean="0">
                <a:latin typeface="Arial Unicode MS" panose="020B0604020202020204" pitchFamily="34" charset="-128"/>
                <a:ea typeface="Arial Unicode MS" panose="020B0604020202020204" pitchFamily="34" charset="-128"/>
                <a:cs typeface="Arial Unicode MS" panose="020B0604020202020204" pitchFamily="34" charset="-128"/>
              </a:rPr>
              <a:t>, kas veicinātu ne tikai iekļaušanos augsta pievienotās vērības tīklos, bet arī </a:t>
            </a:r>
            <a:r>
              <a:rPr lang="lv-LV" sz="1900" b="1" dirty="0" smtClean="0">
                <a:latin typeface="Arial Unicode MS" panose="020B0604020202020204" pitchFamily="34" charset="-128"/>
                <a:ea typeface="Arial Unicode MS" panose="020B0604020202020204" pitchFamily="34" charset="-128"/>
                <a:cs typeface="Arial Unicode MS" panose="020B0604020202020204" pitchFamily="34" charset="-128"/>
              </a:rPr>
              <a:t>drošās piegādes ķēdēs</a:t>
            </a:r>
            <a:r>
              <a:rPr lang="lv-LV" sz="1900" dirty="0" smtClean="0">
                <a:latin typeface="Arial Unicode MS" panose="020B0604020202020204" pitchFamily="34" charset="-128"/>
                <a:ea typeface="Arial Unicode MS" panose="020B0604020202020204" pitchFamily="34" charset="-128"/>
                <a:cs typeface="Arial Unicode MS" panose="020B0604020202020204" pitchFamily="34" charset="-128"/>
              </a:rPr>
              <a:t>.”</a:t>
            </a:r>
          </a:p>
          <a:p>
            <a:pPr lvl="0">
              <a:buFont typeface="Wingdings" panose="05000000000000000000" pitchFamily="2" charset="2"/>
              <a:buChar char="§"/>
            </a:pPr>
            <a:r>
              <a:rPr lang="lv-LV" sz="1900" dirty="0" smtClean="0">
                <a:latin typeface="Arial Unicode MS" panose="020B0604020202020204" pitchFamily="34" charset="-128"/>
                <a:ea typeface="Arial Unicode MS" panose="020B0604020202020204" pitchFamily="34" charset="-128"/>
                <a:cs typeface="Arial Unicode MS" panose="020B0604020202020204" pitchFamily="34" charset="-128"/>
              </a:rPr>
              <a:t>„Pateicoties Latvijas dalībai NATO, </a:t>
            </a:r>
            <a:r>
              <a:rPr lang="lv-LV" sz="1900" b="1" dirty="0" smtClean="0">
                <a:latin typeface="Arial Unicode MS" panose="020B0604020202020204" pitchFamily="34" charset="-128"/>
                <a:ea typeface="Arial Unicode MS" panose="020B0604020202020204" pitchFamily="34" charset="-128"/>
                <a:cs typeface="Arial Unicode MS" panose="020B0604020202020204" pitchFamily="34" charset="-128"/>
              </a:rPr>
              <a:t>drošības un aizsardzības industrijas ir orientētas uz starptautisko sadarbību</a:t>
            </a:r>
            <a:r>
              <a:rPr lang="lv-LV" sz="19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lv-LV" sz="1900" b="1" dirty="0" smtClean="0">
                <a:latin typeface="Arial Unicode MS" panose="020B0604020202020204" pitchFamily="34" charset="-128"/>
                <a:ea typeface="Arial Unicode MS" panose="020B0604020202020204" pitchFamily="34" charset="-128"/>
                <a:cs typeface="Arial Unicode MS" panose="020B0604020202020204" pitchFamily="34" charset="-128"/>
              </a:rPr>
              <a:t>Tās daudz vieglāk var iekļauties starptautiskās piegādes ķēdēs un konkurēt konkrētās produktu nišās</a:t>
            </a:r>
            <a:r>
              <a:rPr lang="lv-LV" sz="1900" dirty="0" smtClean="0">
                <a:latin typeface="Arial Unicode MS" panose="020B0604020202020204" pitchFamily="34" charset="-128"/>
                <a:ea typeface="Arial Unicode MS" panose="020B0604020202020204" pitchFamily="34" charset="-128"/>
                <a:cs typeface="Arial Unicode MS" panose="020B0604020202020204" pitchFamily="34" charset="-128"/>
              </a:rPr>
              <a:t>. Šīs Latvijas uzņēmēju kapacitātes ir </a:t>
            </a:r>
            <a:r>
              <a:rPr lang="lv-LV" sz="1900" b="1" dirty="0" smtClean="0">
                <a:latin typeface="Arial Unicode MS" panose="020B0604020202020204" pitchFamily="34" charset="-128"/>
                <a:ea typeface="Arial Unicode MS" panose="020B0604020202020204" pitchFamily="34" charset="-128"/>
                <a:cs typeface="Arial Unicode MS" panose="020B0604020202020204" pitchFamily="34" charset="-128"/>
              </a:rPr>
              <a:t>jāstiprina gan caur stratēģisko kompetenču attīstību darba tirgū, gan veidojot aizsardzības industrijas zināšanu pārnesi uz vietējo apstrādes rūpniecības industriju platformām</a:t>
            </a:r>
            <a:r>
              <a:rPr lang="lv-LV" sz="1900" dirty="0" smtClean="0">
                <a:latin typeface="Arial Unicode MS" panose="020B0604020202020204" pitchFamily="34" charset="-128"/>
                <a:ea typeface="Arial Unicode MS" panose="020B0604020202020204" pitchFamily="34" charset="-128"/>
                <a:cs typeface="Arial Unicode MS" panose="020B0604020202020204" pitchFamily="34" charset="-128"/>
              </a:rPr>
              <a:t>, komercializējot produktus sabiedrības vajadzību apmierināšanai. Ir jāievieš industriālās sadarbes koncepts caur R&amp;D programmām un atbalstu komersantu dalībai starptautisku projektu realizācijā.”</a:t>
            </a:r>
          </a:p>
          <a:p>
            <a:pPr lvl="0">
              <a:buFont typeface="Wingdings" panose="05000000000000000000" pitchFamily="2" charset="2"/>
              <a:buChar char="§"/>
            </a:pPr>
            <a:r>
              <a:rPr lang="lv-LV" sz="1900" dirty="0" smtClean="0">
                <a:latin typeface="Arial Unicode MS" panose="020B0604020202020204" pitchFamily="34" charset="-128"/>
                <a:ea typeface="Arial Unicode MS" panose="020B0604020202020204" pitchFamily="34" charset="-128"/>
                <a:cs typeface="Arial Unicode MS" panose="020B0604020202020204" pitchFamily="34" charset="-128"/>
              </a:rPr>
              <a:t>„Covid-19 izraisītā krīze ir skaidri pierādījusi nepieciešamību pēc piegādes drošības risinājumiem, kas garantētu kritiski svarīgu materiāltehnisko līdzekļu un preču (tostarp pārtikas) pieejamību un nodrošinājumu līdzīgu krīžu laikā. </a:t>
            </a:r>
            <a:r>
              <a:rPr lang="lv-LV" sz="1900" b="1" dirty="0" smtClean="0">
                <a:latin typeface="Arial Unicode MS" panose="020B0604020202020204" pitchFamily="34" charset="-128"/>
                <a:ea typeface="Arial Unicode MS" panose="020B0604020202020204" pitchFamily="34" charset="-128"/>
                <a:cs typeface="Arial Unicode MS" panose="020B0604020202020204" pitchFamily="34" charset="-128"/>
              </a:rPr>
              <a:t>Drošās piegādes ķēdes būtu jāveido ciešā valsts sektora un privātā sektora sadarbībā visaptverošas valsts aizsardzības sistēmas ietvaros, tādējādi būtiski palielinot valsts spējas pārvarēt dažādas iespējamās krīzes”.</a:t>
            </a:r>
            <a:endParaRPr lang="lv-LV" sz="1900" dirty="0" smtClean="0">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5" name="Picture 4"/>
          <p:cNvPicPr>
            <a:picLocks noChangeAspect="1"/>
          </p:cNvPicPr>
          <p:nvPr/>
        </p:nvPicPr>
        <p:blipFill>
          <a:blip r:embed="rId2"/>
          <a:stretch>
            <a:fillRect/>
          </a:stretch>
        </p:blipFill>
        <p:spPr>
          <a:xfrm>
            <a:off x="9912424" y="188339"/>
            <a:ext cx="2082715" cy="1316339"/>
          </a:xfrm>
          <a:prstGeom prst="rect">
            <a:avLst/>
          </a:prstGeom>
        </p:spPr>
      </p:pic>
      <p:pic>
        <p:nvPicPr>
          <p:cNvPr id="6" name="Picture 2" descr="C:\Users\Elina\Documents\Elina Egle\Federacija\Identitāte\Logo\DDB\LDAIF_logotipa_faili_un_lietojums\Raster logo\PNG RGB transparent bg 72dpi\DAIF-Latvia-hor-sais-RGB-850x185px-72dpi.png"/>
          <p:cNvPicPr>
            <a:picLocks noChangeAspect="1" noChangeArrowheads="1"/>
          </p:cNvPicPr>
          <p:nvPr/>
        </p:nvPicPr>
        <p:blipFill>
          <a:blip r:embed="rId3" cstate="print"/>
          <a:srcRect/>
          <a:stretch>
            <a:fillRect/>
          </a:stretch>
        </p:blipFill>
        <p:spPr bwMode="auto">
          <a:xfrm>
            <a:off x="9120336" y="6237312"/>
            <a:ext cx="2851809" cy="620688"/>
          </a:xfrm>
          <a:prstGeom prst="rect">
            <a:avLst/>
          </a:prstGeom>
          <a:noFill/>
        </p:spPr>
      </p:pic>
    </p:spTree>
    <p:extLst>
      <p:ext uri="{BB962C8B-B14F-4D97-AF65-F5344CB8AC3E}">
        <p14:creationId xmlns:p14="http://schemas.microsoft.com/office/powerpoint/2010/main" val="411788017"/>
      </p:ext>
    </p:extLst>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Users\Anete\Documents\Personīgie\no USB Augusts 2017\Klasteris\Anetes dokumenti\Projekta vadība\DAIF_logo.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65200" y="5781589"/>
            <a:ext cx="1544320" cy="871220"/>
          </a:xfrm>
          <a:prstGeom prst="rect">
            <a:avLst/>
          </a:prstGeom>
          <a:noFill/>
          <a:ln>
            <a:noFill/>
          </a:ln>
        </p:spPr>
      </p:pic>
      <p:pic>
        <p:nvPicPr>
          <p:cNvPr id="2" name="Picture 1"/>
          <p:cNvPicPr>
            <a:picLocks noChangeAspect="1"/>
          </p:cNvPicPr>
          <p:nvPr/>
        </p:nvPicPr>
        <p:blipFill>
          <a:blip r:embed="rId3"/>
          <a:stretch>
            <a:fillRect/>
          </a:stretch>
        </p:blipFill>
        <p:spPr>
          <a:xfrm>
            <a:off x="79343" y="51435"/>
            <a:ext cx="12032648" cy="6858000"/>
          </a:xfrm>
          <a:prstGeom prst="rect">
            <a:avLst/>
          </a:prstGeom>
        </p:spPr>
      </p:pic>
      <p:cxnSp>
        <p:nvCxnSpPr>
          <p:cNvPr id="4" name="Straight Connector 3"/>
          <p:cNvCxnSpPr/>
          <p:nvPr/>
        </p:nvCxnSpPr>
        <p:spPr>
          <a:xfrm flipV="1">
            <a:off x="4522839" y="2546555"/>
            <a:ext cx="3038167" cy="521111"/>
          </a:xfrm>
          <a:prstGeom prst="line">
            <a:avLst/>
          </a:prstGeom>
          <a:noFill/>
          <a:ln w="12700" cap="flat">
            <a:solidFill>
              <a:srgbClr val="C00000"/>
            </a:solidFill>
            <a:prstDash val="solid"/>
            <a:miter lim="800000"/>
          </a:ln>
          <a:effectLst/>
          <a:sp3d/>
        </p:spPr>
        <p:style>
          <a:lnRef idx="0">
            <a:scrgbClr r="0" g="0" b="0"/>
          </a:lnRef>
          <a:fillRef idx="0">
            <a:scrgbClr r="0" g="0" b="0"/>
          </a:fillRef>
          <a:effectRef idx="0">
            <a:scrgbClr r="0" g="0" b="0"/>
          </a:effectRef>
          <a:fontRef idx="none"/>
        </p:style>
      </p:cxnSp>
      <p:cxnSp>
        <p:nvCxnSpPr>
          <p:cNvPr id="8" name="Straight Connector 7"/>
          <p:cNvCxnSpPr/>
          <p:nvPr/>
        </p:nvCxnSpPr>
        <p:spPr>
          <a:xfrm>
            <a:off x="7561006" y="2546555"/>
            <a:ext cx="186813" cy="1907458"/>
          </a:xfrm>
          <a:prstGeom prst="line">
            <a:avLst/>
          </a:prstGeom>
          <a:noFill/>
          <a:ln w="12700" cap="flat">
            <a:solidFill>
              <a:srgbClr val="C00000"/>
            </a:solidFill>
            <a:prstDash val="solid"/>
            <a:miter lim="800000"/>
          </a:ln>
          <a:effectLst/>
          <a:sp3d/>
        </p:spPr>
        <p:style>
          <a:lnRef idx="0">
            <a:scrgbClr r="0" g="0" b="0"/>
          </a:lnRef>
          <a:fillRef idx="0">
            <a:scrgbClr r="0" g="0" b="0"/>
          </a:fillRef>
          <a:effectRef idx="0">
            <a:scrgbClr r="0" g="0" b="0"/>
          </a:effectRef>
          <a:fontRef idx="none"/>
        </p:style>
      </p:cxnSp>
      <p:cxnSp>
        <p:nvCxnSpPr>
          <p:cNvPr id="10" name="Straight Connector 9"/>
          <p:cNvCxnSpPr/>
          <p:nvPr/>
        </p:nvCxnSpPr>
        <p:spPr>
          <a:xfrm>
            <a:off x="4522839" y="3067665"/>
            <a:ext cx="3224980" cy="1386348"/>
          </a:xfrm>
          <a:prstGeom prst="line">
            <a:avLst/>
          </a:prstGeom>
          <a:noFill/>
          <a:ln w="12700" cap="flat">
            <a:solidFill>
              <a:srgbClr val="C00000"/>
            </a:solidFill>
            <a:prstDash val="solid"/>
            <a:miter lim="8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3328110428"/>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4800" y="361678"/>
            <a:ext cx="6371303" cy="1143000"/>
          </a:xfrm>
        </p:spPr>
        <p:txBody>
          <a:bodyPr>
            <a:noAutofit/>
          </a:bodyPr>
          <a:lstStyle/>
          <a:p>
            <a:r>
              <a:rPr lang="lv-LV" sz="3200" b="1" dirty="0" smtClean="0">
                <a:solidFill>
                  <a:srgbClr val="990000"/>
                </a:solidFill>
                <a:latin typeface="Arial Unicode MS" panose="020B0604020202020204" pitchFamily="34" charset="-128"/>
                <a:ea typeface="Arial Unicode MS" panose="020B0604020202020204" pitchFamily="34" charset="-128"/>
                <a:cs typeface="Arial Unicode MS" panose="020B0604020202020204" pitchFamily="34" charset="-128"/>
              </a:rPr>
              <a:t>ES Jaunā industriālā stratēģija 2021 un stratēģiskā autonomija</a:t>
            </a:r>
            <a:endParaRPr lang="lv-LV" sz="32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4" name="Content Placeholder 3"/>
          <p:cNvSpPr>
            <a:spLocks noGrp="1"/>
          </p:cNvSpPr>
          <p:nvPr>
            <p:ph idx="1"/>
          </p:nvPr>
        </p:nvSpPr>
        <p:spPr>
          <a:xfrm>
            <a:off x="442452" y="2693867"/>
            <a:ext cx="10815483" cy="5257799"/>
          </a:xfrm>
        </p:spPr>
        <p:txBody>
          <a:bodyPr>
            <a:noAutofit/>
          </a:bodyPr>
          <a:lstStyle/>
          <a:p>
            <a:pPr>
              <a:buFont typeface="Wingdings" panose="05000000000000000000" pitchFamily="2" charset="2"/>
              <a:buChar char="§"/>
            </a:pPr>
            <a:r>
              <a:rPr lang="lv-LV" sz="1700" dirty="0" smtClean="0">
                <a:latin typeface="Arial Unicode MS" panose="020B0604020202020204" pitchFamily="34" charset="-128"/>
                <a:ea typeface="Arial Unicode MS" panose="020B0604020202020204" pitchFamily="34" charset="-128"/>
                <a:cs typeface="Arial Unicode MS" panose="020B0604020202020204" pitchFamily="34" charset="-128"/>
              </a:rPr>
              <a:t>ES, </a:t>
            </a:r>
            <a:r>
              <a:rPr lang="lv-LV" sz="1700" dirty="0">
                <a:latin typeface="Arial Unicode MS" panose="020B0604020202020204" pitchFamily="34" charset="-128"/>
                <a:ea typeface="Arial Unicode MS" panose="020B0604020202020204" pitchFamily="34" charset="-128"/>
                <a:cs typeface="Arial Unicode MS" panose="020B0604020202020204" pitchFamily="34" charset="-128"/>
              </a:rPr>
              <a:t>kas ir lielākā importētāja un eksportētāja, atvērtība tirdzniecībai un ieguldījumiem ir izaugsmes un elastīguma </a:t>
            </a:r>
            <a:r>
              <a:rPr lang="lv-LV" sz="1700" dirty="0" smtClean="0">
                <a:latin typeface="Arial Unicode MS" panose="020B0604020202020204" pitchFamily="34" charset="-128"/>
                <a:ea typeface="Arial Unicode MS" panose="020B0604020202020204" pitchFamily="34" charset="-128"/>
                <a:cs typeface="Arial Unicode MS" panose="020B0604020202020204" pitchFamily="34" charset="-128"/>
              </a:rPr>
              <a:t>stiprums. </a:t>
            </a:r>
            <a:r>
              <a:rPr lang="lv-LV" sz="1700" dirty="0">
                <a:latin typeface="Arial Unicode MS" panose="020B0604020202020204" pitchFamily="34" charset="-128"/>
                <a:ea typeface="Arial Unicode MS" panose="020B0604020202020204" pitchFamily="34" charset="-128"/>
                <a:cs typeface="Arial Unicode MS" panose="020B0604020202020204" pitchFamily="34" charset="-128"/>
              </a:rPr>
              <a:t>Tomēr </a:t>
            </a:r>
            <a:r>
              <a:rPr lang="lv-LV" sz="1700" dirty="0" smtClean="0">
                <a:latin typeface="Arial Unicode MS" panose="020B0604020202020204" pitchFamily="34" charset="-128"/>
                <a:ea typeface="Arial Unicode MS" panose="020B0604020202020204" pitchFamily="34" charset="-128"/>
                <a:cs typeface="Arial Unicode MS" panose="020B0604020202020204" pitchFamily="34" charset="-128"/>
              </a:rPr>
              <a:t>Covid-19 </a:t>
            </a:r>
            <a:r>
              <a:rPr lang="lv-LV" sz="1700" dirty="0">
                <a:latin typeface="Arial Unicode MS" panose="020B0604020202020204" pitchFamily="34" charset="-128"/>
                <a:ea typeface="Arial Unicode MS" panose="020B0604020202020204" pitchFamily="34" charset="-128"/>
                <a:cs typeface="Arial Unicode MS" panose="020B0604020202020204" pitchFamily="34" charset="-128"/>
              </a:rPr>
              <a:t>ir parādījusi traucējumus globālajā piegādes ķēdē un novedusi </a:t>
            </a:r>
            <a:r>
              <a:rPr lang="lv-LV" sz="1700" dirty="0" smtClean="0">
                <a:latin typeface="Arial Unicode MS" panose="020B0604020202020204" pitchFamily="34" charset="-128"/>
                <a:ea typeface="Arial Unicode MS" panose="020B0604020202020204" pitchFamily="34" charset="-128"/>
                <a:cs typeface="Arial Unicode MS" panose="020B0604020202020204" pitchFamily="34" charset="-128"/>
              </a:rPr>
              <a:t>pie </a:t>
            </a:r>
            <a:r>
              <a:rPr lang="lv-LV" sz="1700" b="1" dirty="0">
                <a:latin typeface="Arial Unicode MS" panose="020B0604020202020204" pitchFamily="34" charset="-128"/>
                <a:ea typeface="Arial Unicode MS" panose="020B0604020202020204" pitchFamily="34" charset="-128"/>
                <a:cs typeface="Arial Unicode MS" panose="020B0604020202020204" pitchFamily="34" charset="-128"/>
              </a:rPr>
              <a:t>kritisku produktu trūkuma Eiropā</a:t>
            </a:r>
            <a:r>
              <a:rPr lang="lv-LV" sz="1700" dirty="0">
                <a:latin typeface="Arial Unicode MS" panose="020B0604020202020204" pitchFamily="34" charset="-128"/>
                <a:ea typeface="Arial Unicode MS" panose="020B0604020202020204" pitchFamily="34" charset="-128"/>
                <a:cs typeface="Arial Unicode MS" panose="020B0604020202020204" pitchFamily="34" charset="-128"/>
              </a:rPr>
              <a:t>. Tāpēc mums ir jāturpina uzlabot mūsu atvērto </a:t>
            </a:r>
            <a:r>
              <a:rPr lang="lv-LV" sz="1700" b="1" dirty="0">
                <a:latin typeface="Arial Unicode MS" panose="020B0604020202020204" pitchFamily="34" charset="-128"/>
                <a:ea typeface="Arial Unicode MS" panose="020B0604020202020204" pitchFamily="34" charset="-128"/>
                <a:cs typeface="Arial Unicode MS" panose="020B0604020202020204" pitchFamily="34" charset="-128"/>
              </a:rPr>
              <a:t>stratēģisko autonomiju </a:t>
            </a:r>
            <a:r>
              <a:rPr lang="lv-LV" sz="1700" dirty="0">
                <a:latin typeface="Arial Unicode MS" panose="020B0604020202020204" pitchFamily="34" charset="-128"/>
                <a:ea typeface="Arial Unicode MS" panose="020B0604020202020204" pitchFamily="34" charset="-128"/>
                <a:cs typeface="Arial Unicode MS" panose="020B0604020202020204" pitchFamily="34" charset="-128"/>
              </a:rPr>
              <a:t>galvenajās jomās, kā tas jau ir noteikts ES rūpniecības stratēģijā 2020. gadam.</a:t>
            </a:r>
          </a:p>
          <a:p>
            <a:pPr>
              <a:buFont typeface="Wingdings" panose="05000000000000000000" pitchFamily="2" charset="2"/>
              <a:buChar char="§"/>
            </a:pPr>
            <a:r>
              <a:rPr lang="lv-LV" sz="1700" dirty="0" smtClean="0">
                <a:latin typeface="Arial Unicode MS" panose="020B0604020202020204" pitchFamily="34" charset="-128"/>
                <a:ea typeface="Arial Unicode MS" panose="020B0604020202020204" pitchFamily="34" charset="-128"/>
                <a:cs typeface="Arial Unicode MS" panose="020B0604020202020204" pitchFamily="34" charset="-128"/>
              </a:rPr>
              <a:t>Eiropas Komisija ierosina:</a:t>
            </a:r>
            <a:r>
              <a:rPr lang="lv-LV" sz="1700" b="1" dirty="0" smtClean="0">
                <a:latin typeface="Arial Unicode MS" panose="020B0604020202020204" pitchFamily="34" charset="-128"/>
                <a:ea typeface="Arial Unicode MS" panose="020B0604020202020204" pitchFamily="34" charset="-128"/>
                <a:cs typeface="Arial Unicode MS" panose="020B0604020202020204" pitchFamily="34" charset="-128"/>
              </a:rPr>
              <a:t> Diversificētas </a:t>
            </a:r>
            <a:r>
              <a:rPr lang="lv-LV" sz="1700" b="1" dirty="0">
                <a:latin typeface="Arial Unicode MS" panose="020B0604020202020204" pitchFamily="34" charset="-128"/>
                <a:ea typeface="Arial Unicode MS" panose="020B0604020202020204" pitchFamily="34" charset="-128"/>
                <a:cs typeface="Arial Unicode MS" panose="020B0604020202020204" pitchFamily="34" charset="-128"/>
              </a:rPr>
              <a:t>starptautiskās </a:t>
            </a:r>
            <a:r>
              <a:rPr lang="lv-LV" sz="1700" b="1" dirty="0" smtClean="0">
                <a:latin typeface="Arial Unicode MS" panose="020B0604020202020204" pitchFamily="34" charset="-128"/>
                <a:ea typeface="Arial Unicode MS" panose="020B0604020202020204" pitchFamily="34" charset="-128"/>
                <a:cs typeface="Arial Unicode MS" panose="020B0604020202020204" pitchFamily="34" charset="-128"/>
              </a:rPr>
              <a:t>partnerattiecības</a:t>
            </a:r>
            <a:r>
              <a:rPr lang="lv-LV" sz="17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lv-LV" sz="1700" dirty="0">
                <a:latin typeface="Arial Unicode MS" panose="020B0604020202020204" pitchFamily="34" charset="-128"/>
                <a:ea typeface="Arial Unicode MS" panose="020B0604020202020204" pitchFamily="34" charset="-128"/>
                <a:cs typeface="Arial Unicode MS" panose="020B0604020202020204" pitchFamily="34" charset="-128"/>
              </a:rPr>
              <a:t>nodrošināt, ka tirdzniecībai un ieguldījumiem arī turpmāk ir būtiska nozīme mūsu ekonomiskās elastības veidošanā.</a:t>
            </a:r>
          </a:p>
          <a:p>
            <a:pPr>
              <a:buFont typeface="Wingdings" panose="05000000000000000000" pitchFamily="2" charset="2"/>
              <a:buChar char="§"/>
            </a:pPr>
            <a:r>
              <a:rPr lang="lv-LV" sz="1700" dirty="0" smtClean="0">
                <a:latin typeface="Arial Unicode MS" panose="020B0604020202020204" pitchFamily="34" charset="-128"/>
                <a:ea typeface="Arial Unicode MS" panose="020B0604020202020204" pitchFamily="34" charset="-128"/>
                <a:cs typeface="Arial Unicode MS" panose="020B0604020202020204" pitchFamily="34" charset="-128"/>
              </a:rPr>
              <a:t>Veidot industriālās alianses — kas palīdz </a:t>
            </a:r>
            <a:r>
              <a:rPr lang="lv-LV" sz="1700" b="1" dirty="0">
                <a:latin typeface="Arial Unicode MS" panose="020B0604020202020204" pitchFamily="34" charset="-128"/>
                <a:ea typeface="Arial Unicode MS" panose="020B0604020202020204" pitchFamily="34" charset="-128"/>
                <a:cs typeface="Arial Unicode MS" panose="020B0604020202020204" pitchFamily="34" charset="-128"/>
              </a:rPr>
              <a:t>piesaistīt privātos ieguldītājus</a:t>
            </a:r>
            <a:r>
              <a:rPr lang="lv-LV" sz="1700" dirty="0">
                <a:latin typeface="Arial Unicode MS" panose="020B0604020202020204" pitchFamily="34" charset="-128"/>
                <a:ea typeface="Arial Unicode MS" panose="020B0604020202020204" pitchFamily="34" charset="-128"/>
                <a:cs typeface="Arial Unicode MS" panose="020B0604020202020204" pitchFamily="34" charset="-128"/>
              </a:rPr>
              <a:t>, lai apspriestu jaunas uzņēmējdarbības partnerības un modeļus tā, lai tie būtu atvērti, pārredzami un pilnībā atbilstu konkurences noteikumiem, un ja tiem ir potenciāls radīt augstas kvalitātes darbavietas. </a:t>
            </a:r>
            <a:r>
              <a:rPr lang="lv-LV" sz="1700" dirty="0" smtClean="0">
                <a:latin typeface="Arial Unicode MS" panose="020B0604020202020204" pitchFamily="34" charset="-128"/>
                <a:ea typeface="Arial Unicode MS" panose="020B0604020202020204" pitchFamily="34" charset="-128"/>
                <a:cs typeface="Arial Unicode MS" panose="020B0604020202020204" pitchFamily="34" charset="-128"/>
              </a:rPr>
              <a:t>Alianses </a:t>
            </a:r>
            <a:r>
              <a:rPr lang="lv-LV" sz="1700" dirty="0">
                <a:latin typeface="Arial Unicode MS" panose="020B0604020202020204" pitchFamily="34" charset="-128"/>
                <a:ea typeface="Arial Unicode MS" panose="020B0604020202020204" pitchFamily="34" charset="-128"/>
                <a:cs typeface="Arial Unicode MS" panose="020B0604020202020204" pitchFamily="34" charset="-128"/>
              </a:rPr>
              <a:t>nodrošina plašu un principā atvērtu platformu un īpašu uzmanību pievērsīs jaunu uzņēmumu un MVU iesaistīšanai. </a:t>
            </a:r>
          </a:p>
          <a:p>
            <a:pPr>
              <a:buFont typeface="Wingdings" panose="05000000000000000000" pitchFamily="2" charset="2"/>
              <a:buChar char="§"/>
            </a:pPr>
            <a:r>
              <a:rPr lang="lv-LV" sz="1700" dirty="0" smtClean="0">
                <a:latin typeface="Arial Unicode MS" panose="020B0604020202020204" pitchFamily="34" charset="-128"/>
                <a:ea typeface="Arial Unicode MS" panose="020B0604020202020204" pitchFamily="34" charset="-128"/>
                <a:cs typeface="Arial Unicode MS" panose="020B0604020202020204" pitchFamily="34" charset="-128"/>
              </a:rPr>
              <a:t>Uzraudzīt stratēģiskās atkarības: </a:t>
            </a:r>
            <a:r>
              <a:rPr lang="en-US" sz="1700" dirty="0">
                <a:latin typeface="Arial Unicode MS" panose="020B0604020202020204" pitchFamily="34" charset="-128"/>
                <a:ea typeface="Arial Unicode MS" panose="020B0604020202020204" pitchFamily="34" charset="-128"/>
                <a:cs typeface="Arial Unicode MS" panose="020B0604020202020204" pitchFamily="34" charset="-128"/>
                <a:hlinkClick r:id="rId2"/>
              </a:rPr>
              <a:t>first report </a:t>
            </a:r>
            <a:r>
              <a:rPr lang="en-US" sz="1700" dirty="0" err="1">
                <a:latin typeface="Arial Unicode MS" panose="020B0604020202020204" pitchFamily="34" charset="-128"/>
                <a:ea typeface="Arial Unicode MS" panose="020B0604020202020204" pitchFamily="34" charset="-128"/>
                <a:cs typeface="Arial Unicode MS" panose="020B0604020202020204" pitchFamily="34" charset="-128"/>
                <a:hlinkClick r:id="rId2"/>
              </a:rPr>
              <a:t>analysing</a:t>
            </a:r>
            <a:r>
              <a:rPr lang="en-US" sz="1700" dirty="0">
                <a:latin typeface="Arial Unicode MS" panose="020B0604020202020204" pitchFamily="34" charset="-128"/>
                <a:ea typeface="Arial Unicode MS" panose="020B0604020202020204" pitchFamily="34" charset="-128"/>
                <a:cs typeface="Arial Unicode MS" panose="020B0604020202020204" pitchFamily="34" charset="-128"/>
                <a:hlinkClick r:id="rId2"/>
              </a:rPr>
              <a:t> the EU’s strategic </a:t>
            </a:r>
            <a:r>
              <a:rPr lang="en-US" sz="1700" dirty="0" smtClean="0">
                <a:latin typeface="Arial Unicode MS" panose="020B0604020202020204" pitchFamily="34" charset="-128"/>
                <a:ea typeface="Arial Unicode MS" panose="020B0604020202020204" pitchFamily="34" charset="-128"/>
                <a:cs typeface="Arial Unicode MS" panose="020B0604020202020204" pitchFamily="34" charset="-128"/>
                <a:hlinkClick r:id="rId2"/>
              </a:rPr>
              <a:t>dependencies</a:t>
            </a:r>
            <a:r>
              <a:rPr lang="lv-LV" sz="1700" dirty="0">
                <a:latin typeface="Arial Unicode MS" panose="020B0604020202020204" pitchFamily="34" charset="-128"/>
                <a:ea typeface="Arial Unicode MS" panose="020B0604020202020204" pitchFamily="34" charset="-128"/>
                <a:cs typeface="Arial Unicode MS" panose="020B0604020202020204" pitchFamily="34" charset="-128"/>
              </a:rPr>
              <a:t> Ziņojumā identificēti </a:t>
            </a:r>
            <a:r>
              <a:rPr lang="lv-LV" sz="1700" b="1" dirty="0">
                <a:latin typeface="Arial Unicode MS" panose="020B0604020202020204" pitchFamily="34" charset="-128"/>
                <a:ea typeface="Arial Unicode MS" panose="020B0604020202020204" pitchFamily="34" charset="-128"/>
                <a:cs typeface="Arial Unicode MS" panose="020B0604020202020204" pitchFamily="34" charset="-128"/>
              </a:rPr>
              <a:t>137 produkti jutīgās ekosistēmās</a:t>
            </a:r>
            <a:r>
              <a:rPr lang="lv-LV" sz="1700" dirty="0">
                <a:latin typeface="Arial Unicode MS" panose="020B0604020202020204" pitchFamily="34" charset="-128"/>
                <a:ea typeface="Arial Unicode MS" panose="020B0604020202020204" pitchFamily="34" charset="-128"/>
                <a:cs typeface="Arial Unicode MS" panose="020B0604020202020204" pitchFamily="34" charset="-128"/>
              </a:rPr>
              <a:t>, attiecībā uz kuriem ES ir ļoti atkarīga no ārvalstu </a:t>
            </a:r>
            <a:r>
              <a:rPr lang="lv-LV" sz="1700" dirty="0" smtClean="0">
                <a:latin typeface="Arial Unicode MS" panose="020B0604020202020204" pitchFamily="34" charset="-128"/>
                <a:ea typeface="Arial Unicode MS" panose="020B0604020202020204" pitchFamily="34" charset="-128"/>
                <a:cs typeface="Arial Unicode MS" panose="020B0604020202020204" pitchFamily="34" charset="-128"/>
              </a:rPr>
              <a:t>avotiem</a:t>
            </a:r>
            <a:r>
              <a:rPr lang="lv-LV" sz="1700" dirty="0">
                <a:latin typeface="Arial Unicode MS" panose="020B0604020202020204" pitchFamily="34" charset="-128"/>
                <a:ea typeface="Arial Unicode MS" panose="020B0604020202020204" pitchFamily="34" charset="-128"/>
                <a:cs typeface="Arial Unicode MS" panose="020B0604020202020204" pitchFamily="34" charset="-128"/>
              </a:rPr>
              <a:t> </a:t>
            </a:r>
            <a:r>
              <a:rPr lang="lv-LV" sz="1700" dirty="0" smtClean="0">
                <a:latin typeface="Arial Unicode MS" panose="020B0604020202020204" pitchFamily="34" charset="-128"/>
                <a:ea typeface="Arial Unicode MS" panose="020B0604020202020204" pitchFamily="34" charset="-128"/>
                <a:cs typeface="Arial Unicode MS" panose="020B0604020202020204" pitchFamily="34" charset="-128"/>
              </a:rPr>
              <a:t>un izstrādāts </a:t>
            </a:r>
            <a:r>
              <a:rPr lang="lv-LV" sz="1700" b="1" dirty="0" smtClean="0">
                <a:latin typeface="Arial Unicode MS" panose="020B0604020202020204" pitchFamily="34" charset="-128"/>
                <a:ea typeface="Arial Unicode MS" panose="020B0604020202020204" pitchFamily="34" charset="-128"/>
                <a:cs typeface="Arial Unicode MS" panose="020B0604020202020204" pitchFamily="34" charset="-128"/>
                <a:hlinkClick r:id="rId3"/>
              </a:rPr>
              <a:t>ceļš uz konkurētspējīgu un tīru metālu</a:t>
            </a:r>
            <a:r>
              <a:rPr lang="lv-LV" sz="1700" dirty="0">
                <a:latin typeface="Arial Unicode MS" panose="020B0604020202020204" pitchFamily="34" charset="-128"/>
                <a:ea typeface="Arial Unicode MS" panose="020B0604020202020204" pitchFamily="34" charset="-128"/>
                <a:cs typeface="Arial Unicode MS" panose="020B0604020202020204" pitchFamily="34" charset="-128"/>
              </a:rPr>
              <a:t>.</a:t>
            </a:r>
            <a:r>
              <a:rPr lang="lv-LV" sz="17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endParaRPr lang="lv-LV" sz="17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6" name="Picture 2" descr="C:\Users\Elina\Documents\Elina Egle\Federacija\Identitāte\Logo\DDB\LDAIF_logotipa_faili_un_lietojums\Raster logo\PNG RGB transparent bg 72dpi\DAIF-Latvia-hor-sais-RGB-850x185px-72dpi.png"/>
          <p:cNvPicPr>
            <a:picLocks noChangeAspect="1" noChangeArrowheads="1"/>
          </p:cNvPicPr>
          <p:nvPr/>
        </p:nvPicPr>
        <p:blipFill>
          <a:blip r:embed="rId4" cstate="print"/>
          <a:srcRect/>
          <a:stretch>
            <a:fillRect/>
          </a:stretch>
        </p:blipFill>
        <p:spPr bwMode="auto">
          <a:xfrm>
            <a:off x="9120336" y="6237312"/>
            <a:ext cx="2851809" cy="620688"/>
          </a:xfrm>
          <a:prstGeom prst="rect">
            <a:avLst/>
          </a:prstGeom>
          <a:noFill/>
        </p:spPr>
      </p:pic>
      <p:pic>
        <p:nvPicPr>
          <p:cNvPr id="7" name="Picture 6"/>
          <p:cNvPicPr>
            <a:picLocks noChangeAspect="1"/>
          </p:cNvPicPr>
          <p:nvPr/>
        </p:nvPicPr>
        <p:blipFill>
          <a:blip r:embed="rId5"/>
          <a:stretch>
            <a:fillRect/>
          </a:stretch>
        </p:blipFill>
        <p:spPr>
          <a:xfrm>
            <a:off x="6604196" y="0"/>
            <a:ext cx="5032279" cy="2674374"/>
          </a:xfrm>
          <a:prstGeom prst="rect">
            <a:avLst/>
          </a:prstGeom>
        </p:spPr>
      </p:pic>
    </p:spTree>
    <p:extLst>
      <p:ext uri="{BB962C8B-B14F-4D97-AF65-F5344CB8AC3E}">
        <p14:creationId xmlns:p14="http://schemas.microsoft.com/office/powerpoint/2010/main" val="16535063"/>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Elina\Documents\Elina Egle\Federacija\Identitāte\Logo\DDB\LDAIF_logotipa_faili_un_lietojums\Raster logo\PNG RGB transparent bg 72dpi\DAIF-Latvia-hor-sais-RGB-850x185px-72dpi.png"/>
          <p:cNvPicPr>
            <a:picLocks noChangeAspect="1" noChangeArrowheads="1"/>
          </p:cNvPicPr>
          <p:nvPr/>
        </p:nvPicPr>
        <p:blipFill>
          <a:blip r:embed="rId2" cstate="print"/>
          <a:srcRect/>
          <a:stretch>
            <a:fillRect/>
          </a:stretch>
        </p:blipFill>
        <p:spPr bwMode="auto">
          <a:xfrm>
            <a:off x="9310295" y="6222399"/>
            <a:ext cx="2851809" cy="620688"/>
          </a:xfrm>
          <a:prstGeom prst="rect">
            <a:avLst/>
          </a:prstGeom>
          <a:noFill/>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264" y="825176"/>
            <a:ext cx="9752381" cy="5485714"/>
          </a:xfrm>
          <a:prstGeom prst="rect">
            <a:avLst/>
          </a:prstGeom>
        </p:spPr>
      </p:pic>
      <p:sp>
        <p:nvSpPr>
          <p:cNvPr id="6" name="Title 2"/>
          <p:cNvSpPr>
            <a:spLocks noGrp="1"/>
          </p:cNvSpPr>
          <p:nvPr>
            <p:ph type="title"/>
          </p:nvPr>
        </p:nvSpPr>
        <p:spPr>
          <a:xfrm>
            <a:off x="707922" y="104467"/>
            <a:ext cx="11454181" cy="1143000"/>
          </a:xfrm>
        </p:spPr>
        <p:txBody>
          <a:bodyPr>
            <a:noAutofit/>
          </a:bodyPr>
          <a:lstStyle/>
          <a:p>
            <a:r>
              <a:rPr lang="lv-LV" sz="3200" b="1" dirty="0" smtClean="0">
                <a:solidFill>
                  <a:srgbClr val="990000"/>
                </a:solidFill>
                <a:latin typeface="Arial Unicode MS" panose="020B0604020202020204" pitchFamily="34" charset="-128"/>
                <a:ea typeface="Arial Unicode MS" panose="020B0604020202020204" pitchFamily="34" charset="-128"/>
                <a:cs typeface="Arial Unicode MS" panose="020B0604020202020204" pitchFamily="34" charset="-128"/>
              </a:rPr>
              <a:t>DAIF Latvija rosina </a:t>
            </a:r>
            <a:r>
              <a:rPr lang="lv-LV" sz="3200" b="1" dirty="0" smtClean="0">
                <a:solidFill>
                  <a:srgbClr val="990000"/>
                </a:solidFill>
                <a:latin typeface="Arial Unicode MS" panose="020B0604020202020204" pitchFamily="34" charset="-128"/>
                <a:ea typeface="Arial Unicode MS" panose="020B0604020202020204" pitchFamily="34" charset="-128"/>
                <a:cs typeface="Arial Unicode MS" panose="020B0604020202020204" pitchFamily="34" charset="-128"/>
              </a:rPr>
              <a:t>mazināt </a:t>
            </a:r>
            <a:r>
              <a:rPr lang="lv-LV" sz="3200" b="1" dirty="0" smtClean="0">
                <a:solidFill>
                  <a:srgbClr val="990000"/>
                </a:solidFill>
                <a:latin typeface="Arial Unicode MS" panose="020B0604020202020204" pitchFamily="34" charset="-128"/>
                <a:ea typeface="Arial Unicode MS" panose="020B0604020202020204" pitchFamily="34" charset="-128"/>
                <a:cs typeface="Arial Unicode MS" panose="020B0604020202020204" pitchFamily="34" charset="-128"/>
              </a:rPr>
              <a:t>energoatkarību no Krievijas un </a:t>
            </a:r>
            <a:r>
              <a:rPr lang="lv-LV" sz="3200" b="1" dirty="0" smtClean="0">
                <a:solidFill>
                  <a:srgbClr val="990000"/>
                </a:solidFill>
                <a:latin typeface="Arial Unicode MS" panose="020B0604020202020204" pitchFamily="34" charset="-128"/>
                <a:ea typeface="Arial Unicode MS" panose="020B0604020202020204" pitchFamily="34" charset="-128"/>
                <a:cs typeface="Arial Unicode MS" panose="020B0604020202020204" pitchFamily="34" charset="-128"/>
              </a:rPr>
              <a:t>nodrošināt energo izmaksu konkurētspēju Baltijā ilgtermiņā</a:t>
            </a:r>
            <a:r>
              <a:rPr lang="lv-LV" sz="2000" dirty="0"/>
              <a:t/>
            </a:r>
            <a:br>
              <a:rPr lang="lv-LV" sz="2000" dirty="0"/>
            </a:br>
            <a:endParaRPr lang="lv-LV" sz="2000" dirty="0"/>
          </a:p>
        </p:txBody>
      </p:sp>
    </p:spTree>
    <p:extLst>
      <p:ext uri="{BB962C8B-B14F-4D97-AF65-F5344CB8AC3E}">
        <p14:creationId xmlns:p14="http://schemas.microsoft.com/office/powerpoint/2010/main" val="525764323"/>
      </p:ext>
    </p:extLst>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24465" y="1504335"/>
            <a:ext cx="7175104" cy="4760016"/>
          </a:xfrm>
        </p:spPr>
        <p:txBody>
          <a:bodyPr>
            <a:noAutofit/>
          </a:bodyPr>
          <a:lstStyle/>
          <a:p>
            <a:pPr>
              <a:buFont typeface="Wingdings" panose="05000000000000000000" pitchFamily="2" charset="2"/>
              <a:buChar char="§"/>
            </a:pPr>
            <a:r>
              <a:rPr lang="lv-LV" sz="1900" dirty="0">
                <a:latin typeface="Arial Unicode MS" panose="020B0604020202020204" pitchFamily="34" charset="-128"/>
                <a:ea typeface="Arial Unicode MS" panose="020B0604020202020204" pitchFamily="34" charset="-128"/>
                <a:cs typeface="Arial Unicode MS" panose="020B0604020202020204" pitchFamily="34" charset="-128"/>
              </a:rPr>
              <a:t>Latvija importē tērauda un metāla preces </a:t>
            </a:r>
            <a:r>
              <a:rPr lang="lv-LV" sz="1900" dirty="0" smtClean="0">
                <a:latin typeface="Arial Unicode MS" panose="020B0604020202020204" pitchFamily="34" charset="-128"/>
                <a:ea typeface="Arial Unicode MS" panose="020B0604020202020204" pitchFamily="34" charset="-128"/>
                <a:cs typeface="Arial Unicode MS" panose="020B0604020202020204" pitchFamily="34" charset="-128"/>
              </a:rPr>
              <a:t>(kanālu </a:t>
            </a:r>
            <a:r>
              <a:rPr lang="lv-LV" sz="1900" dirty="0">
                <a:latin typeface="Arial Unicode MS" panose="020B0604020202020204" pitchFamily="34" charset="-128"/>
                <a:ea typeface="Arial Unicode MS" panose="020B0604020202020204" pitchFamily="34" charset="-128"/>
                <a:cs typeface="Arial Unicode MS" panose="020B0604020202020204" pitchFamily="34" charset="-128"/>
              </a:rPr>
              <a:t>stieņus, leņķus un velmētās loksnes) 898 miljonu eiro apmērā. </a:t>
            </a:r>
            <a:endParaRPr lang="lv-LV" sz="1900"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pPr>
              <a:buFont typeface="Wingdings" panose="05000000000000000000" pitchFamily="2" charset="2"/>
              <a:buChar char="§"/>
            </a:pPr>
            <a:r>
              <a:rPr lang="lv-LV" sz="1900" dirty="0" smtClean="0">
                <a:latin typeface="Arial Unicode MS" panose="020B0604020202020204" pitchFamily="34" charset="-128"/>
                <a:ea typeface="Arial Unicode MS" panose="020B0604020202020204" pitchFamily="34" charset="-128"/>
                <a:cs typeface="Arial Unicode MS" panose="020B0604020202020204" pitchFamily="34" charset="-128"/>
              </a:rPr>
              <a:t>Galvenais </a:t>
            </a:r>
            <a:r>
              <a:rPr lang="lv-LV" sz="1900" dirty="0">
                <a:latin typeface="Arial Unicode MS" panose="020B0604020202020204" pitchFamily="34" charset="-128"/>
                <a:ea typeface="Arial Unicode MS" panose="020B0604020202020204" pitchFamily="34" charset="-128"/>
                <a:cs typeface="Arial Unicode MS" panose="020B0604020202020204" pitchFamily="34" charset="-128"/>
              </a:rPr>
              <a:t>piegādātājs Latvijai ir Krievija </a:t>
            </a:r>
            <a:r>
              <a:rPr lang="lv-LV" sz="1900" b="1" dirty="0">
                <a:solidFill>
                  <a:srgbClr val="740000"/>
                </a:solidFill>
                <a:latin typeface="Arial Unicode MS" panose="020B0604020202020204" pitchFamily="34" charset="-128"/>
                <a:ea typeface="Arial Unicode MS" panose="020B0604020202020204" pitchFamily="34" charset="-128"/>
                <a:cs typeface="Arial Unicode MS" panose="020B0604020202020204" pitchFamily="34" charset="-128"/>
              </a:rPr>
              <a:t>453 </a:t>
            </a:r>
            <a:r>
              <a:rPr lang="lv-LV" sz="1900" b="1" dirty="0" smtClean="0">
                <a:solidFill>
                  <a:srgbClr val="740000"/>
                </a:solidFill>
                <a:latin typeface="Arial Unicode MS" panose="020B0604020202020204" pitchFamily="34" charset="-128"/>
                <a:ea typeface="Arial Unicode MS" panose="020B0604020202020204" pitchFamily="34" charset="-128"/>
                <a:cs typeface="Arial Unicode MS" panose="020B0604020202020204" pitchFamily="34" charset="-128"/>
              </a:rPr>
              <a:t>MEUR </a:t>
            </a:r>
            <a:r>
              <a:rPr lang="lv-LV" sz="1900" dirty="0" smtClean="0">
                <a:latin typeface="Arial Unicode MS" panose="020B0604020202020204" pitchFamily="34" charset="-128"/>
                <a:ea typeface="Arial Unicode MS" panose="020B0604020202020204" pitchFamily="34" charset="-128"/>
                <a:cs typeface="Arial Unicode MS" panose="020B0604020202020204" pitchFamily="34" charset="-128"/>
              </a:rPr>
              <a:t>apmērā </a:t>
            </a:r>
            <a:r>
              <a:rPr lang="lv-LV" sz="1900" dirty="0">
                <a:latin typeface="Arial Unicode MS" panose="020B0604020202020204" pitchFamily="34" charset="-128"/>
                <a:ea typeface="Arial Unicode MS" panose="020B0604020202020204" pitchFamily="34" charset="-128"/>
                <a:cs typeface="Arial Unicode MS" panose="020B0604020202020204" pitchFamily="34" charset="-128"/>
              </a:rPr>
              <a:t>(vairāk nekā </a:t>
            </a:r>
            <a:r>
              <a:rPr lang="lv-LV" sz="1900" b="1" dirty="0">
                <a:solidFill>
                  <a:srgbClr val="740000"/>
                </a:solidFill>
                <a:latin typeface="Arial Unicode MS" panose="020B0604020202020204" pitchFamily="34" charset="-128"/>
                <a:ea typeface="Arial Unicode MS" panose="020B0604020202020204" pitchFamily="34" charset="-128"/>
                <a:cs typeface="Arial Unicode MS" panose="020B0604020202020204" pitchFamily="34" charset="-128"/>
              </a:rPr>
              <a:t>50%</a:t>
            </a:r>
            <a:r>
              <a:rPr lang="lv-LV" sz="1900" dirty="0">
                <a:latin typeface="Arial Unicode MS" panose="020B0604020202020204" pitchFamily="34" charset="-128"/>
                <a:ea typeface="Arial Unicode MS" panose="020B0604020202020204" pitchFamily="34" charset="-128"/>
                <a:cs typeface="Arial Unicode MS" panose="020B0604020202020204" pitchFamily="34" charset="-128"/>
              </a:rPr>
              <a:t>). </a:t>
            </a:r>
            <a:endParaRPr lang="lv-LV" sz="1900"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pPr>
              <a:buFont typeface="Wingdings" panose="05000000000000000000" pitchFamily="2" charset="2"/>
              <a:buChar char="§"/>
            </a:pPr>
            <a:r>
              <a:rPr lang="lv-LV" sz="1900" dirty="0" smtClean="0">
                <a:latin typeface="Arial Unicode MS" panose="020B0604020202020204" pitchFamily="34" charset="-128"/>
                <a:ea typeface="Arial Unicode MS" panose="020B0604020202020204" pitchFamily="34" charset="-128"/>
                <a:cs typeface="Arial Unicode MS" panose="020B0604020202020204" pitchFamily="34" charset="-128"/>
              </a:rPr>
              <a:t>Latvija </a:t>
            </a:r>
            <a:r>
              <a:rPr lang="lv-LV" sz="1900" dirty="0">
                <a:latin typeface="Arial Unicode MS" panose="020B0604020202020204" pitchFamily="34" charset="-128"/>
                <a:ea typeface="Arial Unicode MS" panose="020B0604020202020204" pitchFamily="34" charset="-128"/>
                <a:cs typeface="Arial Unicode MS" panose="020B0604020202020204" pitchFamily="34" charset="-128"/>
              </a:rPr>
              <a:t>eksportē šīs grupas preces </a:t>
            </a:r>
            <a:r>
              <a:rPr lang="lv-LV" sz="1900" b="1" dirty="0">
                <a:solidFill>
                  <a:srgbClr val="740000"/>
                </a:solidFill>
                <a:latin typeface="Arial Unicode MS" panose="020B0604020202020204" pitchFamily="34" charset="-128"/>
                <a:ea typeface="Arial Unicode MS" panose="020B0604020202020204" pitchFamily="34" charset="-128"/>
                <a:cs typeface="Arial Unicode MS" panose="020B0604020202020204" pitchFamily="34" charset="-128"/>
              </a:rPr>
              <a:t>699 </a:t>
            </a:r>
            <a:r>
              <a:rPr lang="lv-LV" sz="1900" b="1" dirty="0" smtClean="0">
                <a:solidFill>
                  <a:srgbClr val="740000"/>
                </a:solidFill>
                <a:latin typeface="Arial Unicode MS" panose="020B0604020202020204" pitchFamily="34" charset="-128"/>
                <a:ea typeface="Arial Unicode MS" panose="020B0604020202020204" pitchFamily="34" charset="-128"/>
                <a:cs typeface="Arial Unicode MS" panose="020B0604020202020204" pitchFamily="34" charset="-128"/>
              </a:rPr>
              <a:t>MEUR</a:t>
            </a:r>
            <a:r>
              <a:rPr lang="lv-LV" sz="1900" dirty="0" smtClean="0">
                <a:latin typeface="Arial Unicode MS" panose="020B0604020202020204" pitchFamily="34" charset="-128"/>
                <a:ea typeface="Arial Unicode MS" panose="020B0604020202020204" pitchFamily="34" charset="-128"/>
                <a:cs typeface="Arial Unicode MS" panose="020B0604020202020204" pitchFamily="34" charset="-128"/>
              </a:rPr>
              <a:t> apmērā</a:t>
            </a:r>
            <a:r>
              <a:rPr lang="lv-LV" sz="1900" dirty="0">
                <a:latin typeface="Arial Unicode MS" panose="020B0604020202020204" pitchFamily="34" charset="-128"/>
                <a:ea typeface="Arial Unicode MS" panose="020B0604020202020204" pitchFamily="34" charset="-128"/>
                <a:cs typeface="Arial Unicode MS" panose="020B0604020202020204" pitchFamily="34" charset="-128"/>
              </a:rPr>
              <a:t>, ievērojama tās daļa </a:t>
            </a:r>
            <a:r>
              <a:rPr lang="lv-LV" sz="19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lv-LV" sz="1900" b="1" dirty="0" smtClean="0">
                <a:solidFill>
                  <a:srgbClr val="740000"/>
                </a:solidFill>
                <a:latin typeface="Arial Unicode MS" panose="020B0604020202020204" pitchFamily="34" charset="-128"/>
                <a:ea typeface="Arial Unicode MS" panose="020B0604020202020204" pitchFamily="34" charset="-128"/>
                <a:cs typeface="Arial Unicode MS" panose="020B0604020202020204" pitchFamily="34" charset="-128"/>
              </a:rPr>
              <a:t>220 MEUR</a:t>
            </a:r>
            <a:r>
              <a:rPr lang="lv-LV" sz="1900" dirty="0" smtClean="0">
                <a:latin typeface="Arial Unicode MS" panose="020B0604020202020204" pitchFamily="34" charset="-128"/>
                <a:ea typeface="Arial Unicode MS" panose="020B0604020202020204" pitchFamily="34" charset="-128"/>
                <a:cs typeface="Arial Unicode MS" panose="020B0604020202020204" pitchFamily="34" charset="-128"/>
              </a:rPr>
              <a:t> apmērā </a:t>
            </a:r>
            <a:r>
              <a:rPr lang="lv-LV" sz="1900" dirty="0">
                <a:latin typeface="Arial Unicode MS" panose="020B0604020202020204" pitchFamily="34" charset="-128"/>
                <a:ea typeface="Arial Unicode MS" panose="020B0604020202020204" pitchFamily="34" charset="-128"/>
                <a:cs typeface="Arial Unicode MS" panose="020B0604020202020204" pitchFamily="34" charset="-128"/>
              </a:rPr>
              <a:t>ir Latvijā savāktie metāllūžņi, no kuriem vairāk nekā </a:t>
            </a:r>
            <a:r>
              <a:rPr lang="lv-LV" sz="1900" b="1" dirty="0">
                <a:solidFill>
                  <a:srgbClr val="740000"/>
                </a:solidFill>
                <a:latin typeface="Arial Unicode MS" panose="020B0604020202020204" pitchFamily="34" charset="-128"/>
                <a:ea typeface="Arial Unicode MS" panose="020B0604020202020204" pitchFamily="34" charset="-128"/>
                <a:cs typeface="Arial Unicode MS" panose="020B0604020202020204" pitchFamily="34" charset="-128"/>
              </a:rPr>
              <a:t>90% </a:t>
            </a:r>
            <a:r>
              <a:rPr lang="lv-LV" sz="1900" dirty="0">
                <a:latin typeface="Arial Unicode MS" panose="020B0604020202020204" pitchFamily="34" charset="-128"/>
                <a:ea typeface="Arial Unicode MS" panose="020B0604020202020204" pitchFamily="34" charset="-128"/>
                <a:cs typeface="Arial Unicode MS" panose="020B0604020202020204" pitchFamily="34" charset="-128"/>
              </a:rPr>
              <a:t>tiek eksportēti uz Turciju. </a:t>
            </a:r>
            <a:endParaRPr lang="lv-LV" sz="1900"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pPr>
              <a:buFont typeface="Wingdings" panose="05000000000000000000" pitchFamily="2" charset="2"/>
              <a:buChar char="§"/>
            </a:pPr>
            <a:r>
              <a:rPr lang="lv-LV" sz="1900" dirty="0" smtClean="0">
                <a:latin typeface="Arial Unicode MS" panose="020B0604020202020204" pitchFamily="34" charset="-128"/>
                <a:ea typeface="Arial Unicode MS" panose="020B0604020202020204" pitchFamily="34" charset="-128"/>
                <a:cs typeface="Arial Unicode MS" panose="020B0604020202020204" pitchFamily="34" charset="-128"/>
              </a:rPr>
              <a:t>Latvijas </a:t>
            </a:r>
            <a:r>
              <a:rPr lang="lv-LV" sz="1900" dirty="0">
                <a:latin typeface="Arial Unicode MS" panose="020B0604020202020204" pitchFamily="34" charset="-128"/>
                <a:ea typeface="Arial Unicode MS" panose="020B0604020202020204" pitchFamily="34" charset="-128"/>
                <a:cs typeface="Arial Unicode MS" panose="020B0604020202020204" pitchFamily="34" charset="-128"/>
              </a:rPr>
              <a:t>pašu vajadzības pēc šīs grupas precēm </a:t>
            </a:r>
            <a:r>
              <a:rPr lang="lv-LV" sz="1900" dirty="0" smtClean="0">
                <a:latin typeface="Arial Unicode MS" panose="020B0604020202020204" pitchFamily="34" charset="-128"/>
                <a:ea typeface="Arial Unicode MS" panose="020B0604020202020204" pitchFamily="34" charset="-128"/>
                <a:cs typeface="Arial Unicode MS" panose="020B0604020202020204" pitchFamily="34" charset="-128"/>
              </a:rPr>
              <a:t>2021.gadā </a:t>
            </a:r>
            <a:r>
              <a:rPr lang="lv-LV" sz="1900" dirty="0">
                <a:latin typeface="Arial Unicode MS" panose="020B0604020202020204" pitchFamily="34" charset="-128"/>
                <a:ea typeface="Arial Unicode MS" panose="020B0604020202020204" pitchFamily="34" charset="-128"/>
                <a:cs typeface="Arial Unicode MS" panose="020B0604020202020204" pitchFamily="34" charset="-128"/>
              </a:rPr>
              <a:t>atbilda </a:t>
            </a:r>
            <a:r>
              <a:rPr lang="lv-LV" sz="1900" b="1" dirty="0">
                <a:solidFill>
                  <a:srgbClr val="740000"/>
                </a:solidFill>
                <a:latin typeface="Arial Unicode MS" panose="020B0604020202020204" pitchFamily="34" charset="-128"/>
                <a:ea typeface="Arial Unicode MS" panose="020B0604020202020204" pitchFamily="34" charset="-128"/>
                <a:cs typeface="Arial Unicode MS" panose="020B0604020202020204" pitchFamily="34" charset="-128"/>
              </a:rPr>
              <a:t>419 </a:t>
            </a:r>
            <a:r>
              <a:rPr lang="lv-LV" sz="1900" b="1" dirty="0" smtClean="0">
                <a:solidFill>
                  <a:srgbClr val="740000"/>
                </a:solidFill>
                <a:latin typeface="Arial Unicode MS" panose="020B0604020202020204" pitchFamily="34" charset="-128"/>
                <a:ea typeface="Arial Unicode MS" panose="020B0604020202020204" pitchFamily="34" charset="-128"/>
                <a:cs typeface="Arial Unicode MS" panose="020B0604020202020204" pitchFamily="34" charset="-128"/>
              </a:rPr>
              <a:t>MEUR</a:t>
            </a:r>
            <a:r>
              <a:rPr lang="lv-LV" sz="19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p>
          <a:p>
            <a:pPr>
              <a:buFont typeface="Wingdings" panose="05000000000000000000" pitchFamily="2" charset="2"/>
              <a:buChar char="§"/>
            </a:pPr>
            <a:r>
              <a:rPr lang="lv-LV" sz="1900" dirty="0" smtClean="0">
                <a:latin typeface="Arial Unicode MS" panose="020B0604020202020204" pitchFamily="34" charset="-128"/>
                <a:ea typeface="Arial Unicode MS" panose="020B0604020202020204" pitchFamily="34" charset="-128"/>
                <a:cs typeface="Arial Unicode MS" panose="020B0604020202020204" pitchFamily="34" charset="-128"/>
              </a:rPr>
              <a:t>2021.gadā </a:t>
            </a:r>
            <a:r>
              <a:rPr lang="lv-LV" sz="1900" dirty="0">
                <a:latin typeface="Arial Unicode MS" panose="020B0604020202020204" pitchFamily="34" charset="-128"/>
                <a:ea typeface="Arial Unicode MS" panose="020B0604020202020204" pitchFamily="34" charset="-128"/>
                <a:cs typeface="Arial Unicode MS" panose="020B0604020202020204" pitchFamily="34" charset="-128"/>
              </a:rPr>
              <a:t>Krievija vairākkārt ieviesa vienpusējus tērauda eksporta regulējumus, piemērojot kvotas, papildu nodevas un nodokļus tērauda, metāla un tērauda izstrādājumu eksportam u.c. </a:t>
            </a:r>
            <a:endParaRPr lang="lv-LV" sz="1900"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pPr>
              <a:buFont typeface="Wingdings" panose="05000000000000000000" pitchFamily="2" charset="2"/>
              <a:buChar char="§"/>
            </a:pPr>
            <a:r>
              <a:rPr lang="lv-LV" sz="1900" dirty="0" smtClean="0">
                <a:latin typeface="Arial Unicode MS" panose="020B0604020202020204" pitchFamily="34" charset="-128"/>
                <a:ea typeface="Arial Unicode MS" panose="020B0604020202020204" pitchFamily="34" charset="-128"/>
                <a:cs typeface="Arial Unicode MS" panose="020B0604020202020204" pitchFamily="34" charset="-128"/>
              </a:rPr>
              <a:t>Liepājas Steel pieder </a:t>
            </a:r>
            <a:r>
              <a:rPr lang="lv-LV" sz="1900" dirty="0">
                <a:latin typeface="Arial Unicode MS" panose="020B0604020202020204" pitchFamily="34" charset="-128"/>
                <a:ea typeface="Arial Unicode MS" panose="020B0604020202020204" pitchFamily="34" charset="-128"/>
                <a:cs typeface="Arial Unicode MS" panose="020B0604020202020204" pitchFamily="34" charset="-128"/>
              </a:rPr>
              <a:t>vienīgā iekārta </a:t>
            </a:r>
            <a:r>
              <a:rPr lang="lv-LV" sz="1900" dirty="0" smtClean="0">
                <a:latin typeface="Arial Unicode MS" panose="020B0604020202020204" pitchFamily="34" charset="-128"/>
                <a:ea typeface="Arial Unicode MS" panose="020B0604020202020204" pitchFamily="34" charset="-128"/>
                <a:cs typeface="Arial Unicode MS" panose="020B0604020202020204" pitchFamily="34" charset="-128"/>
              </a:rPr>
              <a:t>Baltijā, kuras darbības </a:t>
            </a:r>
            <a:r>
              <a:rPr lang="lv-LV" sz="1900" dirty="0">
                <a:latin typeface="Arial Unicode MS" panose="020B0604020202020204" pitchFamily="34" charset="-128"/>
                <a:ea typeface="Arial Unicode MS" panose="020B0604020202020204" pitchFamily="34" charset="-128"/>
                <a:cs typeface="Arial Unicode MS" panose="020B0604020202020204" pitchFamily="34" charset="-128"/>
              </a:rPr>
              <a:t>atsākšana ļaus ražot produktus pēc pieprasījuma Latvijā un </a:t>
            </a:r>
            <a:r>
              <a:rPr lang="lv-LV" sz="1900" dirty="0" smtClean="0">
                <a:latin typeface="Arial Unicode MS" panose="020B0604020202020204" pitchFamily="34" charset="-128"/>
                <a:ea typeface="Arial Unicode MS" panose="020B0604020202020204" pitchFamily="34" charset="-128"/>
                <a:cs typeface="Arial Unicode MS" panose="020B0604020202020204" pitchFamily="34" charset="-128"/>
              </a:rPr>
              <a:t>nodrošināt Baltijas reģiona autonomiju neatkarīgi </a:t>
            </a:r>
            <a:r>
              <a:rPr lang="lv-LV" sz="1900" dirty="0">
                <a:latin typeface="Arial Unicode MS" panose="020B0604020202020204" pitchFamily="34" charset="-128"/>
                <a:ea typeface="Arial Unicode MS" panose="020B0604020202020204" pitchFamily="34" charset="-128"/>
                <a:cs typeface="Arial Unicode MS" panose="020B0604020202020204" pitchFamily="34" charset="-128"/>
              </a:rPr>
              <a:t>no galvenā piegādātāja - </a:t>
            </a:r>
            <a:r>
              <a:rPr lang="lv-LV" sz="1900" dirty="0" smtClean="0">
                <a:latin typeface="Arial Unicode MS" panose="020B0604020202020204" pitchFamily="34" charset="-128"/>
                <a:ea typeface="Arial Unicode MS" panose="020B0604020202020204" pitchFamily="34" charset="-128"/>
                <a:cs typeface="Arial Unicode MS" panose="020B0604020202020204" pitchFamily="34" charset="-128"/>
              </a:rPr>
              <a:t>Krievijas</a:t>
            </a:r>
            <a:r>
              <a:rPr lang="lv-LV" sz="1900" dirty="0">
                <a:latin typeface="Arial Unicode MS" panose="020B0604020202020204" pitchFamily="34" charset="-128"/>
                <a:ea typeface="Arial Unicode MS" panose="020B0604020202020204" pitchFamily="34" charset="-128"/>
                <a:cs typeface="Arial Unicode MS" panose="020B0604020202020204" pitchFamily="34" charset="-128"/>
              </a:rPr>
              <a:t>.</a:t>
            </a:r>
          </a:p>
          <a:p>
            <a:endParaRPr lang="lv-LV" sz="1900" dirty="0"/>
          </a:p>
        </p:txBody>
      </p:sp>
      <p:pic>
        <p:nvPicPr>
          <p:cNvPr id="6" name="Picture 2" descr="C:\Users\Elina\Documents\Elina Egle\Federacija\Identitāte\Logo\DDB\LDAIF_logotipa_faili_un_lietojums\Raster logo\PNG RGB transparent bg 72dpi\DAIF-Latvia-hor-sais-RGB-850x185px-72dpi.png"/>
          <p:cNvPicPr>
            <a:picLocks noChangeAspect="1" noChangeArrowheads="1"/>
          </p:cNvPicPr>
          <p:nvPr/>
        </p:nvPicPr>
        <p:blipFill>
          <a:blip r:embed="rId2" cstate="print"/>
          <a:srcRect/>
          <a:stretch>
            <a:fillRect/>
          </a:stretch>
        </p:blipFill>
        <p:spPr bwMode="auto">
          <a:xfrm>
            <a:off x="9120336" y="6237312"/>
            <a:ext cx="2851809" cy="620688"/>
          </a:xfrm>
          <a:prstGeom prst="rect">
            <a:avLst/>
          </a:prstGeom>
          <a:noFill/>
        </p:spPr>
      </p:pic>
      <p:pic>
        <p:nvPicPr>
          <p:cNvPr id="2" name="Picture 1"/>
          <p:cNvPicPr>
            <a:picLocks noChangeAspect="1"/>
          </p:cNvPicPr>
          <p:nvPr/>
        </p:nvPicPr>
        <p:blipFill>
          <a:blip r:embed="rId3"/>
          <a:stretch>
            <a:fillRect/>
          </a:stretch>
        </p:blipFill>
        <p:spPr>
          <a:xfrm>
            <a:off x="7401246" y="1353854"/>
            <a:ext cx="4692431" cy="4032252"/>
          </a:xfrm>
          <a:prstGeom prst="rect">
            <a:avLst/>
          </a:prstGeom>
        </p:spPr>
      </p:pic>
      <p:sp>
        <p:nvSpPr>
          <p:cNvPr id="7" name="Title 2"/>
          <p:cNvSpPr txBox="1">
            <a:spLocks/>
          </p:cNvSpPr>
          <p:nvPr/>
        </p:nvSpPr>
        <p:spPr>
          <a:xfrm>
            <a:off x="412955" y="286095"/>
            <a:ext cx="11454181" cy="1143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Autofit/>
          </a:bodyPr>
          <a:lst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Calibri"/>
              </a:defRPr>
            </a:lvl9pPr>
          </a:lstStyle>
          <a:p>
            <a:pPr hangingPunct="1"/>
            <a:r>
              <a:rPr lang="lv-LV" sz="3200" b="1" dirty="0" smtClean="0">
                <a:solidFill>
                  <a:srgbClr val="990000"/>
                </a:solidFill>
                <a:latin typeface="Arial Unicode MS" panose="020B0604020202020204" pitchFamily="34" charset="-128"/>
                <a:ea typeface="Arial Unicode MS" panose="020B0604020202020204" pitchFamily="34" charset="-128"/>
                <a:cs typeface="Arial Unicode MS" panose="020B0604020202020204" pitchFamily="34" charset="-128"/>
              </a:rPr>
              <a:t>DAIF Latvija rosina Ekonomikas minitriju pielikt visas pūles, lai mazinātu atkarību no Krievijas metāla, atjaunotu tā ražošanu Liepājā un atbalstītu tiešās privātās investīcijas</a:t>
            </a:r>
            <a:r>
              <a:rPr lang="lv-LV" sz="2000" dirty="0" smtClean="0"/>
              <a:t/>
            </a:r>
            <a:br>
              <a:rPr lang="lv-LV" sz="2000" dirty="0" smtClean="0"/>
            </a:br>
            <a:endParaRPr lang="lv-LV" sz="2000" dirty="0"/>
          </a:p>
        </p:txBody>
      </p:sp>
    </p:spTree>
    <p:extLst>
      <p:ext uri="{BB962C8B-B14F-4D97-AF65-F5344CB8AC3E}">
        <p14:creationId xmlns:p14="http://schemas.microsoft.com/office/powerpoint/2010/main" val="4051433008"/>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07922" y="260553"/>
            <a:ext cx="10953135" cy="1143000"/>
          </a:xfrm>
        </p:spPr>
        <p:txBody>
          <a:bodyPr>
            <a:noAutofit/>
          </a:bodyPr>
          <a:lstStyle/>
          <a:p>
            <a:r>
              <a:rPr lang="lv-LV" sz="3200" b="1" dirty="0" smtClean="0">
                <a:solidFill>
                  <a:srgbClr val="990000"/>
                </a:solidFill>
                <a:latin typeface="Arial Unicode MS" panose="020B0604020202020204" pitchFamily="34" charset="-128"/>
                <a:ea typeface="Arial Unicode MS" panose="020B0604020202020204" pitchFamily="34" charset="-128"/>
                <a:cs typeface="Arial Unicode MS" panose="020B0604020202020204" pitchFamily="34" charset="-128"/>
              </a:rPr>
              <a:t>Ekonomikas ministrijai sadarbībā ar nozaru un starpnozaru biznesa biedrībām pildīti </a:t>
            </a:r>
            <a:r>
              <a:rPr lang="lv-LV" sz="3200" b="1" dirty="0" smtClean="0">
                <a:solidFill>
                  <a:srgbClr val="990000"/>
                </a:solidFill>
                <a:latin typeface="Arial Unicode MS" panose="020B0604020202020204" pitchFamily="34" charset="-128"/>
                <a:ea typeface="Arial Unicode MS" panose="020B0604020202020204" pitchFamily="34" charset="-128"/>
                <a:cs typeface="Arial Unicode MS" panose="020B0604020202020204" pitchFamily="34" charset="-128"/>
              </a:rPr>
              <a:t>Ministru </a:t>
            </a:r>
            <a:r>
              <a:rPr lang="lv-LV" sz="3200" b="1" dirty="0">
                <a:solidFill>
                  <a:srgbClr val="990000"/>
                </a:solidFill>
                <a:latin typeface="Arial Unicode MS" panose="020B0604020202020204" pitchFamily="34" charset="-128"/>
                <a:ea typeface="Arial Unicode MS" panose="020B0604020202020204" pitchFamily="34" charset="-128"/>
                <a:cs typeface="Arial Unicode MS" panose="020B0604020202020204" pitchFamily="34" charset="-128"/>
              </a:rPr>
              <a:t>kabineta </a:t>
            </a:r>
            <a:r>
              <a:rPr lang="lv-LV" sz="3200" b="1" dirty="0" smtClean="0">
                <a:solidFill>
                  <a:srgbClr val="990000"/>
                </a:solidFill>
                <a:latin typeface="Arial Unicode MS" panose="020B0604020202020204" pitchFamily="34" charset="-128"/>
                <a:ea typeface="Arial Unicode MS" panose="020B0604020202020204" pitchFamily="34" charset="-128"/>
                <a:cs typeface="Arial Unicode MS" panose="020B0604020202020204" pitchFamily="34" charset="-128"/>
              </a:rPr>
              <a:t>uzdevumus</a:t>
            </a:r>
            <a:r>
              <a:rPr lang="lv-LV" sz="2000" dirty="0"/>
              <a:t/>
            </a:r>
            <a:br>
              <a:rPr lang="lv-LV" sz="2000" dirty="0"/>
            </a:br>
            <a:endParaRPr lang="lv-LV" sz="2000" dirty="0"/>
          </a:p>
        </p:txBody>
      </p:sp>
      <p:sp>
        <p:nvSpPr>
          <p:cNvPr id="4" name="Content Placeholder 3"/>
          <p:cNvSpPr>
            <a:spLocks noGrp="1"/>
          </p:cNvSpPr>
          <p:nvPr>
            <p:ph idx="1"/>
          </p:nvPr>
        </p:nvSpPr>
        <p:spPr>
          <a:xfrm>
            <a:off x="570273" y="1501877"/>
            <a:ext cx="10864644" cy="5257799"/>
          </a:xfrm>
        </p:spPr>
        <p:txBody>
          <a:bodyPr>
            <a:noAutofit/>
          </a:bodyPr>
          <a:lstStyle/>
          <a:p>
            <a:pPr>
              <a:buFont typeface="Wingdings" panose="05000000000000000000" pitchFamily="2" charset="2"/>
              <a:buChar char="§"/>
            </a:pPr>
            <a:r>
              <a:rPr lang="lv-LV" sz="2200" dirty="0" smtClean="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21/01/2021</a:t>
            </a:r>
            <a:r>
              <a:rPr lang="lv-LV" sz="2200" dirty="0" smtClean="0">
                <a:latin typeface="Arial Unicode MS" panose="020B0604020202020204" pitchFamily="34" charset="-128"/>
                <a:ea typeface="Arial Unicode MS" panose="020B0604020202020204" pitchFamily="34" charset="-128"/>
                <a:cs typeface="Arial Unicode MS" panose="020B0604020202020204" pitchFamily="34" charset="-128"/>
              </a:rPr>
              <a:t>MK informatīvais </a:t>
            </a:r>
            <a:r>
              <a:rPr lang="lv-LV" sz="2200" dirty="0">
                <a:latin typeface="Arial Unicode MS" panose="020B0604020202020204" pitchFamily="34" charset="-128"/>
                <a:ea typeface="Arial Unicode MS" panose="020B0604020202020204" pitchFamily="34" charset="-128"/>
                <a:cs typeface="Arial Unicode MS" panose="020B0604020202020204" pitchFamily="34" charset="-128"/>
              </a:rPr>
              <a:t>ziņojums „Par priekšlikumiem kārtībai, kādā noteikt </a:t>
            </a:r>
            <a:r>
              <a:rPr lang="lv-LV" sz="2200" b="1" dirty="0">
                <a:latin typeface="Arial Unicode MS" panose="020B0604020202020204" pitchFamily="34" charset="-128"/>
                <a:ea typeface="Arial Unicode MS" panose="020B0604020202020204" pitchFamily="34" charset="-128"/>
                <a:cs typeface="Arial Unicode MS" panose="020B0604020202020204" pitchFamily="34" charset="-128"/>
              </a:rPr>
              <a:t>stratēģiski nozīmīgu preču un prekursoru sarakstu, kuru uzkrājumi veidojami krīzes laikā un kuru aprite brīvajā tirgū un eksports ir ierobežojams</a:t>
            </a:r>
            <a:r>
              <a:rPr lang="lv-LV" sz="2200" i="1" dirty="0">
                <a:latin typeface="Arial Unicode MS" panose="020B0604020202020204" pitchFamily="34" charset="-128"/>
                <a:ea typeface="Arial Unicode MS" panose="020B0604020202020204" pitchFamily="34" charset="-128"/>
                <a:cs typeface="Arial Unicode MS" panose="020B0604020202020204" pitchFamily="34" charset="-128"/>
              </a:rPr>
              <a:t>" </a:t>
            </a:r>
            <a:r>
              <a:rPr lang="lv-LV" sz="2200" dirty="0">
                <a:latin typeface="Arial Unicode MS" panose="020B0604020202020204" pitchFamily="34" charset="-128"/>
                <a:ea typeface="Arial Unicode MS" panose="020B0604020202020204" pitchFamily="34" charset="-128"/>
                <a:cs typeface="Arial Unicode MS" panose="020B0604020202020204" pitchFamily="34" charset="-128"/>
              </a:rPr>
              <a:t>(ziņoja EM), </a:t>
            </a:r>
            <a:r>
              <a:rPr lang="lv-LV" sz="2200" dirty="0" smtClean="0">
                <a:latin typeface="Arial Unicode MS" panose="020B0604020202020204" pitchFamily="34" charset="-128"/>
                <a:ea typeface="Arial Unicode MS" panose="020B0604020202020204" pitchFamily="34" charset="-128"/>
                <a:cs typeface="Arial Unicode MS" panose="020B0604020202020204" pitchFamily="34" charset="-128"/>
              </a:rPr>
              <a:t>protokollēmumā </a:t>
            </a:r>
            <a:r>
              <a:rPr lang="lv-LV" sz="2200" dirty="0">
                <a:latin typeface="Arial Unicode MS" panose="020B0604020202020204" pitchFamily="34" charset="-128"/>
                <a:ea typeface="Arial Unicode MS" panose="020B0604020202020204" pitchFamily="34" charset="-128"/>
                <a:cs typeface="Arial Unicode MS" panose="020B0604020202020204" pitchFamily="34" charset="-128"/>
              </a:rPr>
              <a:t>iekļauts - </a:t>
            </a:r>
            <a:r>
              <a:rPr lang="lv-LV" sz="2200" u="sng" dirty="0">
                <a:latin typeface="Arial Unicode MS" panose="020B0604020202020204" pitchFamily="34" charset="-128"/>
                <a:ea typeface="Arial Unicode MS" panose="020B0604020202020204" pitchFamily="34" charset="-128"/>
                <a:cs typeface="Arial Unicode MS" panose="020B0604020202020204" pitchFamily="34" charset="-128"/>
              </a:rPr>
              <a:t>EM, SM un ZM līdz </a:t>
            </a:r>
            <a:r>
              <a:rPr lang="lv-LV" sz="2200" u="sng" dirty="0" smtClean="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01/12/2021</a:t>
            </a:r>
            <a:r>
              <a:rPr lang="lv-LV" sz="2200" u="sng" dirty="0" smtClean="0">
                <a:latin typeface="Arial Unicode MS" panose="020B0604020202020204" pitchFamily="34" charset="-128"/>
                <a:ea typeface="Arial Unicode MS" panose="020B0604020202020204" pitchFamily="34" charset="-128"/>
                <a:cs typeface="Arial Unicode MS" panose="020B0604020202020204" pitchFamily="34" charset="-128"/>
              </a:rPr>
              <a:t> atbilstoši </a:t>
            </a:r>
            <a:r>
              <a:rPr lang="lv-LV" sz="2200" u="sng" dirty="0">
                <a:latin typeface="Arial Unicode MS" panose="020B0604020202020204" pitchFamily="34" charset="-128"/>
                <a:ea typeface="Arial Unicode MS" panose="020B0604020202020204" pitchFamily="34" charset="-128"/>
                <a:cs typeface="Arial Unicode MS" panose="020B0604020202020204" pitchFamily="34" charset="-128"/>
              </a:rPr>
              <a:t>kompetencei izveidot katrai nozarei atsevišķus stratēģiski nozīmīgu preču, izejvielu, materiālu un prekursoru sarakstus</a:t>
            </a:r>
            <a:r>
              <a:rPr lang="lv-LV" sz="2200" dirty="0">
                <a:latin typeface="Arial Unicode MS" panose="020B0604020202020204" pitchFamily="34" charset="-128"/>
                <a:ea typeface="Arial Unicode MS" panose="020B0604020202020204" pitchFamily="34" charset="-128"/>
                <a:cs typeface="Arial Unicode MS" panose="020B0604020202020204" pitchFamily="34" charset="-128"/>
              </a:rPr>
              <a:t>, kuru uzkrājumi veidojami krīzes laikā un kuru aprite brīvajā tirgū un eksports ir ierobežojams</a:t>
            </a:r>
            <a:r>
              <a:rPr lang="lv-LV" sz="2200" dirty="0" smtClean="0">
                <a:latin typeface="Arial Unicode MS" panose="020B0604020202020204" pitchFamily="34" charset="-128"/>
                <a:ea typeface="Arial Unicode MS" panose="020B0604020202020204" pitchFamily="34" charset="-128"/>
                <a:cs typeface="Arial Unicode MS" panose="020B0604020202020204" pitchFamily="34" charset="-128"/>
              </a:rPr>
              <a:t>.</a:t>
            </a:r>
          </a:p>
          <a:p>
            <a:pPr>
              <a:buFont typeface="Wingdings" panose="05000000000000000000" pitchFamily="2" charset="2"/>
              <a:buChar char="§"/>
            </a:pPr>
            <a:r>
              <a:rPr lang="lv-LV" sz="2200" dirty="0" smtClean="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08/04/2021 </a:t>
            </a:r>
            <a:r>
              <a:rPr lang="lv-LV" sz="2200" dirty="0" smtClean="0">
                <a:latin typeface="Arial Unicode MS" panose="020B0604020202020204" pitchFamily="34" charset="-128"/>
                <a:ea typeface="Arial Unicode MS" panose="020B0604020202020204" pitchFamily="34" charset="-128"/>
                <a:cs typeface="Arial Unicode MS" panose="020B0604020202020204" pitchFamily="34" charset="-128"/>
              </a:rPr>
              <a:t>MK </a:t>
            </a:r>
            <a:r>
              <a:rPr lang="lv-LV" sz="2200" dirty="0">
                <a:latin typeface="Arial Unicode MS" panose="020B0604020202020204" pitchFamily="34" charset="-128"/>
                <a:ea typeface="Arial Unicode MS" panose="020B0604020202020204" pitchFamily="34" charset="-128"/>
                <a:cs typeface="Arial Unicode MS" panose="020B0604020202020204" pitchFamily="34" charset="-128"/>
              </a:rPr>
              <a:t>sēdes protokollēmumā par Informatīvo ziņojumu „Priekšlikumi loģistikas risinājumiem, lai nodrošinātu Latvijā ražotās pārtikas un rūpniecības, kā arī </a:t>
            </a:r>
            <a:r>
              <a:rPr lang="lv-LV" sz="2200" b="1" dirty="0">
                <a:latin typeface="Arial Unicode MS" panose="020B0604020202020204" pitchFamily="34" charset="-128"/>
                <a:ea typeface="Arial Unicode MS" panose="020B0604020202020204" pitchFamily="34" charset="-128"/>
                <a:cs typeface="Arial Unicode MS" panose="020B0604020202020204" pitchFamily="34" charset="-128"/>
              </a:rPr>
              <a:t>pirmās nepieciešamības importa preču rezervju veidošanu krīzes un kara situācijās, kā arī to izplatīšanu</a:t>
            </a:r>
            <a:r>
              <a:rPr lang="lv-LV" sz="2200" dirty="0">
                <a:latin typeface="Arial Unicode MS" panose="020B0604020202020204" pitchFamily="34" charset="-128"/>
                <a:ea typeface="Arial Unicode MS" panose="020B0604020202020204" pitchFamily="34" charset="-128"/>
                <a:cs typeface="Arial Unicode MS" panose="020B0604020202020204" pitchFamily="34" charset="-128"/>
              </a:rPr>
              <a:t>" (ziņoja </a:t>
            </a:r>
            <a:r>
              <a:rPr lang="lv-LV" sz="2200" dirty="0" smtClean="0">
                <a:latin typeface="Arial Unicode MS" panose="020B0604020202020204" pitchFamily="34" charset="-128"/>
                <a:ea typeface="Arial Unicode MS" panose="020B0604020202020204" pitchFamily="34" charset="-128"/>
                <a:cs typeface="Arial Unicode MS" panose="020B0604020202020204" pitchFamily="34" charset="-128"/>
              </a:rPr>
              <a:t>AM),  uzdots EM </a:t>
            </a:r>
            <a:r>
              <a:rPr lang="lv-LV" sz="2200" dirty="0">
                <a:latin typeface="Arial Unicode MS" panose="020B0604020202020204" pitchFamily="34" charset="-128"/>
                <a:ea typeface="Arial Unicode MS" panose="020B0604020202020204" pitchFamily="34" charset="-128"/>
                <a:cs typeface="Arial Unicode MS" panose="020B0604020202020204" pitchFamily="34" charset="-128"/>
              </a:rPr>
              <a:t>un </a:t>
            </a:r>
            <a:r>
              <a:rPr lang="lv-LV" sz="2200" dirty="0" smtClean="0">
                <a:latin typeface="Arial Unicode MS" panose="020B0604020202020204" pitchFamily="34" charset="-128"/>
                <a:ea typeface="Arial Unicode MS" panose="020B0604020202020204" pitchFamily="34" charset="-128"/>
                <a:cs typeface="Arial Unicode MS" panose="020B0604020202020204" pitchFamily="34" charset="-128"/>
              </a:rPr>
              <a:t>ZM līdz </a:t>
            </a:r>
            <a:r>
              <a:rPr lang="lv-LV" sz="2200" dirty="0" smtClean="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01/12/2021</a:t>
            </a:r>
            <a:r>
              <a:rPr lang="lv-LV" sz="2200" dirty="0" smtClean="0">
                <a:latin typeface="Arial Unicode MS" panose="020B0604020202020204" pitchFamily="34" charset="-128"/>
                <a:ea typeface="Arial Unicode MS" panose="020B0604020202020204" pitchFamily="34" charset="-128"/>
                <a:cs typeface="Arial Unicode MS" panose="020B0604020202020204" pitchFamily="34" charset="-128"/>
              </a:rPr>
              <a:t>, veidot </a:t>
            </a:r>
            <a:r>
              <a:rPr lang="lv-LV" sz="2200" b="1" u="sng" dirty="0">
                <a:latin typeface="Arial Unicode MS" panose="020B0604020202020204" pitchFamily="34" charset="-128"/>
                <a:ea typeface="Arial Unicode MS" panose="020B0604020202020204" pitchFamily="34" charset="-128"/>
                <a:cs typeface="Arial Unicode MS" panose="020B0604020202020204" pitchFamily="34" charset="-128"/>
              </a:rPr>
              <a:t>katrai nozarei </a:t>
            </a:r>
            <a:r>
              <a:rPr lang="lv-LV" sz="2200" dirty="0">
                <a:latin typeface="Arial Unicode MS" panose="020B0604020202020204" pitchFamily="34" charset="-128"/>
                <a:ea typeface="Arial Unicode MS" panose="020B0604020202020204" pitchFamily="34" charset="-128"/>
                <a:cs typeface="Arial Unicode MS" panose="020B0604020202020204" pitchFamily="34" charset="-128"/>
              </a:rPr>
              <a:t>būtisko preču, izejvielu, materiālu sarakstus, identificēt to iegādes vai ražošanas autonomijas pakāpi Latvijā, t.i., vai iespējams nodrošināt ar vietējiem resursiem (dabas resursi, ražošana un tās kapacitāte); vai varētu ražot, vai ražot, atbalstot vietējo rūpniecību; pieejams tikai importējot; no tautsaimniecības mobilizējamie resursi</a:t>
            </a:r>
            <a:r>
              <a:rPr lang="lv-LV" sz="2200" dirty="0" smtClean="0">
                <a:latin typeface="Arial Unicode MS" panose="020B0604020202020204" pitchFamily="34" charset="-128"/>
                <a:ea typeface="Arial Unicode MS" panose="020B0604020202020204" pitchFamily="34" charset="-128"/>
                <a:cs typeface="Arial Unicode MS" panose="020B0604020202020204" pitchFamily="34" charset="-128"/>
              </a:rPr>
              <a:t>.</a:t>
            </a:r>
          </a:p>
          <a:p>
            <a:endParaRPr lang="lv-LV" sz="2200" dirty="0"/>
          </a:p>
        </p:txBody>
      </p:sp>
      <p:pic>
        <p:nvPicPr>
          <p:cNvPr id="6" name="Picture 2" descr="C:\Users\Elina\Documents\Elina Egle\Federacija\Identitāte\Logo\DDB\LDAIF_logotipa_faili_un_lietojums\Raster logo\PNG RGB transparent bg 72dpi\DAIF-Latvia-hor-sais-RGB-850x185px-72dpi.png"/>
          <p:cNvPicPr>
            <a:picLocks noChangeAspect="1" noChangeArrowheads="1"/>
          </p:cNvPicPr>
          <p:nvPr/>
        </p:nvPicPr>
        <p:blipFill>
          <a:blip r:embed="rId2" cstate="print"/>
          <a:srcRect/>
          <a:stretch>
            <a:fillRect/>
          </a:stretch>
        </p:blipFill>
        <p:spPr bwMode="auto">
          <a:xfrm>
            <a:off x="9120336" y="6237312"/>
            <a:ext cx="2851809" cy="620688"/>
          </a:xfrm>
          <a:prstGeom prst="rect">
            <a:avLst/>
          </a:prstGeom>
          <a:noFill/>
        </p:spPr>
      </p:pic>
    </p:spTree>
    <p:extLst>
      <p:ext uri="{BB962C8B-B14F-4D97-AF65-F5344CB8AC3E}">
        <p14:creationId xmlns:p14="http://schemas.microsoft.com/office/powerpoint/2010/main" val="348718201"/>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48568" y="5010449"/>
            <a:ext cx="9433048" cy="1194029"/>
          </a:xfrm>
        </p:spPr>
        <p:txBody>
          <a:bodyPr>
            <a:noAutofit/>
          </a:bodyPr>
          <a:lstStyle/>
          <a:p>
            <a:r>
              <a:rPr lang="lv-LV" sz="4000" b="1" dirty="0">
                <a:latin typeface="+mn-lt"/>
                <a:ea typeface="Arial Unicode MS" panose="020B0604020202020204" pitchFamily="34" charset="-128"/>
                <a:cs typeface="Arial Unicode MS" panose="020B0604020202020204" pitchFamily="34" charset="-128"/>
              </a:rPr>
              <a:t/>
            </a:r>
            <a:br>
              <a:rPr lang="lv-LV" sz="4000" b="1" dirty="0">
                <a:latin typeface="+mn-lt"/>
                <a:ea typeface="Arial Unicode MS" panose="020B0604020202020204" pitchFamily="34" charset="-128"/>
                <a:cs typeface="Arial Unicode MS" panose="020B0604020202020204" pitchFamily="34" charset="-128"/>
              </a:rPr>
            </a:br>
            <a:r>
              <a:rPr lang="lv-LV" sz="3000" b="1" dirty="0" smtClean="0">
                <a:latin typeface="+mn-lt"/>
                <a:ea typeface="Arial Unicode MS" panose="020B0604020202020204" pitchFamily="34" charset="-128"/>
                <a:cs typeface="Arial Unicode MS" panose="020B0604020202020204" pitchFamily="34" charset="-128"/>
              </a:rPr>
              <a:t>Paldies par uzklausīšanu un raugāmies uz sadarbību!</a:t>
            </a:r>
            <a:br>
              <a:rPr lang="lv-LV" sz="3000" b="1" dirty="0" smtClean="0">
                <a:latin typeface="+mn-lt"/>
                <a:ea typeface="Arial Unicode MS" panose="020B0604020202020204" pitchFamily="34" charset="-128"/>
                <a:cs typeface="Arial Unicode MS" panose="020B0604020202020204" pitchFamily="34" charset="-128"/>
              </a:rPr>
            </a:br>
            <a:r>
              <a:rPr lang="lv-LV" sz="3000" b="1" dirty="0" smtClean="0">
                <a:latin typeface="+mn-lt"/>
                <a:ea typeface="Arial Unicode MS" panose="020B0604020202020204" pitchFamily="34" charset="-128"/>
                <a:cs typeface="Arial Unicode MS" panose="020B0604020202020204" pitchFamily="34" charset="-128"/>
              </a:rPr>
              <a:t/>
            </a:r>
            <a:br>
              <a:rPr lang="lv-LV" sz="3000" b="1" dirty="0" smtClean="0">
                <a:latin typeface="+mn-lt"/>
                <a:ea typeface="Arial Unicode MS" panose="020B0604020202020204" pitchFamily="34" charset="-128"/>
                <a:cs typeface="Arial Unicode MS" panose="020B0604020202020204" pitchFamily="34" charset="-128"/>
              </a:rPr>
            </a:br>
            <a:r>
              <a:rPr lang="lv-LV" sz="3000" b="1" dirty="0" smtClean="0">
                <a:latin typeface="+mn-lt"/>
                <a:ea typeface="Arial Unicode MS" panose="020B0604020202020204" pitchFamily="34" charset="-128"/>
                <a:cs typeface="Arial Unicode MS" panose="020B0604020202020204" pitchFamily="34" charset="-128"/>
              </a:rPr>
              <a:t>#partnerībasspēks</a:t>
            </a:r>
            <a:br>
              <a:rPr lang="lv-LV" sz="3000" b="1" dirty="0" smtClean="0">
                <a:latin typeface="+mn-lt"/>
                <a:ea typeface="Arial Unicode MS" panose="020B0604020202020204" pitchFamily="34" charset="-128"/>
                <a:cs typeface="Arial Unicode MS" panose="020B0604020202020204" pitchFamily="34" charset="-128"/>
              </a:rPr>
            </a:br>
            <a:r>
              <a:rPr lang="lv-LV" sz="4000" b="1" dirty="0" smtClean="0">
                <a:latin typeface="Arial Unicode MS" panose="020B0604020202020204" pitchFamily="34" charset="-128"/>
                <a:ea typeface="Arial Unicode MS" panose="020B0604020202020204" pitchFamily="34" charset="-128"/>
                <a:cs typeface="Arial Unicode MS" panose="020B0604020202020204" pitchFamily="34" charset="-128"/>
              </a:rPr>
              <a:t> </a:t>
            </a:r>
            <a:endParaRPr lang="en-US" sz="4000" b="1"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5" name="Picture 2" descr="C:\Users\Elina\Documents\Elina Egle\Federacija\Identitāte\Logo\DDB\LDAIF_logotipa_faili_un_lietojums\Raster logo\PNG RGB transparent bg 72dpi\DAIF-Latvia-hor-sais-RGB-850x185px-72dpi.png"/>
          <p:cNvPicPr>
            <a:picLocks noChangeAspect="1" noChangeArrowheads="1"/>
          </p:cNvPicPr>
          <p:nvPr/>
        </p:nvPicPr>
        <p:blipFill>
          <a:blip r:embed="rId2" cstate="print"/>
          <a:srcRect/>
          <a:stretch>
            <a:fillRect/>
          </a:stretch>
        </p:blipFill>
        <p:spPr bwMode="auto">
          <a:xfrm>
            <a:off x="9192344" y="6216055"/>
            <a:ext cx="2851809" cy="620688"/>
          </a:xfrm>
          <a:prstGeom prst="rect">
            <a:avLst/>
          </a:prstGeom>
          <a:noFill/>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1424" y="4452269"/>
            <a:ext cx="1957072" cy="2388401"/>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9058"/>
            <a:ext cx="12192000" cy="4270359"/>
          </a:xfrm>
          <a:prstGeom prst="rect">
            <a:avLst/>
          </a:prstGeom>
        </p:spPr>
      </p:pic>
    </p:spTree>
    <p:extLst>
      <p:ext uri="{BB962C8B-B14F-4D97-AF65-F5344CB8AC3E}">
        <p14:creationId xmlns:p14="http://schemas.microsoft.com/office/powerpoint/2010/main" val="145332122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605</TotalTime>
  <Words>1022</Words>
  <Application>Microsoft Office PowerPoint</Application>
  <PresentationFormat>Widescreen</PresentationFormat>
  <Paragraphs>32</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 Unicode MS</vt:lpstr>
      <vt:lpstr>Arial</vt:lpstr>
      <vt:lpstr>Calibri</vt:lpstr>
      <vt:lpstr>Wingdings</vt:lpstr>
      <vt:lpstr>Office Theme</vt:lpstr>
      <vt:lpstr>PowerPoint Presentation</vt:lpstr>
      <vt:lpstr>PowerPoint Presentation</vt:lpstr>
      <vt:lpstr>Nacionālajās industriālajās pamatnostādnēs 2021.-2027.gadam (NIP), kuras ir pamats investīcijām nacionālā līmenī ANM un ES SF Darbības programmas ietvaros, ir ietverti DAIF Latvija priekšlikumi: </vt:lpstr>
      <vt:lpstr>PowerPoint Presentation</vt:lpstr>
      <vt:lpstr>ES Jaunā industriālā stratēģija 2021 un stratēģiskā autonomija</vt:lpstr>
      <vt:lpstr>DAIF Latvija rosina mazināt energoatkarību no Krievijas un nodrošināt energo izmaksu konkurētspēju Baltijā ilgtermiņā </vt:lpstr>
      <vt:lpstr>PowerPoint Presentation</vt:lpstr>
      <vt:lpstr>Ekonomikas ministrijai sadarbībā ar nozaru un starpnozaru biznesa biedrībām pildīti Ministru kabineta uzdevumus </vt:lpstr>
      <vt:lpstr> Paldies par uzklausīšanu un raugāmies uz sadarbību!  #partnerībasspēks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DAIF Latvija piedāvājums NIP</dc:title>
  <dc:creator>Anete</dc:creator>
  <cp:lastModifiedBy>Microsoft account</cp:lastModifiedBy>
  <cp:revision>32</cp:revision>
  <cp:lastPrinted>2021-03-01T13:48:06Z</cp:lastPrinted>
  <dcterms:modified xsi:type="dcterms:W3CDTF">2022-02-17T09:09:43Z</dcterms:modified>
</cp:coreProperties>
</file>